
<file path=[Content_Types].xml><?xml version="1.0" encoding="utf-8"?>
<Types xmlns="http://schemas.openxmlformats.org/package/2006/content-types">
  <Override PartName="/ppt/slides/slide45.xml" ContentType="application/vnd.openxmlformats-officedocument.presentationml.slide+xml"/>
  <Override PartName="/ppt/slides/slide53.xml" ContentType="application/vnd.openxmlformats-officedocument.presentationml.slide+xml"/>
  <Override PartName="/ppt/slides/slide18.xml" ContentType="application/vnd.openxmlformats-officedocument.presentationml.slide+xml"/>
  <Override PartName="/ppt/slides/slide9.xml" ContentType="application/vnd.openxmlformats-officedocument.presentationml.slide+xml"/>
  <Override PartName="/ppt/slides/slide41.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slides/slide38.xml" ContentType="application/vnd.openxmlformats-officedocument.presentationml.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Override PartName="/ppt/slides/slide34.xml" ContentType="application/vnd.openxmlformats-officedocument.presentationml.slide+xml"/>
  <Override PartName="/ppt/handoutMasters/handoutMaster1.xml" ContentType="application/vnd.openxmlformats-officedocument.presentationml.handoutMaster+xml"/>
  <Override PartName="/ppt/theme/theme2.xml" ContentType="application/vnd.openxmlformats-officedocument.theme+xml"/>
  <Override PartName="/ppt/slideLayouts/slideLayout1.xml" ContentType="application/vnd.openxmlformats-officedocument.presentationml.slideLayout+xml"/>
  <Default Extension="jpeg" ContentType="image/jpeg"/>
  <Override PartName="/ppt/slides/slide22.xml" ContentType="application/vnd.openxmlformats-officedocument.presentationml.slide+xml"/>
  <Override PartName="/ppt/slides/slide30.xml" ContentType="application/vnd.openxmlformats-officedocument.presentationml.slide+xml"/>
  <Override PartName="/docProps/app.xml" ContentType="application/vnd.openxmlformats-officedocument.extended-properties+xml"/>
  <Override PartName="/ppt/slides/slide46.xml" ContentType="application/vnd.openxmlformats-officedocument.presentationml.slide+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slides/slide42.xml" ContentType="application/vnd.openxmlformats-officedocument.presentationml.slide+xml"/>
  <Override PartName="/ppt/slides/slide50.xml" ContentType="application/vnd.openxmlformats-officedocument.presentationml.slide+xml"/>
  <Override PartName="/ppt/slides/slide15.xml" ContentType="application/vnd.openxmlformats-officedocument.presentationml.slide+xml"/>
  <Override PartName="/ppt/notesSlides/notesSlide1.xml" ContentType="application/vnd.openxmlformats-officedocument.presentationml.notesSlide+xml"/>
  <Override PartName="/ppt/slides/slide6.xml" ContentType="application/vnd.openxmlformats-officedocument.presentationml.slide+xml"/>
  <Override PartName="/ppt/slides/slide39.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35.xml" ContentType="application/vnd.openxmlformats-officedocument.presentationml.slide+xml"/>
  <Override PartName="/ppt/slides/slide2.xml" ContentType="application/vnd.openxmlformats-officedocument.presentationml.slide+xml"/>
  <Override PartName="/ppt/theme/theme3.xml" ContentType="application/vnd.openxmlformats-officedocument.theme+xml"/>
  <Override PartName="/ppt/slideLayouts/slideLayout2.xml" ContentType="application/vnd.openxmlformats-officedocument.presentationml.slideLayout+xml"/>
  <Override PartName="/ppt/slides/slide23.xml" ContentType="application/vnd.openxmlformats-officedocument.presentationml.slide+xml"/>
  <Override PartName="/ppt/slides/slide31.xml" ContentType="application/vnd.openxmlformats-officedocument.presentationml.slide+xml"/>
  <Override PartName="/ppt/slides/slide47.xml" ContentType="application/vnd.openxmlformats-officedocument.presentationml.slide+xml"/>
  <Override PartName="/ppt/slides/slide43.xml" ContentType="application/vnd.openxmlformats-officedocument.presentationml.slide+xml"/>
  <Override PartName="/ppt/slides/slide51.xml" ContentType="application/vnd.openxmlformats-officedocument.presentationml.slide+xml"/>
  <Override PartName="/ppt/slides/slide16.xml" ContentType="application/vnd.openxmlformats-officedocument.presentationml.slide+xml"/>
  <Override PartName="/ppt/notesSlides/notesSlide2.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s/slide36.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32.xml" ContentType="application/vnd.openxmlformats-officedocument.presentationml.slide+xml"/>
  <Override PartName="/ppt/slides/slide48.xml" ContentType="application/vnd.openxmlformats-officedocument.presentationml.slide+xml"/>
  <Override PartName="/ppt/slides/slide20.xml" ContentType="application/vnd.openxmlformats-officedocument.presentationml.slide+xml"/>
  <Override PartName="/ppt/slides/slide44.xml" ContentType="application/vnd.openxmlformats-officedocument.presentationml.slide+xml"/>
  <Override PartName="/ppt/slides/slide52.xml" ContentType="application/vnd.openxmlformats-officedocument.presentationml.slide+xml"/>
  <Override PartName="/ppt/slides/slide17.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37.xml" ContentType="application/vnd.openxmlformats-officedocument.presentationml.slide+xml"/>
  <Override PartName="/ppt/slides/slide29.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s/slide33.xml" ContentType="application/vnd.openxmlformats-officedocument.presentationml.slide+xml"/>
  <Override PartName="/ppt/slideMasters/slideMaster1.xml" ContentType="application/vnd.openxmlformats-officedocument.presentationml.slideMaster+xml"/>
  <Override PartName="/ppt/slides/slide49.xml" ContentType="application/vnd.openxmlformats-officedocument.presentationml.slide+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55"/>
  </p:notesMasterIdLst>
  <p:handoutMasterIdLst>
    <p:handoutMasterId r:id="rId56"/>
  </p:handoutMasterIdLst>
  <p:sldIdLst>
    <p:sldId id="256"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57" r:id="rId16"/>
    <p:sldId id="317" r:id="rId17"/>
    <p:sldId id="272" r:id="rId18"/>
    <p:sldId id="273" r:id="rId19"/>
    <p:sldId id="274" r:id="rId20"/>
    <p:sldId id="275" r:id="rId21"/>
    <p:sldId id="276" r:id="rId22"/>
    <p:sldId id="277" r:id="rId23"/>
    <p:sldId id="278" r:id="rId24"/>
    <p:sldId id="279" r:id="rId25"/>
    <p:sldId id="280" r:id="rId26"/>
    <p:sldId id="281" r:id="rId27"/>
    <p:sldId id="289" r:id="rId28"/>
    <p:sldId id="290" r:id="rId29"/>
    <p:sldId id="291" r:id="rId30"/>
    <p:sldId id="292" r:id="rId31"/>
    <p:sldId id="293" r:id="rId32"/>
    <p:sldId id="282" r:id="rId33"/>
    <p:sldId id="294" r:id="rId34"/>
    <p:sldId id="295" r:id="rId35"/>
    <p:sldId id="283" r:id="rId36"/>
    <p:sldId id="297" r:id="rId37"/>
    <p:sldId id="298" r:id="rId38"/>
    <p:sldId id="299" r:id="rId39"/>
    <p:sldId id="302" r:id="rId40"/>
    <p:sldId id="303" r:id="rId41"/>
    <p:sldId id="304" r:id="rId42"/>
    <p:sldId id="305" r:id="rId43"/>
    <p:sldId id="306" r:id="rId44"/>
    <p:sldId id="307" r:id="rId45"/>
    <p:sldId id="308" r:id="rId46"/>
    <p:sldId id="309" r:id="rId47"/>
    <p:sldId id="310" r:id="rId48"/>
    <p:sldId id="311" r:id="rId49"/>
    <p:sldId id="315" r:id="rId50"/>
    <p:sldId id="316" r:id="rId51"/>
    <p:sldId id="312" r:id="rId52"/>
    <p:sldId id="313" r:id="rId53"/>
    <p:sldId id="284" r:id="rId54"/>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34576" autoAdjust="0"/>
    <p:restoredTop sz="94667" autoAdjust="0"/>
  </p:normalViewPr>
  <p:slideViewPr>
    <p:cSldViewPr snapToObjects="1">
      <p:cViewPr varScale="1">
        <p:scale>
          <a:sx n="156" d="100"/>
          <a:sy n="156" d="100"/>
        </p:scale>
        <p:origin x="-760"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notesMaster" Target="notesMasters/notesMaster1.xml"/><Relationship Id="rId56" Type="http://schemas.openxmlformats.org/officeDocument/2006/relationships/handoutMaster" Target="handoutMasters/handoutMaster1.xml"/><Relationship Id="rId57" Type="http://schemas.openxmlformats.org/officeDocument/2006/relationships/printerSettings" Target="printerSettings/printerSettings1.bin"/><Relationship Id="rId58" Type="http://schemas.openxmlformats.org/officeDocument/2006/relationships/presProps" Target="presProps.xml"/><Relationship Id="rId59" Type="http://schemas.openxmlformats.org/officeDocument/2006/relationships/viewProps" Target="viewProp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theme" Target="theme/theme1.xml"/><Relationship Id="rId6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it-IT" smtClean="0"/>
              <a:t>Adriano Ballarini Filosofia del diritto I</a:t>
            </a:r>
            <a:endParaRPr lang="it-IT"/>
          </a:p>
        </p:txBody>
      </p:sp>
      <p:sp>
        <p:nvSpPr>
          <p:cNvPr id="3" name="Segnaposto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378EBEE-D5C6-DA40-8B79-18405AC72E9E}" type="datetime1">
              <a:rPr lang="it-IT" smtClean="0"/>
              <a:pPr/>
              <a:t>11-05-2010</a:t>
            </a:fld>
            <a:endParaRPr lang="it-IT"/>
          </a:p>
        </p:txBody>
      </p:sp>
      <p:sp>
        <p:nvSpPr>
          <p:cNvPr id="4" name="Segnaposto piè di pa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7DC2A33-CDF8-E84B-8966-CEC40F05E3C1}" type="slidenum">
              <a:rPr lang="it-IT" smtClean="0"/>
              <a:pPr/>
              <a:t>‹n.›</a:t>
            </a:fld>
            <a:endParaRPr lang="it-IT"/>
          </a:p>
        </p:txBody>
      </p:sp>
    </p:spTree>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it-IT" smtClean="0"/>
              <a:t>Adriano Ballarini Filosofia del diritto I</a:t>
            </a:r>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BF95C58-28DE-ED4A-B7B6-055A9EF6E251}" type="datetime1">
              <a:rPr lang="it-IT" smtClean="0"/>
              <a:pPr/>
              <a:t>11-05-2010</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716BEA4-734F-844B-AB71-D12F4414F487}" type="slidenum">
              <a:rPr lang="it-IT" smtClean="0"/>
              <a:pPr/>
              <a:t>‹n.›</a:t>
            </a:fld>
            <a:endParaRPr lang="it-IT"/>
          </a:p>
        </p:txBody>
      </p:sp>
    </p:spTree>
  </p:cSld>
  <p:clrMap bg1="lt1" tx1="dk1" bg2="lt2" tx2="dk2" accent1="accent1" accent2="accent2" accent3="accent3" accent4="accent4" accent5="accent5" accent6="accent6" hlink="hlink" folHlink="folHlink"/>
  <p:hf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it-IT" sz="1200" b="1" dirty="0" smtClean="0"/>
              <a:t>Testi di riferimento utilizzabili</a:t>
            </a:r>
            <a:r>
              <a:rPr lang="it-IT" sz="1200" dirty="0" smtClean="0"/>
              <a:t>: </a:t>
            </a:r>
            <a:r>
              <a:rPr lang="it-IT" sz="1200" dirty="0" err="1" smtClean="0"/>
              <a:t>R.Bin</a:t>
            </a:r>
            <a:r>
              <a:rPr lang="it-IT" sz="1200" dirty="0" smtClean="0"/>
              <a:t>, Lo stato di diritto; Capire la Costituzione. A. Barbera (a cura di), Le basi filosofiche del costituzionalismo. N. </a:t>
            </a:r>
            <a:r>
              <a:rPr lang="it-IT" sz="1200" dirty="0" err="1" smtClean="0"/>
              <a:t>Matteucci</a:t>
            </a:r>
            <a:r>
              <a:rPr lang="it-IT" sz="1200" dirty="0" smtClean="0"/>
              <a:t>, Lo stato moderno. M. </a:t>
            </a:r>
            <a:r>
              <a:rPr lang="it-IT" sz="1200" dirty="0" err="1" smtClean="0"/>
              <a:t>Villey</a:t>
            </a:r>
            <a:r>
              <a:rPr lang="it-IT" sz="1200" dirty="0" smtClean="0"/>
              <a:t>, La formazione del pensiero giuridico moderno. </a:t>
            </a:r>
            <a:r>
              <a:rPr lang="it-IT" sz="1200" dirty="0" err="1" smtClean="0"/>
              <a:t>M.Fioravanti</a:t>
            </a:r>
            <a:r>
              <a:rPr lang="it-IT" sz="1200" dirty="0" smtClean="0"/>
              <a:t>, Stato e costituzione. C. </a:t>
            </a:r>
            <a:r>
              <a:rPr lang="it-IT" sz="1200" dirty="0" err="1" smtClean="0"/>
              <a:t>Faralli</a:t>
            </a:r>
            <a:r>
              <a:rPr lang="it-IT" sz="1200" dirty="0" smtClean="0"/>
              <a:t>, Appunti di storia di filosofia del diritto.</a:t>
            </a:r>
          </a:p>
          <a:p>
            <a:endParaRPr lang="it-IT" dirty="0"/>
          </a:p>
        </p:txBody>
      </p:sp>
      <p:sp>
        <p:nvSpPr>
          <p:cNvPr id="4" name="Segnaposto numero diapositiva 3"/>
          <p:cNvSpPr>
            <a:spLocks noGrp="1"/>
          </p:cNvSpPr>
          <p:nvPr>
            <p:ph type="sldNum" sz="quarter" idx="10"/>
          </p:nvPr>
        </p:nvSpPr>
        <p:spPr/>
        <p:txBody>
          <a:bodyPr/>
          <a:lstStyle/>
          <a:p>
            <a:fld id="{5716BEA4-734F-844B-AB71-D12F4414F487}" type="slidenum">
              <a:rPr lang="it-IT" smtClean="0"/>
              <a:pPr/>
              <a:t>2</a:t>
            </a:fld>
            <a:endParaRPr lang="it-IT"/>
          </a:p>
        </p:txBody>
      </p:sp>
      <p:sp>
        <p:nvSpPr>
          <p:cNvPr id="5" name="Segnaposto intestazione 4"/>
          <p:cNvSpPr>
            <a:spLocks noGrp="1"/>
          </p:cNvSpPr>
          <p:nvPr>
            <p:ph type="hdr" sz="quarter" idx="11"/>
          </p:nvPr>
        </p:nvSpPr>
        <p:spPr/>
        <p:txBody>
          <a:bodyPr/>
          <a:lstStyle/>
          <a:p>
            <a:r>
              <a:rPr lang="it-IT" smtClean="0"/>
              <a:t>Adriano Ballarini Filosofia del diritto I</a:t>
            </a:r>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intestazione 3"/>
          <p:cNvSpPr>
            <a:spLocks noGrp="1"/>
          </p:cNvSpPr>
          <p:nvPr>
            <p:ph type="hdr" sz="quarter" idx="10"/>
          </p:nvPr>
        </p:nvSpPr>
        <p:spPr/>
        <p:txBody>
          <a:bodyPr/>
          <a:lstStyle/>
          <a:p>
            <a:r>
              <a:rPr lang="it-IT" smtClean="0"/>
              <a:t>Adriano Ballarini Filosofia del diritto I</a:t>
            </a:r>
            <a:endParaRPr lang="it-IT"/>
          </a:p>
        </p:txBody>
      </p:sp>
      <p:sp>
        <p:nvSpPr>
          <p:cNvPr id="5" name="Segnaposto numero diapositiva 4"/>
          <p:cNvSpPr>
            <a:spLocks noGrp="1"/>
          </p:cNvSpPr>
          <p:nvPr>
            <p:ph type="sldNum" sz="quarter" idx="11"/>
          </p:nvPr>
        </p:nvSpPr>
        <p:spPr/>
        <p:txBody>
          <a:bodyPr/>
          <a:lstStyle/>
          <a:p>
            <a:fld id="{5716BEA4-734F-844B-AB71-D12F4414F487}" type="slidenum">
              <a:rPr lang="it-IT" smtClean="0"/>
              <a:pPr/>
              <a:t>3</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5716BEA4-734F-844B-AB71-D12F4414F487}" type="slidenum">
              <a:rPr lang="it-IT" smtClean="0"/>
              <a:pPr/>
              <a:t>7</a:t>
            </a:fld>
            <a:endParaRPr lang="it-IT"/>
          </a:p>
        </p:txBody>
      </p:sp>
      <p:sp>
        <p:nvSpPr>
          <p:cNvPr id="5" name="Segnaposto intestazione 4"/>
          <p:cNvSpPr>
            <a:spLocks noGrp="1"/>
          </p:cNvSpPr>
          <p:nvPr>
            <p:ph type="hdr" sz="quarter" idx="11"/>
          </p:nvPr>
        </p:nvSpPr>
        <p:spPr/>
        <p:txBody>
          <a:bodyPr/>
          <a:lstStyle/>
          <a:p>
            <a:r>
              <a:rPr lang="it-IT" smtClean="0"/>
              <a:t>Adriano Ballarini Filosofia del diritto I</a:t>
            </a:r>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stile</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C0882FA5-3703-A34D-8EAB-8F2365E8A62C}" type="datetime1">
              <a:rPr lang="it-IT" smtClean="0"/>
              <a:pPr/>
              <a:t>11-05-2010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2732947-E878-0C40-9B26-41F12532780A}"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idx="1"/>
          </p:nvPr>
        </p:nvSpPr>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9D173307-9622-8141-964A-435D9A378CD5}" type="datetime1">
              <a:rPr lang="it-IT" smtClean="0"/>
              <a:pPr/>
              <a:t>11-05-2010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2732947-E878-0C40-9B26-41F12532780A}"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stile</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gli stili del testo dello schema</a:t>
            </a:r>
          </a:p>
        </p:txBody>
      </p:sp>
      <p:sp>
        <p:nvSpPr>
          <p:cNvPr id="4" name="Segnaposto data 3"/>
          <p:cNvSpPr>
            <a:spLocks noGrp="1"/>
          </p:cNvSpPr>
          <p:nvPr>
            <p:ph type="dt" sz="half" idx="10"/>
          </p:nvPr>
        </p:nvSpPr>
        <p:spPr/>
        <p:txBody>
          <a:bodyPr/>
          <a:lstStyle/>
          <a:p>
            <a:fld id="{9FDC8F26-CFE8-FB4E-B978-4788A00FC960}" type="datetime1">
              <a:rPr lang="it-IT" smtClean="0"/>
              <a:pPr/>
              <a:t>11-05-2010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2732947-E878-0C40-9B26-41F12532780A}"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7FF42A33-EAA5-384A-A7C5-C09FCFB67EF7}" type="datetime1">
              <a:rPr lang="it-IT" smtClean="0"/>
              <a:pPr/>
              <a:t>11-05-2010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2732947-E878-0C40-9B26-41F12532780A}"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stile</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FFDA2D9D-12F7-3745-8BE4-601E9864C59A}" type="datetime1">
              <a:rPr lang="it-IT" smtClean="0"/>
              <a:pPr/>
              <a:t>11-05-2010</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02732947-E878-0C40-9B26-41F12532780A}"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data 2"/>
          <p:cNvSpPr>
            <a:spLocks noGrp="1"/>
          </p:cNvSpPr>
          <p:nvPr>
            <p:ph type="dt" sz="half" idx="10"/>
          </p:nvPr>
        </p:nvSpPr>
        <p:spPr/>
        <p:txBody>
          <a:bodyPr/>
          <a:lstStyle/>
          <a:p>
            <a:fld id="{7B835A3C-B9B9-F34C-8CC8-7886604C228C}" type="datetime1">
              <a:rPr lang="it-IT" smtClean="0"/>
              <a:pPr/>
              <a:t>11-05-2010</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02732947-E878-0C40-9B26-41F12532780A}"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86477068-EB45-774D-9937-1D23209DC277}" type="datetime1">
              <a:rPr lang="it-IT" smtClean="0"/>
              <a:pPr/>
              <a:t>11-05-2010</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02732947-E878-0C40-9B26-41F12532780A}"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stile</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77AE47A1-1586-5B49-8BB2-A219C8D72D2F}" type="datetime1">
              <a:rPr lang="it-IT" smtClean="0"/>
              <a:pPr/>
              <a:t>11-05-2010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2732947-E878-0C40-9B26-41F12532780A}"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stile</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759DFB1B-3D30-144A-824F-4331C9AEE191}" type="datetime1">
              <a:rPr lang="it-IT" smtClean="0"/>
              <a:pPr/>
              <a:t>11-05-2010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2732947-E878-0C40-9B26-41F12532780A}"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9CE19AB5-C8F6-E54F-9562-642B59B4871B}" type="datetime1">
              <a:rPr lang="it-IT" smtClean="0"/>
              <a:pPr/>
              <a:t>11-05-2010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2732947-E878-0C40-9B26-41F12532780A}"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stile</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7FF02440-75A6-3A4D-AE34-1D8DCCF334A5}" type="datetime1">
              <a:rPr lang="it-IT" smtClean="0"/>
              <a:pPr/>
              <a:t>11-05-2010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2732947-E878-0C40-9B26-41F12532780A}"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stile</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C269BC-B5DC-B840-921D-0EE79286803C}" type="datetime1">
              <a:rPr lang="it-IT" smtClean="0"/>
              <a:pPr/>
              <a:t>11-05-2010</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732947-E878-0C40-9B26-41F12532780A}"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reccia destra 3"/>
          <p:cNvSpPr/>
          <p:nvPr/>
        </p:nvSpPr>
        <p:spPr>
          <a:xfrm>
            <a:off x="228600" y="2743200"/>
            <a:ext cx="914400" cy="533400"/>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it-IT"/>
          </a:p>
        </p:txBody>
      </p:sp>
      <p:sp>
        <p:nvSpPr>
          <p:cNvPr id="5" name="CasellaDiTesto 4"/>
          <p:cNvSpPr txBox="1"/>
          <p:nvPr/>
        </p:nvSpPr>
        <p:spPr>
          <a:xfrm>
            <a:off x="4953000" y="2514600"/>
            <a:ext cx="2971800" cy="1200329"/>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sp3d/>
          </a:bodyPr>
          <a:lstStyle/>
          <a:p>
            <a:r>
              <a:rPr lang="it-IT" dirty="0" smtClean="0"/>
              <a:t>LEZIONI FRONTALI </a:t>
            </a:r>
          </a:p>
          <a:p>
            <a:r>
              <a:rPr lang="it-IT" dirty="0" smtClean="0"/>
              <a:t>Materiale aggiuntivo: </a:t>
            </a:r>
            <a:r>
              <a:rPr lang="it-IT" dirty="0" err="1" smtClean="0"/>
              <a:t>slides</a:t>
            </a:r>
            <a:endParaRPr lang="it-IT" dirty="0" smtClean="0"/>
          </a:p>
          <a:p>
            <a:r>
              <a:rPr lang="it-IT" dirty="0" smtClean="0"/>
              <a:t>Inizio </a:t>
            </a:r>
            <a:r>
              <a:rPr lang="it-IT" dirty="0" err="1" smtClean="0"/>
              <a:t>mercoledi</a:t>
            </a:r>
            <a:r>
              <a:rPr lang="it-IT" dirty="0" smtClean="0"/>
              <a:t> 24 febbraio</a:t>
            </a:r>
          </a:p>
          <a:p>
            <a:r>
              <a:rPr lang="it-IT" dirty="0" smtClean="0"/>
              <a:t>AULA IV</a:t>
            </a:r>
            <a:endParaRPr lang="it-IT" dirty="0"/>
          </a:p>
        </p:txBody>
      </p:sp>
      <p:sp>
        <p:nvSpPr>
          <p:cNvPr id="6" name="CasellaDiTesto 5"/>
          <p:cNvSpPr txBox="1"/>
          <p:nvPr/>
        </p:nvSpPr>
        <p:spPr>
          <a:xfrm>
            <a:off x="4953000" y="990600"/>
            <a:ext cx="2971800" cy="1477328"/>
          </a:xfrm>
          <a:prstGeom prst="rect">
            <a:avLst/>
          </a:prstGeom>
          <a:scene3d>
            <a:camera prst="obliqueTopLeft">
              <a:rot lat="0" lon="0" rev="0"/>
            </a:camera>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it-IT" dirty="0" smtClean="0"/>
              <a:t>DIDATTICA INTEGRATIVA </a:t>
            </a:r>
          </a:p>
          <a:p>
            <a:r>
              <a:rPr lang="it-IT" dirty="0" smtClean="0"/>
              <a:t>Docenti: </a:t>
            </a:r>
          </a:p>
          <a:p>
            <a:r>
              <a:rPr lang="it-IT" dirty="0" smtClean="0"/>
              <a:t>Dott.ssa Viviana Bianconi </a:t>
            </a:r>
          </a:p>
          <a:p>
            <a:r>
              <a:rPr lang="it-IT" dirty="0" smtClean="0"/>
              <a:t>Dott.ssa Ida Coco</a:t>
            </a:r>
          </a:p>
          <a:p>
            <a:r>
              <a:rPr lang="it-IT" dirty="0" smtClean="0"/>
              <a:t>Dott.ssa </a:t>
            </a:r>
            <a:r>
              <a:rPr lang="it-IT" dirty="0" err="1" smtClean="0"/>
              <a:t>Myriam</a:t>
            </a:r>
            <a:r>
              <a:rPr lang="it-IT" dirty="0" smtClean="0"/>
              <a:t> </a:t>
            </a:r>
            <a:r>
              <a:rPr lang="it-IT" dirty="0" err="1" smtClean="0"/>
              <a:t>Referza</a:t>
            </a:r>
            <a:r>
              <a:rPr lang="it-IT" dirty="0" smtClean="0"/>
              <a:t>	</a:t>
            </a:r>
            <a:endParaRPr lang="it-IT" dirty="0"/>
          </a:p>
        </p:txBody>
      </p:sp>
      <p:sp>
        <p:nvSpPr>
          <p:cNvPr id="7" name="CasellaDiTesto 6"/>
          <p:cNvSpPr txBox="1"/>
          <p:nvPr/>
        </p:nvSpPr>
        <p:spPr>
          <a:xfrm>
            <a:off x="4953000" y="4648200"/>
            <a:ext cx="3352800" cy="1754327"/>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it-IT" dirty="0" smtClean="0"/>
              <a:t>SEMINARIO (</a:t>
            </a:r>
            <a:r>
              <a:rPr lang="it-IT" dirty="0" err="1" smtClean="0"/>
              <a:t>3</a:t>
            </a:r>
            <a:r>
              <a:rPr lang="it-IT" dirty="0" smtClean="0"/>
              <a:t> CFU)</a:t>
            </a:r>
          </a:p>
          <a:p>
            <a:r>
              <a:rPr lang="it-IT" dirty="0" smtClean="0"/>
              <a:t>“Le origini del totalitarismo” </a:t>
            </a:r>
          </a:p>
          <a:p>
            <a:r>
              <a:rPr lang="it-IT" dirty="0" smtClean="0"/>
              <a:t>Dott.ssa Viviana Bianconi</a:t>
            </a:r>
          </a:p>
          <a:p>
            <a:r>
              <a:rPr lang="it-IT" dirty="0" smtClean="0"/>
              <a:t>INIZIO: 11 marzo ore 15 AULA “Don </a:t>
            </a:r>
            <a:r>
              <a:rPr lang="it-IT" dirty="0" err="1" smtClean="0"/>
              <a:t>Minzoni</a:t>
            </a:r>
            <a:r>
              <a:rPr lang="it-IT" dirty="0" smtClean="0"/>
              <a:t>” </a:t>
            </a:r>
          </a:p>
          <a:p>
            <a:r>
              <a:rPr lang="it-IT" dirty="0" smtClean="0"/>
              <a:t>Colloquio facoltativo</a:t>
            </a:r>
            <a:endParaRPr lang="it-IT" dirty="0"/>
          </a:p>
        </p:txBody>
      </p:sp>
      <p:sp>
        <p:nvSpPr>
          <p:cNvPr id="8" name="CasellaDiTesto 7"/>
          <p:cNvSpPr txBox="1"/>
          <p:nvPr/>
        </p:nvSpPr>
        <p:spPr>
          <a:xfrm>
            <a:off x="1295400" y="1893332"/>
            <a:ext cx="1752600" cy="2308324"/>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it-IT" dirty="0" smtClean="0"/>
              <a:t>ERMENEUTICA DELLA FATTUALITA’ </a:t>
            </a:r>
          </a:p>
          <a:p>
            <a:r>
              <a:rPr lang="it-IT" dirty="0" smtClean="0"/>
              <a:t>E </a:t>
            </a:r>
          </a:p>
          <a:p>
            <a:r>
              <a:rPr lang="it-IT" dirty="0" smtClean="0"/>
              <a:t>COSTITUZIO</a:t>
            </a:r>
          </a:p>
          <a:p>
            <a:r>
              <a:rPr lang="it-IT" dirty="0" smtClean="0"/>
              <a:t>NALISMO CONTEMPO</a:t>
            </a:r>
          </a:p>
          <a:p>
            <a:r>
              <a:rPr lang="it-IT" dirty="0" smtClean="0"/>
              <a:t>RANEO</a:t>
            </a:r>
            <a:endParaRPr lang="it-IT" dirty="0"/>
          </a:p>
        </p:txBody>
      </p:sp>
      <p:sp>
        <p:nvSpPr>
          <p:cNvPr id="9" name="CasellaDiTesto 8"/>
          <p:cNvSpPr txBox="1"/>
          <p:nvPr/>
        </p:nvSpPr>
        <p:spPr>
          <a:xfrm>
            <a:off x="1752600" y="152399"/>
            <a:ext cx="5943600" cy="369332"/>
          </a:xfrm>
          <a:prstGeom prst="rect">
            <a:avLst/>
          </a:prstGeom>
          <a:noFill/>
        </p:spPr>
        <p:txBody>
          <a:bodyPr wrap="square" rtlCol="0">
            <a:spAutoFit/>
          </a:bodyPr>
          <a:lstStyle/>
          <a:p>
            <a:r>
              <a:rPr lang="it-IT" dirty="0" smtClean="0"/>
              <a:t>ANNO ACCADEMICO 2009/2010 FILOSOFIA DEL DIRITTO </a:t>
            </a:r>
            <a:r>
              <a:rPr lang="it-IT" dirty="0" err="1" smtClean="0"/>
              <a:t>1</a:t>
            </a:r>
            <a:r>
              <a:rPr lang="it-IT" dirty="0" smtClean="0"/>
              <a:t> A-L</a:t>
            </a:r>
          </a:p>
          <a:p>
            <a:endParaRPr lang="it-IT" sz="1200" dirty="0"/>
          </a:p>
        </p:txBody>
      </p:sp>
      <p:sp>
        <p:nvSpPr>
          <p:cNvPr id="10" name="CasellaDiTesto 9"/>
          <p:cNvSpPr txBox="1"/>
          <p:nvPr/>
        </p:nvSpPr>
        <p:spPr>
          <a:xfrm>
            <a:off x="7848600" y="228600"/>
            <a:ext cx="1143000" cy="461665"/>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a:p>
        </p:txBody>
      </p:sp>
      <p:sp>
        <p:nvSpPr>
          <p:cNvPr id="11" name="Freccia destra 10"/>
          <p:cNvSpPr/>
          <p:nvPr/>
        </p:nvSpPr>
        <p:spPr>
          <a:xfrm>
            <a:off x="4114800" y="2743200"/>
            <a:ext cx="685800" cy="6858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6" name="Freccia curva 15"/>
          <p:cNvSpPr/>
          <p:nvPr/>
        </p:nvSpPr>
        <p:spPr>
          <a:xfrm>
            <a:off x="3733800" y="990600"/>
            <a:ext cx="813816" cy="1524000"/>
          </a:xfrm>
          <a:prstGeom prst="ben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chemeClr val="tx1"/>
              </a:solidFill>
            </a:endParaRPr>
          </a:p>
        </p:txBody>
      </p:sp>
      <p:sp>
        <p:nvSpPr>
          <p:cNvPr id="18" name="Freccia curva 17"/>
          <p:cNvSpPr/>
          <p:nvPr/>
        </p:nvSpPr>
        <p:spPr>
          <a:xfrm flipV="1">
            <a:off x="3733800" y="3886200"/>
            <a:ext cx="813816" cy="1676400"/>
          </a:xfrm>
          <a:prstGeom prst="bentArrow">
            <a:avLst>
              <a:gd name="adj1" fmla="val 25000"/>
              <a:gd name="adj2" fmla="val 25490"/>
              <a:gd name="adj3" fmla="val 25000"/>
              <a:gd name="adj4" fmla="val 4375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chemeClr val="tx1"/>
              </a:solidFill>
            </a:endParaRPr>
          </a:p>
        </p:txBody>
      </p:sp>
      <p:sp>
        <p:nvSpPr>
          <p:cNvPr id="19" name="CasellaDiTesto 18"/>
          <p:cNvSpPr txBox="1"/>
          <p:nvPr/>
        </p:nvSpPr>
        <p:spPr>
          <a:xfrm flipH="1">
            <a:off x="0" y="1893332"/>
            <a:ext cx="228600" cy="2554545"/>
          </a:xfrm>
          <a:prstGeom prst="rect">
            <a:avLst/>
          </a:prstGeom>
          <a:noFill/>
        </p:spPr>
        <p:txBody>
          <a:bodyPr wrap="square" rtlCol="0">
            <a:spAutoFit/>
          </a:bodyPr>
          <a:lstStyle/>
          <a:p>
            <a:r>
              <a:rPr lang="it-IT" sz="1000" dirty="0" smtClean="0"/>
              <a:t>TITOLO DEL CORSO</a:t>
            </a:r>
            <a:endParaRPr lang="it-IT" sz="1000" dirty="0"/>
          </a:p>
        </p:txBody>
      </p:sp>
      <p:sp>
        <p:nvSpPr>
          <p:cNvPr id="20" name="CasellaDiTesto 19"/>
          <p:cNvSpPr txBox="1"/>
          <p:nvPr/>
        </p:nvSpPr>
        <p:spPr>
          <a:xfrm>
            <a:off x="3048001" y="2667000"/>
            <a:ext cx="609600" cy="707886"/>
          </a:xfrm>
          <a:prstGeom prst="rect">
            <a:avLst/>
          </a:prstGeom>
          <a:noFill/>
        </p:spPr>
        <p:txBody>
          <a:bodyPr wrap="square" rtlCol="0">
            <a:spAutoFit/>
          </a:bodyPr>
          <a:lstStyle/>
          <a:p>
            <a:r>
              <a:rPr lang="it-IT" sz="800" dirty="0" smtClean="0"/>
              <a:t>PIANO DELL’</a:t>
            </a:r>
          </a:p>
          <a:p>
            <a:r>
              <a:rPr lang="it-IT" sz="800" dirty="0" smtClean="0"/>
              <a:t>OFFERTA FORMATIVA </a:t>
            </a:r>
            <a:endParaRPr lang="it-IT" sz="800" dirty="0"/>
          </a:p>
        </p:txBody>
      </p:sp>
      <p:sp>
        <p:nvSpPr>
          <p:cNvPr id="14" name="CasellaDiTesto 13"/>
          <p:cNvSpPr txBox="1"/>
          <p:nvPr/>
        </p:nvSpPr>
        <p:spPr>
          <a:xfrm>
            <a:off x="1752600" y="609601"/>
            <a:ext cx="3962400" cy="246221"/>
          </a:xfrm>
          <a:prstGeom prst="rect">
            <a:avLst/>
          </a:prstGeom>
          <a:noFill/>
        </p:spPr>
        <p:txBody>
          <a:bodyPr wrap="square" rtlCol="0">
            <a:spAutoFit/>
          </a:bodyPr>
          <a:lstStyle/>
          <a:p>
            <a:r>
              <a:rPr lang="it-IT" sz="1000" dirty="0" smtClean="0"/>
              <a:t>SUPPORTO DIDATTICO ALLE LEZIONI del II Semestre A.A. 2009/2010</a:t>
            </a:r>
            <a:endParaRPr lang="it-IT" sz="1000" dirty="0"/>
          </a:p>
        </p:txBody>
      </p:sp>
      <p:sp>
        <p:nvSpPr>
          <p:cNvPr id="15" name="Segnaposto numero diapositiva 14"/>
          <p:cNvSpPr>
            <a:spLocks noGrp="1"/>
          </p:cNvSpPr>
          <p:nvPr>
            <p:ph type="sldNum" sz="quarter" idx="12"/>
          </p:nvPr>
        </p:nvSpPr>
        <p:spPr/>
        <p:txBody>
          <a:bodyPr/>
          <a:lstStyle/>
          <a:p>
            <a:fld id="{02732947-E878-0C40-9B26-41F12532780A}" type="slidenum">
              <a:rPr lang="it-IT" smtClean="0"/>
              <a:pPr/>
              <a:t>1</a:t>
            </a:fld>
            <a:endParaRPr lang="it-IT"/>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asellaDiTesto 1"/>
          <p:cNvSpPr txBox="1"/>
          <p:nvPr/>
        </p:nvSpPr>
        <p:spPr>
          <a:xfrm>
            <a:off x="609600" y="381000"/>
            <a:ext cx="2209800" cy="400110"/>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it-IT" sz="2000" dirty="0" smtClean="0"/>
              <a:t>Che cos’è il diritto?</a:t>
            </a:r>
            <a:endParaRPr lang="it-IT" sz="2000" dirty="0"/>
          </a:p>
        </p:txBody>
      </p:sp>
      <p:sp>
        <p:nvSpPr>
          <p:cNvPr id="3" name="CasellaDiTesto 2"/>
          <p:cNvSpPr txBox="1"/>
          <p:nvPr/>
        </p:nvSpPr>
        <p:spPr>
          <a:xfrm>
            <a:off x="2286000" y="1143000"/>
            <a:ext cx="4800600"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it-IT" sz="1200" dirty="0" smtClean="0"/>
              <a:t>All’interno delle coordinate storico, geografiche, istituzionali nelle quali </a:t>
            </a:r>
          </a:p>
          <a:p>
            <a:pPr algn="just"/>
            <a:r>
              <a:rPr lang="it-IT" sz="1200" dirty="0" smtClean="0"/>
              <a:t>Il PRINCIPIO </a:t>
            </a:r>
            <a:r>
              <a:rPr lang="it-IT" sz="1200" dirty="0" err="1" smtClean="0"/>
              <a:t>DI</a:t>
            </a:r>
            <a:r>
              <a:rPr lang="it-IT" sz="1200" dirty="0" smtClean="0"/>
              <a:t> RAPPRESENTANZA è il FONDAMENTO MATERIALE dell’ESERCIZIO LEGITTIMO DEL POTERE, vale l’equazione</a:t>
            </a:r>
            <a:endParaRPr lang="it-IT" sz="1200" dirty="0"/>
          </a:p>
        </p:txBody>
      </p:sp>
      <p:sp>
        <p:nvSpPr>
          <p:cNvPr id="4" name="CasellaDiTesto 3"/>
          <p:cNvSpPr txBox="1"/>
          <p:nvPr/>
        </p:nvSpPr>
        <p:spPr>
          <a:xfrm>
            <a:off x="3657600" y="2362200"/>
            <a:ext cx="1676400" cy="369332"/>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it-IT" dirty="0" err="1" smtClean="0"/>
              <a:t>DIRITTO=STATO</a:t>
            </a:r>
            <a:endParaRPr lang="it-IT" dirty="0"/>
          </a:p>
        </p:txBody>
      </p:sp>
      <p:sp>
        <p:nvSpPr>
          <p:cNvPr id="6" name="CasellaDiTesto 5"/>
          <p:cNvSpPr txBox="1"/>
          <p:nvPr/>
        </p:nvSpPr>
        <p:spPr>
          <a:xfrm>
            <a:off x="1676400" y="3276600"/>
            <a:ext cx="6477000" cy="83099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it-IT" sz="1200" dirty="0" smtClean="0"/>
              <a:t>Adoperando l’espressione STATO intendiamo oggi:</a:t>
            </a:r>
          </a:p>
          <a:p>
            <a:pPr marL="228600" indent="-228600">
              <a:buAutoNum type="arabicPeriod"/>
            </a:pPr>
            <a:r>
              <a:rPr lang="it-IT" sz="1200" dirty="0" smtClean="0"/>
              <a:t>Innanzitutto lo STATO MODERNO (con caratteri che NON si ritrovano nelle strutture politiche delle epoche storiche precedenti);</a:t>
            </a:r>
          </a:p>
          <a:p>
            <a:pPr marL="228600" indent="-228600">
              <a:buAutoNum type="arabicPeriod"/>
            </a:pPr>
            <a:r>
              <a:rPr lang="it-IT" sz="1200" dirty="0" smtClean="0"/>
              <a:t>Quindi, la sua forma attuale di STATO COSTITUZIONALE </a:t>
            </a:r>
            <a:r>
              <a:rPr lang="it-IT" sz="1200" dirty="0" err="1" smtClean="0"/>
              <a:t>DI</a:t>
            </a:r>
            <a:r>
              <a:rPr lang="it-IT" sz="1200" dirty="0" smtClean="0"/>
              <a:t> DEMOCRAZIA PLURALISTA.</a:t>
            </a:r>
            <a:endParaRPr lang="it-IT" sz="1200" dirty="0"/>
          </a:p>
        </p:txBody>
      </p:sp>
      <p:sp>
        <p:nvSpPr>
          <p:cNvPr id="7" name="CasellaDiTesto 6"/>
          <p:cNvSpPr txBox="1"/>
          <p:nvPr/>
        </p:nvSpPr>
        <p:spPr>
          <a:xfrm>
            <a:off x="381000" y="4572000"/>
            <a:ext cx="8534400" cy="193899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it-IT" sz="1200" dirty="0" smtClean="0"/>
              <a:t>		Con questa equazione riconosciamo come DIRITTO IL SISTEMA COMPLESSO </a:t>
            </a:r>
            <a:r>
              <a:rPr lang="it-IT" sz="1200" dirty="0" err="1" smtClean="0"/>
              <a:t>DI</a:t>
            </a:r>
            <a:r>
              <a:rPr lang="it-IT" sz="1200" dirty="0" smtClean="0"/>
              <a:t> REGOLAMENTAZIONI DEL RAPPORTO</a:t>
            </a:r>
          </a:p>
          <a:p>
            <a:r>
              <a:rPr lang="it-IT" sz="1200" dirty="0" smtClean="0"/>
              <a:t>							     INDIVIDUO-SOCIETA’-STATO</a:t>
            </a:r>
          </a:p>
          <a:p>
            <a:r>
              <a:rPr lang="it-IT" sz="1200" dirty="0" smtClean="0"/>
              <a:t>Attraverso il quale:</a:t>
            </a:r>
          </a:p>
          <a:p>
            <a:pPr marL="228600" indent="-228600">
              <a:buAutoNum type="arabicPeriod"/>
            </a:pPr>
            <a:r>
              <a:rPr lang="it-IT" sz="1200" dirty="0" smtClean="0"/>
              <a:t>L’INDIVIDUO (popolo, nazione) mantiene ed esercita il possesso originario della SOVRANITA’.</a:t>
            </a:r>
          </a:p>
          <a:p>
            <a:pPr marL="228600" indent="-228600">
              <a:buAutoNum type="arabicPeriod"/>
            </a:pPr>
            <a:r>
              <a:rPr lang="it-IT" sz="1200" dirty="0" smtClean="0"/>
              <a:t>Il POTERE che lo STATO RICEVE DAGLI INDIVIDUI (contratto, rappresentanza) è COSTITUZIONALMENTE IMBRIGLIATO così da non tradursi in ARBITRIO.</a:t>
            </a:r>
          </a:p>
          <a:p>
            <a:pPr marL="228600" indent="-228600">
              <a:buAutoNum type="arabicPeriod"/>
            </a:pPr>
            <a:r>
              <a:rPr lang="it-IT" sz="1200" dirty="0" smtClean="0"/>
              <a:t>E’ GIURIDICAMENTE GARANTITA E PROMOSSA L’IDENTITA’ FATTUALE </a:t>
            </a:r>
            <a:r>
              <a:rPr lang="it-IT" sz="1200" dirty="0" err="1" smtClean="0"/>
              <a:t>DI</a:t>
            </a:r>
            <a:r>
              <a:rPr lang="it-IT" sz="1200" dirty="0" smtClean="0"/>
              <a:t> OGNI SINGOLO e, con essa, l’UGUAGLIANZA NELLA DIVERSITA’.</a:t>
            </a:r>
          </a:p>
          <a:p>
            <a:pPr marL="228600" indent="-228600">
              <a:buAutoNum type="arabicPeriod"/>
            </a:pPr>
            <a:r>
              <a:rPr lang="it-IT" sz="1200" dirty="0" smtClean="0"/>
              <a:t>Lo STATO resta l’ORDINAMENTO GIURIDICO ORIGINARIO, pur riconoscendo e promuovendo la PLURALITA’ DEGLI ORDINAMENTI dei quali si compone strutturalmente il SOCIALE. </a:t>
            </a:r>
            <a:endParaRPr lang="it-IT" sz="1200" dirty="0"/>
          </a:p>
        </p:txBody>
      </p:sp>
      <p:sp>
        <p:nvSpPr>
          <p:cNvPr id="9" name="Segnaposto numero diapositiva 8"/>
          <p:cNvSpPr>
            <a:spLocks noGrp="1"/>
          </p:cNvSpPr>
          <p:nvPr>
            <p:ph type="sldNum" sz="quarter" idx="12"/>
          </p:nvPr>
        </p:nvSpPr>
        <p:spPr/>
        <p:txBody>
          <a:bodyPr/>
          <a:lstStyle/>
          <a:p>
            <a:fld id="{02732947-E878-0C40-9B26-41F12532780A}" type="slidenum">
              <a:rPr lang="it-IT" smtClean="0"/>
              <a:pPr/>
              <a:t>2</a:t>
            </a:fld>
            <a:endParaRPr lang="it-IT"/>
          </a:p>
        </p:txBody>
      </p:sp>
      <p:sp>
        <p:nvSpPr>
          <p:cNvPr id="8" name="Rettangolo 7"/>
          <p:cNvSpPr/>
          <p:nvPr/>
        </p:nvSpPr>
        <p:spPr>
          <a:xfrm>
            <a:off x="7505700" y="219670"/>
            <a:ext cx="1295400" cy="461665"/>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asellaDiTesto 1"/>
          <p:cNvSpPr txBox="1"/>
          <p:nvPr/>
        </p:nvSpPr>
        <p:spPr>
          <a:xfrm>
            <a:off x="1295400" y="1066800"/>
            <a:ext cx="6553200" cy="73866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it-IT" sz="1400" dirty="0" smtClean="0"/>
              <a:t>A. L’equazione </a:t>
            </a:r>
            <a:r>
              <a:rPr lang="it-IT" sz="1400" dirty="0" err="1" smtClean="0"/>
              <a:t>DIRITTO=STATO</a:t>
            </a:r>
            <a:r>
              <a:rPr lang="it-IT" sz="1400" dirty="0" smtClean="0"/>
              <a:t> (valida solo all’interno delle coordinate storico, geografiche, istituzionali nelle quali è RISCONTRABILE una legittimazione dell’Autorità politica come prodotto dell’accordo tra individui uguali) è il risultato di un </a:t>
            </a:r>
            <a:r>
              <a:rPr lang="it-IT" sz="1400" dirty="0" smtClean="0">
                <a:solidFill>
                  <a:srgbClr val="0000FF"/>
                </a:solidFill>
              </a:rPr>
              <a:t>FATTO</a:t>
            </a:r>
            <a:r>
              <a:rPr lang="it-IT" sz="1400" dirty="0" smtClean="0"/>
              <a:t>:</a:t>
            </a:r>
            <a:endParaRPr lang="it-IT" sz="1400" dirty="0"/>
          </a:p>
        </p:txBody>
      </p:sp>
      <p:sp>
        <p:nvSpPr>
          <p:cNvPr id="3" name="CasellaDiTesto 2"/>
          <p:cNvSpPr txBox="1"/>
          <p:nvPr/>
        </p:nvSpPr>
        <p:spPr>
          <a:xfrm>
            <a:off x="2209800" y="2286000"/>
            <a:ext cx="4495800" cy="1384995"/>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just"/>
            <a:r>
              <a:rPr lang="it-IT" sz="1400" dirty="0" smtClean="0"/>
              <a:t>Il PASSAGGIO (anch’esso riscontrabile solo all’interno di precise coordinate storico, geografiche, istituzionali)</a:t>
            </a:r>
          </a:p>
          <a:p>
            <a:pPr algn="just"/>
            <a:r>
              <a:rPr lang="it-IT" sz="1400" dirty="0" smtClean="0"/>
              <a:t>dal </a:t>
            </a:r>
            <a:r>
              <a:rPr lang="it-IT" sz="1400" i="1" dirty="0" smtClean="0"/>
              <a:t>SUBJECTUM </a:t>
            </a:r>
            <a:r>
              <a:rPr lang="it-IT" sz="1400" dirty="0" smtClean="0"/>
              <a:t>al </a:t>
            </a:r>
            <a:r>
              <a:rPr lang="it-IT" sz="1400" i="1" dirty="0" smtClean="0"/>
              <a:t>SOGGETTO</a:t>
            </a:r>
            <a:r>
              <a:rPr lang="it-IT" sz="1400" dirty="0" smtClean="0"/>
              <a:t> attraverso il quale si instaura nell’occidente europeo continentale, a partire dal XVI secolo, la </a:t>
            </a:r>
            <a:r>
              <a:rPr lang="it-IT" sz="1400" i="1" dirty="0" smtClean="0"/>
              <a:t>legittimazione materiale dell’autorità</a:t>
            </a:r>
            <a:r>
              <a:rPr lang="it-IT" sz="1400" dirty="0" smtClean="0"/>
              <a:t>, BASE DELL’ORDINE GIURIDICO MODERNO.</a:t>
            </a:r>
            <a:endParaRPr lang="it-IT" sz="1400" dirty="0"/>
          </a:p>
        </p:txBody>
      </p:sp>
      <p:sp>
        <p:nvSpPr>
          <p:cNvPr id="4" name="CasellaDiTesto 3"/>
          <p:cNvSpPr txBox="1"/>
          <p:nvPr/>
        </p:nvSpPr>
        <p:spPr>
          <a:xfrm>
            <a:off x="304800" y="228600"/>
            <a:ext cx="4191000" cy="307777"/>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it-IT" sz="1400" dirty="0" smtClean="0"/>
              <a:t>ELEMENTI BASE DELLA RAGIONE GIURIDICA MODERNA</a:t>
            </a:r>
            <a:endParaRPr lang="it-IT" sz="1400" dirty="0"/>
          </a:p>
        </p:txBody>
      </p:sp>
      <p:sp>
        <p:nvSpPr>
          <p:cNvPr id="6" name="CasellaDiTesto 5"/>
          <p:cNvSpPr txBox="1"/>
          <p:nvPr/>
        </p:nvSpPr>
        <p:spPr>
          <a:xfrm>
            <a:off x="990600" y="4648200"/>
            <a:ext cx="6934200" cy="95410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it-IT" sz="1400" dirty="0" smtClean="0"/>
              <a:t>B. Ogni trattazione sul DIRITTO, all’interno delle coordinate dove vale la LEGITTIMAZIONE MATERIALE DELL’ AUTORITA’, ha nel passaggio dal </a:t>
            </a:r>
            <a:r>
              <a:rPr lang="it-IT" sz="1400" i="1" dirty="0" err="1" smtClean="0"/>
              <a:t>Subjectum</a:t>
            </a:r>
            <a:r>
              <a:rPr lang="it-IT" sz="1400" i="1" dirty="0" smtClean="0"/>
              <a:t> </a:t>
            </a:r>
            <a:r>
              <a:rPr lang="it-IT" sz="1400" dirty="0" smtClean="0"/>
              <a:t>al </a:t>
            </a:r>
            <a:r>
              <a:rPr lang="it-IT" sz="1400" i="1" dirty="0" smtClean="0"/>
              <a:t>Soggetto</a:t>
            </a:r>
            <a:r>
              <a:rPr lang="it-IT" sz="1400" dirty="0" smtClean="0"/>
              <a:t> la sua QUESTIONE PRELIMINARE, e nei confini di quella stessa LEGITTIMAZIONE il suo PRIMARIO CAMPO </a:t>
            </a:r>
            <a:r>
              <a:rPr lang="it-IT" sz="1400" dirty="0" err="1" smtClean="0"/>
              <a:t>DI</a:t>
            </a:r>
            <a:r>
              <a:rPr lang="it-IT" sz="1400" dirty="0" smtClean="0"/>
              <a:t> COMPRENSIONE.</a:t>
            </a:r>
            <a:endParaRPr lang="it-IT" sz="1400" dirty="0"/>
          </a:p>
        </p:txBody>
      </p:sp>
      <p:sp>
        <p:nvSpPr>
          <p:cNvPr id="7" name="Freccia circolare a destra 6"/>
          <p:cNvSpPr/>
          <p:nvPr/>
        </p:nvSpPr>
        <p:spPr>
          <a:xfrm>
            <a:off x="990600" y="2286000"/>
            <a:ext cx="685800" cy="914400"/>
          </a:xfrm>
          <a:prstGeom prst="curved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a:solidFill>
                <a:schemeClr val="tx1"/>
              </a:solidFill>
            </a:endParaRPr>
          </a:p>
        </p:txBody>
      </p:sp>
      <p:sp>
        <p:nvSpPr>
          <p:cNvPr id="8" name="Freccia circolare a sinistra 7"/>
          <p:cNvSpPr/>
          <p:nvPr/>
        </p:nvSpPr>
        <p:spPr>
          <a:xfrm>
            <a:off x="7162800" y="2286000"/>
            <a:ext cx="762000" cy="914400"/>
          </a:xfrm>
          <a:prstGeom prst="curvedLeftArrow">
            <a:avLst>
              <a:gd name="adj1" fmla="val 25000"/>
              <a:gd name="adj2" fmla="val 50000"/>
              <a:gd name="adj3" fmla="val 25000"/>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a:solidFill>
                <a:schemeClr val="tx1"/>
              </a:solidFill>
            </a:endParaRPr>
          </a:p>
        </p:txBody>
      </p:sp>
      <p:sp>
        <p:nvSpPr>
          <p:cNvPr id="9" name="Segnaposto numero diapositiva 8"/>
          <p:cNvSpPr>
            <a:spLocks noGrp="1"/>
          </p:cNvSpPr>
          <p:nvPr>
            <p:ph type="sldNum" sz="quarter" idx="12"/>
          </p:nvPr>
        </p:nvSpPr>
        <p:spPr/>
        <p:txBody>
          <a:bodyPr/>
          <a:lstStyle/>
          <a:p>
            <a:fld id="{02732947-E878-0C40-9B26-41F12532780A}" type="slidenum">
              <a:rPr lang="it-IT" smtClean="0"/>
              <a:pPr/>
              <a:t>3</a:t>
            </a:fld>
            <a:endParaRPr lang="it-IT"/>
          </a:p>
        </p:txBody>
      </p:sp>
      <p:sp>
        <p:nvSpPr>
          <p:cNvPr id="10" name="CasellaDiTesto 9"/>
          <p:cNvSpPr txBox="1"/>
          <p:nvPr/>
        </p:nvSpPr>
        <p:spPr>
          <a:xfrm>
            <a:off x="7772400" y="243989"/>
            <a:ext cx="1143000" cy="584776"/>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asellaDiTesto 1"/>
          <p:cNvSpPr txBox="1"/>
          <p:nvPr/>
        </p:nvSpPr>
        <p:spPr>
          <a:xfrm>
            <a:off x="1295400" y="533400"/>
            <a:ext cx="6477000" cy="73866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it-IT" sz="1400" dirty="0" smtClean="0"/>
              <a:t>C. Dal </a:t>
            </a:r>
            <a:r>
              <a:rPr lang="it-IT" sz="1400" i="1" dirty="0" err="1" smtClean="0"/>
              <a:t>Subjectum</a:t>
            </a:r>
            <a:r>
              <a:rPr lang="it-IT" sz="1400" dirty="0" smtClean="0"/>
              <a:t> al </a:t>
            </a:r>
            <a:r>
              <a:rPr lang="it-IT" sz="1400" i="1" dirty="0" smtClean="0"/>
              <a:t>Soggetto</a:t>
            </a:r>
            <a:r>
              <a:rPr lang="it-IT" sz="1400" dirty="0" smtClean="0"/>
              <a:t>: questo passaggio imposta correttamente la comprensione dei MODI, delle FORME, dei TERMINI attraverso i quali si instaura e si sviluppa quello che chiamiamo DIRITTO MODERNO.</a:t>
            </a:r>
            <a:endParaRPr lang="it-IT" sz="1400" dirty="0"/>
          </a:p>
        </p:txBody>
      </p:sp>
      <p:sp>
        <p:nvSpPr>
          <p:cNvPr id="3" name="CasellaDiTesto 2"/>
          <p:cNvSpPr txBox="1"/>
          <p:nvPr/>
        </p:nvSpPr>
        <p:spPr>
          <a:xfrm>
            <a:off x="1295400" y="1981200"/>
            <a:ext cx="6477000" cy="95410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it-IT" sz="1400" dirty="0" smtClean="0"/>
              <a:t>D. Dal </a:t>
            </a:r>
            <a:r>
              <a:rPr lang="it-IT" sz="1400" i="1" dirty="0" err="1" smtClean="0"/>
              <a:t>Subjectum</a:t>
            </a:r>
            <a:r>
              <a:rPr lang="it-IT" sz="1400" dirty="0" smtClean="0"/>
              <a:t> al </a:t>
            </a:r>
            <a:r>
              <a:rPr lang="it-IT" sz="1400" i="1" dirty="0" smtClean="0"/>
              <a:t>Soggetto</a:t>
            </a:r>
            <a:r>
              <a:rPr lang="it-IT" sz="1400" dirty="0" smtClean="0"/>
              <a:t>. Ciò che questi due termini SEGNANO è il passaggio</a:t>
            </a:r>
          </a:p>
          <a:p>
            <a:r>
              <a:rPr lang="it-IT" sz="1400" dirty="0" smtClean="0"/>
              <a:t>	- da una </a:t>
            </a:r>
            <a:r>
              <a:rPr lang="it-IT" sz="1400" i="1" dirty="0" smtClean="0"/>
              <a:t>CONDIZIONE </a:t>
            </a:r>
            <a:r>
              <a:rPr lang="it-IT" sz="1400" i="1" dirty="0" err="1" smtClean="0"/>
              <a:t>D’ESSERE</a:t>
            </a:r>
            <a:r>
              <a:rPr lang="it-IT" sz="1400" dirty="0" smtClean="0"/>
              <a:t>, correttamente espressa dal termine </a:t>
            </a:r>
            <a:r>
              <a:rPr lang="it-IT" sz="1400" i="1" dirty="0" err="1" smtClean="0"/>
              <a:t>Subjectum</a:t>
            </a:r>
            <a:r>
              <a:rPr lang="it-IT" sz="1400" dirty="0" smtClean="0"/>
              <a:t>,</a:t>
            </a:r>
          </a:p>
          <a:p>
            <a:r>
              <a:rPr lang="it-IT" sz="1400" dirty="0" smtClean="0"/>
              <a:t>	- ad un’altra </a:t>
            </a:r>
            <a:r>
              <a:rPr lang="it-IT" sz="1400" i="1" dirty="0" smtClean="0"/>
              <a:t>CONDIZIONE </a:t>
            </a:r>
            <a:r>
              <a:rPr lang="it-IT" sz="1400" i="1" dirty="0" err="1" smtClean="0"/>
              <a:t>D’ESSERE</a:t>
            </a:r>
            <a:r>
              <a:rPr lang="it-IT" sz="1400" dirty="0" smtClean="0"/>
              <a:t>, della quale il termine </a:t>
            </a:r>
            <a:r>
              <a:rPr lang="it-IT" sz="1400" i="1" dirty="0" smtClean="0"/>
              <a:t>Soggetto</a:t>
            </a:r>
            <a:r>
              <a:rPr lang="it-IT" sz="1400" dirty="0" smtClean="0"/>
              <a:t> 	 	  esprime il RISULTATO DA RAGGIUNGERE E GARANTIRE.</a:t>
            </a:r>
            <a:endParaRPr lang="it-IT" sz="1400" dirty="0"/>
          </a:p>
        </p:txBody>
      </p:sp>
      <p:sp>
        <p:nvSpPr>
          <p:cNvPr id="4" name="CasellaDiTesto 3"/>
          <p:cNvSpPr txBox="1"/>
          <p:nvPr/>
        </p:nvSpPr>
        <p:spPr>
          <a:xfrm>
            <a:off x="2133600" y="3505200"/>
            <a:ext cx="4876800" cy="584776"/>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it-IT" sz="1600" b="1" dirty="0" smtClean="0"/>
              <a:t>Non sono STRUTTURE FONDAMENTALI, quelle che si presentano come </a:t>
            </a:r>
            <a:r>
              <a:rPr lang="it-IT" sz="1600" b="1" i="1" dirty="0" err="1" smtClean="0"/>
              <a:t>Subjectum</a:t>
            </a:r>
            <a:r>
              <a:rPr lang="it-IT" sz="1600" b="1" dirty="0" smtClean="0"/>
              <a:t> o come </a:t>
            </a:r>
            <a:r>
              <a:rPr lang="it-IT" sz="1600" b="1" i="1" dirty="0" smtClean="0"/>
              <a:t>Soggetto</a:t>
            </a:r>
            <a:endParaRPr lang="it-IT" sz="1600" b="1" dirty="0"/>
          </a:p>
        </p:txBody>
      </p:sp>
      <p:sp>
        <p:nvSpPr>
          <p:cNvPr id="6" name="CasellaDiTesto 5"/>
          <p:cNvSpPr txBox="1"/>
          <p:nvPr/>
        </p:nvSpPr>
        <p:spPr>
          <a:xfrm>
            <a:off x="1371600" y="5181600"/>
            <a:ext cx="6400800" cy="369332"/>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it-IT" b="1" dirty="0" smtClean="0"/>
              <a:t>REALI CONDIZIONI </a:t>
            </a:r>
            <a:r>
              <a:rPr lang="it-IT" b="1" dirty="0" err="1" smtClean="0"/>
              <a:t>DI</a:t>
            </a:r>
            <a:r>
              <a:rPr lang="it-IT" b="1" dirty="0" smtClean="0"/>
              <a:t> ESISTENZA STORICAMENTE DETERMINATESI</a:t>
            </a:r>
            <a:endParaRPr lang="it-IT" b="1" dirty="0"/>
          </a:p>
        </p:txBody>
      </p:sp>
      <p:sp>
        <p:nvSpPr>
          <p:cNvPr id="7" name="Ovale 6"/>
          <p:cNvSpPr/>
          <p:nvPr/>
        </p:nvSpPr>
        <p:spPr>
          <a:xfrm>
            <a:off x="2971800" y="4495800"/>
            <a:ext cx="3276600" cy="38100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sz="2400" dirty="0" smtClean="0"/>
              <a:t>MA</a:t>
            </a:r>
            <a:endParaRPr lang="it-IT" sz="2400" dirty="0"/>
          </a:p>
        </p:txBody>
      </p:sp>
      <p:sp>
        <p:nvSpPr>
          <p:cNvPr id="8" name="Segnaposto numero diapositiva 7"/>
          <p:cNvSpPr>
            <a:spLocks noGrp="1"/>
          </p:cNvSpPr>
          <p:nvPr>
            <p:ph type="sldNum" sz="quarter" idx="12"/>
          </p:nvPr>
        </p:nvSpPr>
        <p:spPr/>
        <p:txBody>
          <a:bodyPr/>
          <a:lstStyle/>
          <a:p>
            <a:fld id="{02732947-E878-0C40-9B26-41F12532780A}" type="slidenum">
              <a:rPr lang="it-IT" smtClean="0"/>
              <a:pPr/>
              <a:t>4</a:t>
            </a:fld>
            <a:endParaRPr lang="it-IT"/>
          </a:p>
        </p:txBody>
      </p:sp>
      <p:sp>
        <p:nvSpPr>
          <p:cNvPr id="10" name="CasellaDiTesto 9"/>
          <p:cNvSpPr txBox="1"/>
          <p:nvPr/>
        </p:nvSpPr>
        <p:spPr>
          <a:xfrm>
            <a:off x="7924800" y="88612"/>
            <a:ext cx="1143000" cy="584776"/>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asellaDiTesto 1"/>
          <p:cNvSpPr txBox="1"/>
          <p:nvPr/>
        </p:nvSpPr>
        <p:spPr>
          <a:xfrm>
            <a:off x="609600" y="228600"/>
            <a:ext cx="762000" cy="369332"/>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it-IT" dirty="0" smtClean="0"/>
              <a:t>COSI’</a:t>
            </a:r>
            <a:endParaRPr lang="it-IT" dirty="0"/>
          </a:p>
        </p:txBody>
      </p:sp>
      <p:sp>
        <p:nvSpPr>
          <p:cNvPr id="3" name="CasellaDiTesto 2"/>
          <p:cNvSpPr txBox="1"/>
          <p:nvPr/>
        </p:nvSpPr>
        <p:spPr>
          <a:xfrm>
            <a:off x="1600200" y="914400"/>
            <a:ext cx="5562600" cy="738664"/>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it-IT" sz="1400" dirty="0" smtClean="0"/>
              <a:t>E. CONTENUTI ED OBBIETTIVI DEL DIRITTO MODERNO vanno posti</a:t>
            </a:r>
          </a:p>
          <a:p>
            <a:r>
              <a:rPr lang="it-IT" sz="1400" dirty="0" smtClean="0"/>
              <a:t>	- SEMPRE SUL PIANO DELLE REALI CONDIZIONI </a:t>
            </a:r>
            <a:r>
              <a:rPr lang="it-IT" sz="1400" dirty="0" err="1" smtClean="0"/>
              <a:t>DI</a:t>
            </a:r>
            <a:r>
              <a:rPr lang="it-IT" sz="1400" dirty="0" smtClean="0"/>
              <a:t> ESISTENZA,</a:t>
            </a:r>
          </a:p>
          <a:p>
            <a:r>
              <a:rPr lang="it-IT" sz="1400" dirty="0" smtClean="0"/>
              <a:t>	- MAI SU QUELLO DELLE ESSENZE.</a:t>
            </a:r>
            <a:endParaRPr lang="it-IT" sz="1400" dirty="0"/>
          </a:p>
        </p:txBody>
      </p:sp>
      <p:sp>
        <p:nvSpPr>
          <p:cNvPr id="4" name="CasellaDiTesto 3"/>
          <p:cNvSpPr txBox="1"/>
          <p:nvPr/>
        </p:nvSpPr>
        <p:spPr>
          <a:xfrm>
            <a:off x="1371600" y="2133600"/>
            <a:ext cx="5943600" cy="923330"/>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it-IT" dirty="0" smtClean="0"/>
              <a:t>E’ sempre e solo l’instaurarsi storico della CONDIZIONE </a:t>
            </a:r>
            <a:r>
              <a:rPr lang="it-IT" dirty="0" err="1" smtClean="0"/>
              <a:t>DI</a:t>
            </a:r>
            <a:r>
              <a:rPr lang="it-IT" dirty="0" smtClean="0"/>
              <a:t> ESISTENZA all’interno della quale </a:t>
            </a:r>
            <a:r>
              <a:rPr lang="it-IT" i="1" dirty="0" smtClean="0"/>
              <a:t>l’uomo da </a:t>
            </a:r>
            <a:r>
              <a:rPr lang="it-IT" i="1" dirty="0" err="1" smtClean="0"/>
              <a:t>Subjectum</a:t>
            </a:r>
            <a:r>
              <a:rPr lang="it-IT" i="1" dirty="0" smtClean="0"/>
              <a:t> diviene Soggetto</a:t>
            </a:r>
            <a:endParaRPr lang="it-IT" dirty="0"/>
          </a:p>
        </p:txBody>
      </p:sp>
      <p:sp>
        <p:nvSpPr>
          <p:cNvPr id="5" name="CasellaDiTesto 4"/>
          <p:cNvSpPr txBox="1"/>
          <p:nvPr/>
        </p:nvSpPr>
        <p:spPr>
          <a:xfrm>
            <a:off x="3124200" y="3657600"/>
            <a:ext cx="2590800" cy="461665"/>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it-IT" sz="2400" dirty="0" smtClean="0"/>
              <a:t>E’ QUESTO FATTO</a:t>
            </a:r>
            <a:endParaRPr lang="it-IT" sz="2400" dirty="0"/>
          </a:p>
        </p:txBody>
      </p:sp>
      <p:sp>
        <p:nvSpPr>
          <p:cNvPr id="6" name="CasellaDiTesto 5"/>
          <p:cNvSpPr txBox="1"/>
          <p:nvPr/>
        </p:nvSpPr>
        <p:spPr>
          <a:xfrm>
            <a:off x="1143000" y="4724400"/>
            <a:ext cx="6553200" cy="646331"/>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it-IT" dirty="0" smtClean="0"/>
              <a:t>	Quello che decide CARATTERI, CONTENUTI, OBBIETTIVI del</a:t>
            </a:r>
          </a:p>
          <a:p>
            <a:r>
              <a:rPr lang="it-IT" dirty="0" smtClean="0"/>
              <a:t>			           DIRITTO MODERNO</a:t>
            </a:r>
            <a:endParaRPr lang="it-IT" dirty="0"/>
          </a:p>
        </p:txBody>
      </p:sp>
      <p:sp>
        <p:nvSpPr>
          <p:cNvPr id="7" name="Segnaposto numero diapositiva 6"/>
          <p:cNvSpPr>
            <a:spLocks noGrp="1"/>
          </p:cNvSpPr>
          <p:nvPr>
            <p:ph type="sldNum" sz="quarter" idx="12"/>
          </p:nvPr>
        </p:nvSpPr>
        <p:spPr/>
        <p:txBody>
          <a:bodyPr/>
          <a:lstStyle/>
          <a:p>
            <a:fld id="{02732947-E878-0C40-9B26-41F12532780A}" type="slidenum">
              <a:rPr lang="it-IT" smtClean="0"/>
              <a:pPr/>
              <a:t>5</a:t>
            </a:fld>
            <a:endParaRPr lang="it-IT"/>
          </a:p>
        </p:txBody>
      </p:sp>
      <p:sp>
        <p:nvSpPr>
          <p:cNvPr id="8" name="CasellaDiTesto 7"/>
          <p:cNvSpPr txBox="1"/>
          <p:nvPr/>
        </p:nvSpPr>
        <p:spPr>
          <a:xfrm>
            <a:off x="7848600" y="381000"/>
            <a:ext cx="1143000" cy="584776"/>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asellaDiTesto 1"/>
          <p:cNvSpPr txBox="1"/>
          <p:nvPr/>
        </p:nvSpPr>
        <p:spPr>
          <a:xfrm>
            <a:off x="685800" y="304800"/>
            <a:ext cx="6096000" cy="523220"/>
          </a:xfrm>
          <a:prstGeom prst="rect">
            <a:avLst/>
          </a:prstGeom>
          <a:noFill/>
        </p:spPr>
        <p:txBody>
          <a:bodyPr wrap="square" rtlCol="0">
            <a:spAutoFit/>
          </a:bodyPr>
          <a:lstStyle/>
          <a:p>
            <a:r>
              <a:rPr lang="it-IT" sz="1400" dirty="0" smtClean="0"/>
              <a:t>GLOSSARIO del passaggio dal </a:t>
            </a:r>
            <a:r>
              <a:rPr lang="it-IT" sz="1400" i="1" dirty="0" err="1" smtClean="0"/>
              <a:t>Subjectum</a:t>
            </a:r>
            <a:r>
              <a:rPr lang="it-IT" sz="1400" i="1" dirty="0" smtClean="0"/>
              <a:t> </a:t>
            </a:r>
            <a:r>
              <a:rPr lang="it-IT" sz="1400" dirty="0" smtClean="0"/>
              <a:t>al </a:t>
            </a:r>
            <a:r>
              <a:rPr lang="it-IT" sz="1400" i="1" dirty="0" smtClean="0"/>
              <a:t>Soggetto</a:t>
            </a:r>
            <a:r>
              <a:rPr lang="it-IT" sz="1400" dirty="0" smtClean="0"/>
              <a:t> spiegato sul piano delle </a:t>
            </a:r>
          </a:p>
          <a:p>
            <a:r>
              <a:rPr lang="it-IT" sz="1400" dirty="0" smtClean="0"/>
              <a:t>	CONDIZIONI STORICHE </a:t>
            </a:r>
            <a:r>
              <a:rPr lang="it-IT" sz="1400" dirty="0" err="1" smtClean="0"/>
              <a:t>DI</a:t>
            </a:r>
            <a:r>
              <a:rPr lang="it-IT" sz="1400" dirty="0" smtClean="0"/>
              <a:t> ESISTENZA.</a:t>
            </a:r>
            <a:endParaRPr lang="it-IT" sz="1400" dirty="0"/>
          </a:p>
        </p:txBody>
      </p:sp>
      <p:sp>
        <p:nvSpPr>
          <p:cNvPr id="3" name="CasellaDiTesto 2"/>
          <p:cNvSpPr txBox="1"/>
          <p:nvPr/>
        </p:nvSpPr>
        <p:spPr>
          <a:xfrm>
            <a:off x="685800" y="1066800"/>
            <a:ext cx="6096000" cy="1754327"/>
          </a:xfrm>
          <a:prstGeom prst="rect">
            <a:avLst/>
          </a:prstGeom>
          <a:noFill/>
        </p:spPr>
        <p:txBody>
          <a:bodyPr wrap="square" rtlCol="0">
            <a:spAutoFit/>
          </a:bodyPr>
          <a:lstStyle/>
          <a:p>
            <a:pPr algn="just"/>
            <a:r>
              <a:rPr lang="it-IT" sz="1200" dirty="0" err="1" smtClean="0"/>
              <a:t>1</a:t>
            </a:r>
            <a:r>
              <a:rPr lang="it-IT" sz="1200" dirty="0" smtClean="0"/>
              <a:t>. </a:t>
            </a:r>
            <a:r>
              <a:rPr lang="it-IT" sz="1200" b="1" dirty="0" smtClean="0"/>
              <a:t>Diritto moderno. </a:t>
            </a:r>
            <a:r>
              <a:rPr lang="it-IT" sz="1200" dirty="0" smtClean="0"/>
              <a:t>Ha il suo atto di nascita nel riconoscimento del fatto che spetta ad ogni uomo la condizione di </a:t>
            </a:r>
            <a:r>
              <a:rPr lang="it-IT" sz="1200" i="1" dirty="0" smtClean="0"/>
              <a:t>soggetto</a:t>
            </a:r>
            <a:r>
              <a:rPr lang="it-IT" sz="1200" dirty="0" smtClean="0"/>
              <a:t>, che in quanto tale è uguale ad ogni altro uomo, e che in forza di questa </a:t>
            </a:r>
            <a:r>
              <a:rPr lang="it-IT" sz="1200" i="1" dirty="0" smtClean="0"/>
              <a:t>parificante soggettività</a:t>
            </a:r>
            <a:r>
              <a:rPr lang="it-IT" sz="1200" dirty="0" smtClean="0"/>
              <a:t>, ha pieno titolo a </a:t>
            </a:r>
            <a:r>
              <a:rPr lang="it-IT" sz="1200" i="1" dirty="0" smtClean="0"/>
              <a:t>legittimare l’autorità giuridica</a:t>
            </a:r>
            <a:r>
              <a:rPr lang="it-IT" sz="1200" dirty="0" smtClean="0"/>
              <a:t>, semplicemente attraverso un </a:t>
            </a:r>
            <a:r>
              <a:rPr lang="it-IT" sz="1200" i="1" dirty="0" smtClean="0"/>
              <a:t>patto</a:t>
            </a:r>
            <a:r>
              <a:rPr lang="it-IT" sz="1200" dirty="0" smtClean="0"/>
              <a:t> (o contratto), </a:t>
            </a:r>
            <a:r>
              <a:rPr lang="it-IT" sz="1200" i="1" dirty="0" smtClean="0"/>
              <a:t>senza bisogno di alcuna altra giustificazione</a:t>
            </a:r>
            <a:r>
              <a:rPr lang="it-IT" sz="1200" dirty="0" smtClean="0"/>
              <a:t> (naturale, storica, divina, metafisica). </a:t>
            </a:r>
            <a:r>
              <a:rPr lang="it-IT" sz="1200" i="1" dirty="0" smtClean="0"/>
              <a:t>Questo</a:t>
            </a:r>
            <a:r>
              <a:rPr lang="it-IT" sz="1200" dirty="0" smtClean="0"/>
              <a:t> </a:t>
            </a:r>
            <a:r>
              <a:rPr lang="it-IT" sz="1200" i="1" dirty="0" smtClean="0"/>
              <a:t>accordo di</a:t>
            </a:r>
            <a:r>
              <a:rPr lang="it-IT" sz="1200" dirty="0" smtClean="0"/>
              <a:t> </a:t>
            </a:r>
            <a:r>
              <a:rPr lang="it-IT" sz="1200" i="1" dirty="0" smtClean="0"/>
              <a:t>soggettività, riconosciuto come esclusiva (originaria) fonte di legittimazione e questa stessa legittimazione, senza la quale non abbiamo l’ordine giuridico che nella storia del pensiero e delle istituzioni occidentali qualifichiamo come diritto moderno, pongono IN PRIMO PIANO L’ESSERE SOGGETTO</a:t>
            </a:r>
            <a:r>
              <a:rPr lang="it-IT" sz="1200" dirty="0" smtClean="0"/>
              <a:t>. SOGGETTO E DIRITTO MODERNO COSTITUISCONO UN BINOMIO INSCINDIBILE.</a:t>
            </a:r>
            <a:endParaRPr lang="it-IT" sz="1200" dirty="0"/>
          </a:p>
        </p:txBody>
      </p:sp>
      <p:sp>
        <p:nvSpPr>
          <p:cNvPr id="4" name="CasellaDiTesto 3"/>
          <p:cNvSpPr txBox="1"/>
          <p:nvPr/>
        </p:nvSpPr>
        <p:spPr>
          <a:xfrm>
            <a:off x="685800" y="3048000"/>
            <a:ext cx="6096000" cy="1384995"/>
          </a:xfrm>
          <a:prstGeom prst="rect">
            <a:avLst/>
          </a:prstGeom>
          <a:noFill/>
        </p:spPr>
        <p:txBody>
          <a:bodyPr wrap="square" rtlCol="0">
            <a:spAutoFit/>
          </a:bodyPr>
          <a:lstStyle/>
          <a:p>
            <a:pPr algn="just"/>
            <a:r>
              <a:rPr lang="it-IT" sz="1200" dirty="0" err="1" smtClean="0"/>
              <a:t>2</a:t>
            </a:r>
            <a:r>
              <a:rPr lang="it-IT" sz="1200" dirty="0" smtClean="0"/>
              <a:t>. </a:t>
            </a:r>
            <a:r>
              <a:rPr lang="it-IT" sz="1200" b="1" i="1" dirty="0" err="1" smtClean="0"/>
              <a:t>Essere-soggetto</a:t>
            </a:r>
            <a:r>
              <a:rPr lang="it-IT" sz="1200" dirty="0" smtClean="0"/>
              <a:t>. Non va trattato come una </a:t>
            </a:r>
            <a:r>
              <a:rPr lang="it-IT" sz="1200" i="1" dirty="0" smtClean="0"/>
              <a:t>essenza</a:t>
            </a:r>
            <a:r>
              <a:rPr lang="it-IT" sz="1200" dirty="0" smtClean="0"/>
              <a:t>, qualcosa di </a:t>
            </a:r>
            <a:r>
              <a:rPr lang="it-IT" sz="1200" i="1" dirty="0" smtClean="0"/>
              <a:t>già dato</a:t>
            </a:r>
            <a:r>
              <a:rPr lang="it-IT" sz="1200" dirty="0" smtClean="0"/>
              <a:t>, una sorta di </a:t>
            </a:r>
            <a:r>
              <a:rPr lang="it-IT" sz="1200" i="1" dirty="0" smtClean="0"/>
              <a:t>proprietà attribuibile all’in sé dell’uomo</a:t>
            </a:r>
            <a:r>
              <a:rPr lang="it-IT" sz="1200" dirty="0" smtClean="0"/>
              <a:t>. Esso si presenta piuttosto come </a:t>
            </a:r>
            <a:r>
              <a:rPr lang="it-IT" sz="1200" i="1" dirty="0" smtClean="0"/>
              <a:t>una condizione di esistenza da fare, da realizzare, per la quale occorre sempre garantire reali possibilità di attuazione. </a:t>
            </a:r>
            <a:r>
              <a:rPr lang="it-IT" sz="1200" dirty="0" smtClean="0"/>
              <a:t>Non un </a:t>
            </a:r>
            <a:r>
              <a:rPr lang="it-IT" sz="1200" i="1" dirty="0" smtClean="0"/>
              <a:t>essere </a:t>
            </a:r>
            <a:r>
              <a:rPr lang="it-IT" sz="1200" dirty="0" smtClean="0"/>
              <a:t>(secondo le categorie filosofiche tradizionali), non una realtà costitutiva dell’uomo, bensì un </a:t>
            </a:r>
            <a:r>
              <a:rPr lang="it-IT" sz="1200" i="1" dirty="0" smtClean="0"/>
              <a:t>modo d’essere che si attua come </a:t>
            </a:r>
            <a:r>
              <a:rPr lang="it-IT" sz="1200" i="1" dirty="0" err="1" smtClean="0"/>
              <a:t>aver-da-essere</a:t>
            </a:r>
            <a:r>
              <a:rPr lang="it-IT" sz="1200" dirty="0" smtClean="0"/>
              <a:t>. </a:t>
            </a:r>
            <a:r>
              <a:rPr lang="it-IT" sz="1200" i="1" dirty="0" smtClean="0"/>
              <a:t>Vale la legge: si è Soggetto solo all’interno di una condizione di esistenza nella quale il posto dell’uomo è di esistere garantito come Soggetto.</a:t>
            </a:r>
            <a:endParaRPr lang="it-IT" sz="1200" dirty="0"/>
          </a:p>
        </p:txBody>
      </p:sp>
      <p:sp>
        <p:nvSpPr>
          <p:cNvPr id="5" name="CasellaDiTesto 4"/>
          <p:cNvSpPr txBox="1"/>
          <p:nvPr/>
        </p:nvSpPr>
        <p:spPr>
          <a:xfrm>
            <a:off x="685800" y="4876800"/>
            <a:ext cx="6096000" cy="1384995"/>
          </a:xfrm>
          <a:prstGeom prst="rect">
            <a:avLst/>
          </a:prstGeom>
          <a:noFill/>
        </p:spPr>
        <p:txBody>
          <a:bodyPr wrap="square" rtlCol="0">
            <a:spAutoFit/>
          </a:bodyPr>
          <a:lstStyle/>
          <a:p>
            <a:pPr algn="just"/>
            <a:r>
              <a:rPr lang="it-IT" sz="1200" dirty="0" err="1" smtClean="0"/>
              <a:t>3</a:t>
            </a:r>
            <a:r>
              <a:rPr lang="it-IT" sz="1200" dirty="0" smtClean="0"/>
              <a:t>. </a:t>
            </a:r>
            <a:r>
              <a:rPr lang="it-IT" sz="1200" b="1" i="1" dirty="0" err="1" smtClean="0"/>
              <a:t>Aver-da-essere</a:t>
            </a:r>
            <a:r>
              <a:rPr lang="it-IT" sz="1200" b="1" i="1" dirty="0" smtClean="0"/>
              <a:t>, condizioni di esistenza da fare, reali possibilità di attuazione</a:t>
            </a:r>
            <a:r>
              <a:rPr lang="it-IT" sz="1200" dirty="0" smtClean="0"/>
              <a:t>. Sono questi i confini del piano proprio all’essere soggetto. Espressioni che è un errore ritenere indicative della </a:t>
            </a:r>
            <a:r>
              <a:rPr lang="it-IT" sz="1200" i="1" dirty="0" smtClean="0"/>
              <a:t>condizione di Soggetto come condizione di pura possibilità</a:t>
            </a:r>
            <a:r>
              <a:rPr lang="it-IT" sz="1200" dirty="0" smtClean="0"/>
              <a:t>. E’ IL PASSAGGIO STORICO DAL </a:t>
            </a:r>
            <a:r>
              <a:rPr lang="it-IT" sz="1200" i="1" dirty="0" smtClean="0"/>
              <a:t>SUBJECTUM</a:t>
            </a:r>
            <a:r>
              <a:rPr lang="it-IT" sz="1200" dirty="0" smtClean="0"/>
              <a:t> AL </a:t>
            </a:r>
            <a:r>
              <a:rPr lang="it-IT" sz="1200" i="1" dirty="0" smtClean="0"/>
              <a:t>SOGGETTO</a:t>
            </a:r>
            <a:r>
              <a:rPr lang="it-IT" sz="1200" dirty="0" smtClean="0"/>
              <a:t> LO SPAZIO REALE ALL’INTERNO DEL QUALE L’ESSERE- SOGGETTO SI PRESENTA COME CONDIZIONE </a:t>
            </a:r>
            <a:r>
              <a:rPr lang="it-IT" sz="1200" dirty="0" err="1" smtClean="0"/>
              <a:t>DI</a:t>
            </a:r>
            <a:r>
              <a:rPr lang="it-IT" sz="1200" dirty="0" smtClean="0"/>
              <a:t> ESISTENZA GIURIDICAMENTE GARANTITA. NON </a:t>
            </a:r>
            <a:r>
              <a:rPr lang="it-IT" sz="1200" dirty="0" err="1" smtClean="0"/>
              <a:t>C’E</a:t>
            </a:r>
            <a:r>
              <a:rPr lang="it-IT" sz="1200" dirty="0" smtClean="0"/>
              <a:t>’ SOGGETTO AL </a:t>
            </a:r>
            <a:r>
              <a:rPr lang="it-IT" sz="1200" dirty="0" err="1" smtClean="0"/>
              <a:t>DI</a:t>
            </a:r>
            <a:r>
              <a:rPr lang="it-IT" sz="1200" dirty="0" smtClean="0"/>
              <a:t> FUORI </a:t>
            </a:r>
            <a:r>
              <a:rPr lang="it-IT" sz="1200" dirty="0" err="1" smtClean="0"/>
              <a:t>DI</a:t>
            </a:r>
            <a:r>
              <a:rPr lang="it-IT" sz="1200" dirty="0" smtClean="0"/>
              <a:t> QUESTO PASSAGGIO E DELL’ORDINE GIURIDICO MODERNO CHE LO PROMUOVE E GARANTISCE. </a:t>
            </a:r>
            <a:endParaRPr lang="it-IT" sz="1200" dirty="0"/>
          </a:p>
        </p:txBody>
      </p:sp>
      <p:sp>
        <p:nvSpPr>
          <p:cNvPr id="6" name="Segnaposto numero diapositiva 5"/>
          <p:cNvSpPr>
            <a:spLocks noGrp="1"/>
          </p:cNvSpPr>
          <p:nvPr>
            <p:ph type="sldNum" sz="quarter" idx="12"/>
          </p:nvPr>
        </p:nvSpPr>
        <p:spPr/>
        <p:txBody>
          <a:bodyPr/>
          <a:lstStyle/>
          <a:p>
            <a:fld id="{02732947-E878-0C40-9B26-41F12532780A}" type="slidenum">
              <a:rPr lang="it-IT" smtClean="0"/>
              <a:pPr/>
              <a:t>6</a:t>
            </a:fld>
            <a:endParaRPr lang="it-IT"/>
          </a:p>
        </p:txBody>
      </p:sp>
      <p:sp>
        <p:nvSpPr>
          <p:cNvPr id="7" name="CasellaDiTesto 6"/>
          <p:cNvSpPr txBox="1"/>
          <p:nvPr/>
        </p:nvSpPr>
        <p:spPr>
          <a:xfrm>
            <a:off x="7620000" y="304800"/>
            <a:ext cx="1295400" cy="584776"/>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asellaDiTesto 1"/>
          <p:cNvSpPr txBox="1"/>
          <p:nvPr/>
        </p:nvSpPr>
        <p:spPr>
          <a:xfrm>
            <a:off x="1143000" y="457200"/>
            <a:ext cx="6705600" cy="830997"/>
          </a:xfrm>
          <a:prstGeom prst="rect">
            <a:avLst/>
          </a:prstGeom>
          <a:noFill/>
        </p:spPr>
        <p:txBody>
          <a:bodyPr wrap="square" rtlCol="0">
            <a:spAutoFit/>
          </a:bodyPr>
          <a:lstStyle/>
          <a:p>
            <a:pPr algn="just"/>
            <a:r>
              <a:rPr lang="it-IT" sz="1200" dirty="0" err="1" smtClean="0"/>
              <a:t>4</a:t>
            </a:r>
            <a:r>
              <a:rPr lang="it-IT" sz="1200" dirty="0" smtClean="0"/>
              <a:t>. </a:t>
            </a:r>
            <a:r>
              <a:rPr lang="it-IT" sz="1200" b="1" i="1" dirty="0" err="1" smtClean="0"/>
              <a:t>Subjectum</a:t>
            </a:r>
            <a:r>
              <a:rPr lang="it-IT" sz="1200" b="1" i="1" dirty="0" smtClean="0"/>
              <a:t> e Soggetto</a:t>
            </a:r>
            <a:r>
              <a:rPr lang="it-IT" sz="1200" dirty="0" smtClean="0"/>
              <a:t>: </a:t>
            </a:r>
            <a:r>
              <a:rPr lang="it-IT" sz="1200" b="1" dirty="0" smtClean="0"/>
              <a:t>non </a:t>
            </a:r>
            <a:r>
              <a:rPr lang="it-IT" sz="1200" b="1" i="1" dirty="0" smtClean="0"/>
              <a:t>essenze</a:t>
            </a:r>
            <a:r>
              <a:rPr lang="it-IT" sz="1200" b="1" dirty="0" smtClean="0"/>
              <a:t>, bensì </a:t>
            </a:r>
            <a:r>
              <a:rPr lang="it-IT" sz="1200" b="1" i="1" dirty="0" smtClean="0"/>
              <a:t>modi d’essere</a:t>
            </a:r>
            <a:r>
              <a:rPr lang="it-IT" sz="1200" dirty="0" smtClean="0"/>
              <a:t>. Modi d’essere che solo  reali condizioni di esistenza rendono effettivi. In prima approssimazione, </a:t>
            </a:r>
            <a:r>
              <a:rPr lang="it-IT" sz="1200" i="1" dirty="0" smtClean="0"/>
              <a:t>soggetto è il modo d’essere che il diritto moderno ha da garantire, garantendo la condizione di esistenza all’interno della quale non dominano né sono giuridicamente garantiti i modi e le forme storiche del </a:t>
            </a:r>
            <a:r>
              <a:rPr lang="it-IT" sz="1200" i="1" dirty="0" err="1" smtClean="0"/>
              <a:t>Subjectum</a:t>
            </a:r>
            <a:r>
              <a:rPr lang="it-IT" sz="1200" i="1" dirty="0" smtClean="0"/>
              <a:t>. </a:t>
            </a:r>
            <a:endParaRPr lang="it-IT" sz="1200" dirty="0"/>
          </a:p>
        </p:txBody>
      </p:sp>
      <p:sp>
        <p:nvSpPr>
          <p:cNvPr id="3" name="CasellaDiTesto 2"/>
          <p:cNvSpPr txBox="1"/>
          <p:nvPr/>
        </p:nvSpPr>
        <p:spPr>
          <a:xfrm>
            <a:off x="1143000" y="1447800"/>
            <a:ext cx="6705600" cy="830997"/>
          </a:xfrm>
          <a:prstGeom prst="rect">
            <a:avLst/>
          </a:prstGeom>
          <a:noFill/>
        </p:spPr>
        <p:txBody>
          <a:bodyPr wrap="square" rtlCol="0">
            <a:spAutoFit/>
          </a:bodyPr>
          <a:lstStyle/>
          <a:p>
            <a:pPr algn="just"/>
            <a:r>
              <a:rPr lang="it-IT" sz="1200" dirty="0" err="1" smtClean="0"/>
              <a:t>5</a:t>
            </a:r>
            <a:r>
              <a:rPr lang="it-IT" sz="1200" dirty="0" smtClean="0"/>
              <a:t>. </a:t>
            </a:r>
            <a:r>
              <a:rPr lang="it-IT" sz="1200" b="1" i="1" dirty="0" smtClean="0"/>
              <a:t>Hobbes (pensiero di)</a:t>
            </a:r>
            <a:r>
              <a:rPr lang="it-IT" sz="1200" dirty="0" smtClean="0"/>
              <a:t>. </a:t>
            </a:r>
            <a:r>
              <a:rPr lang="it-IT" sz="1200" i="1" dirty="0" smtClean="0"/>
              <a:t>DE NATURA, DE HOMINE, DE CIVE</a:t>
            </a:r>
            <a:r>
              <a:rPr lang="it-IT" sz="1200" dirty="0" smtClean="0"/>
              <a:t>: PARADIGMA DELL’ORDINE GIURIDICO MODERNO; </a:t>
            </a:r>
            <a:r>
              <a:rPr lang="it-IT" sz="1200" i="1" dirty="0" smtClean="0"/>
              <a:t>BASE ESPLICATIVA DEL CORRETTO SIGNIFICATO </a:t>
            </a:r>
            <a:r>
              <a:rPr lang="it-IT" sz="1200" i="1" dirty="0" err="1" smtClean="0"/>
              <a:t>DI</a:t>
            </a:r>
            <a:r>
              <a:rPr lang="it-IT" sz="1200" i="1" dirty="0" smtClean="0"/>
              <a:t> SUBJECTUM E </a:t>
            </a:r>
            <a:r>
              <a:rPr lang="it-IT" sz="1200" i="1" dirty="0" err="1" smtClean="0"/>
              <a:t>DI</a:t>
            </a:r>
            <a:r>
              <a:rPr lang="it-IT" sz="1200" i="1" dirty="0" smtClean="0"/>
              <a:t> SOGGETTO; inizio del passaggio dall’ESSERE all’AVER-DA-ESSERE COME BASE DELLA LEGITTIMAZIONE MATERIALE DELL’AUTORITA’. </a:t>
            </a:r>
            <a:endParaRPr lang="it-IT" sz="1200" dirty="0"/>
          </a:p>
        </p:txBody>
      </p:sp>
      <p:sp>
        <p:nvSpPr>
          <p:cNvPr id="4" name="CasellaDiTesto 3"/>
          <p:cNvSpPr txBox="1"/>
          <p:nvPr/>
        </p:nvSpPr>
        <p:spPr>
          <a:xfrm>
            <a:off x="1143000" y="2438400"/>
            <a:ext cx="6705600" cy="1569660"/>
          </a:xfrm>
          <a:prstGeom prst="rect">
            <a:avLst/>
          </a:prstGeom>
          <a:noFill/>
        </p:spPr>
        <p:txBody>
          <a:bodyPr wrap="square" rtlCol="0">
            <a:spAutoFit/>
          </a:bodyPr>
          <a:lstStyle/>
          <a:p>
            <a:pPr algn="just"/>
            <a:r>
              <a:rPr lang="it-IT" sz="1200" dirty="0" err="1" smtClean="0"/>
              <a:t>6</a:t>
            </a:r>
            <a:r>
              <a:rPr lang="it-IT" sz="1200" dirty="0" smtClean="0"/>
              <a:t>.</a:t>
            </a:r>
            <a:r>
              <a:rPr lang="it-IT" sz="1200" b="1" i="1" dirty="0" smtClean="0"/>
              <a:t> De</a:t>
            </a:r>
            <a:r>
              <a:rPr lang="it-IT" sz="1200" dirty="0" smtClean="0"/>
              <a:t> </a:t>
            </a:r>
            <a:r>
              <a:rPr lang="it-IT" sz="1200" b="1" i="1" dirty="0" smtClean="0"/>
              <a:t>Natura</a:t>
            </a:r>
            <a:r>
              <a:rPr lang="it-IT" sz="1200" dirty="0" smtClean="0"/>
              <a:t>. Campo del </a:t>
            </a:r>
            <a:r>
              <a:rPr lang="it-IT" sz="1200" i="1" dirty="0" smtClean="0"/>
              <a:t>dover essere secondo il modello</a:t>
            </a:r>
            <a:r>
              <a:rPr lang="it-IT" sz="1200" dirty="0" smtClean="0"/>
              <a:t> (essenza) che l’</a:t>
            </a:r>
            <a:r>
              <a:rPr lang="it-IT" sz="1200" i="1" dirty="0" smtClean="0"/>
              <a:t>ontologia</a:t>
            </a:r>
            <a:r>
              <a:rPr lang="it-IT" sz="1200" dirty="0" smtClean="0"/>
              <a:t> fissa e sostiene come </a:t>
            </a:r>
            <a:r>
              <a:rPr lang="it-IT" sz="1200" i="1" dirty="0" smtClean="0"/>
              <a:t>ordine delle cose. Destino della necessità </a:t>
            </a:r>
            <a:r>
              <a:rPr lang="it-IT" sz="1200" dirty="0" smtClean="0"/>
              <a:t>impresso nel reale dalla </a:t>
            </a:r>
            <a:r>
              <a:rPr lang="it-IT" sz="1200" i="1" dirty="0" smtClean="0"/>
              <a:t>ontologia</a:t>
            </a:r>
            <a:r>
              <a:rPr lang="it-IT" sz="1200" dirty="0" smtClean="0"/>
              <a:t> così che niente valga mai di per sé (per la sua semplice ed esclusiva </a:t>
            </a:r>
            <a:r>
              <a:rPr lang="it-IT" sz="1200" i="1" dirty="0" err="1" smtClean="0"/>
              <a:t>fattualità</a:t>
            </a:r>
            <a:r>
              <a:rPr lang="it-IT" sz="1200" dirty="0" smtClean="0"/>
              <a:t>), ma valga sempre e solo se </a:t>
            </a:r>
            <a:r>
              <a:rPr lang="it-IT" sz="1200" i="1" dirty="0" smtClean="0"/>
              <a:t>immagine, ripetizione, copia di una essenza, se parte di quello che, secondo le essenze, viene stabilito come ordine delle cose </a:t>
            </a:r>
            <a:r>
              <a:rPr lang="it-IT" sz="1200" dirty="0" smtClean="0"/>
              <a:t>(Natura). </a:t>
            </a:r>
            <a:r>
              <a:rPr lang="it-IT" sz="1200" i="1" dirty="0" smtClean="0"/>
              <a:t>Natura: campo del modo d’essere secondo la Logica dell’originario e la sintassi </a:t>
            </a:r>
            <a:r>
              <a:rPr lang="it-IT" sz="1200" i="1" dirty="0" err="1" smtClean="0"/>
              <a:t>autentico-inautentico</a:t>
            </a:r>
            <a:r>
              <a:rPr lang="it-IT" sz="1200" i="1" dirty="0" smtClean="0"/>
              <a:t> (Principio del Fondamento). Paradigma del modo d’essere secondo un </a:t>
            </a:r>
            <a:r>
              <a:rPr lang="it-IT" sz="1200" i="1" dirty="0" err="1" smtClean="0"/>
              <a:t>vor-ge-stellt</a:t>
            </a:r>
            <a:r>
              <a:rPr lang="it-IT" sz="1200" i="1" dirty="0" smtClean="0"/>
              <a:t>. Ontologia come Logica (rappresentazione) dell’ente (Nietzsche). Modo dell’abitare secondo il dominio. Condizione di esistenza di assoggettamento ai modi ed alle forme del dominio.</a:t>
            </a:r>
            <a:endParaRPr lang="it-IT" sz="1200" dirty="0"/>
          </a:p>
        </p:txBody>
      </p:sp>
      <p:sp>
        <p:nvSpPr>
          <p:cNvPr id="6" name="CasellaDiTesto 5"/>
          <p:cNvSpPr txBox="1"/>
          <p:nvPr/>
        </p:nvSpPr>
        <p:spPr>
          <a:xfrm>
            <a:off x="1143000" y="4343400"/>
            <a:ext cx="6705600" cy="646331"/>
          </a:xfrm>
          <a:prstGeom prst="rect">
            <a:avLst/>
          </a:prstGeom>
          <a:noFill/>
        </p:spPr>
        <p:txBody>
          <a:bodyPr wrap="square" rtlCol="0">
            <a:spAutoFit/>
          </a:bodyPr>
          <a:lstStyle/>
          <a:p>
            <a:r>
              <a:rPr lang="it-IT" sz="1200" dirty="0" err="1" smtClean="0"/>
              <a:t>7</a:t>
            </a:r>
            <a:r>
              <a:rPr lang="it-IT" sz="1200" dirty="0" smtClean="0"/>
              <a:t>. </a:t>
            </a:r>
            <a:r>
              <a:rPr lang="it-IT" sz="1200" b="1" i="1" dirty="0" smtClean="0"/>
              <a:t>Ontologico</a:t>
            </a:r>
            <a:r>
              <a:rPr lang="it-IT" sz="1200" dirty="0" smtClean="0"/>
              <a:t>. Tutto quanto riconduce la realtà ad un </a:t>
            </a:r>
            <a:r>
              <a:rPr lang="it-IT" sz="1200" i="1" dirty="0" smtClean="0"/>
              <a:t>Principio del Fondamento </a:t>
            </a:r>
            <a:r>
              <a:rPr lang="it-IT" sz="1200" dirty="0" smtClean="0"/>
              <a:t>e instaura una </a:t>
            </a:r>
            <a:r>
              <a:rPr lang="it-IT" sz="1200" i="1" dirty="0" smtClean="0"/>
              <a:t>condizione di esistenza </a:t>
            </a:r>
            <a:r>
              <a:rPr lang="it-IT" sz="1200" dirty="0" smtClean="0"/>
              <a:t>(materiale, storica, giuridica) determinata dalla </a:t>
            </a:r>
            <a:r>
              <a:rPr lang="it-IT" sz="1200" i="1" dirty="0" smtClean="0"/>
              <a:t>Logica dell’originario e dal modo d’essere del </a:t>
            </a:r>
            <a:r>
              <a:rPr lang="it-IT" sz="1200" i="1" dirty="0" err="1" smtClean="0"/>
              <a:t>vor-ge-stellt</a:t>
            </a:r>
            <a:r>
              <a:rPr lang="it-IT" sz="1200" dirty="0" smtClean="0"/>
              <a:t>. </a:t>
            </a:r>
            <a:endParaRPr lang="it-IT" sz="1200" dirty="0"/>
          </a:p>
        </p:txBody>
      </p:sp>
      <p:sp>
        <p:nvSpPr>
          <p:cNvPr id="7" name="CasellaDiTesto 6"/>
          <p:cNvSpPr txBox="1"/>
          <p:nvPr/>
        </p:nvSpPr>
        <p:spPr>
          <a:xfrm>
            <a:off x="1143000" y="5334000"/>
            <a:ext cx="6705600" cy="1015663"/>
          </a:xfrm>
          <a:prstGeom prst="rect">
            <a:avLst/>
          </a:prstGeom>
          <a:noFill/>
        </p:spPr>
        <p:txBody>
          <a:bodyPr wrap="square" rtlCol="0">
            <a:spAutoFit/>
          </a:bodyPr>
          <a:lstStyle/>
          <a:p>
            <a:r>
              <a:rPr lang="it-IT" sz="1200" dirty="0" err="1" smtClean="0"/>
              <a:t>8</a:t>
            </a:r>
            <a:r>
              <a:rPr lang="it-IT" sz="1200" dirty="0" smtClean="0"/>
              <a:t>. </a:t>
            </a:r>
            <a:r>
              <a:rPr lang="it-IT" sz="1200" b="1" i="1" dirty="0" err="1" smtClean="0"/>
              <a:t>Vor-ge-stellt</a:t>
            </a:r>
            <a:r>
              <a:rPr lang="it-IT" sz="1200" dirty="0" smtClean="0"/>
              <a:t>. </a:t>
            </a:r>
            <a:r>
              <a:rPr lang="it-IT" sz="1200" i="1" dirty="0" smtClean="0"/>
              <a:t>Modo d’essere </a:t>
            </a:r>
            <a:r>
              <a:rPr lang="it-IT" sz="1200" dirty="0" smtClean="0"/>
              <a:t>di chi si pone rispetto a ciò che muta, che ha da essere, che ancora non è, che dunque </a:t>
            </a:r>
            <a:r>
              <a:rPr lang="it-IT" sz="1200" i="1" dirty="0" smtClean="0"/>
              <a:t>sta davanti (</a:t>
            </a:r>
            <a:r>
              <a:rPr lang="it-IT" sz="1200" i="1" dirty="0" err="1" smtClean="0"/>
              <a:t>vor</a:t>
            </a:r>
            <a:r>
              <a:rPr lang="it-IT" sz="1200" i="1" dirty="0" smtClean="0"/>
              <a:t>) </a:t>
            </a:r>
            <a:r>
              <a:rPr lang="it-IT" sz="1200" dirty="0" smtClean="0"/>
              <a:t>sempre riconducendolo a qualcosa che </a:t>
            </a:r>
            <a:r>
              <a:rPr lang="it-IT" sz="1200" i="1" dirty="0" smtClean="0"/>
              <a:t>in quanto ritenuto</a:t>
            </a:r>
            <a:r>
              <a:rPr lang="it-IT" sz="1200" dirty="0" smtClean="0"/>
              <a:t> </a:t>
            </a:r>
            <a:r>
              <a:rPr lang="it-IT" sz="1200" i="1" dirty="0" smtClean="0"/>
              <a:t>già dato (</a:t>
            </a:r>
            <a:r>
              <a:rPr lang="it-IT" sz="1200" i="1" dirty="0" err="1" smtClean="0"/>
              <a:t>ge-</a:t>
            </a:r>
            <a:r>
              <a:rPr lang="it-IT" sz="1200" i="1" dirty="0" smtClean="0"/>
              <a:t>), in quanto</a:t>
            </a:r>
            <a:r>
              <a:rPr lang="it-IT" sz="1200" dirty="0" smtClean="0"/>
              <a:t> considerato </a:t>
            </a:r>
            <a:r>
              <a:rPr lang="it-IT" sz="1200" i="1" dirty="0" smtClean="0"/>
              <a:t>posto una volta per tutte (</a:t>
            </a:r>
            <a:r>
              <a:rPr lang="it-IT" sz="1200" i="1" dirty="0" err="1" smtClean="0"/>
              <a:t>ge-stellt</a:t>
            </a:r>
            <a:r>
              <a:rPr lang="it-IT" sz="1200" dirty="0" smtClean="0"/>
              <a:t>) </a:t>
            </a:r>
            <a:r>
              <a:rPr lang="it-IT" sz="1200" i="1" dirty="0" smtClean="0"/>
              <a:t>vale come senso, principio, misura dell’essere ed è con ciò l’autentico (essenza, origine, verità) del quale essere copia, immagine, parte, così da poter valere come una identità.</a:t>
            </a:r>
            <a:endParaRPr lang="it-IT" sz="1200" dirty="0"/>
          </a:p>
        </p:txBody>
      </p:sp>
      <p:sp>
        <p:nvSpPr>
          <p:cNvPr id="8" name="Segnaposto numero diapositiva 7"/>
          <p:cNvSpPr>
            <a:spLocks noGrp="1"/>
          </p:cNvSpPr>
          <p:nvPr>
            <p:ph type="sldNum" sz="quarter" idx="12"/>
          </p:nvPr>
        </p:nvSpPr>
        <p:spPr/>
        <p:txBody>
          <a:bodyPr/>
          <a:lstStyle/>
          <a:p>
            <a:fld id="{02732947-E878-0C40-9B26-41F12532780A}" type="slidenum">
              <a:rPr lang="it-IT" smtClean="0"/>
              <a:pPr/>
              <a:t>7</a:t>
            </a:fld>
            <a:endParaRPr lang="it-IT"/>
          </a:p>
        </p:txBody>
      </p:sp>
      <p:sp>
        <p:nvSpPr>
          <p:cNvPr id="9" name="CasellaDiTesto 8"/>
          <p:cNvSpPr txBox="1"/>
          <p:nvPr/>
        </p:nvSpPr>
        <p:spPr>
          <a:xfrm>
            <a:off x="7848600" y="381000"/>
            <a:ext cx="1219200" cy="584776"/>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asellaDiTesto 1"/>
          <p:cNvSpPr txBox="1"/>
          <p:nvPr/>
        </p:nvSpPr>
        <p:spPr>
          <a:xfrm>
            <a:off x="990600" y="3733800"/>
            <a:ext cx="7467600" cy="1384995"/>
          </a:xfrm>
          <a:prstGeom prst="rect">
            <a:avLst/>
          </a:prstGeom>
          <a:noFill/>
        </p:spPr>
        <p:txBody>
          <a:bodyPr wrap="square" rtlCol="0">
            <a:spAutoFit/>
          </a:bodyPr>
          <a:lstStyle/>
          <a:p>
            <a:pPr algn="just"/>
            <a:r>
              <a:rPr lang="it-IT" sz="1200" dirty="0" smtClean="0"/>
              <a:t>13. </a:t>
            </a:r>
            <a:r>
              <a:rPr lang="it-IT" sz="1200" b="1" i="1" dirty="0" smtClean="0"/>
              <a:t>Dal de Natura al de </a:t>
            </a:r>
            <a:r>
              <a:rPr lang="it-IT" sz="1200" b="1" i="1" dirty="0" err="1" smtClean="0"/>
              <a:t>Cive</a:t>
            </a:r>
            <a:r>
              <a:rPr lang="it-IT" sz="1200" b="1" i="1" dirty="0" smtClean="0"/>
              <a:t>, dal </a:t>
            </a:r>
            <a:r>
              <a:rPr lang="it-IT" sz="1200" b="1" i="1" dirty="0" err="1" smtClean="0"/>
              <a:t>Subjectum</a:t>
            </a:r>
            <a:r>
              <a:rPr lang="it-IT" sz="1200" b="1" i="1" dirty="0" smtClean="0"/>
              <a:t> al Soggetto</a:t>
            </a:r>
            <a:r>
              <a:rPr lang="it-IT" sz="1200" dirty="0" smtClean="0"/>
              <a:t>. Ciò che si attua è il passaggio: </a:t>
            </a:r>
            <a:r>
              <a:rPr lang="it-IT" sz="1200" dirty="0" err="1" smtClean="0"/>
              <a:t>1</a:t>
            </a:r>
            <a:r>
              <a:rPr lang="it-IT" sz="1200" dirty="0" smtClean="0"/>
              <a:t>. dalla condizione nella quale è </a:t>
            </a:r>
            <a:r>
              <a:rPr lang="it-IT" sz="1200" i="1" dirty="0" smtClean="0"/>
              <a:t>obbligo per essere </a:t>
            </a:r>
            <a:r>
              <a:rPr lang="it-IT" sz="1200" dirty="0" smtClean="0"/>
              <a:t>ripetere il modello dato come l’originario (essenza), perché solo così si vale (si è parte dell’ordine autentico delle cose), all’</a:t>
            </a:r>
            <a:r>
              <a:rPr lang="it-IT" sz="1200" i="1" dirty="0" smtClean="0"/>
              <a:t>aver da essere 	una esistenza </a:t>
            </a:r>
            <a:r>
              <a:rPr lang="it-IT" sz="1200" dirty="0" smtClean="0"/>
              <a:t>nella quale ciò che vale è essere secondo la </a:t>
            </a:r>
            <a:r>
              <a:rPr lang="it-IT" sz="1200" dirty="0" err="1" smtClean="0"/>
              <a:t>fattualità</a:t>
            </a:r>
            <a:r>
              <a:rPr lang="it-IT" sz="1200" dirty="0" smtClean="0"/>
              <a:t>; </a:t>
            </a:r>
            <a:r>
              <a:rPr lang="it-IT" sz="1200" i="1" dirty="0" err="1" smtClean="0"/>
              <a:t>2</a:t>
            </a:r>
            <a:r>
              <a:rPr lang="it-IT" sz="1200" i="1" dirty="0" smtClean="0"/>
              <a:t>. dall’essere assoggettato alla ripetizione di un già sempre dato (</a:t>
            </a:r>
            <a:r>
              <a:rPr lang="it-IT" sz="1200" i="1" dirty="0" err="1" smtClean="0"/>
              <a:t>Subjectum</a:t>
            </a:r>
            <a:r>
              <a:rPr lang="it-IT" sz="1200" i="1" dirty="0" smtClean="0"/>
              <a:t>) all’aver da fare, da realizzare una condizione d’essere nella quale ciò che vale non ha bisogno d’altro per valere che della sua </a:t>
            </a:r>
            <a:r>
              <a:rPr lang="it-IT" sz="1200" i="1" dirty="0" err="1" smtClean="0"/>
              <a:t>fattualità</a:t>
            </a:r>
            <a:r>
              <a:rPr lang="it-IT" sz="1200" i="1" dirty="0" smtClean="0"/>
              <a:t>. QUESTO SPECIFICO NON-ASSOGGETTAMENTO, UNA VOLTA GIURIDICAMENTE GARANTITO COME REALE CONDIZIONE </a:t>
            </a:r>
            <a:r>
              <a:rPr lang="it-IT" sz="1200" i="1" dirty="0" err="1" smtClean="0"/>
              <a:t>DI</a:t>
            </a:r>
            <a:r>
              <a:rPr lang="it-IT" sz="1200" i="1" dirty="0" smtClean="0"/>
              <a:t> ESISTENZA, QUESTO E’ LO STATUS </a:t>
            </a:r>
            <a:r>
              <a:rPr lang="it-IT" sz="1200" i="1" dirty="0" err="1" smtClean="0"/>
              <a:t>DI</a:t>
            </a:r>
            <a:r>
              <a:rPr lang="it-IT" sz="1200" i="1" dirty="0" smtClean="0"/>
              <a:t> SOGGETTO.</a:t>
            </a:r>
            <a:endParaRPr lang="it-IT" sz="1200" dirty="0"/>
          </a:p>
        </p:txBody>
      </p:sp>
      <p:sp>
        <p:nvSpPr>
          <p:cNvPr id="3" name="CasellaDiTesto 2"/>
          <p:cNvSpPr txBox="1"/>
          <p:nvPr/>
        </p:nvSpPr>
        <p:spPr>
          <a:xfrm>
            <a:off x="990600" y="5410200"/>
            <a:ext cx="7086600" cy="646331"/>
          </a:xfrm>
          <a:prstGeom prst="rect">
            <a:avLst/>
          </a:prstGeom>
          <a:noFill/>
        </p:spPr>
        <p:txBody>
          <a:bodyPr wrap="square" rtlCol="0">
            <a:spAutoFit/>
          </a:bodyPr>
          <a:lstStyle/>
          <a:p>
            <a:pPr algn="just"/>
            <a:r>
              <a:rPr lang="it-IT" sz="1200" dirty="0" smtClean="0"/>
              <a:t>14. </a:t>
            </a:r>
            <a:r>
              <a:rPr lang="it-IT" sz="1200" b="1" i="1" dirty="0" smtClean="0"/>
              <a:t>Aver da essere (dell’uomo), aver da fare (del diritto)</a:t>
            </a:r>
            <a:r>
              <a:rPr lang="it-IT" sz="1200" dirty="0" smtClean="0"/>
              <a:t>. </a:t>
            </a:r>
            <a:r>
              <a:rPr lang="it-IT" sz="1200" i="1" dirty="0" smtClean="0"/>
              <a:t>Ciò che l’uomo ha da essere è ESISTERE COSI’ DA VALERE SECONDO FATTUALITA’ E NON IN QUANTO RIPETIZIONE </a:t>
            </a:r>
            <a:r>
              <a:rPr lang="it-IT" sz="1200" i="1" dirty="0" err="1" smtClean="0"/>
              <a:t>DI</a:t>
            </a:r>
            <a:r>
              <a:rPr lang="it-IT" sz="1200" i="1" dirty="0" smtClean="0"/>
              <a:t> MODELLI. QUESTA SPECIFICA CONDIZIONE </a:t>
            </a:r>
            <a:r>
              <a:rPr lang="it-IT" sz="1200" i="1" dirty="0" err="1" smtClean="0"/>
              <a:t>DI</a:t>
            </a:r>
            <a:r>
              <a:rPr lang="it-IT" sz="1200" i="1" dirty="0" smtClean="0"/>
              <a:t> ESISTENZA, NELLA QUALE HA POSTO L’UOMO SOGGETTO, E’ IL DA FARE CHE SPETTA AL DIRITTO REALIZZARE.</a:t>
            </a:r>
            <a:endParaRPr lang="it-IT" sz="1200" dirty="0"/>
          </a:p>
        </p:txBody>
      </p:sp>
      <p:sp>
        <p:nvSpPr>
          <p:cNvPr id="6" name="CasellaDiTesto 5"/>
          <p:cNvSpPr txBox="1"/>
          <p:nvPr/>
        </p:nvSpPr>
        <p:spPr>
          <a:xfrm>
            <a:off x="990600" y="2667000"/>
            <a:ext cx="7467600" cy="830997"/>
          </a:xfrm>
          <a:prstGeom prst="rect">
            <a:avLst/>
          </a:prstGeom>
          <a:noFill/>
        </p:spPr>
        <p:txBody>
          <a:bodyPr wrap="square" rtlCol="0">
            <a:spAutoFit/>
          </a:bodyPr>
          <a:lstStyle/>
          <a:p>
            <a:r>
              <a:rPr lang="it-IT" sz="1200" dirty="0" smtClean="0"/>
              <a:t>12. </a:t>
            </a:r>
            <a:r>
              <a:rPr lang="it-IT" sz="1200" b="1" i="1" dirty="0" smtClean="0"/>
              <a:t>De </a:t>
            </a:r>
            <a:r>
              <a:rPr lang="it-IT" sz="1200" b="1" i="1" dirty="0" err="1" smtClean="0"/>
              <a:t>Cive</a:t>
            </a:r>
            <a:r>
              <a:rPr lang="it-IT" sz="1200" dirty="0" smtClean="0"/>
              <a:t>. Condizione d’essere </a:t>
            </a:r>
            <a:r>
              <a:rPr lang="it-IT" sz="1200" i="1" dirty="0" smtClean="0"/>
              <a:t>non assoggettata al destino della necessità proprio al De Natura</a:t>
            </a:r>
            <a:r>
              <a:rPr lang="it-IT" sz="1200" dirty="0" smtClean="0"/>
              <a:t>. Spazio di esistenza dell’uomo che può ritenersi </a:t>
            </a:r>
            <a:r>
              <a:rPr lang="it-IT" sz="1200" i="1" dirty="0" err="1" smtClean="0"/>
              <a:t>soggetto-in-quanto-non-assoggettato-all</a:t>
            </a:r>
            <a:r>
              <a:rPr lang="it-IT" sz="1200" i="1" dirty="0" smtClean="0"/>
              <a:t>’</a:t>
            </a:r>
            <a:r>
              <a:rPr lang="it-IT" sz="1200" i="1" dirty="0" err="1" smtClean="0"/>
              <a:t>ordine-della-ripetizione-dell</a:t>
            </a:r>
            <a:r>
              <a:rPr lang="it-IT" sz="1200" i="1" dirty="0" smtClean="0"/>
              <a:t>’originario (Natura, naturale, autentico). </a:t>
            </a:r>
            <a:r>
              <a:rPr lang="it-IT" sz="1200" dirty="0" smtClean="0"/>
              <a:t>Questo esattamente significa: </a:t>
            </a:r>
            <a:r>
              <a:rPr lang="it-IT" sz="1200" i="1" dirty="0" smtClean="0"/>
              <a:t>IN QUANTO VALE NON PERCHE’ COPIA O IMMAGINE </a:t>
            </a:r>
            <a:r>
              <a:rPr lang="it-IT" sz="1200" i="1" dirty="0" err="1" smtClean="0"/>
              <a:t>DI</a:t>
            </a:r>
            <a:r>
              <a:rPr lang="it-IT" sz="1200" i="1" dirty="0" smtClean="0"/>
              <a:t> UN MODELLO, MA SECONDO LA PROPRIA SPECIFICA FATTUALITA’.</a:t>
            </a:r>
            <a:endParaRPr lang="it-IT" sz="1200" dirty="0" smtClean="0"/>
          </a:p>
          <a:p>
            <a:endParaRPr lang="it-IT" sz="1200" dirty="0"/>
          </a:p>
        </p:txBody>
      </p:sp>
      <p:sp>
        <p:nvSpPr>
          <p:cNvPr id="5" name="CasellaDiTesto 4"/>
          <p:cNvSpPr txBox="1"/>
          <p:nvPr/>
        </p:nvSpPr>
        <p:spPr>
          <a:xfrm>
            <a:off x="990600" y="228600"/>
            <a:ext cx="7315200" cy="830997"/>
          </a:xfrm>
          <a:prstGeom prst="rect">
            <a:avLst/>
          </a:prstGeom>
          <a:noFill/>
        </p:spPr>
        <p:txBody>
          <a:bodyPr wrap="square" rtlCol="0">
            <a:spAutoFit/>
          </a:bodyPr>
          <a:lstStyle/>
          <a:p>
            <a:pPr algn="just"/>
            <a:r>
              <a:rPr lang="it-IT" sz="1200" dirty="0" err="1" smtClean="0"/>
              <a:t>9</a:t>
            </a:r>
            <a:r>
              <a:rPr lang="it-IT" sz="1200" dirty="0" smtClean="0"/>
              <a:t>. </a:t>
            </a:r>
            <a:r>
              <a:rPr lang="it-IT" sz="1200" b="1" i="1" dirty="0" smtClean="0"/>
              <a:t>Ontologica</a:t>
            </a:r>
            <a:r>
              <a:rPr lang="it-IT" sz="1200" dirty="0" smtClean="0"/>
              <a:t>. </a:t>
            </a:r>
            <a:r>
              <a:rPr lang="it-IT" sz="1200" i="1" dirty="0" smtClean="0"/>
              <a:t>Condizione d’essere che destina l’esistere a ripetere quanto posto come principio (essenza, fondamento) determinando una necessità dalla quale dipende senza appello se e quanto si ha diritto ad essere riconosciuti come una identità (cioè se si vale come un essere), oppure se non si ha questo diritto, in quanto si è, ma come ciò che appartiene all’effimero, all’</a:t>
            </a:r>
            <a:r>
              <a:rPr lang="it-IT" sz="1200" i="1" dirty="0" err="1" smtClean="0"/>
              <a:t>inautentico</a:t>
            </a:r>
            <a:r>
              <a:rPr lang="it-IT" sz="1200" i="1" dirty="0" smtClean="0"/>
              <a:t>, a ciò che è trascurabile.</a:t>
            </a:r>
            <a:endParaRPr lang="it-IT" sz="1200" dirty="0"/>
          </a:p>
        </p:txBody>
      </p:sp>
      <p:sp>
        <p:nvSpPr>
          <p:cNvPr id="7" name="CasellaDiTesto 6"/>
          <p:cNvSpPr txBox="1"/>
          <p:nvPr/>
        </p:nvSpPr>
        <p:spPr>
          <a:xfrm>
            <a:off x="990600" y="1295400"/>
            <a:ext cx="7391400" cy="461665"/>
          </a:xfrm>
          <a:prstGeom prst="rect">
            <a:avLst/>
          </a:prstGeom>
          <a:noFill/>
        </p:spPr>
        <p:txBody>
          <a:bodyPr wrap="square" rtlCol="0">
            <a:spAutoFit/>
          </a:bodyPr>
          <a:lstStyle/>
          <a:p>
            <a:r>
              <a:rPr lang="it-IT" sz="1200" dirty="0" smtClean="0"/>
              <a:t>10. </a:t>
            </a:r>
            <a:r>
              <a:rPr lang="it-IT" sz="1200" b="1" i="1" dirty="0" smtClean="0"/>
              <a:t>Ontologia</a:t>
            </a:r>
            <a:r>
              <a:rPr lang="it-IT" sz="1200" dirty="0" smtClean="0"/>
              <a:t>. </a:t>
            </a:r>
            <a:r>
              <a:rPr lang="it-IT" sz="1200" i="1" dirty="0" smtClean="0"/>
              <a:t>Rappresentazione del reale (ripetizione di ciò che, posto come l’originario, vale come modello) secondo la sintassi dei gradi d’essere (scissione </a:t>
            </a:r>
            <a:r>
              <a:rPr lang="it-IT" sz="1200" i="1" dirty="0" err="1" smtClean="0"/>
              <a:t>autentico-inautentico</a:t>
            </a:r>
            <a:r>
              <a:rPr lang="it-IT" sz="1200" i="1" dirty="0" smtClean="0"/>
              <a:t> come senso e misura di ciò che è).</a:t>
            </a:r>
            <a:endParaRPr lang="it-IT" sz="1200" dirty="0"/>
          </a:p>
        </p:txBody>
      </p:sp>
      <p:sp>
        <p:nvSpPr>
          <p:cNvPr id="8" name="CasellaDiTesto 7"/>
          <p:cNvSpPr txBox="1"/>
          <p:nvPr/>
        </p:nvSpPr>
        <p:spPr>
          <a:xfrm>
            <a:off x="990600" y="1905000"/>
            <a:ext cx="7391400" cy="646331"/>
          </a:xfrm>
          <a:prstGeom prst="rect">
            <a:avLst/>
          </a:prstGeom>
          <a:noFill/>
        </p:spPr>
        <p:txBody>
          <a:bodyPr wrap="square" rtlCol="0">
            <a:spAutoFit/>
          </a:bodyPr>
          <a:lstStyle/>
          <a:p>
            <a:r>
              <a:rPr lang="it-IT" sz="1200" dirty="0" smtClean="0"/>
              <a:t>11. </a:t>
            </a:r>
            <a:r>
              <a:rPr lang="it-IT" sz="1200" b="1" i="1" dirty="0" smtClean="0"/>
              <a:t>Ontologica (esistenza)</a:t>
            </a:r>
            <a:r>
              <a:rPr lang="it-IT" sz="1200" dirty="0" smtClean="0"/>
              <a:t>. </a:t>
            </a:r>
            <a:r>
              <a:rPr lang="it-IT" sz="1200" i="1" dirty="0" smtClean="0"/>
              <a:t>Modo dell’abitare improntato al dominio. Una natura (</a:t>
            </a:r>
            <a:r>
              <a:rPr lang="it-IT" sz="1200" i="1" dirty="0" err="1" smtClean="0"/>
              <a:t>ge-</a:t>
            </a:r>
            <a:r>
              <a:rPr lang="it-IT" sz="1200" i="1" dirty="0" smtClean="0"/>
              <a:t>) è posta così da chiamare l’intero reale a rendere ragione del suo essere (se autentico o </a:t>
            </a:r>
            <a:r>
              <a:rPr lang="it-IT" sz="1200" i="1" dirty="0" err="1" smtClean="0"/>
              <a:t>inautentico</a:t>
            </a:r>
            <a:r>
              <a:rPr lang="it-IT" sz="1200" i="1" dirty="0" smtClean="0"/>
              <a:t>). L’intero reale è assoggettato a gradi d’essere.</a:t>
            </a:r>
            <a:endParaRPr lang="it-IT" sz="1200" dirty="0"/>
          </a:p>
        </p:txBody>
      </p:sp>
      <p:sp>
        <p:nvSpPr>
          <p:cNvPr id="9" name="Segnaposto numero diapositiva 8"/>
          <p:cNvSpPr>
            <a:spLocks noGrp="1"/>
          </p:cNvSpPr>
          <p:nvPr>
            <p:ph type="sldNum" sz="quarter" idx="12"/>
          </p:nvPr>
        </p:nvSpPr>
        <p:spPr/>
        <p:txBody>
          <a:bodyPr/>
          <a:lstStyle/>
          <a:p>
            <a:fld id="{02732947-E878-0C40-9B26-41F12532780A}" type="slidenum">
              <a:rPr lang="it-IT" smtClean="0"/>
              <a:pPr/>
              <a:t>8</a:t>
            </a:fld>
            <a:endParaRPr lang="it-IT"/>
          </a:p>
        </p:txBody>
      </p:sp>
      <p:sp>
        <p:nvSpPr>
          <p:cNvPr id="10" name="CasellaDiTesto 9"/>
          <p:cNvSpPr txBox="1"/>
          <p:nvPr/>
        </p:nvSpPr>
        <p:spPr>
          <a:xfrm>
            <a:off x="7962900" y="914400"/>
            <a:ext cx="1143000" cy="584776"/>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asellaDiTesto 1"/>
          <p:cNvSpPr txBox="1"/>
          <p:nvPr/>
        </p:nvSpPr>
        <p:spPr>
          <a:xfrm>
            <a:off x="1143000" y="2590800"/>
            <a:ext cx="6858000" cy="646331"/>
          </a:xfrm>
          <a:prstGeom prst="rect">
            <a:avLst/>
          </a:prstGeom>
          <a:noFill/>
        </p:spPr>
        <p:txBody>
          <a:bodyPr wrap="square" rtlCol="0">
            <a:spAutoFit/>
          </a:bodyPr>
          <a:lstStyle/>
          <a:p>
            <a:r>
              <a:rPr lang="it-IT" sz="1200" dirty="0" smtClean="0"/>
              <a:t>17. </a:t>
            </a:r>
            <a:r>
              <a:rPr lang="it-IT" sz="1200" b="1" i="1" dirty="0" err="1" smtClean="0"/>
              <a:t>Fattualità</a:t>
            </a:r>
            <a:r>
              <a:rPr lang="it-IT" sz="1200" b="1" i="1" dirty="0" smtClean="0"/>
              <a:t> </a:t>
            </a:r>
            <a:r>
              <a:rPr lang="it-IT" sz="1200" b="1" dirty="0" smtClean="0"/>
              <a:t>(accadere della)</a:t>
            </a:r>
            <a:r>
              <a:rPr lang="it-IT" sz="1200" dirty="0" smtClean="0"/>
              <a:t>.  Non il puro campo dell’accadere, la successione seriale dei fatti, bensì la  </a:t>
            </a:r>
            <a:r>
              <a:rPr lang="it-IT" sz="1200" i="1" dirty="0" smtClean="0"/>
              <a:t>specifica condizione d’essere che storicamente diventa realizzabile garantendo il passaggio dal </a:t>
            </a:r>
            <a:r>
              <a:rPr lang="it-IT" sz="1200" i="1" dirty="0" err="1" smtClean="0"/>
              <a:t>Subjectum</a:t>
            </a:r>
            <a:r>
              <a:rPr lang="it-IT" sz="1200" i="1" dirty="0" smtClean="0"/>
              <a:t> al Soggetto</a:t>
            </a:r>
            <a:r>
              <a:rPr lang="it-IT" sz="1200" dirty="0" smtClean="0"/>
              <a:t>.</a:t>
            </a:r>
            <a:endParaRPr lang="it-IT" sz="1200" dirty="0"/>
          </a:p>
        </p:txBody>
      </p:sp>
      <p:sp>
        <p:nvSpPr>
          <p:cNvPr id="3" name="CasellaDiTesto 2"/>
          <p:cNvSpPr txBox="1"/>
          <p:nvPr/>
        </p:nvSpPr>
        <p:spPr>
          <a:xfrm>
            <a:off x="1143000" y="3429000"/>
            <a:ext cx="6858000" cy="461665"/>
          </a:xfrm>
          <a:prstGeom prst="rect">
            <a:avLst/>
          </a:prstGeom>
          <a:noFill/>
        </p:spPr>
        <p:txBody>
          <a:bodyPr wrap="square" rtlCol="0">
            <a:spAutoFit/>
          </a:bodyPr>
          <a:lstStyle/>
          <a:p>
            <a:r>
              <a:rPr lang="it-IT" sz="1200" dirty="0" smtClean="0"/>
              <a:t>18. </a:t>
            </a:r>
            <a:r>
              <a:rPr lang="it-IT" sz="1200" b="1" i="1" dirty="0" err="1" smtClean="0"/>
              <a:t>Fattualità</a:t>
            </a:r>
            <a:r>
              <a:rPr lang="it-IT" sz="1200" b="1" i="1" dirty="0" smtClean="0"/>
              <a:t> </a:t>
            </a:r>
            <a:r>
              <a:rPr lang="it-IT" sz="1200" b="1" dirty="0" smtClean="0"/>
              <a:t>(campo della)</a:t>
            </a:r>
            <a:r>
              <a:rPr lang="it-IT" sz="1200" dirty="0" smtClean="0"/>
              <a:t>. S</a:t>
            </a:r>
            <a:r>
              <a:rPr lang="it-IT" sz="1200" i="1" dirty="0" smtClean="0"/>
              <a:t>pecifico campo operativo del diritto moderno</a:t>
            </a:r>
            <a:r>
              <a:rPr lang="it-IT" sz="1200" dirty="0" smtClean="0"/>
              <a:t>. Spazio della garanzia dell’identità dell’uomo</a:t>
            </a:r>
            <a:r>
              <a:rPr lang="it-IT" sz="1200" i="1" dirty="0" smtClean="0"/>
              <a:t> la cui condizione d’essere non è determinata dalla ripetizione di un modello</a:t>
            </a:r>
            <a:r>
              <a:rPr lang="it-IT" sz="1200" dirty="0" smtClean="0"/>
              <a:t>. </a:t>
            </a:r>
            <a:endParaRPr lang="it-IT" sz="1200" i="1" dirty="0"/>
          </a:p>
        </p:txBody>
      </p:sp>
      <p:sp>
        <p:nvSpPr>
          <p:cNvPr id="4" name="CasellaDiTesto 3"/>
          <p:cNvSpPr txBox="1"/>
          <p:nvPr/>
        </p:nvSpPr>
        <p:spPr>
          <a:xfrm>
            <a:off x="1143000" y="5181600"/>
            <a:ext cx="6858000" cy="1015663"/>
          </a:xfrm>
          <a:prstGeom prst="rect">
            <a:avLst/>
          </a:prstGeom>
          <a:noFill/>
        </p:spPr>
        <p:txBody>
          <a:bodyPr wrap="square" rtlCol="0">
            <a:spAutoFit/>
          </a:bodyPr>
          <a:lstStyle/>
          <a:p>
            <a:pPr algn="just"/>
            <a:r>
              <a:rPr lang="it-IT" sz="1200" dirty="0" smtClean="0"/>
              <a:t>20. </a:t>
            </a:r>
            <a:r>
              <a:rPr lang="it-IT" sz="1200" b="1" i="1" dirty="0" smtClean="0"/>
              <a:t>Ermeneutica della </a:t>
            </a:r>
            <a:r>
              <a:rPr lang="it-IT" sz="1200" b="1" i="1" dirty="0" err="1" smtClean="0"/>
              <a:t>fattualità</a:t>
            </a:r>
            <a:r>
              <a:rPr lang="it-IT" sz="1200" dirty="0" smtClean="0"/>
              <a:t>. Chiarificazione dei modi e delle forme di assoggettamento a modelli, </a:t>
            </a:r>
            <a:r>
              <a:rPr lang="it-IT" sz="1200" i="1" dirty="0" smtClean="0"/>
              <a:t>delle quali il diritto moderno deve liberarsi. </a:t>
            </a:r>
            <a:r>
              <a:rPr lang="it-IT" sz="1200" dirty="0" smtClean="0"/>
              <a:t>Esatta comprensione della </a:t>
            </a:r>
            <a:r>
              <a:rPr lang="it-IT" sz="1200" i="1" dirty="0" smtClean="0"/>
              <a:t>identità fattuale per la quale il diritto moderno deve garantire la condizione di esistenza</a:t>
            </a:r>
            <a:r>
              <a:rPr lang="it-IT" sz="1200" dirty="0" smtClean="0"/>
              <a:t>. Comprensione delle condizioni d’essere non riconducibili alla ripetizione di un modello. </a:t>
            </a:r>
            <a:r>
              <a:rPr lang="it-IT" sz="1200" i="1" dirty="0" smtClean="0"/>
              <a:t>Superamento del modo del </a:t>
            </a:r>
            <a:r>
              <a:rPr lang="it-IT" sz="1200" i="1" dirty="0" err="1" smtClean="0"/>
              <a:t>vor-ge-stellt</a:t>
            </a:r>
            <a:r>
              <a:rPr lang="it-IT" sz="1200" i="1" dirty="0" smtClean="0"/>
              <a:t> (modo d’essere ontologico), della Logica dell’originario, della sintassi </a:t>
            </a:r>
            <a:r>
              <a:rPr lang="it-IT" sz="1200" i="1" dirty="0" err="1" smtClean="0"/>
              <a:t>autentico-inautentico</a:t>
            </a:r>
            <a:r>
              <a:rPr lang="it-IT" sz="1200" dirty="0" smtClean="0"/>
              <a:t>.</a:t>
            </a:r>
            <a:endParaRPr lang="it-IT" sz="1200" dirty="0"/>
          </a:p>
        </p:txBody>
      </p:sp>
      <p:sp>
        <p:nvSpPr>
          <p:cNvPr id="5" name="CasellaDiTesto 4"/>
          <p:cNvSpPr txBox="1"/>
          <p:nvPr/>
        </p:nvSpPr>
        <p:spPr>
          <a:xfrm>
            <a:off x="1143000" y="4267200"/>
            <a:ext cx="6858000" cy="461665"/>
          </a:xfrm>
          <a:prstGeom prst="rect">
            <a:avLst/>
          </a:prstGeom>
          <a:noFill/>
        </p:spPr>
        <p:txBody>
          <a:bodyPr wrap="square" rtlCol="0">
            <a:spAutoFit/>
          </a:bodyPr>
          <a:lstStyle/>
          <a:p>
            <a:r>
              <a:rPr lang="it-IT" sz="1200" dirty="0" smtClean="0"/>
              <a:t>19. </a:t>
            </a:r>
            <a:r>
              <a:rPr lang="it-IT" sz="1200" b="1" i="1" dirty="0" smtClean="0"/>
              <a:t>Realtà fattuale</a:t>
            </a:r>
            <a:r>
              <a:rPr lang="it-IT" sz="1200" dirty="0" smtClean="0"/>
              <a:t>. </a:t>
            </a:r>
            <a:r>
              <a:rPr lang="it-IT" sz="1200" i="1" dirty="0" smtClean="0"/>
              <a:t>Il reale non dominato dal Principio del Fondamento (modo d’essere del </a:t>
            </a:r>
            <a:r>
              <a:rPr lang="it-IT" sz="1200" i="1" dirty="0" err="1" smtClean="0"/>
              <a:t>vor-ge-stellt</a:t>
            </a:r>
            <a:r>
              <a:rPr lang="it-IT" sz="1200" i="1" dirty="0" smtClean="0"/>
              <a:t>) e non assoggettato alla sintassi </a:t>
            </a:r>
            <a:r>
              <a:rPr lang="it-IT" sz="1200" i="1" dirty="0" err="1" smtClean="0"/>
              <a:t>autentico-inautentico</a:t>
            </a:r>
            <a:r>
              <a:rPr lang="it-IT" sz="1200" i="1" dirty="0" smtClean="0"/>
              <a:t>  (condizione d’essere del </a:t>
            </a:r>
            <a:r>
              <a:rPr lang="it-IT" sz="1200" i="1" dirty="0" err="1" smtClean="0"/>
              <a:t>Subjectum</a:t>
            </a:r>
            <a:r>
              <a:rPr lang="it-IT" sz="1200" i="1" dirty="0" smtClean="0"/>
              <a:t>).</a:t>
            </a:r>
            <a:endParaRPr lang="it-IT" sz="1200" i="1" dirty="0"/>
          </a:p>
        </p:txBody>
      </p:sp>
      <p:sp>
        <p:nvSpPr>
          <p:cNvPr id="6" name="CasellaDiTesto 5"/>
          <p:cNvSpPr txBox="1"/>
          <p:nvPr/>
        </p:nvSpPr>
        <p:spPr>
          <a:xfrm>
            <a:off x="1143000" y="1600200"/>
            <a:ext cx="6781800" cy="1015663"/>
          </a:xfrm>
          <a:prstGeom prst="rect">
            <a:avLst/>
          </a:prstGeom>
          <a:noFill/>
        </p:spPr>
        <p:txBody>
          <a:bodyPr wrap="square" rtlCol="0">
            <a:spAutoFit/>
          </a:bodyPr>
          <a:lstStyle/>
          <a:p>
            <a:pPr algn="just"/>
            <a:r>
              <a:rPr lang="it-IT" sz="1200" dirty="0" smtClean="0"/>
              <a:t>16. </a:t>
            </a:r>
            <a:r>
              <a:rPr lang="it-IT" sz="1200" b="1" i="1" dirty="0" smtClean="0"/>
              <a:t>Essere-Soggetto</a:t>
            </a:r>
            <a:r>
              <a:rPr lang="it-IT" sz="1200" dirty="0" smtClean="0"/>
              <a:t> </a:t>
            </a:r>
            <a:r>
              <a:rPr lang="it-IT" sz="1200" b="1" dirty="0" smtClean="0"/>
              <a:t>(spazio reale dell’)</a:t>
            </a:r>
            <a:r>
              <a:rPr lang="it-IT" sz="1200" b="1" i="1" dirty="0" smtClean="0"/>
              <a:t> </a:t>
            </a:r>
            <a:r>
              <a:rPr lang="it-IT" sz="1200" dirty="0" smtClean="0"/>
              <a:t>. Non è una </a:t>
            </a:r>
            <a:r>
              <a:rPr lang="it-IT" sz="1200" i="1" dirty="0" smtClean="0"/>
              <a:t>essenza</a:t>
            </a:r>
            <a:r>
              <a:rPr lang="it-IT" sz="1200" dirty="0" smtClean="0"/>
              <a:t>, ma una </a:t>
            </a:r>
            <a:r>
              <a:rPr lang="it-IT" sz="1200" i="1" dirty="0" smtClean="0"/>
              <a:t>condizione di esistenza</a:t>
            </a:r>
            <a:r>
              <a:rPr lang="it-IT" sz="1200" dirty="0" smtClean="0"/>
              <a:t> da realizzare superando modi e forme della </a:t>
            </a:r>
            <a:r>
              <a:rPr lang="it-IT" sz="1200" i="1" dirty="0" smtClean="0"/>
              <a:t>condizione di </a:t>
            </a:r>
            <a:r>
              <a:rPr lang="it-IT" sz="1200" i="1" dirty="0" err="1" smtClean="0"/>
              <a:t>Subjectum</a:t>
            </a:r>
            <a:r>
              <a:rPr lang="it-IT" sz="1200" dirty="0" smtClean="0"/>
              <a:t>. </a:t>
            </a:r>
            <a:r>
              <a:rPr lang="it-IT" sz="1200" i="1" dirty="0" smtClean="0"/>
              <a:t>Modo d’essere </a:t>
            </a:r>
            <a:r>
              <a:rPr lang="it-IT" sz="1200" dirty="0" smtClean="0"/>
              <a:t>che necessita sempre di uno </a:t>
            </a:r>
            <a:r>
              <a:rPr lang="it-IT" sz="1200" i="1" dirty="0" smtClean="0"/>
              <a:t>spazio reale di esistenza. Si è soggetto se si ha lo spazio per esistere come soggetto. Si esiste come soggetto se innanzitutto non dominano modi e forme del </a:t>
            </a:r>
            <a:r>
              <a:rPr lang="it-IT" sz="1200" i="1" dirty="0" err="1" smtClean="0"/>
              <a:t>Subjectum</a:t>
            </a:r>
            <a:r>
              <a:rPr lang="it-IT" sz="1200" dirty="0" smtClean="0"/>
              <a:t>.</a:t>
            </a:r>
          </a:p>
          <a:p>
            <a:endParaRPr lang="it-IT" sz="1200" dirty="0"/>
          </a:p>
        </p:txBody>
      </p:sp>
      <p:sp>
        <p:nvSpPr>
          <p:cNvPr id="7" name="CasellaDiTesto 6"/>
          <p:cNvSpPr txBox="1"/>
          <p:nvPr/>
        </p:nvSpPr>
        <p:spPr>
          <a:xfrm>
            <a:off x="1143000" y="304800"/>
            <a:ext cx="6629400" cy="1384995"/>
          </a:xfrm>
          <a:prstGeom prst="rect">
            <a:avLst/>
          </a:prstGeom>
          <a:noFill/>
        </p:spPr>
        <p:txBody>
          <a:bodyPr wrap="square" rtlCol="0">
            <a:spAutoFit/>
          </a:bodyPr>
          <a:lstStyle/>
          <a:p>
            <a:pPr algn="just"/>
            <a:r>
              <a:rPr lang="it-IT" sz="1200" dirty="0" smtClean="0"/>
              <a:t>15. </a:t>
            </a:r>
            <a:r>
              <a:rPr lang="it-IT" sz="1200" b="1" i="1" dirty="0" err="1" smtClean="0"/>
              <a:t>Subjectum</a:t>
            </a:r>
            <a:r>
              <a:rPr lang="it-IT" sz="1200" b="1" i="1" dirty="0" smtClean="0"/>
              <a:t>, Soggetto </a:t>
            </a:r>
            <a:r>
              <a:rPr lang="it-IT" sz="1200" b="1" dirty="0" smtClean="0"/>
              <a:t>(condizione di)</a:t>
            </a:r>
            <a:r>
              <a:rPr lang="it-IT" sz="1200" dirty="0" smtClean="0"/>
              <a:t>. </a:t>
            </a:r>
            <a:r>
              <a:rPr lang="it-IT" sz="1200" b="1" dirty="0" smtClean="0"/>
              <a:t>Non </a:t>
            </a:r>
            <a:r>
              <a:rPr lang="it-IT" sz="1200" b="1" i="1" dirty="0" smtClean="0"/>
              <a:t>essenze</a:t>
            </a:r>
            <a:r>
              <a:rPr lang="it-IT" sz="1200" b="1" dirty="0" smtClean="0"/>
              <a:t>, bensì </a:t>
            </a:r>
            <a:r>
              <a:rPr lang="it-IT" sz="1200" b="1" i="1" dirty="0" smtClean="0"/>
              <a:t>condizioni di esistenza sostenute da specifiche condizioni d’essere</a:t>
            </a:r>
            <a:r>
              <a:rPr lang="it-IT" sz="1200" dirty="0" smtClean="0"/>
              <a:t>. A. Sostenuta la prima dalla condizione nella quale </a:t>
            </a:r>
            <a:r>
              <a:rPr lang="it-IT" sz="1200" i="1" dirty="0" smtClean="0"/>
              <a:t>essere significa ripetere un </a:t>
            </a:r>
            <a:r>
              <a:rPr lang="it-IT" sz="1200" i="1" dirty="0" err="1" smtClean="0"/>
              <a:t>gia-sempre-dato</a:t>
            </a:r>
            <a:r>
              <a:rPr lang="it-IT" sz="1200" dirty="0" smtClean="0"/>
              <a:t>. La conformità ad una </a:t>
            </a:r>
            <a:r>
              <a:rPr lang="it-IT" sz="1200" i="1" dirty="0" smtClean="0"/>
              <a:t>essenza</a:t>
            </a:r>
            <a:r>
              <a:rPr lang="it-IT" sz="1200" dirty="0" smtClean="0"/>
              <a:t>, a ciò che è posto come </a:t>
            </a:r>
            <a:r>
              <a:rPr lang="it-IT" sz="1200" i="1" dirty="0" smtClean="0"/>
              <a:t>originario</a:t>
            </a:r>
            <a:r>
              <a:rPr lang="it-IT" sz="1200" dirty="0" smtClean="0"/>
              <a:t>, come </a:t>
            </a:r>
            <a:r>
              <a:rPr lang="it-IT" sz="1200" i="1" dirty="0" smtClean="0"/>
              <a:t>fondamento</a:t>
            </a:r>
            <a:r>
              <a:rPr lang="it-IT" sz="1200" dirty="0" smtClean="0"/>
              <a:t>, è solo questo che da diritto ad essere riconosciuti come </a:t>
            </a:r>
            <a:r>
              <a:rPr lang="it-IT" sz="1200" i="1" dirty="0" smtClean="0"/>
              <a:t>identità reale</a:t>
            </a:r>
            <a:r>
              <a:rPr lang="it-IT" sz="1200" dirty="0" smtClean="0"/>
              <a:t>. B. Sostenuta la seconda dalla condizione nella quale essere ed essere fattuale coincidono, senza altro riconoscimento se non del fatto che si è e del modo specifico di questo essere.</a:t>
            </a:r>
          </a:p>
          <a:p>
            <a:endParaRPr lang="it-IT" sz="1200" dirty="0"/>
          </a:p>
        </p:txBody>
      </p:sp>
      <p:sp>
        <p:nvSpPr>
          <p:cNvPr id="8" name="Segnaposto numero diapositiva 7"/>
          <p:cNvSpPr>
            <a:spLocks noGrp="1"/>
          </p:cNvSpPr>
          <p:nvPr>
            <p:ph type="sldNum" sz="quarter" idx="12"/>
          </p:nvPr>
        </p:nvSpPr>
        <p:spPr/>
        <p:txBody>
          <a:bodyPr/>
          <a:lstStyle/>
          <a:p>
            <a:fld id="{02732947-E878-0C40-9B26-41F12532780A}" type="slidenum">
              <a:rPr lang="it-IT" smtClean="0"/>
              <a:pPr/>
              <a:t>9</a:t>
            </a:fld>
            <a:endParaRPr lang="it-IT"/>
          </a:p>
        </p:txBody>
      </p:sp>
      <p:sp>
        <p:nvSpPr>
          <p:cNvPr id="9" name="CasellaDiTesto 8"/>
          <p:cNvSpPr txBox="1"/>
          <p:nvPr/>
        </p:nvSpPr>
        <p:spPr>
          <a:xfrm>
            <a:off x="7848600" y="304800"/>
            <a:ext cx="1143000" cy="584776"/>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asellaDiTesto 1"/>
          <p:cNvSpPr txBox="1"/>
          <p:nvPr/>
        </p:nvSpPr>
        <p:spPr>
          <a:xfrm>
            <a:off x="762000" y="381000"/>
            <a:ext cx="7010400" cy="95410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it-IT" sz="1400" b="1" dirty="0" smtClean="0"/>
              <a:t>Principio generale di metodo </a:t>
            </a:r>
            <a:r>
              <a:rPr lang="it-IT" sz="1400" dirty="0" smtClean="0"/>
              <a:t>della </a:t>
            </a:r>
            <a:r>
              <a:rPr lang="it-IT" sz="1400" i="1" dirty="0" smtClean="0"/>
              <a:t>ragione giuridica moderna</a:t>
            </a:r>
            <a:r>
              <a:rPr lang="it-IT" sz="1400" dirty="0" smtClean="0"/>
              <a:t>: rispetto del </a:t>
            </a:r>
            <a:r>
              <a:rPr lang="it-IT" sz="1400" i="1" dirty="0" smtClean="0"/>
              <a:t>fatto</a:t>
            </a:r>
            <a:r>
              <a:rPr lang="it-IT" sz="1400" dirty="0" smtClean="0"/>
              <a:t> che </a:t>
            </a:r>
            <a:r>
              <a:rPr lang="it-IT" sz="1400" i="1" dirty="0" smtClean="0"/>
              <a:t>essere-soggetto non è un’essenza, ma un modo d’essere (storico) da tradurre in condizione di esistenza (storicamente: da tradurre in modo d’essere non assoggettato al Principio del Fondamento)</a:t>
            </a:r>
            <a:r>
              <a:rPr lang="it-IT" sz="1400" dirty="0" smtClean="0"/>
              <a:t>.</a:t>
            </a:r>
            <a:endParaRPr lang="it-IT" sz="1400" dirty="0"/>
          </a:p>
        </p:txBody>
      </p:sp>
      <p:sp>
        <p:nvSpPr>
          <p:cNvPr id="3" name="CasellaDiTesto 2"/>
          <p:cNvSpPr txBox="1"/>
          <p:nvPr/>
        </p:nvSpPr>
        <p:spPr>
          <a:xfrm>
            <a:off x="914400" y="2057400"/>
            <a:ext cx="2362200" cy="307777"/>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it-IT" sz="1400" dirty="0" smtClean="0"/>
              <a:t>APPLICAZIONE DEL PRINCIPIO</a:t>
            </a:r>
            <a:endParaRPr lang="it-IT" sz="1400" dirty="0"/>
          </a:p>
        </p:txBody>
      </p:sp>
      <p:sp>
        <p:nvSpPr>
          <p:cNvPr id="5" name="CasellaDiTesto 4"/>
          <p:cNvSpPr txBox="1"/>
          <p:nvPr/>
        </p:nvSpPr>
        <p:spPr>
          <a:xfrm>
            <a:off x="990600" y="2667000"/>
            <a:ext cx="6934200" cy="276999"/>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it-IT" sz="1200" dirty="0" err="1" smtClean="0"/>
              <a:t>1</a:t>
            </a:r>
            <a:r>
              <a:rPr lang="it-IT" sz="1200" dirty="0" smtClean="0"/>
              <a:t>.</a:t>
            </a:r>
            <a:r>
              <a:rPr lang="it-IT" sz="1200" b="1" i="1" dirty="0" smtClean="0"/>
              <a:t> Nel campo delle condizioni di esistenza</a:t>
            </a:r>
            <a:r>
              <a:rPr lang="it-IT" sz="1200" i="1" dirty="0" smtClean="0"/>
              <a:t> </a:t>
            </a:r>
            <a:r>
              <a:rPr lang="it-IT" sz="1200" i="1" dirty="0" err="1" smtClean="0"/>
              <a:t>Subjectum</a:t>
            </a:r>
            <a:r>
              <a:rPr lang="it-IT" sz="1200" i="1" dirty="0" smtClean="0"/>
              <a:t> e Soggetto sono modi d’essere.</a:t>
            </a:r>
            <a:endParaRPr lang="it-IT" sz="1200" dirty="0"/>
          </a:p>
        </p:txBody>
      </p:sp>
      <p:sp>
        <p:nvSpPr>
          <p:cNvPr id="6" name="CasellaDiTesto 5"/>
          <p:cNvSpPr txBox="1"/>
          <p:nvPr/>
        </p:nvSpPr>
        <p:spPr>
          <a:xfrm>
            <a:off x="990600" y="3505200"/>
            <a:ext cx="6934200" cy="461665"/>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it-IT" sz="1200" dirty="0" err="1" smtClean="0"/>
              <a:t>2</a:t>
            </a:r>
            <a:r>
              <a:rPr lang="it-IT" sz="1200" dirty="0" smtClean="0"/>
              <a:t>. </a:t>
            </a:r>
            <a:r>
              <a:rPr lang="it-IT" sz="1200" i="1" dirty="0" smtClean="0"/>
              <a:t>In questo campo possiamo correttamente parlare di </a:t>
            </a:r>
            <a:r>
              <a:rPr lang="it-IT" sz="1200" b="1" i="1" dirty="0" smtClean="0"/>
              <a:t>un modo d’essere ontologico</a:t>
            </a:r>
            <a:r>
              <a:rPr lang="it-IT" sz="1200" i="1" dirty="0" smtClean="0"/>
              <a:t> e di </a:t>
            </a:r>
            <a:r>
              <a:rPr lang="it-IT" sz="1200" b="1" i="1" dirty="0" smtClean="0"/>
              <a:t>un modo d’essere fattuale</a:t>
            </a:r>
            <a:r>
              <a:rPr lang="it-IT" sz="1200" i="1" dirty="0" smtClean="0"/>
              <a:t>.</a:t>
            </a:r>
            <a:endParaRPr lang="it-IT" sz="1200" dirty="0"/>
          </a:p>
        </p:txBody>
      </p:sp>
      <p:sp>
        <p:nvSpPr>
          <p:cNvPr id="7" name="CasellaDiTesto 6"/>
          <p:cNvSpPr txBox="1"/>
          <p:nvPr/>
        </p:nvSpPr>
        <p:spPr>
          <a:xfrm>
            <a:off x="990600" y="4495800"/>
            <a:ext cx="6934200" cy="461665"/>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it-IT" sz="1200" dirty="0" err="1" smtClean="0"/>
              <a:t>3</a:t>
            </a:r>
            <a:r>
              <a:rPr lang="it-IT" sz="1200" dirty="0" smtClean="0"/>
              <a:t>.</a:t>
            </a:r>
            <a:r>
              <a:rPr lang="it-IT" sz="1200" b="1" i="1" dirty="0" smtClean="0"/>
              <a:t> I modi d’essere sono modi dell’abitare</a:t>
            </a:r>
            <a:r>
              <a:rPr lang="it-IT" sz="1200" i="1" dirty="0" smtClean="0"/>
              <a:t> le cui forme, se rintracciate legittimano la conclusione </a:t>
            </a:r>
            <a:r>
              <a:rPr lang="it-IT" sz="1200" b="1" i="1" dirty="0" smtClean="0"/>
              <a:t>che si è in presenza di condizioni di esistenza nelle quali il posto dell’uomo</a:t>
            </a:r>
            <a:endParaRPr lang="it-IT" sz="1200" dirty="0"/>
          </a:p>
        </p:txBody>
      </p:sp>
      <p:sp>
        <p:nvSpPr>
          <p:cNvPr id="8" name="CasellaDiTesto 7"/>
          <p:cNvSpPr txBox="1"/>
          <p:nvPr/>
        </p:nvSpPr>
        <p:spPr>
          <a:xfrm>
            <a:off x="2286000" y="5562600"/>
            <a:ext cx="3657600" cy="52322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buFontTx/>
              <a:buChar char="-"/>
            </a:pPr>
            <a:r>
              <a:rPr lang="it-IT" sz="1400" b="1" i="1" dirty="0" smtClean="0"/>
              <a:t> può essere solo quello di </a:t>
            </a:r>
            <a:r>
              <a:rPr lang="it-IT" sz="1400" b="1" i="1" dirty="0" err="1" smtClean="0"/>
              <a:t>Subjectum</a:t>
            </a:r>
            <a:r>
              <a:rPr lang="it-IT" sz="1400" b="1" i="1" dirty="0" smtClean="0"/>
              <a:t>,</a:t>
            </a:r>
          </a:p>
          <a:p>
            <a:r>
              <a:rPr lang="it-IT" sz="1400" b="1" i="1" dirty="0" smtClean="0"/>
              <a:t>- ovvero esclusivamente quello di Soggetto.</a:t>
            </a:r>
            <a:endParaRPr lang="it-IT" sz="1400" b="1" i="1" dirty="0"/>
          </a:p>
        </p:txBody>
      </p:sp>
      <p:sp>
        <p:nvSpPr>
          <p:cNvPr id="9" name="Segnaposto numero diapositiva 8"/>
          <p:cNvSpPr>
            <a:spLocks noGrp="1"/>
          </p:cNvSpPr>
          <p:nvPr>
            <p:ph type="sldNum" sz="quarter" idx="12"/>
          </p:nvPr>
        </p:nvSpPr>
        <p:spPr/>
        <p:txBody>
          <a:bodyPr/>
          <a:lstStyle/>
          <a:p>
            <a:fld id="{02732947-E878-0C40-9B26-41F12532780A}" type="slidenum">
              <a:rPr lang="it-IT" smtClean="0"/>
              <a:pPr/>
              <a:t>10</a:t>
            </a:fld>
            <a:endParaRPr lang="it-IT"/>
          </a:p>
        </p:txBody>
      </p:sp>
      <p:sp>
        <p:nvSpPr>
          <p:cNvPr id="10" name="CasellaDiTesto 9"/>
          <p:cNvSpPr txBox="1"/>
          <p:nvPr/>
        </p:nvSpPr>
        <p:spPr>
          <a:xfrm>
            <a:off x="7924800" y="117902"/>
            <a:ext cx="1143000" cy="584776"/>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asellaDiTesto 1"/>
          <p:cNvSpPr txBox="1"/>
          <p:nvPr/>
        </p:nvSpPr>
        <p:spPr>
          <a:xfrm>
            <a:off x="1447800" y="762000"/>
            <a:ext cx="6096000" cy="307777"/>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it-IT" sz="1400" dirty="0" err="1" smtClean="0"/>
              <a:t>4</a:t>
            </a:r>
            <a:r>
              <a:rPr lang="it-IT" sz="1400" dirty="0" smtClean="0"/>
              <a:t>. </a:t>
            </a:r>
            <a:r>
              <a:rPr lang="it-IT" sz="1400" b="1" i="1" dirty="0" smtClean="0"/>
              <a:t>Sul piano dei modi d’essere, </a:t>
            </a:r>
            <a:r>
              <a:rPr lang="it-IT" sz="1400" b="1" i="1" dirty="0" err="1" smtClean="0"/>
              <a:t>Subjectum</a:t>
            </a:r>
            <a:r>
              <a:rPr lang="it-IT" sz="1400" b="1" i="1" dirty="0" smtClean="0"/>
              <a:t> e Soggetto sono PARADIGMI</a:t>
            </a:r>
            <a:endParaRPr lang="it-IT" sz="1400" dirty="0"/>
          </a:p>
        </p:txBody>
      </p:sp>
      <p:sp>
        <p:nvSpPr>
          <p:cNvPr id="3" name="CasellaDiTesto 2"/>
          <p:cNvSpPr txBox="1"/>
          <p:nvPr/>
        </p:nvSpPr>
        <p:spPr>
          <a:xfrm>
            <a:off x="1905000" y="1828800"/>
            <a:ext cx="5029200" cy="954107"/>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lgn="just"/>
            <a:r>
              <a:rPr lang="it-IT" sz="1400" b="1" i="1" dirty="0" smtClean="0"/>
              <a:t>CHE  L’ORDINE GIURIDICO DEVE SOSTENERE O ELIMINARE, CHE STORICAMENTE HA SOSTENUTO O ELIMINATO (diritto </a:t>
            </a:r>
            <a:r>
              <a:rPr lang="it-IT" sz="1400" b="1" i="1" dirty="0" err="1" smtClean="0"/>
              <a:t>premoderno</a:t>
            </a:r>
            <a:r>
              <a:rPr lang="it-IT" sz="1400" b="1" i="1" dirty="0" smtClean="0"/>
              <a:t> e diritto moderno), CHE PUO’ GARANTIRE O NON GARANTIRE (ordine giuridico moderno).</a:t>
            </a:r>
            <a:endParaRPr lang="it-IT" sz="1400" b="1" i="1" dirty="0"/>
          </a:p>
        </p:txBody>
      </p:sp>
      <p:sp>
        <p:nvSpPr>
          <p:cNvPr id="4" name="CasellaDiTesto 3"/>
          <p:cNvSpPr txBox="1"/>
          <p:nvPr/>
        </p:nvSpPr>
        <p:spPr>
          <a:xfrm>
            <a:off x="1447800" y="3733800"/>
            <a:ext cx="6096000" cy="461665"/>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just"/>
            <a:r>
              <a:rPr lang="it-IT" sz="1200" dirty="0" err="1" smtClean="0"/>
              <a:t>5</a:t>
            </a:r>
            <a:r>
              <a:rPr lang="it-IT" sz="1200" dirty="0" smtClean="0"/>
              <a:t>. </a:t>
            </a:r>
            <a:r>
              <a:rPr lang="it-IT" sz="1200" b="1" i="1" dirty="0" smtClean="0"/>
              <a:t>Oggetto dell’ordine giuridico moderno è la garanzia del MODO </a:t>
            </a:r>
            <a:r>
              <a:rPr lang="it-IT" sz="1200" b="1" i="1" dirty="0" err="1" smtClean="0"/>
              <a:t>D’ESSERE</a:t>
            </a:r>
            <a:r>
              <a:rPr lang="it-IT" sz="1200" b="1" i="1" dirty="0" smtClean="0"/>
              <a:t> DEL SOGGETTO</a:t>
            </a:r>
          </a:p>
          <a:p>
            <a:pPr algn="just"/>
            <a:r>
              <a:rPr lang="it-IT" sz="1200" b="1" i="1" dirty="0" smtClean="0"/>
              <a:t>	Il che significa, non garanzia giuridica del modo assoggettante della ontologia.</a:t>
            </a:r>
            <a:endParaRPr lang="it-IT" sz="1200" dirty="0"/>
          </a:p>
        </p:txBody>
      </p:sp>
      <p:sp>
        <p:nvSpPr>
          <p:cNvPr id="5" name="CasellaDiTesto 4"/>
          <p:cNvSpPr txBox="1"/>
          <p:nvPr/>
        </p:nvSpPr>
        <p:spPr>
          <a:xfrm>
            <a:off x="1447800" y="4800600"/>
            <a:ext cx="6096000" cy="646331"/>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just"/>
            <a:r>
              <a:rPr lang="it-IT" sz="1200" dirty="0" err="1" smtClean="0"/>
              <a:t>6</a:t>
            </a:r>
            <a:r>
              <a:rPr lang="it-IT" sz="1200" dirty="0" smtClean="0"/>
              <a:t>. </a:t>
            </a:r>
            <a:r>
              <a:rPr lang="it-IT" sz="1200" b="1" i="1" dirty="0" smtClean="0"/>
              <a:t>Essere soggetto: modo d’essere che necessita sempre di un reale spazio di esistenza e della garanzia che questo spazio riconosca l’uomo nella sua identità fattuale e non come ripetizione di un modello.</a:t>
            </a:r>
            <a:endParaRPr lang="it-IT" sz="1200" dirty="0"/>
          </a:p>
        </p:txBody>
      </p:sp>
      <p:sp>
        <p:nvSpPr>
          <p:cNvPr id="6" name="Segnaposto numero diapositiva 5"/>
          <p:cNvSpPr>
            <a:spLocks noGrp="1"/>
          </p:cNvSpPr>
          <p:nvPr>
            <p:ph type="sldNum" sz="quarter" idx="12"/>
          </p:nvPr>
        </p:nvSpPr>
        <p:spPr/>
        <p:txBody>
          <a:bodyPr/>
          <a:lstStyle/>
          <a:p>
            <a:fld id="{02732947-E878-0C40-9B26-41F12532780A}" type="slidenum">
              <a:rPr lang="it-IT" smtClean="0"/>
              <a:pPr/>
              <a:t>11</a:t>
            </a:fld>
            <a:endParaRPr lang="it-IT"/>
          </a:p>
        </p:txBody>
      </p:sp>
      <p:sp>
        <p:nvSpPr>
          <p:cNvPr id="7" name="CasellaDiTesto 6"/>
          <p:cNvSpPr txBox="1"/>
          <p:nvPr/>
        </p:nvSpPr>
        <p:spPr>
          <a:xfrm>
            <a:off x="7848600" y="304800"/>
            <a:ext cx="1143000" cy="584776"/>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asellaDiTesto 1"/>
          <p:cNvSpPr txBox="1"/>
          <p:nvPr/>
        </p:nvSpPr>
        <p:spPr>
          <a:xfrm>
            <a:off x="1219200" y="533400"/>
            <a:ext cx="7086600" cy="523220"/>
          </a:xfrm>
          <a:prstGeom prst="rect">
            <a:avLst/>
          </a:prstGeom>
          <a:noFill/>
        </p:spPr>
        <p:txBody>
          <a:bodyPr wrap="square" rtlCol="0">
            <a:spAutoFit/>
          </a:bodyPr>
          <a:lstStyle/>
          <a:p>
            <a:r>
              <a:rPr lang="it-IT" sz="1400" b="1" i="1" dirty="0" smtClean="0"/>
              <a:t>Principio della ragione giuridica moderna: si è Soggetto se si ha lo spazio per esistere come Soggetto, si esiste come Soggetto se non dominano modi e forme del </a:t>
            </a:r>
            <a:r>
              <a:rPr lang="it-IT" sz="1400" b="1" i="1" dirty="0" err="1" smtClean="0"/>
              <a:t>Subjectum</a:t>
            </a:r>
            <a:r>
              <a:rPr lang="it-IT" sz="1400" b="1" i="1" dirty="0" smtClean="0"/>
              <a:t>.</a:t>
            </a:r>
            <a:endParaRPr lang="it-IT" sz="1400" b="1" i="1" dirty="0"/>
          </a:p>
        </p:txBody>
      </p:sp>
      <p:sp>
        <p:nvSpPr>
          <p:cNvPr id="4" name="CasellaDiTesto 3"/>
          <p:cNvSpPr txBox="1"/>
          <p:nvPr/>
        </p:nvSpPr>
        <p:spPr>
          <a:xfrm>
            <a:off x="2362200" y="2743200"/>
            <a:ext cx="4572000" cy="52322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it-IT" sz="1400" b="1" i="1" dirty="0" smtClean="0"/>
              <a:t>QUESTA STRUTTURA DELL’ESSERE SOGGETTO IMPRIME AL DIRITTO MODERNO LA SUA SPECIFICA DINAMICA.</a:t>
            </a:r>
            <a:endParaRPr lang="it-IT" sz="1400" b="1" i="1" dirty="0"/>
          </a:p>
        </p:txBody>
      </p:sp>
      <p:sp>
        <p:nvSpPr>
          <p:cNvPr id="5" name="CasellaDiTesto 4"/>
          <p:cNvSpPr txBox="1"/>
          <p:nvPr/>
        </p:nvSpPr>
        <p:spPr>
          <a:xfrm>
            <a:off x="914400" y="3581400"/>
            <a:ext cx="7239000" cy="954107"/>
          </a:xfrm>
          <a:prstGeom prst="rect">
            <a:avLst/>
          </a:prstGeom>
          <a:noFill/>
        </p:spPr>
        <p:txBody>
          <a:bodyPr wrap="square" rtlCol="0">
            <a:spAutoFit/>
          </a:bodyPr>
          <a:lstStyle/>
          <a:p>
            <a:pPr algn="just"/>
            <a:r>
              <a:rPr lang="it-IT" sz="1400" b="1" i="1" dirty="0" smtClean="0"/>
              <a:t>DOVENDO REALIZZARE UNA CONDIZIONE </a:t>
            </a:r>
            <a:r>
              <a:rPr lang="it-IT" sz="1400" b="1" i="1" dirty="0" err="1" smtClean="0"/>
              <a:t>DI</a:t>
            </a:r>
            <a:r>
              <a:rPr lang="it-IT" sz="1400" b="1" i="1" dirty="0" smtClean="0"/>
              <a:t> ESISTENZA, ALL’INTERNO DELLA QUALE IL POSTO DELL’UOMO E’ </a:t>
            </a:r>
            <a:r>
              <a:rPr lang="it-IT" sz="1400" b="1" i="1" dirty="0" err="1" smtClean="0"/>
              <a:t>DI</a:t>
            </a:r>
            <a:r>
              <a:rPr lang="it-IT" sz="1400" b="1" i="1" dirty="0" smtClean="0"/>
              <a:t> SOGGETTO E NON </a:t>
            </a:r>
            <a:r>
              <a:rPr lang="it-IT" sz="1400" b="1" i="1" dirty="0" err="1" smtClean="0"/>
              <a:t>DI</a:t>
            </a:r>
            <a:r>
              <a:rPr lang="it-IT" sz="1400" b="1" i="1" dirty="0" smtClean="0"/>
              <a:t> SUBJECTUM, IL DIRITTO MODERNO DEVE GARANTIRE UNO SPAZIO ALL’INTERNO DEL QUALE NON DOMINANO MAI MODI E FORME RICONDUCIBILI ALLA LOGICA DELL’ORIGINARIO.</a:t>
            </a:r>
            <a:endParaRPr lang="it-IT" sz="1400" b="1" i="1" dirty="0"/>
          </a:p>
        </p:txBody>
      </p:sp>
      <p:sp>
        <p:nvSpPr>
          <p:cNvPr id="6" name="CasellaDiTesto 5"/>
          <p:cNvSpPr txBox="1"/>
          <p:nvPr/>
        </p:nvSpPr>
        <p:spPr>
          <a:xfrm>
            <a:off x="2209800" y="4953000"/>
            <a:ext cx="4876800" cy="132343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it-IT" sz="1600" b="1" i="1" dirty="0" smtClean="0">
                <a:solidFill>
                  <a:srgbClr val="000090"/>
                </a:solidFill>
              </a:rPr>
              <a:t>LA DINAMICA E’ IMPRESSA DAL FATTO </a:t>
            </a:r>
            <a:r>
              <a:rPr lang="it-IT" sz="1600" b="1" i="1" dirty="0" err="1" smtClean="0">
                <a:solidFill>
                  <a:srgbClr val="000090"/>
                </a:solidFill>
              </a:rPr>
              <a:t>DI</a:t>
            </a:r>
            <a:r>
              <a:rPr lang="it-IT" sz="1600" b="1" i="1" dirty="0" smtClean="0">
                <a:solidFill>
                  <a:srgbClr val="000090"/>
                </a:solidFill>
              </a:rPr>
              <a:t> DOVER COSTANTEMENTE SUPERARE MODI E FORME ATTRAVERSO LE QUALI ESSERE NON VALE </a:t>
            </a:r>
            <a:r>
              <a:rPr lang="it-IT" sz="1600" b="1" i="1" dirty="0" err="1" smtClean="0">
                <a:solidFill>
                  <a:srgbClr val="000090"/>
                </a:solidFill>
              </a:rPr>
              <a:t>DI</a:t>
            </a:r>
            <a:r>
              <a:rPr lang="it-IT" sz="1600" b="1" i="1" dirty="0" smtClean="0">
                <a:solidFill>
                  <a:srgbClr val="000090"/>
                </a:solidFill>
              </a:rPr>
              <a:t> PER SE’, MA SOLO SE RIPETE CORRETTAMENTE UN MODELLO POSTO COME ORIGINARIO</a:t>
            </a:r>
            <a:r>
              <a:rPr lang="it-IT" sz="1600" b="1" i="1" dirty="0" smtClean="0">
                <a:solidFill>
                  <a:schemeClr val="tx2">
                    <a:lumMod val="50000"/>
                  </a:schemeClr>
                </a:solidFill>
              </a:rPr>
              <a:t>. </a:t>
            </a:r>
            <a:endParaRPr lang="it-IT" sz="1600" b="1" i="1" dirty="0">
              <a:solidFill>
                <a:schemeClr val="tx2">
                  <a:lumMod val="50000"/>
                </a:schemeClr>
              </a:solidFill>
            </a:endParaRPr>
          </a:p>
        </p:txBody>
      </p:sp>
      <p:sp>
        <p:nvSpPr>
          <p:cNvPr id="7" name="Ovale 6"/>
          <p:cNvSpPr/>
          <p:nvPr/>
        </p:nvSpPr>
        <p:spPr>
          <a:xfrm>
            <a:off x="2286000" y="1143000"/>
            <a:ext cx="4648200" cy="137160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dirty="0" smtClean="0"/>
              <a:t>L’ESSERE-SOGGETTO E’ UNA CONDIZIONE </a:t>
            </a:r>
            <a:r>
              <a:rPr lang="it-IT" dirty="0" err="1" smtClean="0"/>
              <a:t>D’ESSERE</a:t>
            </a:r>
            <a:r>
              <a:rPr lang="it-IT" dirty="0" smtClean="0"/>
              <a:t> CHE NON PUO’ MAI ESSERE RICONDOTTA ALLA LOGICA DELL’ORIGINARIO</a:t>
            </a:r>
            <a:endParaRPr lang="it-IT" dirty="0"/>
          </a:p>
        </p:txBody>
      </p:sp>
      <p:sp>
        <p:nvSpPr>
          <p:cNvPr id="8" name="Segnaposto numero diapositiva 7"/>
          <p:cNvSpPr>
            <a:spLocks noGrp="1"/>
          </p:cNvSpPr>
          <p:nvPr>
            <p:ph type="sldNum" sz="quarter" idx="12"/>
          </p:nvPr>
        </p:nvSpPr>
        <p:spPr/>
        <p:txBody>
          <a:bodyPr/>
          <a:lstStyle/>
          <a:p>
            <a:fld id="{02732947-E878-0C40-9B26-41F12532780A}" type="slidenum">
              <a:rPr lang="it-IT" smtClean="0"/>
              <a:pPr/>
              <a:t>12</a:t>
            </a:fld>
            <a:endParaRPr lang="it-IT"/>
          </a:p>
        </p:txBody>
      </p:sp>
      <p:sp>
        <p:nvSpPr>
          <p:cNvPr id="9" name="CasellaDiTesto 8"/>
          <p:cNvSpPr txBox="1"/>
          <p:nvPr/>
        </p:nvSpPr>
        <p:spPr>
          <a:xfrm>
            <a:off x="7924800" y="76200"/>
            <a:ext cx="1143000" cy="584776"/>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asellaDiTesto 1"/>
          <p:cNvSpPr txBox="1"/>
          <p:nvPr/>
        </p:nvSpPr>
        <p:spPr>
          <a:xfrm>
            <a:off x="533400" y="304800"/>
            <a:ext cx="2133600" cy="27699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it-IT" sz="1200" dirty="0" smtClean="0"/>
              <a:t>ORDINE GIURIDICO MODERNO</a:t>
            </a:r>
            <a:endParaRPr lang="it-IT" sz="1200" dirty="0"/>
          </a:p>
        </p:txBody>
      </p:sp>
      <p:sp>
        <p:nvSpPr>
          <p:cNvPr id="3" name="CasellaDiTesto 2"/>
          <p:cNvSpPr txBox="1"/>
          <p:nvPr/>
        </p:nvSpPr>
        <p:spPr>
          <a:xfrm>
            <a:off x="1600200" y="914400"/>
            <a:ext cx="5562600" cy="1569660"/>
          </a:xfrm>
          <a:prstGeom prst="rect">
            <a:avLst/>
          </a:prstGeom>
          <a:noFill/>
        </p:spPr>
        <p:txBody>
          <a:bodyPr wrap="square" rtlCol="0">
            <a:spAutoFit/>
          </a:bodyPr>
          <a:lstStyle/>
          <a:p>
            <a:pPr marL="228600" indent="-228600" algn="just">
              <a:buAutoNum type="alphaUcPeriod"/>
            </a:pPr>
            <a:r>
              <a:rPr lang="it-IT" sz="1200" dirty="0" smtClean="0"/>
              <a:t>Cambia il sistema delle fonti di diritto sulla base della legittimazione materiale dell’Autorità.</a:t>
            </a:r>
          </a:p>
          <a:p>
            <a:pPr marL="228600" indent="-228600" algn="just">
              <a:buAutoNum type="alphaUcPeriod"/>
            </a:pPr>
            <a:r>
              <a:rPr lang="it-IT" sz="1200" dirty="0" smtClean="0"/>
              <a:t>Nasce lo Stato.</a:t>
            </a:r>
          </a:p>
          <a:p>
            <a:pPr marL="228600" indent="-228600" algn="just">
              <a:buAutoNum type="alphaUcPeriod"/>
            </a:pPr>
            <a:r>
              <a:rPr lang="it-IT" sz="1200" dirty="0" smtClean="0"/>
              <a:t>Si afferma il Principio di Sovranità autonoma e non derivata.</a:t>
            </a:r>
          </a:p>
          <a:p>
            <a:pPr marL="228600" indent="-228600" algn="just">
              <a:buAutoNum type="alphaUcPeriod"/>
            </a:pPr>
            <a:r>
              <a:rPr lang="it-IT" sz="1200" dirty="0" smtClean="0"/>
              <a:t>Le coordinate culturali e l’ordine giuridico si spostano dal Giusnaturalismo al Positivismo giuridico, perfezionando progressivamente questo spostamento.</a:t>
            </a:r>
          </a:p>
          <a:p>
            <a:pPr marL="228600" indent="-228600" algn="just">
              <a:buAutoNum type="alphaUcPeriod"/>
            </a:pPr>
            <a:r>
              <a:rPr lang="it-IT" sz="1200" dirty="0" smtClean="0"/>
              <a:t>L’uomo viene giuridicamente garantito e promosso quanto alla sua identità fattuale.</a:t>
            </a:r>
            <a:endParaRPr lang="it-IT" sz="1200" dirty="0"/>
          </a:p>
        </p:txBody>
      </p:sp>
      <p:sp>
        <p:nvSpPr>
          <p:cNvPr id="4" name="Ovale 3"/>
          <p:cNvSpPr/>
          <p:nvPr/>
        </p:nvSpPr>
        <p:spPr>
          <a:xfrm>
            <a:off x="1600200" y="2971800"/>
            <a:ext cx="5562600" cy="266700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sz="1400" dirty="0" smtClean="0"/>
              <a:t>N.B. NIENTE </a:t>
            </a:r>
            <a:r>
              <a:rPr lang="it-IT" sz="1400" dirty="0" err="1" smtClean="0"/>
              <a:t>DI</a:t>
            </a:r>
            <a:r>
              <a:rPr lang="it-IT" sz="1400" dirty="0" smtClean="0"/>
              <a:t> TUTTO QUESTO PUO’ ESSERE COMPRESO SUL PIANO DELLE ESSENZE. NE’ GLI ATTORI, CHE COMPAIONO SULLA SCENA GIURIDICA ( INDIVIDUO, SOVRANITA’, STATO), NE’ LA LEGITTIMAZIONE MATERIALE DELL’AUTORITA’ (CHE RIVOLUZIONA IL TRADIZIONALE SISTEMA DELLE FONTI </a:t>
            </a:r>
            <a:r>
              <a:rPr lang="it-IT" sz="1400" dirty="0" err="1" smtClean="0"/>
              <a:t>DI</a:t>
            </a:r>
            <a:r>
              <a:rPr lang="it-IT" sz="1400" dirty="0" smtClean="0"/>
              <a:t> DIRITTO), NE’ I MODI E LE FORME CHE IL DIRITTO MODERNO ASSUME NEL SUO PROGRESSIVO IMPORSI STORICO.</a:t>
            </a:r>
            <a:endParaRPr lang="it-IT" sz="1400" dirty="0"/>
          </a:p>
        </p:txBody>
      </p:sp>
      <p:sp>
        <p:nvSpPr>
          <p:cNvPr id="5" name="Segnaposto numero diapositiva 4"/>
          <p:cNvSpPr>
            <a:spLocks noGrp="1"/>
          </p:cNvSpPr>
          <p:nvPr>
            <p:ph type="sldNum" sz="quarter" idx="12"/>
          </p:nvPr>
        </p:nvSpPr>
        <p:spPr/>
        <p:txBody>
          <a:bodyPr/>
          <a:lstStyle/>
          <a:p>
            <a:fld id="{02732947-E878-0C40-9B26-41F12532780A}" type="slidenum">
              <a:rPr lang="it-IT" smtClean="0"/>
              <a:pPr/>
              <a:t>13</a:t>
            </a:fld>
            <a:endParaRPr lang="it-IT"/>
          </a:p>
        </p:txBody>
      </p:sp>
      <p:sp>
        <p:nvSpPr>
          <p:cNvPr id="6" name="CasellaDiTesto 5"/>
          <p:cNvSpPr txBox="1"/>
          <p:nvPr/>
        </p:nvSpPr>
        <p:spPr>
          <a:xfrm>
            <a:off x="7772400" y="304800"/>
            <a:ext cx="1143000" cy="584776"/>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asellaDiTesto 1"/>
          <p:cNvSpPr txBox="1"/>
          <p:nvPr/>
        </p:nvSpPr>
        <p:spPr>
          <a:xfrm>
            <a:off x="1600200" y="609600"/>
            <a:ext cx="6172200" cy="52322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it-IT" sz="1400" dirty="0" smtClean="0"/>
              <a:t>Ciò che determina la DINAMICA propria all’ordine giuridico moderno è proprio il FATTO che in esso non si tratta mai di ESSENZE o di STRUTTURE FONDAMENTALI. </a:t>
            </a:r>
            <a:endParaRPr lang="it-IT" sz="1400" dirty="0"/>
          </a:p>
        </p:txBody>
      </p:sp>
      <p:sp>
        <p:nvSpPr>
          <p:cNvPr id="3" name="Ovale 2"/>
          <p:cNvSpPr/>
          <p:nvPr/>
        </p:nvSpPr>
        <p:spPr>
          <a:xfrm>
            <a:off x="1981200" y="1676400"/>
            <a:ext cx="5181600" cy="144780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dirty="0" smtClean="0"/>
              <a:t>Sempre abbiamo a che fare con una CONDIZIONE </a:t>
            </a:r>
            <a:r>
              <a:rPr lang="it-IT" dirty="0" err="1" smtClean="0"/>
              <a:t>D’ESSERE</a:t>
            </a:r>
            <a:r>
              <a:rPr lang="it-IT" dirty="0" smtClean="0"/>
              <a:t> per la quale occorre garantire la sua SPECIFICA CONDIZIONE </a:t>
            </a:r>
            <a:r>
              <a:rPr lang="it-IT" dirty="0" err="1" smtClean="0"/>
              <a:t>DI</a:t>
            </a:r>
            <a:r>
              <a:rPr lang="it-IT" dirty="0" smtClean="0"/>
              <a:t> ESISTENZA.</a:t>
            </a:r>
            <a:endParaRPr lang="it-IT" dirty="0"/>
          </a:p>
        </p:txBody>
      </p:sp>
      <p:sp>
        <p:nvSpPr>
          <p:cNvPr id="5" name="CasellaDiTesto 4"/>
          <p:cNvSpPr txBox="1"/>
          <p:nvPr/>
        </p:nvSpPr>
        <p:spPr>
          <a:xfrm>
            <a:off x="1981200" y="3886200"/>
            <a:ext cx="5105400" cy="147732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it-IT" dirty="0" smtClean="0"/>
              <a:t>E QUESTA CONDIZIONE </a:t>
            </a:r>
            <a:r>
              <a:rPr lang="it-IT" dirty="0" err="1" smtClean="0"/>
              <a:t>DI</a:t>
            </a:r>
            <a:r>
              <a:rPr lang="it-IT" dirty="0" smtClean="0"/>
              <a:t> ESISTENZA, QUALI CHE SIANO I SUOI MODI O LE SUE FORME, NON PUO’ MAI ESSERE TRASFORMATA IN UNA ESSENZA, UNA LOGICA DELL’ORIGINARIO, UN PRINCIPIO DEL FONDAMENTO.</a:t>
            </a:r>
            <a:endParaRPr lang="it-IT" dirty="0"/>
          </a:p>
        </p:txBody>
      </p:sp>
      <p:sp>
        <p:nvSpPr>
          <p:cNvPr id="6" name="CasellaDiTesto 5"/>
          <p:cNvSpPr txBox="1"/>
          <p:nvPr/>
        </p:nvSpPr>
        <p:spPr>
          <a:xfrm>
            <a:off x="609600" y="5943600"/>
            <a:ext cx="7772400" cy="307777"/>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it-IT" sz="1400" dirty="0" smtClean="0"/>
              <a:t>L’ESSERE-SOGGETTO non può avere posto dove, in qualunque forma, domina il modo del VOR-GE-STELLT.</a:t>
            </a:r>
            <a:endParaRPr lang="it-IT" sz="1400" dirty="0"/>
          </a:p>
        </p:txBody>
      </p:sp>
      <p:sp>
        <p:nvSpPr>
          <p:cNvPr id="7" name="Segnaposto numero diapositiva 6"/>
          <p:cNvSpPr>
            <a:spLocks noGrp="1"/>
          </p:cNvSpPr>
          <p:nvPr>
            <p:ph type="sldNum" sz="quarter" idx="12"/>
          </p:nvPr>
        </p:nvSpPr>
        <p:spPr/>
        <p:txBody>
          <a:bodyPr/>
          <a:lstStyle/>
          <a:p>
            <a:fld id="{02732947-E878-0C40-9B26-41F12532780A}" type="slidenum">
              <a:rPr lang="it-IT" smtClean="0"/>
              <a:pPr/>
              <a:t>14</a:t>
            </a:fld>
            <a:endParaRPr lang="it-IT"/>
          </a:p>
        </p:txBody>
      </p:sp>
      <p:sp>
        <p:nvSpPr>
          <p:cNvPr id="8" name="CasellaDiTesto 7"/>
          <p:cNvSpPr txBox="1"/>
          <p:nvPr/>
        </p:nvSpPr>
        <p:spPr>
          <a:xfrm>
            <a:off x="7848600" y="152400"/>
            <a:ext cx="1143000" cy="584776"/>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Anello 5"/>
          <p:cNvSpPr/>
          <p:nvPr/>
        </p:nvSpPr>
        <p:spPr>
          <a:xfrm>
            <a:off x="2438400" y="685800"/>
            <a:ext cx="4953000" cy="4800600"/>
          </a:xfrm>
          <a:prstGeom prst="donut">
            <a:avLst>
              <a:gd name="adj" fmla="val 0"/>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it-IT">
              <a:solidFill>
                <a:schemeClr val="tx1"/>
              </a:solidFill>
            </a:endParaRPr>
          </a:p>
        </p:txBody>
      </p:sp>
      <p:sp>
        <p:nvSpPr>
          <p:cNvPr id="14" name="CasellaDiTesto 13"/>
          <p:cNvSpPr txBox="1"/>
          <p:nvPr/>
        </p:nvSpPr>
        <p:spPr>
          <a:xfrm>
            <a:off x="4114800" y="152400"/>
            <a:ext cx="1752600" cy="461665"/>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it-IT" sz="2400" dirty="0" smtClean="0"/>
              <a:t> INDIVIDUO</a:t>
            </a:r>
            <a:endParaRPr lang="it-IT" sz="2400" dirty="0"/>
          </a:p>
        </p:txBody>
      </p:sp>
      <p:sp>
        <p:nvSpPr>
          <p:cNvPr id="17" name="CasellaDiTesto 16"/>
          <p:cNvSpPr txBox="1"/>
          <p:nvPr/>
        </p:nvSpPr>
        <p:spPr>
          <a:xfrm>
            <a:off x="6400800" y="5117068"/>
            <a:ext cx="1676400" cy="461665"/>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it-IT" sz="2400" dirty="0" smtClean="0"/>
              <a:t>     STATO</a:t>
            </a:r>
            <a:endParaRPr lang="it-IT" sz="2400" dirty="0"/>
          </a:p>
        </p:txBody>
      </p:sp>
      <p:sp>
        <p:nvSpPr>
          <p:cNvPr id="18" name="CasellaDiTesto 17"/>
          <p:cNvSpPr txBox="1"/>
          <p:nvPr/>
        </p:nvSpPr>
        <p:spPr>
          <a:xfrm>
            <a:off x="1905000" y="5181600"/>
            <a:ext cx="1676400" cy="461665"/>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it-IT" sz="2400" dirty="0" smtClean="0"/>
              <a:t>SOVRANITA’</a:t>
            </a:r>
            <a:endParaRPr lang="it-IT" sz="2400" dirty="0"/>
          </a:p>
        </p:txBody>
      </p:sp>
      <p:cxnSp>
        <p:nvCxnSpPr>
          <p:cNvPr id="22" name="Connettore 2 21"/>
          <p:cNvCxnSpPr/>
          <p:nvPr/>
        </p:nvCxnSpPr>
        <p:spPr>
          <a:xfrm rot="10800000" flipV="1">
            <a:off x="1981198" y="685800"/>
            <a:ext cx="1981205" cy="14478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Connettore 2 23"/>
          <p:cNvCxnSpPr/>
          <p:nvPr/>
        </p:nvCxnSpPr>
        <p:spPr>
          <a:xfrm rot="16200000" flipH="1">
            <a:off x="1289565" y="3587233"/>
            <a:ext cx="2221468" cy="838201"/>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Connettore 2 25"/>
          <p:cNvCxnSpPr/>
          <p:nvPr/>
        </p:nvCxnSpPr>
        <p:spPr>
          <a:xfrm>
            <a:off x="6096000" y="685800"/>
            <a:ext cx="1676400" cy="1600199"/>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28" name="Connettore 2 27"/>
          <p:cNvCxnSpPr/>
          <p:nvPr/>
        </p:nvCxnSpPr>
        <p:spPr>
          <a:xfrm rot="5400000">
            <a:off x="6362700" y="3619500"/>
            <a:ext cx="2209800" cy="6096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30" name="Connettore 2 29"/>
          <p:cNvCxnSpPr/>
          <p:nvPr/>
        </p:nvCxnSpPr>
        <p:spPr>
          <a:xfrm>
            <a:off x="3657600" y="5643265"/>
            <a:ext cx="2590800" cy="1588"/>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42" name="Ovale 41"/>
          <p:cNvSpPr/>
          <p:nvPr/>
        </p:nvSpPr>
        <p:spPr>
          <a:xfrm>
            <a:off x="4800600" y="2819400"/>
            <a:ext cx="228600" cy="228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43" name="CasellaDiTesto 42"/>
          <p:cNvSpPr txBox="1"/>
          <p:nvPr/>
        </p:nvSpPr>
        <p:spPr>
          <a:xfrm>
            <a:off x="3810001" y="2590800"/>
            <a:ext cx="2438400" cy="646331"/>
          </a:xfrm>
          <a:prstGeom prst="rect">
            <a:avLst/>
          </a:prstGeom>
          <a:noFill/>
        </p:spPr>
        <p:txBody>
          <a:bodyPr wrap="square" rtlCol="0">
            <a:spAutoFit/>
          </a:bodyPr>
          <a:lstStyle/>
          <a:p>
            <a:r>
              <a:rPr lang="it-IT" dirty="0" smtClean="0"/>
              <a:t>        </a:t>
            </a:r>
            <a:r>
              <a:rPr lang="it-IT" dirty="0" smtClean="0">
                <a:solidFill>
                  <a:srgbClr val="660066"/>
                </a:solidFill>
              </a:rPr>
              <a:t>Legittimazione materiale dell’Autorità</a:t>
            </a:r>
            <a:endParaRPr lang="it-IT" dirty="0">
              <a:solidFill>
                <a:srgbClr val="660066"/>
              </a:solidFill>
            </a:endParaRPr>
          </a:p>
        </p:txBody>
      </p:sp>
      <p:sp>
        <p:nvSpPr>
          <p:cNvPr id="44" name="CasellaDiTesto 43"/>
          <p:cNvSpPr txBox="1"/>
          <p:nvPr/>
        </p:nvSpPr>
        <p:spPr>
          <a:xfrm>
            <a:off x="1524000" y="2438400"/>
            <a:ext cx="838200" cy="261610"/>
          </a:xfrm>
          <a:prstGeom prst="rect">
            <a:avLst/>
          </a:prstGeom>
          <a:noFill/>
        </p:spPr>
        <p:txBody>
          <a:bodyPr wrap="square" rtlCol="0">
            <a:spAutoFit/>
          </a:bodyPr>
          <a:lstStyle/>
          <a:p>
            <a:r>
              <a:rPr lang="it-IT" sz="1100" dirty="0" smtClean="0"/>
              <a:t> DINAMICA</a:t>
            </a:r>
            <a:endParaRPr lang="it-IT" sz="1100" dirty="0"/>
          </a:p>
        </p:txBody>
      </p:sp>
      <p:sp>
        <p:nvSpPr>
          <p:cNvPr id="45" name="CasellaDiTesto 44"/>
          <p:cNvSpPr txBox="1"/>
          <p:nvPr/>
        </p:nvSpPr>
        <p:spPr>
          <a:xfrm>
            <a:off x="7467600" y="2438400"/>
            <a:ext cx="1447800" cy="261610"/>
          </a:xfrm>
          <a:prstGeom prst="rect">
            <a:avLst/>
          </a:prstGeom>
          <a:noFill/>
        </p:spPr>
        <p:txBody>
          <a:bodyPr wrap="square" rtlCol="0">
            <a:spAutoFit/>
          </a:bodyPr>
          <a:lstStyle/>
          <a:p>
            <a:r>
              <a:rPr lang="it-IT" sz="1100" dirty="0" smtClean="0"/>
              <a:t>DINAMICA</a:t>
            </a:r>
            <a:endParaRPr lang="it-IT" sz="1100" dirty="0"/>
          </a:p>
        </p:txBody>
      </p:sp>
      <p:sp>
        <p:nvSpPr>
          <p:cNvPr id="46" name="CasellaDiTesto 45"/>
          <p:cNvSpPr txBox="1"/>
          <p:nvPr/>
        </p:nvSpPr>
        <p:spPr>
          <a:xfrm>
            <a:off x="4343400" y="5943600"/>
            <a:ext cx="1143000" cy="261610"/>
          </a:xfrm>
          <a:prstGeom prst="rect">
            <a:avLst/>
          </a:prstGeom>
          <a:noFill/>
        </p:spPr>
        <p:txBody>
          <a:bodyPr wrap="square" rtlCol="0">
            <a:spAutoFit/>
          </a:bodyPr>
          <a:lstStyle/>
          <a:p>
            <a:r>
              <a:rPr lang="it-IT" sz="1100" dirty="0" smtClean="0"/>
              <a:t>      DINAMICA</a:t>
            </a:r>
            <a:endParaRPr lang="it-IT" sz="1100" dirty="0"/>
          </a:p>
        </p:txBody>
      </p:sp>
      <p:sp>
        <p:nvSpPr>
          <p:cNvPr id="47" name="CasellaDiTesto 46"/>
          <p:cNvSpPr txBox="1"/>
          <p:nvPr/>
        </p:nvSpPr>
        <p:spPr>
          <a:xfrm>
            <a:off x="152400" y="457200"/>
            <a:ext cx="1447800" cy="2400657"/>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marL="342900" indent="-342900">
              <a:buFont typeface="+mj-lt"/>
              <a:buAutoNum type="alphaLcPeriod"/>
            </a:pPr>
            <a:r>
              <a:rPr lang="it-IT" sz="1400" dirty="0" smtClean="0"/>
              <a:t>ATTORI: </a:t>
            </a:r>
            <a:r>
              <a:rPr lang="it-IT" sz="1200" dirty="0" smtClean="0"/>
              <a:t>Individuo. Sovranità. Stato</a:t>
            </a:r>
          </a:p>
          <a:p>
            <a:pPr marL="342900" indent="-342900">
              <a:buFont typeface="+mj-lt"/>
              <a:buAutoNum type="alphaLcPeriod"/>
            </a:pPr>
            <a:r>
              <a:rPr lang="it-IT" sz="1400" dirty="0" smtClean="0"/>
              <a:t>PERNO: </a:t>
            </a:r>
            <a:r>
              <a:rPr lang="it-IT" sz="1200" dirty="0" smtClean="0"/>
              <a:t>Legittimazione materiale dell’autorità</a:t>
            </a:r>
          </a:p>
          <a:p>
            <a:pPr marL="342900" indent="-342900">
              <a:buFont typeface="+mj-lt"/>
              <a:buAutoNum type="alphaLcPeriod"/>
            </a:pPr>
            <a:r>
              <a:rPr lang="it-IT" sz="1400" dirty="0" smtClean="0"/>
              <a:t>DINAMICA: </a:t>
            </a:r>
            <a:r>
              <a:rPr lang="it-IT" sz="1200" dirty="0" smtClean="0"/>
              <a:t>Instabilità del rapporto tra gli Attori</a:t>
            </a:r>
          </a:p>
        </p:txBody>
      </p:sp>
      <p:sp>
        <p:nvSpPr>
          <p:cNvPr id="49" name="CasellaDiTesto 48"/>
          <p:cNvSpPr txBox="1"/>
          <p:nvPr/>
        </p:nvSpPr>
        <p:spPr>
          <a:xfrm>
            <a:off x="7848600" y="304800"/>
            <a:ext cx="1143000" cy="461665"/>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dirty="0"/>
          </a:p>
        </p:txBody>
      </p:sp>
      <p:sp>
        <p:nvSpPr>
          <p:cNvPr id="19" name="Segnaposto numero diapositiva 18"/>
          <p:cNvSpPr>
            <a:spLocks noGrp="1"/>
          </p:cNvSpPr>
          <p:nvPr>
            <p:ph type="sldNum" sz="quarter" idx="12"/>
          </p:nvPr>
        </p:nvSpPr>
        <p:spPr/>
        <p:txBody>
          <a:bodyPr/>
          <a:lstStyle/>
          <a:p>
            <a:fld id="{02732947-E878-0C40-9B26-41F12532780A}" type="slidenum">
              <a:rPr lang="it-IT" smtClean="0"/>
              <a:pPr/>
              <a:t>15</a:t>
            </a:fld>
            <a:endParaRPr lang="it-IT"/>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CasellaDiTesto 8"/>
          <p:cNvSpPr txBox="1"/>
          <p:nvPr/>
        </p:nvSpPr>
        <p:spPr>
          <a:xfrm>
            <a:off x="7772400" y="228600"/>
            <a:ext cx="1219200" cy="584776"/>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
        <p:nvSpPr>
          <p:cNvPr id="13" name="Segnaposto numero diapositiva 12"/>
          <p:cNvSpPr>
            <a:spLocks noGrp="1"/>
          </p:cNvSpPr>
          <p:nvPr>
            <p:ph type="sldNum" sz="quarter" idx="12"/>
          </p:nvPr>
        </p:nvSpPr>
        <p:spPr/>
        <p:txBody>
          <a:bodyPr/>
          <a:lstStyle/>
          <a:p>
            <a:fld id="{02732947-E878-0C40-9B26-41F12532780A}" type="slidenum">
              <a:rPr lang="it-IT" smtClean="0"/>
              <a:pPr/>
              <a:t>16</a:t>
            </a:fld>
            <a:endParaRPr lang="it-IT"/>
          </a:p>
        </p:txBody>
      </p:sp>
      <p:sp>
        <p:nvSpPr>
          <p:cNvPr id="4" name="CasellaDiTesto 3"/>
          <p:cNvSpPr txBox="1"/>
          <p:nvPr/>
        </p:nvSpPr>
        <p:spPr>
          <a:xfrm>
            <a:off x="1295400" y="304800"/>
            <a:ext cx="5943600" cy="276999"/>
          </a:xfrm>
          <a:prstGeom prst="rect">
            <a:avLst/>
          </a:prstGeom>
          <a:noFill/>
        </p:spPr>
        <p:txBody>
          <a:bodyPr wrap="square" rtlCol="0">
            <a:spAutoFit/>
          </a:bodyPr>
          <a:lstStyle/>
          <a:p>
            <a:r>
              <a:rPr lang="it-IT" sz="1200" dirty="0" smtClean="0"/>
              <a:t>Dal </a:t>
            </a:r>
            <a:r>
              <a:rPr lang="it-IT" sz="1200" b="1" i="1" dirty="0" err="1" smtClean="0"/>
              <a:t>Subjectum</a:t>
            </a:r>
            <a:r>
              <a:rPr lang="it-IT" sz="1200" dirty="0" smtClean="0"/>
              <a:t> al </a:t>
            </a:r>
            <a:r>
              <a:rPr lang="it-IT" sz="1200" b="1" i="1" dirty="0" smtClean="0"/>
              <a:t>Soggetto</a:t>
            </a:r>
            <a:r>
              <a:rPr lang="it-IT" sz="1200" dirty="0" smtClean="0"/>
              <a:t>: storicamente PARADIGMA di questo PASSAGGIO è HOBBES. </a:t>
            </a:r>
            <a:endParaRPr lang="it-IT" sz="1200" dirty="0"/>
          </a:p>
        </p:txBody>
      </p:sp>
      <p:sp>
        <p:nvSpPr>
          <p:cNvPr id="5" name="CasellaDiTesto 4"/>
          <p:cNvSpPr txBox="1"/>
          <p:nvPr/>
        </p:nvSpPr>
        <p:spPr>
          <a:xfrm>
            <a:off x="1295400" y="813376"/>
            <a:ext cx="2667000" cy="30777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it-IT" sz="1400" i="1" dirty="0" smtClean="0"/>
              <a:t>De Natura. De </a:t>
            </a:r>
            <a:r>
              <a:rPr lang="it-IT" sz="1400" i="1" dirty="0" err="1" smtClean="0"/>
              <a:t>Homine</a:t>
            </a:r>
            <a:r>
              <a:rPr lang="it-IT" sz="1400" i="1" dirty="0" smtClean="0"/>
              <a:t>. De </a:t>
            </a:r>
            <a:r>
              <a:rPr lang="it-IT" sz="1400" i="1" dirty="0" err="1" smtClean="0"/>
              <a:t>Cive</a:t>
            </a:r>
            <a:r>
              <a:rPr lang="it-IT" sz="1200" i="1" dirty="0" smtClean="0"/>
              <a:t>.</a:t>
            </a:r>
            <a:endParaRPr lang="it-IT" sz="1200" i="1" dirty="0"/>
          </a:p>
        </p:txBody>
      </p:sp>
      <p:sp>
        <p:nvSpPr>
          <p:cNvPr id="6" name="CasellaDiTesto 5"/>
          <p:cNvSpPr txBox="1"/>
          <p:nvPr/>
        </p:nvSpPr>
        <p:spPr>
          <a:xfrm>
            <a:off x="2895600" y="1981200"/>
            <a:ext cx="3581400" cy="830997"/>
          </a:xfrm>
          <a:prstGeom prst="rect">
            <a:avLst/>
          </a:prstGeom>
          <a:noFill/>
        </p:spPr>
        <p:txBody>
          <a:bodyPr wrap="square" rtlCol="0">
            <a:spAutoFit/>
          </a:bodyPr>
          <a:lstStyle/>
          <a:p>
            <a:pPr marL="228600" indent="-228600">
              <a:buAutoNum type="alphaLcPeriod"/>
            </a:pPr>
            <a:r>
              <a:rPr lang="it-IT" sz="1200" dirty="0" smtClean="0"/>
              <a:t>Nascita dell’Individuo, della Sovranità, dello Stato.</a:t>
            </a:r>
          </a:p>
          <a:p>
            <a:pPr marL="228600" indent="-228600">
              <a:buAutoNum type="alphaLcPeriod"/>
            </a:pPr>
            <a:r>
              <a:rPr lang="it-IT" sz="1200" dirty="0" smtClean="0"/>
              <a:t>Nascita dei diritti civili.</a:t>
            </a:r>
          </a:p>
          <a:p>
            <a:pPr marL="228600" indent="-228600">
              <a:buAutoNum type="alphaLcPeriod"/>
            </a:pPr>
            <a:r>
              <a:rPr lang="it-IT" sz="1200" dirty="0" smtClean="0"/>
              <a:t>Contrapposizione </a:t>
            </a:r>
            <a:r>
              <a:rPr lang="it-IT" sz="1200" i="1" dirty="0" err="1" smtClean="0"/>
              <a:t>Ius-Lex</a:t>
            </a:r>
            <a:r>
              <a:rPr lang="it-IT" sz="1200" dirty="0" smtClean="0"/>
              <a:t>.</a:t>
            </a:r>
          </a:p>
          <a:p>
            <a:pPr marL="228600" indent="-228600">
              <a:buAutoNum type="alphaLcPeriod"/>
            </a:pPr>
            <a:r>
              <a:rPr lang="it-IT" sz="1200" dirty="0" smtClean="0"/>
              <a:t>Contrapposizione Individuo-Stato.</a:t>
            </a:r>
            <a:endParaRPr lang="it-IT" sz="1200" dirty="0"/>
          </a:p>
        </p:txBody>
      </p:sp>
      <p:sp>
        <p:nvSpPr>
          <p:cNvPr id="8" name="CasellaDiTesto 7"/>
          <p:cNvSpPr txBox="1"/>
          <p:nvPr/>
        </p:nvSpPr>
        <p:spPr>
          <a:xfrm>
            <a:off x="2362200" y="4191000"/>
            <a:ext cx="1905000" cy="646331"/>
          </a:xfrm>
          <a:prstGeom prst="rect">
            <a:avLst/>
          </a:prstGeom>
          <a:noFill/>
        </p:spPr>
        <p:txBody>
          <a:bodyPr wrap="square" rtlCol="0">
            <a:spAutoFit/>
          </a:bodyPr>
          <a:lstStyle/>
          <a:p>
            <a:r>
              <a:rPr lang="it-IT" sz="1200" dirty="0" smtClean="0"/>
              <a:t>Compare l’</a:t>
            </a:r>
            <a:r>
              <a:rPr lang="it-IT" sz="1200" i="1" dirty="0" err="1" smtClean="0"/>
              <a:t>Io-soggetto</a:t>
            </a:r>
            <a:r>
              <a:rPr lang="it-IT" sz="1200" dirty="0" smtClean="0"/>
              <a:t>. L’uomo prende coscienza di sé e della sua autonomia.</a:t>
            </a:r>
            <a:endParaRPr lang="it-IT" sz="1200" dirty="0"/>
          </a:p>
        </p:txBody>
      </p:sp>
      <p:sp>
        <p:nvSpPr>
          <p:cNvPr id="10" name="CasellaDiTesto 9"/>
          <p:cNvSpPr txBox="1"/>
          <p:nvPr/>
        </p:nvSpPr>
        <p:spPr>
          <a:xfrm>
            <a:off x="2362200" y="5257800"/>
            <a:ext cx="1905000" cy="1015663"/>
          </a:xfrm>
          <a:prstGeom prst="rect">
            <a:avLst/>
          </a:prstGeom>
          <a:noFill/>
        </p:spPr>
        <p:txBody>
          <a:bodyPr wrap="square" rtlCol="0">
            <a:spAutoFit/>
          </a:bodyPr>
          <a:lstStyle/>
          <a:p>
            <a:r>
              <a:rPr lang="it-IT" sz="1200" b="1" i="1" dirty="0" smtClean="0"/>
              <a:t>Emancipazione dal fisico e dal metafisico.</a:t>
            </a:r>
          </a:p>
          <a:p>
            <a:r>
              <a:rPr lang="it-IT" sz="1200" b="1" i="1" dirty="0" smtClean="0"/>
              <a:t>Signoria sul tempo, il divenire, le cose.</a:t>
            </a:r>
          </a:p>
          <a:p>
            <a:r>
              <a:rPr lang="it-IT" sz="1200" b="1" i="1" dirty="0" err="1" smtClean="0"/>
              <a:t>Hybris</a:t>
            </a:r>
            <a:r>
              <a:rPr lang="it-IT" sz="1200" b="1" i="1" dirty="0" smtClean="0"/>
              <a:t> moderna.</a:t>
            </a:r>
            <a:endParaRPr lang="it-IT" sz="1200" b="1" i="1" dirty="0"/>
          </a:p>
        </p:txBody>
      </p:sp>
      <p:sp>
        <p:nvSpPr>
          <p:cNvPr id="11" name="CasellaDiTesto 10"/>
          <p:cNvSpPr txBox="1"/>
          <p:nvPr/>
        </p:nvSpPr>
        <p:spPr>
          <a:xfrm>
            <a:off x="5562600" y="4800600"/>
            <a:ext cx="2057400" cy="307777"/>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it-IT" sz="1400" b="1" i="1" dirty="0" smtClean="0"/>
              <a:t>CREPUSCOLO DEGLI DEI</a:t>
            </a:r>
            <a:endParaRPr lang="it-IT" sz="1400" b="1" i="1" dirty="0"/>
          </a:p>
        </p:txBody>
      </p:sp>
      <p:sp>
        <p:nvSpPr>
          <p:cNvPr id="12" name="Freccia circolare a destra 11"/>
          <p:cNvSpPr/>
          <p:nvPr/>
        </p:nvSpPr>
        <p:spPr>
          <a:xfrm>
            <a:off x="1066800" y="3810000"/>
            <a:ext cx="990600" cy="914400"/>
          </a:xfrm>
          <a:prstGeom prst="curvedRightArrow">
            <a:avLst>
              <a:gd name="adj1" fmla="val 25000"/>
              <a:gd name="adj2" fmla="val 49200"/>
              <a:gd name="adj3" fmla="val 25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chemeClr val="tx1"/>
              </a:solidFill>
            </a:endParaRPr>
          </a:p>
        </p:txBody>
      </p:sp>
      <p:sp>
        <p:nvSpPr>
          <p:cNvPr id="14" name="Freccia circolare a destra 13"/>
          <p:cNvSpPr/>
          <p:nvPr/>
        </p:nvSpPr>
        <p:spPr>
          <a:xfrm>
            <a:off x="1066800" y="5029200"/>
            <a:ext cx="990600" cy="914400"/>
          </a:xfrm>
          <a:prstGeom prst="curv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chemeClr val="tx1"/>
              </a:solidFill>
            </a:endParaRPr>
          </a:p>
        </p:txBody>
      </p:sp>
      <p:sp>
        <p:nvSpPr>
          <p:cNvPr id="15" name="Ovale 14"/>
          <p:cNvSpPr/>
          <p:nvPr/>
        </p:nvSpPr>
        <p:spPr>
          <a:xfrm>
            <a:off x="1981200" y="3048000"/>
            <a:ext cx="2971800" cy="8382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1400" dirty="0" smtClean="0"/>
              <a:t>AL NATURALE SI SOSTITUISCE L’ARTIFICIALE</a:t>
            </a:r>
            <a:endParaRPr lang="it-IT" sz="1400" dirty="0"/>
          </a:p>
        </p:txBody>
      </p:sp>
      <p:sp>
        <p:nvSpPr>
          <p:cNvPr id="17" name="CasellaDiTesto 16"/>
          <p:cNvSpPr txBox="1"/>
          <p:nvPr/>
        </p:nvSpPr>
        <p:spPr>
          <a:xfrm>
            <a:off x="2286000" y="1371600"/>
            <a:ext cx="3048000" cy="338554"/>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it-IT" sz="1600" dirty="0" smtClean="0"/>
              <a:t>INTERPRETAZIONE TRADIZIONALE</a:t>
            </a:r>
            <a:endParaRPr lang="it-IT" sz="1600" dirty="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02732947-E878-0C40-9B26-41F12532780A}" type="slidenum">
              <a:rPr lang="it-IT" smtClean="0"/>
              <a:pPr/>
              <a:t>17</a:t>
            </a:fld>
            <a:endParaRPr lang="it-IT"/>
          </a:p>
        </p:txBody>
      </p:sp>
      <p:sp>
        <p:nvSpPr>
          <p:cNvPr id="3" name="CasellaDiTesto 2"/>
          <p:cNvSpPr txBox="1"/>
          <p:nvPr/>
        </p:nvSpPr>
        <p:spPr>
          <a:xfrm>
            <a:off x="914400" y="381000"/>
            <a:ext cx="6324600" cy="307777"/>
          </a:xfrm>
          <a:prstGeom prst="rect">
            <a:avLst/>
          </a:prstGeom>
          <a:noFill/>
        </p:spPr>
        <p:txBody>
          <a:bodyPr wrap="square" rtlCol="0">
            <a:spAutoFit/>
          </a:bodyPr>
          <a:lstStyle/>
          <a:p>
            <a:r>
              <a:rPr lang="it-IT" sz="1400" dirty="0" smtClean="0"/>
              <a:t>Dal </a:t>
            </a:r>
            <a:r>
              <a:rPr lang="it-IT" sz="1400" b="1" i="1" dirty="0" err="1" smtClean="0"/>
              <a:t>Subjectum</a:t>
            </a:r>
            <a:r>
              <a:rPr lang="it-IT" sz="1400" dirty="0" smtClean="0"/>
              <a:t> al </a:t>
            </a:r>
            <a:r>
              <a:rPr lang="it-IT" sz="1400" b="1" i="1" dirty="0" smtClean="0"/>
              <a:t>Soggetto</a:t>
            </a:r>
            <a:r>
              <a:rPr lang="it-IT" sz="1400" dirty="0" smtClean="0"/>
              <a:t>: storicamente, </a:t>
            </a:r>
            <a:r>
              <a:rPr lang="it-IT" sz="1400" b="1" i="1" dirty="0" smtClean="0"/>
              <a:t>paradigma</a:t>
            </a:r>
            <a:r>
              <a:rPr lang="it-IT" sz="1400" dirty="0" smtClean="0"/>
              <a:t> di questo passaggio è HOBBES.</a:t>
            </a:r>
            <a:endParaRPr lang="it-IT" sz="1400" dirty="0"/>
          </a:p>
        </p:txBody>
      </p:sp>
      <p:sp>
        <p:nvSpPr>
          <p:cNvPr id="4" name="CasellaDiTesto 3"/>
          <p:cNvSpPr txBox="1"/>
          <p:nvPr/>
        </p:nvSpPr>
        <p:spPr>
          <a:xfrm>
            <a:off x="914400" y="1371600"/>
            <a:ext cx="4876800" cy="738664"/>
          </a:xfrm>
          <a:prstGeom prst="rect">
            <a:avLst/>
          </a:prstGeom>
          <a:noFill/>
        </p:spPr>
        <p:txBody>
          <a:bodyPr wrap="square" rtlCol="0">
            <a:spAutoFit/>
          </a:bodyPr>
          <a:lstStyle/>
          <a:p>
            <a:pPr algn="just"/>
            <a:r>
              <a:rPr lang="it-IT" sz="1400" dirty="0" smtClean="0"/>
              <a:t>A. Il dato: </a:t>
            </a:r>
            <a:r>
              <a:rPr lang="it-IT" sz="1400" i="1" dirty="0" smtClean="0"/>
              <a:t>De Natura De </a:t>
            </a:r>
            <a:r>
              <a:rPr lang="it-IT" sz="1400" i="1" dirty="0" err="1" smtClean="0"/>
              <a:t>Homine</a:t>
            </a:r>
            <a:r>
              <a:rPr lang="it-IT" sz="1400" i="1" dirty="0" smtClean="0"/>
              <a:t> De </a:t>
            </a:r>
            <a:r>
              <a:rPr lang="it-IT" sz="1400" i="1" dirty="0" err="1" smtClean="0"/>
              <a:t>Cive</a:t>
            </a:r>
            <a:endParaRPr lang="it-IT" sz="1400" i="1" dirty="0" smtClean="0"/>
          </a:p>
          <a:p>
            <a:pPr algn="just"/>
            <a:r>
              <a:rPr lang="it-IT" sz="1400" i="1" dirty="0" smtClean="0"/>
              <a:t>		De Natura: condizione dell’uomo </a:t>
            </a:r>
            <a:r>
              <a:rPr lang="it-IT" sz="1400" i="1" dirty="0" err="1" smtClean="0"/>
              <a:t>Subjectum</a:t>
            </a:r>
            <a:endParaRPr lang="it-IT" sz="1400" i="1" dirty="0" smtClean="0"/>
          </a:p>
          <a:p>
            <a:pPr algn="just"/>
            <a:r>
              <a:rPr lang="it-IT" sz="1400" i="1" dirty="0" smtClean="0"/>
              <a:t>		De </a:t>
            </a:r>
            <a:r>
              <a:rPr lang="it-IT" sz="1400" i="1" dirty="0" err="1" smtClean="0"/>
              <a:t>Cive</a:t>
            </a:r>
            <a:r>
              <a:rPr lang="it-IT" sz="1400" i="1" dirty="0" smtClean="0"/>
              <a:t>: si instaura il Soggetto</a:t>
            </a:r>
            <a:endParaRPr lang="it-IT" sz="1400" dirty="0"/>
          </a:p>
        </p:txBody>
      </p:sp>
      <p:sp>
        <p:nvSpPr>
          <p:cNvPr id="5" name="CasellaDiTesto 4"/>
          <p:cNvSpPr txBox="1"/>
          <p:nvPr/>
        </p:nvSpPr>
        <p:spPr>
          <a:xfrm>
            <a:off x="2895600" y="2819400"/>
            <a:ext cx="4953000" cy="1600438"/>
          </a:xfrm>
          <a:prstGeom prst="rect">
            <a:avLst/>
          </a:prstGeom>
          <a:noFill/>
        </p:spPr>
        <p:txBody>
          <a:bodyPr wrap="square" rtlCol="0">
            <a:spAutoFit/>
          </a:bodyPr>
          <a:lstStyle/>
          <a:p>
            <a:pPr algn="just"/>
            <a:r>
              <a:rPr lang="it-IT" sz="1400" i="1" dirty="0" smtClean="0"/>
              <a:t>Che cosa ci dice questo dato?</a:t>
            </a:r>
          </a:p>
          <a:p>
            <a:pPr algn="just"/>
            <a:r>
              <a:rPr lang="it-IT" sz="1400" i="1" dirty="0" err="1" smtClean="0"/>
              <a:t>1</a:t>
            </a:r>
            <a:r>
              <a:rPr lang="it-IT" sz="1400" i="1" dirty="0" smtClean="0"/>
              <a:t>. Letture tradizionali (Manuali. Storia della filosofia del diritto. Storia delle Istituzioni).</a:t>
            </a:r>
          </a:p>
          <a:p>
            <a:pPr algn="just"/>
            <a:r>
              <a:rPr lang="it-IT" sz="1400" i="1" dirty="0" err="1" smtClean="0"/>
              <a:t>2</a:t>
            </a:r>
            <a:r>
              <a:rPr lang="it-IT" sz="1400" i="1" dirty="0" smtClean="0"/>
              <a:t>. Sintesi: la specifica condizione descritta nel De Natura si riassume nel fatto che l’uomo, causa l’essenza e per essenza, è assoggettato a contrapposizioni insanabili che generano uno stato di conflitto permanente</a:t>
            </a:r>
            <a:endParaRPr lang="it-IT" sz="1400" i="1" dirty="0"/>
          </a:p>
        </p:txBody>
      </p:sp>
      <p:sp>
        <p:nvSpPr>
          <p:cNvPr id="6" name="CasellaDiTesto 5"/>
          <p:cNvSpPr txBox="1"/>
          <p:nvPr/>
        </p:nvSpPr>
        <p:spPr>
          <a:xfrm>
            <a:off x="1066800" y="5105400"/>
            <a:ext cx="6781800" cy="954107"/>
          </a:xfrm>
          <a:prstGeom prst="rect">
            <a:avLst/>
          </a:prstGeom>
          <a:noFill/>
        </p:spPr>
        <p:txBody>
          <a:bodyPr wrap="square" rtlCol="0">
            <a:spAutoFit/>
          </a:bodyPr>
          <a:lstStyle/>
          <a:p>
            <a:pPr algn="just"/>
            <a:r>
              <a:rPr lang="it-IT" sz="1400" dirty="0" smtClean="0"/>
              <a:t>B. Comprendere il </a:t>
            </a:r>
            <a:r>
              <a:rPr lang="it-IT" sz="1400" i="1" dirty="0" smtClean="0"/>
              <a:t>dato </a:t>
            </a:r>
            <a:r>
              <a:rPr lang="it-IT" sz="1400" dirty="0" smtClean="0"/>
              <a:t>dal quale muove Hobbes significa innanzitutto comprendere </a:t>
            </a:r>
            <a:r>
              <a:rPr lang="it-IT" sz="1400" i="1" dirty="0" smtClean="0"/>
              <a:t>la specifica condizione descritta nel De Natura. QUESTO SIGNIFICA RISPONDERE ALLA </a:t>
            </a:r>
            <a:r>
              <a:rPr lang="it-IT" sz="1400" b="1" i="1" dirty="0" smtClean="0"/>
              <a:t>DOMANDA</a:t>
            </a:r>
            <a:r>
              <a:rPr lang="it-IT" sz="1400" i="1" dirty="0" smtClean="0"/>
              <a:t>: PONENDOSI OLTRE </a:t>
            </a:r>
            <a:r>
              <a:rPr lang="it-IT" sz="1400" b="1" i="1" dirty="0" smtClean="0"/>
              <a:t>QUALE SPECIFICO ASSOGGETTAMENTO</a:t>
            </a:r>
            <a:r>
              <a:rPr lang="it-IT" sz="1400" i="1" dirty="0" smtClean="0"/>
              <a:t> L’UOMO ACQUISTA LO </a:t>
            </a:r>
            <a:r>
              <a:rPr lang="it-IT" sz="1400" b="1" i="1" dirty="0" smtClean="0"/>
              <a:t>STATUS </a:t>
            </a:r>
            <a:r>
              <a:rPr lang="it-IT" sz="1400" b="1" i="1" dirty="0" err="1" smtClean="0"/>
              <a:t>DI</a:t>
            </a:r>
            <a:r>
              <a:rPr lang="it-IT" sz="1400" b="1" i="1" dirty="0" smtClean="0"/>
              <a:t> SOGGETTO</a:t>
            </a:r>
            <a:r>
              <a:rPr lang="it-IT" sz="1400" i="1" dirty="0" smtClean="0"/>
              <a:t>? </a:t>
            </a:r>
            <a:r>
              <a:rPr lang="it-IT" sz="1400" dirty="0" smtClean="0"/>
              <a:t> </a:t>
            </a:r>
            <a:endParaRPr lang="it-IT" sz="1400" i="1" dirty="0"/>
          </a:p>
        </p:txBody>
      </p:sp>
      <p:sp>
        <p:nvSpPr>
          <p:cNvPr id="8" name="CasellaDiTesto 7"/>
          <p:cNvSpPr txBox="1"/>
          <p:nvPr/>
        </p:nvSpPr>
        <p:spPr>
          <a:xfrm>
            <a:off x="7772400" y="304800"/>
            <a:ext cx="1143000" cy="584776"/>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02732947-E878-0C40-9B26-41F12532780A}" type="slidenum">
              <a:rPr lang="it-IT" smtClean="0"/>
              <a:pPr/>
              <a:t>18</a:t>
            </a:fld>
            <a:endParaRPr lang="it-IT"/>
          </a:p>
        </p:txBody>
      </p:sp>
      <p:sp>
        <p:nvSpPr>
          <p:cNvPr id="3" name="CasellaDiTesto 2"/>
          <p:cNvSpPr txBox="1"/>
          <p:nvPr/>
        </p:nvSpPr>
        <p:spPr>
          <a:xfrm>
            <a:off x="609600" y="381000"/>
            <a:ext cx="2819400" cy="307777"/>
          </a:xfrm>
          <a:prstGeom prst="rect">
            <a:avLst/>
          </a:prstGeom>
          <a:noFill/>
        </p:spPr>
        <p:txBody>
          <a:bodyPr wrap="square" rtlCol="0">
            <a:spAutoFit/>
          </a:bodyPr>
          <a:lstStyle/>
          <a:p>
            <a:pPr algn="just"/>
            <a:r>
              <a:rPr lang="it-IT" sz="1400" dirty="0" smtClean="0"/>
              <a:t>Vocabolario base.</a:t>
            </a:r>
            <a:endParaRPr lang="it-IT" sz="1400" dirty="0"/>
          </a:p>
        </p:txBody>
      </p:sp>
      <p:sp>
        <p:nvSpPr>
          <p:cNvPr id="4" name="CasellaDiTesto 3"/>
          <p:cNvSpPr txBox="1"/>
          <p:nvPr/>
        </p:nvSpPr>
        <p:spPr>
          <a:xfrm>
            <a:off x="1752600" y="914400"/>
            <a:ext cx="6629400" cy="1384995"/>
          </a:xfrm>
          <a:prstGeom prst="rect">
            <a:avLst/>
          </a:prstGeom>
          <a:noFill/>
        </p:spPr>
        <p:txBody>
          <a:bodyPr wrap="square" rtlCol="0">
            <a:spAutoFit/>
          </a:bodyPr>
          <a:lstStyle/>
          <a:p>
            <a:pPr marL="342900" indent="-342900" algn="just">
              <a:buAutoNum type="alphaUcPeriod"/>
            </a:pPr>
            <a:r>
              <a:rPr lang="it-IT" sz="1400" i="1" dirty="0" smtClean="0"/>
              <a:t>De Natura. </a:t>
            </a:r>
          </a:p>
          <a:p>
            <a:pPr marL="1257300" lvl="2" indent="-342900" algn="just"/>
            <a:r>
              <a:rPr lang="it-IT" sz="1400" i="1" dirty="0" err="1" smtClean="0"/>
              <a:t>1</a:t>
            </a:r>
            <a:r>
              <a:rPr lang="it-IT" sz="1400" i="1" dirty="0" smtClean="0"/>
              <a:t>. ambito di ciò che identifica l’uomo sul piano delle realtà in sé, delle realtà date già da sempre, proprie all’uomo in modo inalienabile;</a:t>
            </a:r>
          </a:p>
          <a:p>
            <a:pPr marL="1257300" lvl="2" indent="-342900" algn="just"/>
            <a:r>
              <a:rPr lang="it-IT" sz="1400" i="1" dirty="0" err="1" smtClean="0"/>
              <a:t>2</a:t>
            </a:r>
            <a:r>
              <a:rPr lang="it-IT" sz="1400" i="1" dirty="0" smtClean="0"/>
              <a:t>. regione della necessità, di ciò di cui non si dispone, che è dato una volta per tutte.</a:t>
            </a:r>
          </a:p>
          <a:p>
            <a:pPr marL="1257300" lvl="2" indent="-342900" algn="just"/>
            <a:endParaRPr lang="it-IT" sz="1400" dirty="0"/>
          </a:p>
        </p:txBody>
      </p:sp>
      <p:sp>
        <p:nvSpPr>
          <p:cNvPr id="5" name="CasellaDiTesto 4"/>
          <p:cNvSpPr txBox="1"/>
          <p:nvPr/>
        </p:nvSpPr>
        <p:spPr>
          <a:xfrm>
            <a:off x="1752600" y="2667000"/>
            <a:ext cx="6629400" cy="523220"/>
          </a:xfrm>
          <a:prstGeom prst="rect">
            <a:avLst/>
          </a:prstGeom>
          <a:noFill/>
        </p:spPr>
        <p:txBody>
          <a:bodyPr wrap="square" rtlCol="0">
            <a:spAutoFit/>
          </a:bodyPr>
          <a:lstStyle/>
          <a:p>
            <a:pPr algn="just"/>
            <a:r>
              <a:rPr lang="it-IT" sz="1400" i="1" dirty="0" smtClean="0"/>
              <a:t>B. De Natura: ciò che tratta di quanto nell’uomo c’è del mondo delle cose immodificabili, 		sottratte ai mutevoli caratteri dell’accadere, stabili e permanenti.</a:t>
            </a:r>
            <a:endParaRPr lang="it-IT" sz="1400" i="1" dirty="0"/>
          </a:p>
        </p:txBody>
      </p:sp>
      <p:sp>
        <p:nvSpPr>
          <p:cNvPr id="6" name="CasellaDiTesto 5"/>
          <p:cNvSpPr txBox="1"/>
          <p:nvPr/>
        </p:nvSpPr>
        <p:spPr>
          <a:xfrm>
            <a:off x="1752600" y="3886200"/>
            <a:ext cx="6629400" cy="307777"/>
          </a:xfrm>
          <a:prstGeom prst="rect">
            <a:avLst/>
          </a:prstGeom>
          <a:noFill/>
        </p:spPr>
        <p:txBody>
          <a:bodyPr wrap="square" rtlCol="0">
            <a:spAutoFit/>
          </a:bodyPr>
          <a:lstStyle/>
          <a:p>
            <a:pPr algn="just"/>
            <a:r>
              <a:rPr lang="it-IT" sz="1400" i="1" dirty="0" smtClean="0"/>
              <a:t>C. De Natura: scienza della </a:t>
            </a:r>
            <a:r>
              <a:rPr lang="it-IT" sz="1400" b="1" i="1" dirty="0" smtClean="0"/>
              <a:t>Natura</a:t>
            </a:r>
            <a:r>
              <a:rPr lang="it-IT" sz="1400" i="1" dirty="0" smtClean="0"/>
              <a:t> dell’uomo, cioè della sua </a:t>
            </a:r>
            <a:r>
              <a:rPr lang="it-IT" sz="1400" b="1" i="1" dirty="0" smtClean="0"/>
              <a:t>Essenza</a:t>
            </a:r>
            <a:r>
              <a:rPr lang="it-IT" sz="1400" i="1" dirty="0" smtClean="0"/>
              <a:t>.</a:t>
            </a:r>
            <a:endParaRPr lang="it-IT" sz="1400" i="1" dirty="0"/>
          </a:p>
        </p:txBody>
      </p:sp>
      <p:sp>
        <p:nvSpPr>
          <p:cNvPr id="7" name="CasellaDiTesto 6"/>
          <p:cNvSpPr txBox="1"/>
          <p:nvPr/>
        </p:nvSpPr>
        <p:spPr>
          <a:xfrm>
            <a:off x="1752600" y="4953000"/>
            <a:ext cx="6629400" cy="738664"/>
          </a:xfrm>
          <a:prstGeom prst="rect">
            <a:avLst/>
          </a:prstGeom>
          <a:noFill/>
        </p:spPr>
        <p:txBody>
          <a:bodyPr wrap="square" rtlCol="0">
            <a:spAutoFit/>
          </a:bodyPr>
          <a:lstStyle/>
          <a:p>
            <a:pPr algn="just"/>
            <a:r>
              <a:rPr lang="it-IT" sz="1400" i="1" dirty="0" smtClean="0"/>
              <a:t>D. De Natura: descrizione della </a:t>
            </a:r>
            <a:r>
              <a:rPr lang="it-IT" sz="1400" b="1" i="1" dirty="0" smtClean="0"/>
              <a:t>condizione d’essere</a:t>
            </a:r>
            <a:r>
              <a:rPr lang="it-IT" sz="1400" i="1" dirty="0" smtClean="0"/>
              <a:t> </a:t>
            </a:r>
            <a:r>
              <a:rPr lang="it-IT" sz="1400" b="1" i="1" dirty="0" smtClean="0"/>
              <a:t>naturalmente propria all’uomo</a:t>
            </a:r>
            <a:r>
              <a:rPr lang="it-IT" sz="1400" i="1" dirty="0" smtClean="0"/>
              <a:t>(necessariamente, </a:t>
            </a:r>
            <a:r>
              <a:rPr lang="it-IT" sz="1400" i="1" dirty="0" err="1" smtClean="0"/>
              <a:t>inalienabilmente</a:t>
            </a:r>
            <a:r>
              <a:rPr lang="it-IT" sz="1400" i="1" dirty="0" smtClean="0"/>
              <a:t>, per Essenza), dello </a:t>
            </a:r>
            <a:r>
              <a:rPr lang="it-IT" sz="1400" b="1" i="1" dirty="0" smtClean="0"/>
              <a:t>status</a:t>
            </a:r>
            <a:r>
              <a:rPr lang="it-IT" sz="1400" i="1" dirty="0" smtClean="0"/>
              <a:t> che l’uomo ha per sua stessa Natura (Essenza) nell’ordine delle cose.</a:t>
            </a:r>
            <a:endParaRPr lang="it-IT" sz="1400" i="1" dirty="0"/>
          </a:p>
        </p:txBody>
      </p:sp>
      <p:sp>
        <p:nvSpPr>
          <p:cNvPr id="9" name="CasellaDiTesto 8"/>
          <p:cNvSpPr txBox="1"/>
          <p:nvPr/>
        </p:nvSpPr>
        <p:spPr>
          <a:xfrm>
            <a:off x="7620000" y="228600"/>
            <a:ext cx="1219200" cy="584776"/>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02732947-E878-0C40-9B26-41F12532780A}" type="slidenum">
              <a:rPr lang="it-IT" smtClean="0"/>
              <a:pPr/>
              <a:t>19</a:t>
            </a:fld>
            <a:endParaRPr lang="it-IT"/>
          </a:p>
        </p:txBody>
      </p:sp>
      <p:sp>
        <p:nvSpPr>
          <p:cNvPr id="3" name="CasellaDiTesto 2"/>
          <p:cNvSpPr txBox="1"/>
          <p:nvPr/>
        </p:nvSpPr>
        <p:spPr>
          <a:xfrm>
            <a:off x="533400" y="304800"/>
            <a:ext cx="4953000" cy="307777"/>
          </a:xfrm>
          <a:prstGeom prst="rect">
            <a:avLst/>
          </a:prstGeom>
          <a:noFill/>
        </p:spPr>
        <p:txBody>
          <a:bodyPr wrap="square" rtlCol="0">
            <a:spAutoFit/>
          </a:bodyPr>
          <a:lstStyle/>
          <a:p>
            <a:pPr algn="just"/>
            <a:r>
              <a:rPr lang="it-IT" sz="1400" dirty="0" smtClean="0"/>
              <a:t>Prime metodologiche osservazioni sulla posizione di Hobbes.</a:t>
            </a:r>
            <a:endParaRPr lang="it-IT" sz="1400" dirty="0"/>
          </a:p>
        </p:txBody>
      </p:sp>
      <p:sp>
        <p:nvSpPr>
          <p:cNvPr id="4" name="CasellaDiTesto 3"/>
          <p:cNvSpPr txBox="1"/>
          <p:nvPr/>
        </p:nvSpPr>
        <p:spPr>
          <a:xfrm>
            <a:off x="1371600" y="1143000"/>
            <a:ext cx="6400800" cy="738664"/>
          </a:xfrm>
          <a:prstGeom prst="rect">
            <a:avLst/>
          </a:prstGeom>
          <a:noFill/>
        </p:spPr>
        <p:txBody>
          <a:bodyPr wrap="square" rtlCol="0">
            <a:spAutoFit/>
          </a:bodyPr>
          <a:lstStyle/>
          <a:p>
            <a:pPr algn="just"/>
            <a:r>
              <a:rPr lang="it-IT" sz="1400" dirty="0" smtClean="0"/>
              <a:t>A. Si può dire senz’altro che, attraverso il </a:t>
            </a:r>
            <a:r>
              <a:rPr lang="it-IT" sz="1400" i="1" dirty="0" smtClean="0"/>
              <a:t>De Natura, </a:t>
            </a:r>
            <a:r>
              <a:rPr lang="it-IT" sz="1400" dirty="0" smtClean="0"/>
              <a:t>Hobbes non vuole innanzitutto descrivere una situazione storica o politica, un </a:t>
            </a:r>
            <a:r>
              <a:rPr lang="it-IT" sz="1400" i="1" dirty="0" smtClean="0"/>
              <a:t>assoggettamento dell’uomo a qualcuno o a qualcosa. </a:t>
            </a:r>
            <a:endParaRPr lang="it-IT" sz="1400" dirty="0"/>
          </a:p>
        </p:txBody>
      </p:sp>
      <p:sp>
        <p:nvSpPr>
          <p:cNvPr id="5" name="CasellaDiTesto 4"/>
          <p:cNvSpPr txBox="1"/>
          <p:nvPr/>
        </p:nvSpPr>
        <p:spPr>
          <a:xfrm>
            <a:off x="2667000" y="2438400"/>
            <a:ext cx="4343400" cy="1200329"/>
          </a:xfrm>
          <a:prstGeom prst="rect">
            <a:avLst/>
          </a:prstGeom>
          <a:noFill/>
        </p:spPr>
        <p:txBody>
          <a:bodyPr wrap="square" rtlCol="0">
            <a:spAutoFit/>
          </a:bodyPr>
          <a:lstStyle/>
          <a:p>
            <a:pPr algn="just"/>
            <a:r>
              <a:rPr lang="it-IT" i="1" dirty="0" smtClean="0"/>
              <a:t>Trattando della Natura dell’uomo, Hobbes non si colloca sul piano del potere, del suo esercizio, delle sue leggi, condizioni e conseguenze.</a:t>
            </a:r>
            <a:endParaRPr lang="it-IT" i="1" dirty="0"/>
          </a:p>
        </p:txBody>
      </p:sp>
      <p:sp>
        <p:nvSpPr>
          <p:cNvPr id="6" name="CasellaDiTesto 5"/>
          <p:cNvSpPr txBox="1"/>
          <p:nvPr/>
        </p:nvSpPr>
        <p:spPr>
          <a:xfrm>
            <a:off x="1371600" y="4114800"/>
            <a:ext cx="6553200" cy="1754327"/>
          </a:xfrm>
          <a:prstGeom prst="rect">
            <a:avLst/>
          </a:prstGeom>
          <a:noFill/>
        </p:spPr>
        <p:txBody>
          <a:bodyPr wrap="square" rtlCol="0">
            <a:spAutoFit/>
          </a:bodyPr>
          <a:lstStyle/>
          <a:p>
            <a:pPr algn="just"/>
            <a:r>
              <a:rPr lang="it-IT" sz="1400" dirty="0" smtClean="0"/>
              <a:t>B. </a:t>
            </a:r>
            <a:r>
              <a:rPr lang="it-IT" dirty="0" smtClean="0"/>
              <a:t>Si deve dire, invece, che, </a:t>
            </a:r>
            <a:r>
              <a:rPr lang="it-IT" i="1" dirty="0" smtClean="0"/>
              <a:t>descrivendo lo </a:t>
            </a:r>
            <a:r>
              <a:rPr lang="it-IT" b="1" i="1" dirty="0" smtClean="0"/>
              <a:t>status</a:t>
            </a:r>
            <a:r>
              <a:rPr lang="it-IT" i="1" dirty="0" smtClean="0"/>
              <a:t> dell’uomo a partire dalla sua </a:t>
            </a:r>
            <a:r>
              <a:rPr lang="it-IT" b="1" i="1" dirty="0" smtClean="0"/>
              <a:t>Natura</a:t>
            </a:r>
            <a:r>
              <a:rPr lang="it-IT" i="1" dirty="0" smtClean="0"/>
              <a:t>, Hobbes pone la condizione umana sul </a:t>
            </a:r>
            <a:r>
              <a:rPr lang="it-IT" b="1" i="1" dirty="0" smtClean="0"/>
              <a:t>piano ontologico</a:t>
            </a:r>
            <a:r>
              <a:rPr lang="it-IT" i="1" dirty="0" smtClean="0"/>
              <a:t>, delle cose date una volta per tutte, e con ciò descrive l’</a:t>
            </a:r>
            <a:r>
              <a:rPr lang="it-IT" b="1" i="1" dirty="0" smtClean="0"/>
              <a:t>uomo</a:t>
            </a:r>
            <a:r>
              <a:rPr lang="it-IT" i="1" dirty="0" smtClean="0"/>
              <a:t>, il suo </a:t>
            </a:r>
            <a:r>
              <a:rPr lang="it-IT" b="1" i="1" dirty="0" smtClean="0"/>
              <a:t>status</a:t>
            </a:r>
            <a:r>
              <a:rPr lang="it-IT" i="1" dirty="0" smtClean="0"/>
              <a:t>, la sua </a:t>
            </a:r>
            <a:r>
              <a:rPr lang="it-IT" b="1" i="1" dirty="0" smtClean="0"/>
              <a:t>esistenza</a:t>
            </a:r>
            <a:r>
              <a:rPr lang="it-IT" i="1" dirty="0" smtClean="0"/>
              <a:t> a partire da quello che, secondo la tradizione occidentale, </a:t>
            </a:r>
            <a:r>
              <a:rPr lang="it-IT" b="1" i="1" dirty="0" smtClean="0"/>
              <a:t>va trattato e considerato come ciò che fonda, sostiene, giustifica, da senso e ragione alle cose</a:t>
            </a:r>
            <a:r>
              <a:rPr lang="it-IT" i="1" dirty="0" smtClean="0"/>
              <a:t>.</a:t>
            </a:r>
            <a:endParaRPr lang="it-IT" dirty="0"/>
          </a:p>
        </p:txBody>
      </p:sp>
      <p:sp>
        <p:nvSpPr>
          <p:cNvPr id="7" name="CasellaDiTesto 6"/>
          <p:cNvSpPr txBox="1"/>
          <p:nvPr/>
        </p:nvSpPr>
        <p:spPr>
          <a:xfrm>
            <a:off x="7620000" y="228600"/>
            <a:ext cx="1219200" cy="584776"/>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02732947-E878-0C40-9B26-41F12532780A}" type="slidenum">
              <a:rPr lang="it-IT" smtClean="0"/>
              <a:pPr/>
              <a:t>20</a:t>
            </a:fld>
            <a:endParaRPr lang="it-IT"/>
          </a:p>
        </p:txBody>
      </p:sp>
      <p:sp>
        <p:nvSpPr>
          <p:cNvPr id="3" name="CasellaDiTesto 2"/>
          <p:cNvSpPr txBox="1"/>
          <p:nvPr/>
        </p:nvSpPr>
        <p:spPr>
          <a:xfrm>
            <a:off x="1219200" y="457200"/>
            <a:ext cx="5791200" cy="307777"/>
          </a:xfrm>
          <a:prstGeom prst="rect">
            <a:avLst/>
          </a:prstGeom>
          <a:noFill/>
        </p:spPr>
        <p:txBody>
          <a:bodyPr wrap="square" rtlCol="0">
            <a:spAutoFit/>
          </a:bodyPr>
          <a:lstStyle/>
          <a:p>
            <a:pPr algn="just"/>
            <a:r>
              <a:rPr lang="it-IT" sz="1400" i="1" dirty="0" smtClean="0"/>
              <a:t>La precisazione del piano sul quale poggia l’analisi di Hobbes è decisiva.</a:t>
            </a:r>
            <a:endParaRPr lang="it-IT" sz="1400" i="1" dirty="0"/>
          </a:p>
        </p:txBody>
      </p:sp>
      <p:sp>
        <p:nvSpPr>
          <p:cNvPr id="4" name="CasellaDiTesto 3"/>
          <p:cNvSpPr txBox="1"/>
          <p:nvPr/>
        </p:nvSpPr>
        <p:spPr>
          <a:xfrm>
            <a:off x="1752600" y="1143000"/>
            <a:ext cx="6172200" cy="738664"/>
          </a:xfrm>
          <a:prstGeom prst="rect">
            <a:avLst/>
          </a:prstGeom>
          <a:noFill/>
        </p:spPr>
        <p:txBody>
          <a:bodyPr wrap="square" rtlCol="0">
            <a:spAutoFit/>
          </a:bodyPr>
          <a:lstStyle/>
          <a:p>
            <a:pPr algn="just"/>
            <a:r>
              <a:rPr lang="it-IT" sz="1400" dirty="0" smtClean="0"/>
              <a:t>Chiarito questo infatti ne deriva che </a:t>
            </a:r>
            <a:r>
              <a:rPr lang="it-IT" sz="1400" b="1" i="1" dirty="0" smtClean="0"/>
              <a:t>quanto Hobbes descrive nel De Natura, quanto dice dell’uomo e della sua condizione, in sintesi tutto quanto accade in quell’ambito ACCADE PER CAUSE ONTOLOGICHE,</a:t>
            </a:r>
            <a:endParaRPr lang="it-IT" sz="1400" dirty="0"/>
          </a:p>
        </p:txBody>
      </p:sp>
      <p:sp>
        <p:nvSpPr>
          <p:cNvPr id="5" name="CasellaDiTesto 4"/>
          <p:cNvSpPr txBox="1"/>
          <p:nvPr/>
        </p:nvSpPr>
        <p:spPr>
          <a:xfrm>
            <a:off x="2895600" y="2438400"/>
            <a:ext cx="4648200" cy="954107"/>
          </a:xfrm>
          <a:prstGeom prst="rect">
            <a:avLst/>
          </a:prstGeom>
          <a:noFill/>
        </p:spPr>
        <p:txBody>
          <a:bodyPr wrap="square" rtlCol="0">
            <a:spAutoFit/>
          </a:bodyPr>
          <a:lstStyle/>
          <a:p>
            <a:pPr algn="just"/>
            <a:r>
              <a:rPr lang="it-IT" sz="1400" i="1" dirty="0" smtClean="0"/>
              <a:t>accade dunque</a:t>
            </a:r>
          </a:p>
          <a:p>
            <a:pPr marL="342900" indent="-342900" algn="just">
              <a:buAutoNum type="arabicPeriod"/>
            </a:pPr>
            <a:r>
              <a:rPr lang="it-IT" sz="1400" i="1" dirty="0" smtClean="0"/>
              <a:t>secondo ciò che è dato una volta per tutte,</a:t>
            </a:r>
          </a:p>
          <a:p>
            <a:pPr marL="342900" indent="-342900" algn="just">
              <a:buAutoNum type="arabicPeriod"/>
            </a:pPr>
            <a:r>
              <a:rPr lang="it-IT" sz="1400" i="1" dirty="0" smtClean="0"/>
              <a:t>secondo ciò che fonda, giustifica, sostiene, da senso e ragion d’essere.</a:t>
            </a:r>
            <a:endParaRPr lang="it-IT" sz="1400" i="1" dirty="0"/>
          </a:p>
        </p:txBody>
      </p:sp>
      <p:sp>
        <p:nvSpPr>
          <p:cNvPr id="6" name="CasellaDiTesto 5"/>
          <p:cNvSpPr txBox="1"/>
          <p:nvPr/>
        </p:nvSpPr>
        <p:spPr>
          <a:xfrm>
            <a:off x="1752600" y="4114800"/>
            <a:ext cx="6400800" cy="523220"/>
          </a:xfrm>
          <a:prstGeom prst="rect">
            <a:avLst/>
          </a:prstGeom>
          <a:noFill/>
        </p:spPr>
        <p:txBody>
          <a:bodyPr wrap="square" rtlCol="0">
            <a:spAutoFit/>
          </a:bodyPr>
          <a:lstStyle/>
          <a:p>
            <a:pPr algn="just"/>
            <a:r>
              <a:rPr lang="it-IT" sz="1400" dirty="0" smtClean="0"/>
              <a:t>Ai fini della comprensione di ciò che accade con Hobbes ed a partire da Hobbes </a:t>
            </a:r>
            <a:r>
              <a:rPr lang="it-IT" sz="1400" b="1" i="1" dirty="0" smtClean="0"/>
              <a:t>vale dunque come principio metodologico il fatto che</a:t>
            </a:r>
            <a:endParaRPr lang="it-IT" sz="1400" dirty="0"/>
          </a:p>
        </p:txBody>
      </p:sp>
      <p:sp>
        <p:nvSpPr>
          <p:cNvPr id="7" name="CasellaDiTesto 6"/>
          <p:cNvSpPr txBox="1"/>
          <p:nvPr/>
        </p:nvSpPr>
        <p:spPr>
          <a:xfrm>
            <a:off x="2362200" y="5029200"/>
            <a:ext cx="5181600" cy="923330"/>
          </a:xfrm>
          <a:prstGeom prst="rect">
            <a:avLst/>
          </a:prstGeom>
          <a:noFill/>
        </p:spPr>
        <p:txBody>
          <a:bodyPr wrap="square" rtlCol="0">
            <a:spAutoFit/>
          </a:bodyPr>
          <a:lstStyle/>
          <a:p>
            <a:pPr algn="just"/>
            <a:r>
              <a:rPr lang="it-IT" b="1" i="1" dirty="0" smtClean="0"/>
              <a:t>il</a:t>
            </a:r>
            <a:r>
              <a:rPr lang="it-IT" b="1" dirty="0" smtClean="0"/>
              <a:t> </a:t>
            </a:r>
            <a:r>
              <a:rPr lang="it-IT" b="1" i="1" dirty="0" smtClean="0"/>
              <a:t>De Natura</a:t>
            </a:r>
            <a:r>
              <a:rPr lang="it-IT" i="1" dirty="0" smtClean="0"/>
              <a:t> </a:t>
            </a:r>
            <a:r>
              <a:rPr lang="it-IT" b="1" i="1" dirty="0" smtClean="0"/>
              <a:t>non tratta di possibilità ma di necessità e questo secondo quanto il termine necessità significa in un ambito ontologico.</a:t>
            </a:r>
            <a:endParaRPr lang="it-IT" b="1" dirty="0"/>
          </a:p>
        </p:txBody>
      </p:sp>
      <p:sp>
        <p:nvSpPr>
          <p:cNvPr id="10" name="CasellaDiTesto 9"/>
          <p:cNvSpPr txBox="1"/>
          <p:nvPr/>
        </p:nvSpPr>
        <p:spPr>
          <a:xfrm>
            <a:off x="7790614" y="304800"/>
            <a:ext cx="1124786" cy="584776"/>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02732947-E878-0C40-9B26-41F12532780A}" type="slidenum">
              <a:rPr lang="it-IT" smtClean="0"/>
              <a:pPr/>
              <a:t>21</a:t>
            </a:fld>
            <a:endParaRPr lang="it-IT"/>
          </a:p>
        </p:txBody>
      </p:sp>
      <p:sp>
        <p:nvSpPr>
          <p:cNvPr id="3" name="CasellaDiTesto 2"/>
          <p:cNvSpPr txBox="1"/>
          <p:nvPr/>
        </p:nvSpPr>
        <p:spPr>
          <a:xfrm>
            <a:off x="685799" y="533400"/>
            <a:ext cx="7010401" cy="646331"/>
          </a:xfrm>
          <a:prstGeom prst="rect">
            <a:avLst/>
          </a:prstGeom>
          <a:noFill/>
        </p:spPr>
        <p:txBody>
          <a:bodyPr wrap="square" rtlCol="0">
            <a:spAutoFit/>
          </a:bodyPr>
          <a:lstStyle/>
          <a:p>
            <a:pPr algn="just"/>
            <a:r>
              <a:rPr lang="it-IT" i="1" dirty="0" smtClean="0"/>
              <a:t>De Natura</a:t>
            </a:r>
            <a:r>
              <a:rPr lang="it-IT" dirty="0" smtClean="0"/>
              <a:t>: </a:t>
            </a:r>
            <a:r>
              <a:rPr lang="it-IT" i="1" dirty="0" smtClean="0"/>
              <a:t>trattando del</a:t>
            </a:r>
            <a:r>
              <a:rPr lang="it-IT" dirty="0" smtClean="0"/>
              <a:t> </a:t>
            </a:r>
            <a:r>
              <a:rPr lang="it-IT" i="1" dirty="0" smtClean="0"/>
              <a:t>mondo delle Essenze essa tratta </a:t>
            </a:r>
            <a:r>
              <a:rPr lang="it-IT" b="1" i="1" dirty="0" smtClean="0"/>
              <a:t>dell’ordine della necessità che a questo mondo è proprio</a:t>
            </a:r>
            <a:r>
              <a:rPr lang="it-IT" sz="1400" i="1" dirty="0" smtClean="0"/>
              <a:t>.</a:t>
            </a:r>
            <a:endParaRPr lang="it-IT" sz="1400" i="1" dirty="0"/>
          </a:p>
        </p:txBody>
      </p:sp>
      <p:sp>
        <p:nvSpPr>
          <p:cNvPr id="4" name="CasellaDiTesto 3"/>
          <p:cNvSpPr txBox="1"/>
          <p:nvPr/>
        </p:nvSpPr>
        <p:spPr>
          <a:xfrm>
            <a:off x="152400" y="1371600"/>
            <a:ext cx="2667000" cy="307777"/>
          </a:xfrm>
          <a:prstGeom prst="rect">
            <a:avLst/>
          </a:prstGeom>
          <a:noFill/>
        </p:spPr>
        <p:txBody>
          <a:bodyPr wrap="square" rtlCol="0">
            <a:spAutoFit/>
          </a:bodyPr>
          <a:lstStyle/>
          <a:p>
            <a:pPr algn="just"/>
            <a:r>
              <a:rPr lang="it-IT" sz="1400" dirty="0" smtClean="0"/>
              <a:t>Vocabolario.</a:t>
            </a:r>
            <a:endParaRPr lang="it-IT" sz="1400" dirty="0"/>
          </a:p>
        </p:txBody>
      </p:sp>
      <p:sp>
        <p:nvSpPr>
          <p:cNvPr id="5" name="CasellaDiTesto 4"/>
          <p:cNvSpPr txBox="1"/>
          <p:nvPr/>
        </p:nvSpPr>
        <p:spPr>
          <a:xfrm>
            <a:off x="1143000" y="4648200"/>
            <a:ext cx="7086600" cy="1384995"/>
          </a:xfrm>
          <a:prstGeom prst="rect">
            <a:avLst/>
          </a:prstGeom>
          <a:noFill/>
        </p:spPr>
        <p:txBody>
          <a:bodyPr wrap="square" rtlCol="0">
            <a:spAutoFit/>
          </a:bodyPr>
          <a:lstStyle/>
          <a:p>
            <a:pPr algn="just"/>
            <a:r>
              <a:rPr lang="it-IT" sz="1400" b="1" i="1" dirty="0" smtClean="0"/>
              <a:t>Ordine della necessità</a:t>
            </a:r>
            <a:r>
              <a:rPr lang="it-IT" sz="1400" i="1" dirty="0" smtClean="0"/>
              <a:t>: la necessità come ordine imposta alle cose; la realtà come ciò che ha senso e ragion d’essere </a:t>
            </a:r>
            <a:r>
              <a:rPr lang="it-IT" sz="1400" b="1" i="1" dirty="0" smtClean="0"/>
              <a:t>se  e per il fatto che</a:t>
            </a:r>
            <a:r>
              <a:rPr lang="it-IT" sz="1400" i="1" dirty="0" smtClean="0"/>
              <a:t> ha in sé qualcosa che non muta, qualcosa di stabile, che permane nonostante e contro il divenire; la</a:t>
            </a:r>
            <a:r>
              <a:rPr lang="it-IT" sz="1400" dirty="0" smtClean="0"/>
              <a:t> </a:t>
            </a:r>
            <a:r>
              <a:rPr lang="it-IT" sz="1400" b="1" i="1" dirty="0" smtClean="0"/>
              <a:t>stabilità</a:t>
            </a:r>
            <a:r>
              <a:rPr lang="it-IT" sz="1400" i="1" dirty="0" smtClean="0"/>
              <a:t>, ciò che non muta, che sottrae al divenire, </a:t>
            </a:r>
            <a:r>
              <a:rPr lang="it-IT" sz="1400" b="1" i="1" dirty="0" smtClean="0"/>
              <a:t>come ciò che esclusivamente vale</a:t>
            </a:r>
            <a:r>
              <a:rPr lang="it-IT" sz="1400" i="1" dirty="0" smtClean="0"/>
              <a:t>, perché sola sostiene, fonda, da senso; la stabilità come </a:t>
            </a:r>
            <a:r>
              <a:rPr lang="it-IT" sz="1400" b="1" i="1" dirty="0" smtClean="0"/>
              <a:t>decreto</a:t>
            </a:r>
            <a:r>
              <a:rPr lang="it-IT" sz="1400" i="1" dirty="0" smtClean="0"/>
              <a:t>, in quanto prima di ogni altra essa per le cose vale (le fonda) e solo per essa le cose, la realtà hanno il loro primario valore (sono, hanno senso). </a:t>
            </a:r>
            <a:endParaRPr lang="it-IT" sz="1400" i="1" dirty="0"/>
          </a:p>
        </p:txBody>
      </p:sp>
      <p:sp>
        <p:nvSpPr>
          <p:cNvPr id="6" name="CasellaDiTesto 5"/>
          <p:cNvSpPr txBox="1"/>
          <p:nvPr/>
        </p:nvSpPr>
        <p:spPr>
          <a:xfrm>
            <a:off x="1143000" y="1679377"/>
            <a:ext cx="7086600" cy="523220"/>
          </a:xfrm>
          <a:prstGeom prst="rect">
            <a:avLst/>
          </a:prstGeom>
          <a:noFill/>
        </p:spPr>
        <p:txBody>
          <a:bodyPr wrap="square" rtlCol="0">
            <a:spAutoFit/>
          </a:bodyPr>
          <a:lstStyle/>
          <a:p>
            <a:r>
              <a:rPr lang="it-IT" sz="1400" b="1" i="1" dirty="0" smtClean="0"/>
              <a:t>Necessario</a:t>
            </a:r>
            <a:r>
              <a:rPr lang="it-IT" sz="1400" i="1" dirty="0" smtClean="0"/>
              <a:t>: ciò che è così com’è e non c’è alcuna possibilità di cambiarlo. Lo sono le cose date una volta per tutte, quelle che non mutano; per tradizione concettuale: le essenze .</a:t>
            </a:r>
            <a:endParaRPr lang="it-IT" sz="1400" dirty="0"/>
          </a:p>
        </p:txBody>
      </p:sp>
      <p:sp>
        <p:nvSpPr>
          <p:cNvPr id="7" name="CasellaDiTesto 6"/>
          <p:cNvSpPr txBox="1"/>
          <p:nvPr/>
        </p:nvSpPr>
        <p:spPr>
          <a:xfrm>
            <a:off x="1143000" y="2514600"/>
            <a:ext cx="7086600" cy="523220"/>
          </a:xfrm>
          <a:prstGeom prst="rect">
            <a:avLst/>
          </a:prstGeom>
          <a:noFill/>
        </p:spPr>
        <p:txBody>
          <a:bodyPr wrap="square" rtlCol="0">
            <a:spAutoFit/>
          </a:bodyPr>
          <a:lstStyle/>
          <a:p>
            <a:r>
              <a:rPr lang="it-IT" sz="1400" b="1" i="1" dirty="0" smtClean="0"/>
              <a:t>Necessità</a:t>
            </a:r>
            <a:r>
              <a:rPr lang="it-IT" sz="1400" i="1" dirty="0" smtClean="0"/>
              <a:t>: quella che senz’altro si attua e si attua in un modo già da sempre stabilito, che è ineluttabile quale che sia il divenire e l’accadere.</a:t>
            </a:r>
            <a:endParaRPr lang="it-IT" sz="1400" dirty="0"/>
          </a:p>
        </p:txBody>
      </p:sp>
      <p:sp>
        <p:nvSpPr>
          <p:cNvPr id="8" name="CasellaDiTesto 7"/>
          <p:cNvSpPr txBox="1"/>
          <p:nvPr/>
        </p:nvSpPr>
        <p:spPr>
          <a:xfrm>
            <a:off x="1143000" y="3352799"/>
            <a:ext cx="7620000" cy="738664"/>
          </a:xfrm>
          <a:prstGeom prst="rect">
            <a:avLst/>
          </a:prstGeom>
          <a:noFill/>
        </p:spPr>
        <p:txBody>
          <a:bodyPr wrap="square" rtlCol="0">
            <a:spAutoFit/>
          </a:bodyPr>
          <a:lstStyle/>
          <a:p>
            <a:r>
              <a:rPr lang="it-IT" sz="1400" b="1" i="1" dirty="0" smtClean="0"/>
              <a:t>La necessità come ordine</a:t>
            </a:r>
            <a:r>
              <a:rPr lang="it-IT" sz="1400" i="1" dirty="0" smtClean="0"/>
              <a:t>: ciò che permane nonostante il divenire, contro il divenire e contro l’</a:t>
            </a:r>
            <a:r>
              <a:rPr lang="it-IT" sz="1400" i="1" dirty="0" err="1" smtClean="0"/>
              <a:t>occasionalità</a:t>
            </a:r>
            <a:r>
              <a:rPr lang="it-IT" sz="1400" i="1" dirty="0" smtClean="0"/>
              <a:t> dell’accadere </a:t>
            </a:r>
            <a:r>
              <a:rPr lang="it-IT" sz="1400" b="1" i="1" dirty="0" smtClean="0"/>
              <a:t>visto come fondamento</a:t>
            </a:r>
            <a:r>
              <a:rPr lang="it-IT" sz="1400" i="1" dirty="0" smtClean="0"/>
              <a:t>, il permanente contrapposto al mutevole, il permanente come </a:t>
            </a:r>
            <a:r>
              <a:rPr lang="it-IT" sz="1400" b="1" i="1" dirty="0" smtClean="0"/>
              <a:t>senso</a:t>
            </a:r>
            <a:r>
              <a:rPr lang="it-IT" sz="1400" i="1" dirty="0" smtClean="0"/>
              <a:t>.</a:t>
            </a:r>
            <a:endParaRPr lang="it-IT" sz="1400" dirty="0"/>
          </a:p>
        </p:txBody>
      </p:sp>
      <p:sp>
        <p:nvSpPr>
          <p:cNvPr id="9" name="CasellaDiTesto 8"/>
          <p:cNvSpPr txBox="1"/>
          <p:nvPr/>
        </p:nvSpPr>
        <p:spPr>
          <a:xfrm>
            <a:off x="7772399" y="76201"/>
            <a:ext cx="1219201" cy="584776"/>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02732947-E878-0C40-9B26-41F12532780A}" type="slidenum">
              <a:rPr lang="it-IT" smtClean="0"/>
              <a:pPr/>
              <a:t>22</a:t>
            </a:fld>
            <a:endParaRPr lang="it-IT"/>
          </a:p>
        </p:txBody>
      </p:sp>
      <p:sp>
        <p:nvSpPr>
          <p:cNvPr id="3" name="CasellaDiTesto 2"/>
          <p:cNvSpPr txBox="1"/>
          <p:nvPr/>
        </p:nvSpPr>
        <p:spPr>
          <a:xfrm>
            <a:off x="685800" y="533400"/>
            <a:ext cx="6858000" cy="523220"/>
          </a:xfrm>
          <a:prstGeom prst="rect">
            <a:avLst/>
          </a:prstGeom>
          <a:noFill/>
        </p:spPr>
        <p:txBody>
          <a:bodyPr wrap="square" rtlCol="0">
            <a:spAutoFit/>
          </a:bodyPr>
          <a:lstStyle/>
          <a:p>
            <a:pPr algn="just"/>
            <a:r>
              <a:rPr lang="it-IT" sz="1400" b="1" i="1" dirty="0" smtClean="0"/>
              <a:t>E’ secondo l’ordine della necessità impresso nelle cose dal fondamento che l’uomo è </a:t>
            </a:r>
            <a:r>
              <a:rPr lang="it-IT" sz="1400" b="1" i="1" dirty="0" err="1" smtClean="0"/>
              <a:t>Subjectum</a:t>
            </a:r>
            <a:r>
              <a:rPr lang="it-IT" sz="1400" b="1" i="1" dirty="0" smtClean="0"/>
              <a:t>.</a:t>
            </a:r>
            <a:endParaRPr lang="it-IT" sz="1400" b="1" i="1" dirty="0"/>
          </a:p>
        </p:txBody>
      </p:sp>
      <p:sp>
        <p:nvSpPr>
          <p:cNvPr id="4" name="CasellaDiTesto 3"/>
          <p:cNvSpPr txBox="1"/>
          <p:nvPr/>
        </p:nvSpPr>
        <p:spPr>
          <a:xfrm>
            <a:off x="1752600" y="1371600"/>
            <a:ext cx="5334000" cy="1169551"/>
          </a:xfrm>
          <a:prstGeom prst="rect">
            <a:avLst/>
          </a:prstGeom>
          <a:noFill/>
        </p:spPr>
        <p:txBody>
          <a:bodyPr wrap="square" rtlCol="0">
            <a:spAutoFit/>
          </a:bodyPr>
          <a:lstStyle/>
          <a:p>
            <a:pPr algn="just"/>
            <a:r>
              <a:rPr lang="it-IT" sz="1400" b="1" i="1" dirty="0" err="1" smtClean="0"/>
              <a:t>Subjectum</a:t>
            </a:r>
            <a:r>
              <a:rPr lang="it-IT" sz="1400" b="1" i="1" dirty="0" smtClean="0"/>
              <a:t>: assoggettato</a:t>
            </a:r>
            <a:r>
              <a:rPr lang="it-IT" sz="1400" i="1" dirty="0" smtClean="0"/>
              <a:t>. Sul piano ontologico ciò vale per l’uomo come per ogni altro ente. Tutto infatti di ciò che è reale è ontologicamente assoggettato all’ordine della necessità imposto alle cose da ciò che le fonda, da ciò che permette ad esse di permanere, di durare, di apparire, dunque di </a:t>
            </a:r>
            <a:r>
              <a:rPr lang="it-IT" sz="1400" b="1" i="1" dirty="0" smtClean="0"/>
              <a:t>essere</a:t>
            </a:r>
            <a:r>
              <a:rPr lang="it-IT" sz="1400" i="1" dirty="0" smtClean="0"/>
              <a:t>, nonostante il </a:t>
            </a:r>
            <a:r>
              <a:rPr lang="it-IT" sz="1400" b="1" i="1" dirty="0" smtClean="0"/>
              <a:t>divenire</a:t>
            </a:r>
            <a:r>
              <a:rPr lang="it-IT" sz="1400" i="1" dirty="0" smtClean="0"/>
              <a:t>.</a:t>
            </a:r>
            <a:endParaRPr lang="it-IT" sz="1400" i="1" dirty="0"/>
          </a:p>
        </p:txBody>
      </p:sp>
      <p:sp>
        <p:nvSpPr>
          <p:cNvPr id="5" name="CasellaDiTesto 4"/>
          <p:cNvSpPr txBox="1"/>
          <p:nvPr/>
        </p:nvSpPr>
        <p:spPr>
          <a:xfrm>
            <a:off x="1752600" y="3124200"/>
            <a:ext cx="5334000" cy="954107"/>
          </a:xfrm>
          <a:prstGeom prst="rect">
            <a:avLst/>
          </a:prstGeom>
          <a:noFill/>
        </p:spPr>
        <p:txBody>
          <a:bodyPr wrap="square" rtlCol="0">
            <a:spAutoFit/>
          </a:bodyPr>
          <a:lstStyle/>
          <a:p>
            <a:pPr algn="just"/>
            <a:r>
              <a:rPr lang="it-IT" sz="1400" b="1" i="1" dirty="0" err="1" smtClean="0"/>
              <a:t>Subjectum</a:t>
            </a:r>
            <a:r>
              <a:rPr lang="it-IT" sz="1400" dirty="0" smtClean="0"/>
              <a:t>. Per l’uomo significa che la sua </a:t>
            </a:r>
            <a:r>
              <a:rPr lang="it-IT" sz="1400" b="1" i="1" dirty="0" smtClean="0"/>
              <a:t>esistenza</a:t>
            </a:r>
            <a:r>
              <a:rPr lang="it-IT" sz="1400" dirty="0" smtClean="0"/>
              <a:t> è indelebilmente improntata, segnata, qualificata dal fatto che </a:t>
            </a:r>
            <a:r>
              <a:rPr lang="it-IT" sz="1400" b="1" i="1" dirty="0" smtClean="0"/>
              <a:t>ciò che di lui vale, ciò che gli conferisce consistenza, senso, identità</a:t>
            </a:r>
            <a:r>
              <a:rPr lang="it-IT" sz="1400" dirty="0" smtClean="0"/>
              <a:t> è ciò che di lui non muta, che di lui è inalienabile, dato una volta per tutte.</a:t>
            </a:r>
            <a:endParaRPr lang="it-IT" sz="1400" dirty="0"/>
          </a:p>
        </p:txBody>
      </p:sp>
      <p:sp>
        <p:nvSpPr>
          <p:cNvPr id="6" name="CasellaDiTesto 5"/>
          <p:cNvSpPr txBox="1"/>
          <p:nvPr/>
        </p:nvSpPr>
        <p:spPr>
          <a:xfrm>
            <a:off x="1752600" y="4419600"/>
            <a:ext cx="5334000" cy="954107"/>
          </a:xfrm>
          <a:prstGeom prst="rect">
            <a:avLst/>
          </a:prstGeom>
          <a:noFill/>
        </p:spPr>
        <p:txBody>
          <a:bodyPr wrap="square" rtlCol="0">
            <a:spAutoFit/>
          </a:bodyPr>
          <a:lstStyle/>
          <a:p>
            <a:pPr algn="just"/>
            <a:r>
              <a:rPr lang="it-IT" sz="1400" b="1" i="1" dirty="0" smtClean="0"/>
              <a:t>Ordine della necessità: </a:t>
            </a:r>
            <a:r>
              <a:rPr lang="it-IT" sz="1400" i="1" dirty="0" smtClean="0"/>
              <a:t>ontologicamente l’uomo è </a:t>
            </a:r>
            <a:r>
              <a:rPr lang="it-IT" sz="1400" b="1" i="1" dirty="0" smtClean="0"/>
              <a:t>destinato dal fondamento</a:t>
            </a:r>
            <a:r>
              <a:rPr lang="it-IT" sz="1400" i="1" dirty="0" smtClean="0"/>
              <a:t> ed il suo destino è segnato dal fatto che, comunque, quale che sia il divenire del suo esistere, quali che siano gli accadimenti, </a:t>
            </a:r>
            <a:r>
              <a:rPr lang="it-IT" sz="1400" b="1" i="1" dirty="0" smtClean="0"/>
              <a:t>egli vale per quanto ha come essenza e non per la sua esistenza</a:t>
            </a:r>
            <a:r>
              <a:rPr lang="it-IT" sz="1400" i="1" dirty="0" smtClean="0"/>
              <a:t>.</a:t>
            </a:r>
            <a:endParaRPr lang="it-IT" sz="1400" i="1" dirty="0"/>
          </a:p>
        </p:txBody>
      </p:sp>
      <p:sp>
        <p:nvSpPr>
          <p:cNvPr id="7" name="CasellaDiTesto 6"/>
          <p:cNvSpPr txBox="1"/>
          <p:nvPr/>
        </p:nvSpPr>
        <p:spPr>
          <a:xfrm>
            <a:off x="1752600" y="5715000"/>
            <a:ext cx="5334000" cy="738664"/>
          </a:xfrm>
          <a:prstGeom prst="rect">
            <a:avLst/>
          </a:prstGeom>
          <a:noFill/>
        </p:spPr>
        <p:txBody>
          <a:bodyPr wrap="square" rtlCol="0">
            <a:spAutoFit/>
          </a:bodyPr>
          <a:lstStyle/>
          <a:p>
            <a:pPr algn="just"/>
            <a:r>
              <a:rPr lang="it-IT" sz="1400" b="1" i="1" dirty="0" smtClean="0"/>
              <a:t>Ordine della necessità</a:t>
            </a:r>
            <a:r>
              <a:rPr lang="it-IT" sz="1400" i="1" dirty="0" smtClean="0"/>
              <a:t>: decreto che fissa per l’uomo il destino al quale è assoggettato senza speranza. Per questo destino l’uomo ha uno </a:t>
            </a:r>
            <a:r>
              <a:rPr lang="it-IT" sz="1400" b="1" i="1" dirty="0" smtClean="0"/>
              <a:t>status</a:t>
            </a:r>
            <a:r>
              <a:rPr lang="it-IT" sz="1400" i="1" dirty="0" smtClean="0"/>
              <a:t> ed è secondo questo stesso destino che ha uno </a:t>
            </a:r>
            <a:r>
              <a:rPr lang="it-IT" sz="1400" b="1" i="1" dirty="0" smtClean="0"/>
              <a:t>specifico modo d’essere</a:t>
            </a:r>
            <a:r>
              <a:rPr lang="it-IT" sz="1400" i="1" dirty="0" smtClean="0"/>
              <a:t>.</a:t>
            </a:r>
            <a:endParaRPr lang="it-IT" sz="1400" i="1" dirty="0"/>
          </a:p>
        </p:txBody>
      </p:sp>
      <p:sp>
        <p:nvSpPr>
          <p:cNvPr id="8" name="CasellaDiTesto 7"/>
          <p:cNvSpPr txBox="1"/>
          <p:nvPr/>
        </p:nvSpPr>
        <p:spPr>
          <a:xfrm>
            <a:off x="7772400" y="241012"/>
            <a:ext cx="1219199" cy="584776"/>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02732947-E878-0C40-9B26-41F12532780A}" type="slidenum">
              <a:rPr lang="it-IT" smtClean="0"/>
              <a:pPr/>
              <a:t>23</a:t>
            </a:fld>
            <a:endParaRPr lang="it-IT"/>
          </a:p>
        </p:txBody>
      </p:sp>
      <p:sp>
        <p:nvSpPr>
          <p:cNvPr id="3" name="CasellaDiTesto 2"/>
          <p:cNvSpPr txBox="1"/>
          <p:nvPr/>
        </p:nvSpPr>
        <p:spPr>
          <a:xfrm>
            <a:off x="1752600" y="457200"/>
            <a:ext cx="5410200" cy="738664"/>
          </a:xfrm>
          <a:prstGeom prst="rect">
            <a:avLst/>
          </a:prstGeom>
          <a:noFill/>
        </p:spPr>
        <p:txBody>
          <a:bodyPr wrap="square" rtlCol="0">
            <a:spAutoFit/>
          </a:bodyPr>
          <a:lstStyle/>
          <a:p>
            <a:pPr algn="just"/>
            <a:r>
              <a:rPr lang="it-IT" sz="1400" i="1" dirty="0" smtClean="0"/>
              <a:t>	Sul piano ontologico, ciò che il Fondamento imprime nelle cose è un</a:t>
            </a:r>
          </a:p>
          <a:p>
            <a:pPr algn="just"/>
            <a:r>
              <a:rPr lang="it-IT" sz="1400" i="1" dirty="0" smtClean="0"/>
              <a:t>			        </a:t>
            </a:r>
            <a:r>
              <a:rPr lang="it-IT" sz="1400" b="1" i="1" dirty="0" smtClean="0"/>
              <a:t>DESTINO DELLA NECESSITA’</a:t>
            </a:r>
          </a:p>
          <a:p>
            <a:pPr algn="just"/>
            <a:r>
              <a:rPr lang="it-IT" sz="1400" i="1" dirty="0" smtClean="0"/>
              <a:t>	        dal quale dipendono </a:t>
            </a:r>
            <a:r>
              <a:rPr lang="it-IT" sz="1400" b="1" i="1" dirty="0" smtClean="0"/>
              <a:t>status</a:t>
            </a:r>
            <a:r>
              <a:rPr lang="it-IT" sz="1400" i="1" dirty="0" smtClean="0"/>
              <a:t> e </a:t>
            </a:r>
            <a:r>
              <a:rPr lang="it-IT" sz="1400" b="1" i="1" dirty="0" smtClean="0"/>
              <a:t>modo d’essere</a:t>
            </a:r>
            <a:r>
              <a:rPr lang="it-IT" sz="1400" i="1" dirty="0" smtClean="0"/>
              <a:t> delle cose stesse.</a:t>
            </a:r>
            <a:endParaRPr lang="it-IT" sz="1400" i="1" dirty="0"/>
          </a:p>
        </p:txBody>
      </p:sp>
      <p:sp>
        <p:nvSpPr>
          <p:cNvPr id="4" name="CasellaDiTesto 3"/>
          <p:cNvSpPr txBox="1"/>
          <p:nvPr/>
        </p:nvSpPr>
        <p:spPr>
          <a:xfrm>
            <a:off x="381000" y="1600200"/>
            <a:ext cx="1676400" cy="307777"/>
          </a:xfrm>
          <a:prstGeom prst="rect">
            <a:avLst/>
          </a:prstGeom>
          <a:noFill/>
        </p:spPr>
        <p:txBody>
          <a:bodyPr wrap="square" rtlCol="0">
            <a:spAutoFit/>
          </a:bodyPr>
          <a:lstStyle/>
          <a:p>
            <a:pPr algn="just"/>
            <a:r>
              <a:rPr lang="it-IT" sz="1400" dirty="0" smtClean="0"/>
              <a:t>Se allora</a:t>
            </a:r>
            <a:endParaRPr lang="it-IT" sz="1400" dirty="0"/>
          </a:p>
        </p:txBody>
      </p:sp>
      <p:sp>
        <p:nvSpPr>
          <p:cNvPr id="5" name="CasellaDiTesto 4"/>
          <p:cNvSpPr txBox="1"/>
          <p:nvPr/>
        </p:nvSpPr>
        <p:spPr>
          <a:xfrm>
            <a:off x="1752600" y="2060378"/>
            <a:ext cx="5486400" cy="954107"/>
          </a:xfrm>
          <a:prstGeom prst="rect">
            <a:avLst/>
          </a:prstGeom>
          <a:noFill/>
        </p:spPr>
        <p:txBody>
          <a:bodyPr wrap="square" rtlCol="0">
            <a:spAutoFit/>
          </a:bodyPr>
          <a:lstStyle/>
          <a:p>
            <a:pPr algn="just"/>
            <a:r>
              <a:rPr lang="it-IT" sz="1400" dirty="0" smtClean="0"/>
              <a:t>A. ciò che è dato una volta per tutte e che fonda è </a:t>
            </a:r>
            <a:r>
              <a:rPr lang="it-IT" sz="1400" i="1" dirty="0" smtClean="0"/>
              <a:t>antinomico </a:t>
            </a:r>
            <a:r>
              <a:rPr lang="it-IT" sz="1400" dirty="0" smtClean="0"/>
              <a:t>rispetto al divenire ed all’accadere, come lo è per l’</a:t>
            </a:r>
            <a:r>
              <a:rPr lang="it-IT" sz="1400" i="1" dirty="0" smtClean="0"/>
              <a:t>ontologia</a:t>
            </a:r>
            <a:r>
              <a:rPr lang="it-IT" sz="1400" dirty="0" smtClean="0"/>
              <a:t> (</a:t>
            </a:r>
            <a:r>
              <a:rPr lang="it-IT" sz="1400" i="1" dirty="0" smtClean="0"/>
              <a:t>improntata alla</a:t>
            </a:r>
            <a:r>
              <a:rPr lang="it-IT" sz="1400" dirty="0" smtClean="0"/>
              <a:t> </a:t>
            </a:r>
            <a:r>
              <a:rPr lang="it-IT" sz="1400" i="1" dirty="0" smtClean="0"/>
              <a:t>contrapposizione in quanto scienza di ciò che permane di fronte, contro, nonostante il mutare)</a:t>
            </a:r>
            <a:r>
              <a:rPr lang="it-IT" sz="1400" dirty="0" smtClean="0"/>
              <a:t>;</a:t>
            </a:r>
            <a:endParaRPr lang="it-IT" sz="1400" dirty="0"/>
          </a:p>
        </p:txBody>
      </p:sp>
      <p:sp>
        <p:nvSpPr>
          <p:cNvPr id="6" name="CasellaDiTesto 5"/>
          <p:cNvSpPr txBox="1"/>
          <p:nvPr/>
        </p:nvSpPr>
        <p:spPr>
          <a:xfrm>
            <a:off x="1752600" y="3200400"/>
            <a:ext cx="5486400" cy="523220"/>
          </a:xfrm>
          <a:prstGeom prst="rect">
            <a:avLst/>
          </a:prstGeom>
          <a:noFill/>
        </p:spPr>
        <p:txBody>
          <a:bodyPr wrap="square" rtlCol="0">
            <a:spAutoFit/>
          </a:bodyPr>
          <a:lstStyle/>
          <a:p>
            <a:pPr algn="just"/>
            <a:r>
              <a:rPr lang="it-IT" sz="1400" dirty="0" smtClean="0"/>
              <a:t>B. se questa </a:t>
            </a:r>
            <a:r>
              <a:rPr lang="it-IT" sz="1400" i="1" dirty="0" smtClean="0"/>
              <a:t>antinomia</a:t>
            </a:r>
            <a:r>
              <a:rPr lang="it-IT" sz="1400" dirty="0" smtClean="0"/>
              <a:t>, in quanto poggia su ciò che è dato una volta per tutte, è </a:t>
            </a:r>
            <a:r>
              <a:rPr lang="it-IT" sz="1400" i="1" dirty="0" smtClean="0"/>
              <a:t>insanabile;</a:t>
            </a:r>
            <a:endParaRPr lang="it-IT" sz="1400" dirty="0"/>
          </a:p>
        </p:txBody>
      </p:sp>
      <p:sp>
        <p:nvSpPr>
          <p:cNvPr id="7" name="CasellaDiTesto 6"/>
          <p:cNvSpPr txBox="1"/>
          <p:nvPr/>
        </p:nvSpPr>
        <p:spPr>
          <a:xfrm>
            <a:off x="685800" y="4572000"/>
            <a:ext cx="8001000" cy="954107"/>
          </a:xfrm>
          <a:prstGeom prst="rect">
            <a:avLst/>
          </a:prstGeom>
          <a:noFill/>
        </p:spPr>
        <p:txBody>
          <a:bodyPr wrap="square" rtlCol="0">
            <a:spAutoFit/>
          </a:bodyPr>
          <a:lstStyle/>
          <a:p>
            <a:pPr algn="just"/>
            <a:r>
              <a:rPr lang="it-IT" sz="1400" dirty="0" smtClean="0"/>
              <a:t>SARA’ ALLORA DESTINO DELLA NECESSITA’ RITROVARE L’ACCADERE OVUNQUE SEGNATO DA QUESTA INSANABILE ANTINOMIA. ONTOLOGICAMENTE APPARTERRA’ AD ESSO COME </a:t>
            </a:r>
            <a:r>
              <a:rPr lang="it-IT" sz="1400" i="1" dirty="0" smtClean="0"/>
              <a:t>CONDIZIONE</a:t>
            </a:r>
            <a:r>
              <a:rPr lang="it-IT" sz="1400" dirty="0" smtClean="0"/>
              <a:t> (</a:t>
            </a:r>
            <a:r>
              <a:rPr lang="it-IT" sz="1400" b="1" i="1" dirty="0" smtClean="0"/>
              <a:t>STATUS</a:t>
            </a:r>
            <a:r>
              <a:rPr lang="it-IT" sz="1400" dirty="0" smtClean="0"/>
              <a:t>) L’ ESSERE IL TERRENO DEL </a:t>
            </a:r>
            <a:r>
              <a:rPr lang="it-IT" sz="1400" i="1" dirty="0" smtClean="0"/>
              <a:t>CONFLITTO COSTANTE ED IRRISOLVIBILE</a:t>
            </a:r>
            <a:r>
              <a:rPr lang="it-IT" sz="1400" dirty="0" smtClean="0"/>
              <a:t> (</a:t>
            </a:r>
            <a:r>
              <a:rPr lang="it-IT" sz="1400" b="1" i="1" dirty="0" smtClean="0"/>
              <a:t>MODO</a:t>
            </a:r>
            <a:r>
              <a:rPr lang="it-IT" sz="1400" dirty="0" smtClean="0"/>
              <a:t>) TRA TUTTO CIO’ CHE E’ DELL’ESSENZA (</a:t>
            </a:r>
            <a:r>
              <a:rPr lang="it-IT" sz="1400" b="1" i="1" dirty="0" smtClean="0"/>
              <a:t>ESSERE</a:t>
            </a:r>
            <a:r>
              <a:rPr lang="it-IT" sz="1400" dirty="0" smtClean="0"/>
              <a:t>) E TUTTO CIO’ CHE ATTIENE AL MUTAMENTO (</a:t>
            </a:r>
            <a:r>
              <a:rPr lang="it-IT" sz="1400" b="1" i="1" dirty="0" smtClean="0"/>
              <a:t>ESISTENZA, DIVENIRE</a:t>
            </a:r>
            <a:r>
              <a:rPr lang="it-IT" sz="1400" dirty="0" smtClean="0"/>
              <a:t>).</a:t>
            </a:r>
            <a:endParaRPr lang="it-IT" sz="1400" dirty="0"/>
          </a:p>
        </p:txBody>
      </p:sp>
      <p:sp>
        <p:nvSpPr>
          <p:cNvPr id="8" name="CasellaDiTesto 7"/>
          <p:cNvSpPr txBox="1"/>
          <p:nvPr/>
        </p:nvSpPr>
        <p:spPr>
          <a:xfrm>
            <a:off x="7620000" y="277501"/>
            <a:ext cx="1219200" cy="584776"/>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02732947-E878-0C40-9B26-41F12532780A}" type="slidenum">
              <a:rPr lang="it-IT" smtClean="0"/>
              <a:pPr/>
              <a:t>24</a:t>
            </a:fld>
            <a:endParaRPr lang="it-IT"/>
          </a:p>
        </p:txBody>
      </p:sp>
      <p:sp>
        <p:nvSpPr>
          <p:cNvPr id="3" name="CasellaDiTesto 2"/>
          <p:cNvSpPr txBox="1"/>
          <p:nvPr/>
        </p:nvSpPr>
        <p:spPr>
          <a:xfrm>
            <a:off x="533400" y="381000"/>
            <a:ext cx="1905000" cy="307777"/>
          </a:xfrm>
          <a:prstGeom prst="rect">
            <a:avLst/>
          </a:prstGeom>
          <a:noFill/>
        </p:spPr>
        <p:txBody>
          <a:bodyPr wrap="square" rtlCol="0">
            <a:spAutoFit/>
          </a:bodyPr>
          <a:lstStyle/>
          <a:p>
            <a:r>
              <a:rPr lang="it-IT" sz="1400" dirty="0" smtClean="0"/>
              <a:t>Conclusione</a:t>
            </a:r>
            <a:endParaRPr lang="it-IT" sz="1400" dirty="0"/>
          </a:p>
        </p:txBody>
      </p:sp>
      <p:sp>
        <p:nvSpPr>
          <p:cNvPr id="4" name="CasellaDiTesto 3"/>
          <p:cNvSpPr txBox="1"/>
          <p:nvPr/>
        </p:nvSpPr>
        <p:spPr>
          <a:xfrm>
            <a:off x="1524000" y="1219200"/>
            <a:ext cx="6172200" cy="1600438"/>
          </a:xfrm>
          <a:prstGeom prst="rect">
            <a:avLst/>
          </a:prstGeom>
          <a:noFill/>
        </p:spPr>
        <p:txBody>
          <a:bodyPr wrap="square" rtlCol="0">
            <a:spAutoFit/>
          </a:bodyPr>
          <a:lstStyle/>
          <a:p>
            <a:pPr algn="just"/>
            <a:r>
              <a:rPr lang="it-IT" sz="1400" dirty="0" smtClean="0"/>
              <a:t>Trattando della </a:t>
            </a:r>
            <a:r>
              <a:rPr lang="it-IT" sz="1400" i="1" dirty="0" smtClean="0"/>
              <a:t>Natura dell’uomo</a:t>
            </a:r>
            <a:r>
              <a:rPr lang="it-IT" sz="1400" dirty="0" smtClean="0"/>
              <a:t>, Hobbes tratta per questo di una </a:t>
            </a:r>
            <a:r>
              <a:rPr lang="it-IT" sz="1400" i="1" dirty="0" smtClean="0"/>
              <a:t>condizione di conflittualità permanente</a:t>
            </a:r>
            <a:r>
              <a:rPr lang="it-IT" sz="1400" dirty="0" smtClean="0"/>
              <a:t>. </a:t>
            </a:r>
            <a:r>
              <a:rPr lang="it-IT" sz="1400" i="1" dirty="0" smtClean="0"/>
              <a:t>Permanente perché ontologica.</a:t>
            </a:r>
          </a:p>
          <a:p>
            <a:pPr algn="just"/>
            <a:r>
              <a:rPr lang="it-IT" sz="1400" i="1" dirty="0" smtClean="0"/>
              <a:t>Sul piano della ontologia, infatti, non importa quale sia la causa specifica del conflitto.</a:t>
            </a:r>
          </a:p>
          <a:p>
            <a:pPr algn="just"/>
            <a:r>
              <a:rPr lang="it-IT" sz="1400" dirty="0" smtClean="0"/>
              <a:t>In Hobbes è la </a:t>
            </a:r>
            <a:r>
              <a:rPr lang="it-IT" sz="1400" i="1" dirty="0" smtClean="0"/>
              <a:t>natura dell’uomo come </a:t>
            </a:r>
            <a:r>
              <a:rPr lang="it-IT" sz="1400" i="1" dirty="0" err="1" smtClean="0"/>
              <a:t>ius</a:t>
            </a:r>
            <a:r>
              <a:rPr lang="it-IT" sz="1400" i="1" dirty="0" smtClean="0"/>
              <a:t> in omnia </a:t>
            </a:r>
            <a:r>
              <a:rPr lang="it-IT" sz="1400" dirty="0" smtClean="0"/>
              <a:t>ciò che genera la situazione di </a:t>
            </a:r>
            <a:r>
              <a:rPr lang="it-IT" sz="1400" i="1" dirty="0" smtClean="0"/>
              <a:t>guerra di tutti contro tutti.</a:t>
            </a:r>
          </a:p>
          <a:p>
            <a:pPr algn="just"/>
            <a:r>
              <a:rPr lang="it-IT" sz="1400" i="1" dirty="0" smtClean="0"/>
              <a:t>Stesso risultato, stessa situazione, si ha quale che sia l’essenza (natura).</a:t>
            </a:r>
            <a:endParaRPr lang="it-IT" sz="1400" dirty="0"/>
          </a:p>
        </p:txBody>
      </p:sp>
      <p:sp>
        <p:nvSpPr>
          <p:cNvPr id="5" name="CasellaDiTesto 4"/>
          <p:cNvSpPr txBox="1"/>
          <p:nvPr/>
        </p:nvSpPr>
        <p:spPr>
          <a:xfrm>
            <a:off x="1981200" y="3429000"/>
            <a:ext cx="5257800" cy="738664"/>
          </a:xfrm>
          <a:prstGeom prst="rect">
            <a:avLst/>
          </a:prstGeom>
          <a:noFill/>
        </p:spPr>
        <p:txBody>
          <a:bodyPr wrap="square" rtlCol="0">
            <a:spAutoFit/>
          </a:bodyPr>
          <a:lstStyle/>
          <a:p>
            <a:pPr algn="just"/>
            <a:r>
              <a:rPr lang="it-IT" sz="1400" i="1" dirty="0" smtClean="0"/>
              <a:t>Sul piano ontologico è DESTINO DELLA NECESSITA’ che l’esistenza sia il terreno del conflitto irriducibile impresso in essa dalla antinomia insanabile con l’essenza.</a:t>
            </a:r>
            <a:endParaRPr lang="it-IT" sz="1400" i="1" dirty="0"/>
          </a:p>
        </p:txBody>
      </p:sp>
      <p:sp>
        <p:nvSpPr>
          <p:cNvPr id="6" name="CasellaDiTesto 5"/>
          <p:cNvSpPr txBox="1"/>
          <p:nvPr/>
        </p:nvSpPr>
        <p:spPr>
          <a:xfrm>
            <a:off x="914400" y="4953000"/>
            <a:ext cx="7467600" cy="646331"/>
          </a:xfrm>
          <a:prstGeom prst="rect">
            <a:avLst/>
          </a:prstGeom>
          <a:noFill/>
        </p:spPr>
        <p:txBody>
          <a:bodyPr wrap="square" rtlCol="0">
            <a:spAutoFit/>
          </a:bodyPr>
          <a:lstStyle/>
          <a:p>
            <a:pPr algn="just"/>
            <a:r>
              <a:rPr lang="it-IT" i="1" dirty="0" smtClean="0"/>
              <a:t>Ogni essenza assoggetta l’esistenza al destino della conflittualità irriducibile tra antinomie insanabili.</a:t>
            </a:r>
            <a:endParaRPr lang="it-IT" i="1" dirty="0"/>
          </a:p>
        </p:txBody>
      </p:sp>
      <p:sp>
        <p:nvSpPr>
          <p:cNvPr id="7" name="CasellaDiTesto 6"/>
          <p:cNvSpPr txBox="1"/>
          <p:nvPr/>
        </p:nvSpPr>
        <p:spPr>
          <a:xfrm>
            <a:off x="7696200" y="248855"/>
            <a:ext cx="1142999" cy="584776"/>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02732947-E878-0C40-9B26-41F12532780A}" type="slidenum">
              <a:rPr lang="it-IT" smtClean="0"/>
              <a:pPr/>
              <a:t>25</a:t>
            </a:fld>
            <a:endParaRPr lang="it-IT"/>
          </a:p>
        </p:txBody>
      </p:sp>
      <p:sp>
        <p:nvSpPr>
          <p:cNvPr id="3" name="CasellaDiTesto 2"/>
          <p:cNvSpPr txBox="1"/>
          <p:nvPr/>
        </p:nvSpPr>
        <p:spPr>
          <a:xfrm>
            <a:off x="990600" y="685800"/>
            <a:ext cx="1371600" cy="369332"/>
          </a:xfrm>
          <a:prstGeom prst="rect">
            <a:avLst/>
          </a:prstGeom>
          <a:noFill/>
        </p:spPr>
        <p:txBody>
          <a:bodyPr wrap="square" rtlCol="0">
            <a:spAutoFit/>
          </a:bodyPr>
          <a:lstStyle/>
          <a:p>
            <a:r>
              <a:rPr lang="it-IT" b="1" i="1" dirty="0" err="1" smtClean="0"/>
              <a:t>Subjectum</a:t>
            </a:r>
            <a:endParaRPr lang="it-IT" b="1" i="1" dirty="0"/>
          </a:p>
        </p:txBody>
      </p:sp>
      <p:sp>
        <p:nvSpPr>
          <p:cNvPr id="4" name="CasellaDiTesto 3"/>
          <p:cNvSpPr txBox="1"/>
          <p:nvPr/>
        </p:nvSpPr>
        <p:spPr>
          <a:xfrm>
            <a:off x="2057400" y="1143000"/>
            <a:ext cx="5791200" cy="1200329"/>
          </a:xfrm>
          <a:prstGeom prst="rect">
            <a:avLst/>
          </a:prstGeom>
          <a:noFill/>
        </p:spPr>
        <p:txBody>
          <a:bodyPr wrap="square" rtlCol="0">
            <a:spAutoFit/>
          </a:bodyPr>
          <a:lstStyle/>
          <a:p>
            <a:pPr algn="just"/>
            <a:r>
              <a:rPr lang="it-IT" b="1" i="1" dirty="0" smtClean="0"/>
              <a:t>Status ontologico</a:t>
            </a:r>
            <a:r>
              <a:rPr lang="it-IT" i="1" dirty="0" smtClean="0"/>
              <a:t> di colui che è assoggettato come destino alla antinomia insanabile tra essenza ed esistenza ed a tutti i conflitti irriducibili che questa antinomia imprime nell’accadere.</a:t>
            </a:r>
            <a:endParaRPr lang="it-IT" i="1" dirty="0"/>
          </a:p>
        </p:txBody>
      </p:sp>
      <p:sp>
        <p:nvSpPr>
          <p:cNvPr id="5" name="CasellaDiTesto 4"/>
          <p:cNvSpPr txBox="1"/>
          <p:nvPr/>
        </p:nvSpPr>
        <p:spPr>
          <a:xfrm>
            <a:off x="2057400" y="2819400"/>
            <a:ext cx="5791200" cy="646331"/>
          </a:xfrm>
          <a:prstGeom prst="rect">
            <a:avLst/>
          </a:prstGeom>
          <a:noFill/>
        </p:spPr>
        <p:txBody>
          <a:bodyPr wrap="square" rtlCol="0">
            <a:spAutoFit/>
          </a:bodyPr>
          <a:lstStyle/>
          <a:p>
            <a:pPr algn="just"/>
            <a:r>
              <a:rPr lang="it-IT" b="1" i="1" dirty="0" smtClean="0"/>
              <a:t>Condizione d’essere</a:t>
            </a:r>
            <a:r>
              <a:rPr lang="it-IT" i="1" dirty="0" smtClean="0"/>
              <a:t> di chi è costantemente lacerato da antinomie insanabili e da conflitti irriducibili.</a:t>
            </a:r>
            <a:endParaRPr lang="it-IT" i="1" dirty="0"/>
          </a:p>
        </p:txBody>
      </p:sp>
      <p:sp>
        <p:nvSpPr>
          <p:cNvPr id="6" name="CasellaDiTesto 5"/>
          <p:cNvSpPr txBox="1"/>
          <p:nvPr/>
        </p:nvSpPr>
        <p:spPr>
          <a:xfrm>
            <a:off x="2057400" y="4191000"/>
            <a:ext cx="5791200" cy="923330"/>
          </a:xfrm>
          <a:prstGeom prst="rect">
            <a:avLst/>
          </a:prstGeom>
          <a:noFill/>
        </p:spPr>
        <p:txBody>
          <a:bodyPr wrap="square" rtlCol="0">
            <a:spAutoFit/>
          </a:bodyPr>
          <a:lstStyle/>
          <a:p>
            <a:pPr algn="just"/>
            <a:r>
              <a:rPr lang="it-IT" b="1" i="1" dirty="0" smtClean="0"/>
              <a:t>Condizione di esistenza</a:t>
            </a:r>
            <a:r>
              <a:rPr lang="it-IT" i="1" dirty="0" smtClean="0"/>
              <a:t> dell’uomo che antinomie insanabili e conflitti irriducibili rendono </a:t>
            </a:r>
            <a:r>
              <a:rPr lang="it-IT" b="1" i="1" dirty="0" smtClean="0"/>
              <a:t>estraneo</a:t>
            </a:r>
            <a:r>
              <a:rPr lang="it-IT" i="1" dirty="0" smtClean="0"/>
              <a:t> </a:t>
            </a:r>
            <a:r>
              <a:rPr lang="it-IT" b="1" i="1" dirty="0" smtClean="0"/>
              <a:t>a sé stesso, al mondo, agli altr</a:t>
            </a:r>
            <a:r>
              <a:rPr lang="it-IT" i="1" dirty="0" smtClean="0"/>
              <a:t>i.</a:t>
            </a:r>
            <a:endParaRPr lang="it-IT" b="1" i="1" dirty="0"/>
          </a:p>
        </p:txBody>
      </p:sp>
      <p:sp>
        <p:nvSpPr>
          <p:cNvPr id="7" name="CasellaDiTesto 6"/>
          <p:cNvSpPr txBox="1"/>
          <p:nvPr/>
        </p:nvSpPr>
        <p:spPr>
          <a:xfrm>
            <a:off x="7620000" y="316468"/>
            <a:ext cx="1143000" cy="584776"/>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02732947-E878-0C40-9B26-41F12532780A}" type="slidenum">
              <a:rPr lang="it-IT" smtClean="0"/>
              <a:pPr/>
              <a:t>26</a:t>
            </a:fld>
            <a:endParaRPr lang="it-IT"/>
          </a:p>
        </p:txBody>
      </p:sp>
      <p:sp>
        <p:nvSpPr>
          <p:cNvPr id="3" name="CasellaDiTesto 2"/>
          <p:cNvSpPr txBox="1"/>
          <p:nvPr/>
        </p:nvSpPr>
        <p:spPr>
          <a:xfrm>
            <a:off x="685800" y="1066800"/>
            <a:ext cx="7772400" cy="1169551"/>
          </a:xfrm>
          <a:prstGeom prst="rect">
            <a:avLst/>
          </a:prstGeom>
          <a:noFill/>
        </p:spPr>
        <p:txBody>
          <a:bodyPr wrap="square" rtlCol="0">
            <a:spAutoFit/>
          </a:bodyPr>
          <a:lstStyle/>
          <a:p>
            <a:pPr algn="just"/>
            <a:r>
              <a:rPr lang="it-IT" sz="1400" dirty="0" smtClean="0"/>
              <a:t>N.B. Spiegando il </a:t>
            </a:r>
            <a:r>
              <a:rPr lang="it-IT" sz="1400" i="1" dirty="0" err="1" smtClean="0"/>
              <a:t>Subjectum</a:t>
            </a:r>
            <a:r>
              <a:rPr lang="it-IT" sz="1400" i="1" dirty="0" smtClean="0"/>
              <a:t> </a:t>
            </a:r>
            <a:r>
              <a:rPr lang="it-IT" sz="1400" dirty="0" smtClean="0"/>
              <a:t>sul piano ontologico abbiamo impostato correttamente la comprensione del passaggio dal </a:t>
            </a:r>
            <a:r>
              <a:rPr lang="it-IT" sz="1400" i="1" dirty="0" err="1" smtClean="0"/>
              <a:t>Subjectum</a:t>
            </a:r>
            <a:r>
              <a:rPr lang="it-IT" sz="1400" dirty="0" smtClean="0"/>
              <a:t> al </a:t>
            </a:r>
            <a:r>
              <a:rPr lang="it-IT" sz="1400" i="1" dirty="0" smtClean="0"/>
              <a:t>Soggetto. Questo tuttavia, sebbene necessario per le reali possibilità di riuscita della ricerca, non basta ai fini del nostro oggetto, </a:t>
            </a:r>
            <a:r>
              <a:rPr lang="it-IT" sz="1400" b="1" i="1" dirty="0" smtClean="0"/>
              <a:t>che è e resta quello di</a:t>
            </a:r>
            <a:r>
              <a:rPr lang="it-IT" sz="1400" i="1" dirty="0" smtClean="0"/>
              <a:t> comprendere l’essere soggetto come </a:t>
            </a:r>
            <a:r>
              <a:rPr lang="it-IT" sz="1400" b="1" i="1" dirty="0" smtClean="0"/>
              <a:t>base</a:t>
            </a:r>
            <a:r>
              <a:rPr lang="it-IT" sz="1400" i="1" dirty="0" smtClean="0"/>
              <a:t> della legittimazione materiale dell’Autorità e dunque </a:t>
            </a:r>
            <a:r>
              <a:rPr lang="it-IT" sz="1400" b="1" i="1" dirty="0" smtClean="0"/>
              <a:t>come condizione di realtà </a:t>
            </a:r>
            <a:r>
              <a:rPr lang="it-IT" sz="1400" i="1" dirty="0" smtClean="0"/>
              <a:t>del diritto che giunge fino a noi attraverso le forme del binomio </a:t>
            </a:r>
            <a:r>
              <a:rPr lang="it-IT" sz="1400" i="1" dirty="0" err="1" smtClean="0"/>
              <a:t>DIRITTO=STATO</a:t>
            </a:r>
            <a:r>
              <a:rPr lang="it-IT" sz="1400" i="1" dirty="0" smtClean="0"/>
              <a:t>.</a:t>
            </a:r>
            <a:endParaRPr lang="it-IT" sz="1400" dirty="0"/>
          </a:p>
        </p:txBody>
      </p:sp>
      <p:sp>
        <p:nvSpPr>
          <p:cNvPr id="4" name="CasellaDiTesto 3"/>
          <p:cNvSpPr txBox="1"/>
          <p:nvPr/>
        </p:nvSpPr>
        <p:spPr>
          <a:xfrm>
            <a:off x="1371600" y="3429000"/>
            <a:ext cx="6400800" cy="1169551"/>
          </a:xfrm>
          <a:prstGeom prst="rect">
            <a:avLst/>
          </a:prstGeom>
          <a:noFill/>
        </p:spPr>
        <p:txBody>
          <a:bodyPr wrap="square" rtlCol="0">
            <a:spAutoFit/>
          </a:bodyPr>
          <a:lstStyle/>
          <a:p>
            <a:pPr algn="just"/>
            <a:r>
              <a:rPr lang="it-IT" sz="1600" i="1" dirty="0" smtClean="0"/>
              <a:t>Per comprendere esattamente quel passaggio dobbiamo compiere un </a:t>
            </a:r>
            <a:r>
              <a:rPr lang="it-IT" sz="1600" b="1" i="1" dirty="0" smtClean="0"/>
              <a:t>passo decisivo</a:t>
            </a:r>
            <a:r>
              <a:rPr lang="it-IT" i="1" dirty="0" smtClean="0"/>
              <a:t>. Dobbiamo trattare l’ONTOLOGIA </a:t>
            </a:r>
            <a:r>
              <a:rPr lang="it-IT" b="1" i="1" dirty="0" smtClean="0"/>
              <a:t>INNANZITUTTO</a:t>
            </a:r>
            <a:r>
              <a:rPr lang="it-IT" i="1" dirty="0" smtClean="0"/>
              <a:t> COME UNA SPECIFICA, REALE CONDIZIONE </a:t>
            </a:r>
            <a:r>
              <a:rPr lang="it-IT" i="1" dirty="0" err="1" smtClean="0"/>
              <a:t>DI</a:t>
            </a:r>
            <a:r>
              <a:rPr lang="it-IT" i="1" dirty="0" smtClean="0"/>
              <a:t> ESISTENZA STORICAMENTE DETERMINATASI</a:t>
            </a:r>
            <a:r>
              <a:rPr lang="it-IT" b="1" i="1" dirty="0" smtClean="0"/>
              <a:t>. </a:t>
            </a:r>
            <a:endParaRPr lang="it-IT" b="1" i="1" dirty="0"/>
          </a:p>
        </p:txBody>
      </p:sp>
      <p:sp>
        <p:nvSpPr>
          <p:cNvPr id="5" name="CasellaDiTesto 4"/>
          <p:cNvSpPr txBox="1"/>
          <p:nvPr/>
        </p:nvSpPr>
        <p:spPr>
          <a:xfrm>
            <a:off x="7772400" y="304800"/>
            <a:ext cx="1143000" cy="584776"/>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02732947-E878-0C40-9B26-41F12532780A}" type="slidenum">
              <a:rPr lang="it-IT" smtClean="0"/>
              <a:pPr/>
              <a:t>27</a:t>
            </a:fld>
            <a:endParaRPr lang="it-IT"/>
          </a:p>
        </p:txBody>
      </p:sp>
      <p:sp>
        <p:nvSpPr>
          <p:cNvPr id="3" name="CasellaDiTesto 2"/>
          <p:cNvSpPr txBox="1"/>
          <p:nvPr/>
        </p:nvSpPr>
        <p:spPr>
          <a:xfrm>
            <a:off x="685800" y="2362200"/>
            <a:ext cx="7772400" cy="3970318"/>
          </a:xfrm>
          <a:prstGeom prst="rect">
            <a:avLst/>
          </a:prstGeom>
          <a:noFill/>
        </p:spPr>
        <p:txBody>
          <a:bodyPr wrap="square" rtlCol="0">
            <a:spAutoFit/>
          </a:bodyPr>
          <a:lstStyle/>
          <a:p>
            <a:pPr algn="just"/>
            <a:r>
              <a:rPr lang="it-IT" sz="1400" dirty="0" smtClean="0"/>
              <a:t>Con ciò non si escludono altri piani, né vengono negate letture e comprensioni diversamente impostate. Piuttosto, il </a:t>
            </a:r>
            <a:r>
              <a:rPr lang="it-IT" sz="1400" i="1" dirty="0" smtClean="0"/>
              <a:t>fatto</a:t>
            </a:r>
            <a:r>
              <a:rPr lang="it-IT" sz="1400" dirty="0" smtClean="0"/>
              <a:t> che quell’accadimento si è dato storicamente ed il </a:t>
            </a:r>
            <a:r>
              <a:rPr lang="it-IT" sz="1400" i="1" dirty="0" smtClean="0"/>
              <a:t>modo</a:t>
            </a:r>
            <a:r>
              <a:rPr lang="it-IT" sz="1400" dirty="0" smtClean="0"/>
              <a:t> nel quale esso si è dato, questi dati vengono assunti come prioritario oggetto di indagine. </a:t>
            </a:r>
            <a:r>
              <a:rPr lang="it-IT" sz="1400" b="1" dirty="0" smtClean="0"/>
              <a:t>Che quello con il quale si ha a che fare è un </a:t>
            </a:r>
            <a:r>
              <a:rPr lang="it-IT" sz="1400" b="1" i="1" dirty="0" smtClean="0"/>
              <a:t>fatto con un suo specifico modo d’essere</a:t>
            </a:r>
            <a:r>
              <a:rPr lang="it-IT" sz="1400" b="1" dirty="0" smtClean="0"/>
              <a:t>, questa constatazione precede ogni altra considerazione</a:t>
            </a:r>
            <a:r>
              <a:rPr lang="it-IT" sz="1400" dirty="0" smtClean="0"/>
              <a:t>. </a:t>
            </a:r>
          </a:p>
          <a:p>
            <a:pPr algn="just"/>
            <a:r>
              <a:rPr lang="it-IT" sz="1400" i="1" dirty="0" smtClean="0"/>
              <a:t>La scelta di metodo diviene così anche una scelta di campo</a:t>
            </a:r>
            <a:r>
              <a:rPr lang="it-IT" sz="1400" dirty="0" smtClean="0"/>
              <a:t>. Inevitabilmente, lavorare sul </a:t>
            </a:r>
            <a:r>
              <a:rPr lang="it-IT" sz="1400" i="1" dirty="0" smtClean="0"/>
              <a:t>piano</a:t>
            </a:r>
            <a:r>
              <a:rPr lang="it-IT" sz="1400" dirty="0" smtClean="0"/>
              <a:t> </a:t>
            </a:r>
            <a:r>
              <a:rPr lang="it-IT" sz="1400" i="1" dirty="0" smtClean="0"/>
              <a:t>dei modi d’essere</a:t>
            </a:r>
            <a:r>
              <a:rPr lang="it-IT" sz="1400" dirty="0" smtClean="0"/>
              <a:t>, stando all’interno delle coordinate storiche, geografiche ed istituzionali alle quali apparteniamo, nelle quali dominante è in ogni caso il sistema concettuale improntato alla </a:t>
            </a:r>
            <a:r>
              <a:rPr lang="it-IT" sz="1400" i="1" dirty="0" smtClean="0"/>
              <a:t>comprensione del reale secondo la filosofia dell’essere</a:t>
            </a:r>
            <a:r>
              <a:rPr lang="it-IT" sz="1400" dirty="0" smtClean="0"/>
              <a:t>, significa innanzitutto che il fenomeno non viene comunque ricondotto ai tradizionali schemi concettuali ai quali la nostra realtà culturale fa comunque riferimento. Non si parte allora da nessuna </a:t>
            </a:r>
            <a:r>
              <a:rPr lang="it-IT" sz="1400" i="1" dirty="0" smtClean="0"/>
              <a:t>realtà pre-data</a:t>
            </a:r>
            <a:r>
              <a:rPr lang="it-IT" sz="1400" dirty="0" smtClean="0"/>
              <a:t>. Il fenomeno non si </a:t>
            </a:r>
            <a:r>
              <a:rPr lang="it-IT" sz="1400" i="1" dirty="0" smtClean="0"/>
              <a:t>commisura</a:t>
            </a:r>
            <a:r>
              <a:rPr lang="it-IT" sz="1400" dirty="0" smtClean="0"/>
              <a:t> con verità prime o ultime (quali che siano) capaci di definirne senso ed identità. Lo si descrive piuttosto assumendo come </a:t>
            </a:r>
            <a:r>
              <a:rPr lang="it-IT" sz="1400" b="1" i="1" dirty="0" smtClean="0"/>
              <a:t>principio metodologico</a:t>
            </a:r>
            <a:r>
              <a:rPr lang="it-IT" sz="1400" dirty="0" smtClean="0"/>
              <a:t> il fatto che il piano sul quale esso si mostra e si impone come un essere è innanzitutto quello del suo </a:t>
            </a:r>
            <a:r>
              <a:rPr lang="it-IT" sz="1400" b="1" i="1" dirty="0" smtClean="0"/>
              <a:t>specifico modo d’essere</a:t>
            </a:r>
            <a:r>
              <a:rPr lang="it-IT" sz="1400" i="1" dirty="0" smtClean="0"/>
              <a:t>. </a:t>
            </a:r>
            <a:r>
              <a:rPr lang="it-IT" sz="1400" dirty="0" smtClean="0"/>
              <a:t>Il che è una scelta di campo, perché </a:t>
            </a:r>
            <a:r>
              <a:rPr lang="it-IT" sz="1400" b="1" i="1" dirty="0" smtClean="0"/>
              <a:t>sposta la ricerca</a:t>
            </a:r>
            <a:r>
              <a:rPr lang="it-IT" sz="1400" i="1" dirty="0" smtClean="0"/>
              <a:t>, dalla regione dell’ essere </a:t>
            </a:r>
            <a:r>
              <a:rPr lang="it-IT" sz="1400" dirty="0" smtClean="0"/>
              <a:t>(mondo delle verità pre-date o delle essenze)</a:t>
            </a:r>
            <a:r>
              <a:rPr lang="it-IT" sz="1400" i="1" dirty="0" smtClean="0"/>
              <a:t>,</a:t>
            </a:r>
            <a:r>
              <a:rPr lang="it-IT" sz="1400" dirty="0" smtClean="0"/>
              <a:t> </a:t>
            </a:r>
            <a:r>
              <a:rPr lang="it-IT" sz="1400" i="1" dirty="0" smtClean="0"/>
              <a:t>a quella delle cose per le quali </a:t>
            </a:r>
            <a:r>
              <a:rPr lang="it-IT" sz="1400" dirty="0" smtClean="0"/>
              <a:t>(almeno nei limiti del divenire, dove esse, fin tanto che sono, ancora non sono)</a:t>
            </a:r>
            <a:r>
              <a:rPr lang="it-IT" sz="1400" i="1" dirty="0" smtClean="0"/>
              <a:t> non c’è alcun essere se non in quanto modo d’essere </a:t>
            </a:r>
            <a:r>
              <a:rPr lang="it-IT" sz="1400" dirty="0" smtClean="0"/>
              <a:t>(non c’è alcuna realtà prima, al di fuori, di fronte al fatto che, fin tanto che siamo, ancora non siamo)</a:t>
            </a:r>
            <a:r>
              <a:rPr lang="it-IT" sz="1400" i="1" dirty="0" smtClean="0"/>
              <a:t>.</a:t>
            </a:r>
            <a:endParaRPr lang="it-IT" sz="1400" dirty="0" smtClean="0"/>
          </a:p>
          <a:p>
            <a:pPr algn="just"/>
            <a:endParaRPr lang="it-IT" sz="1400" dirty="0"/>
          </a:p>
        </p:txBody>
      </p:sp>
      <p:sp>
        <p:nvSpPr>
          <p:cNvPr id="4" name="CasellaDiTesto 3"/>
          <p:cNvSpPr txBox="1"/>
          <p:nvPr/>
        </p:nvSpPr>
        <p:spPr>
          <a:xfrm>
            <a:off x="685800" y="990600"/>
            <a:ext cx="7696200" cy="1200329"/>
          </a:xfrm>
          <a:prstGeom prst="rect">
            <a:avLst/>
          </a:prstGeom>
          <a:noFill/>
        </p:spPr>
        <p:txBody>
          <a:bodyPr wrap="square" rtlCol="0">
            <a:spAutoFit/>
          </a:bodyPr>
          <a:lstStyle/>
          <a:p>
            <a:pPr algn="just"/>
            <a:r>
              <a:rPr lang="it-IT" dirty="0" smtClean="0"/>
              <a:t>Il rapporto con qualunque fenomeno, sia esso storico, naturale, esistenziale, sociale o giuridico, può essere instaurato facendo come scelta di metodo quella di trattarlo innanzitutto come un </a:t>
            </a:r>
            <a:r>
              <a:rPr lang="it-IT" i="1" dirty="0" smtClean="0"/>
              <a:t>puro e semplice fatto storicamente determinatosi</a:t>
            </a:r>
            <a:r>
              <a:rPr lang="it-IT" dirty="0" smtClean="0"/>
              <a:t>. </a:t>
            </a:r>
            <a:endParaRPr lang="it-IT" i="1" dirty="0"/>
          </a:p>
        </p:txBody>
      </p:sp>
      <p:sp>
        <p:nvSpPr>
          <p:cNvPr id="5" name="CasellaDiTesto 4"/>
          <p:cNvSpPr txBox="1"/>
          <p:nvPr/>
        </p:nvSpPr>
        <p:spPr>
          <a:xfrm>
            <a:off x="762000" y="381000"/>
            <a:ext cx="2362200" cy="381000"/>
          </a:xfrm>
          <a:prstGeom prst="rect">
            <a:avLst/>
          </a:prstGeom>
          <a:noFill/>
        </p:spPr>
        <p:txBody>
          <a:bodyPr wrap="square" rtlCol="0">
            <a:spAutoFit/>
          </a:bodyPr>
          <a:lstStyle/>
          <a:p>
            <a:r>
              <a:rPr lang="it-IT" i="1" dirty="0" smtClean="0"/>
              <a:t>ATTENZIONE!</a:t>
            </a:r>
            <a:endParaRPr lang="it-IT" i="1" dirty="0"/>
          </a:p>
        </p:txBody>
      </p:sp>
      <p:sp>
        <p:nvSpPr>
          <p:cNvPr id="6" name="CasellaDiTesto 5"/>
          <p:cNvSpPr txBox="1"/>
          <p:nvPr/>
        </p:nvSpPr>
        <p:spPr>
          <a:xfrm>
            <a:off x="7821590" y="177224"/>
            <a:ext cx="1120820" cy="584776"/>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02732947-E878-0C40-9B26-41F12532780A}" type="slidenum">
              <a:rPr lang="it-IT" smtClean="0"/>
              <a:pPr/>
              <a:t>28</a:t>
            </a:fld>
            <a:endParaRPr lang="it-IT"/>
          </a:p>
        </p:txBody>
      </p:sp>
      <p:sp>
        <p:nvSpPr>
          <p:cNvPr id="3" name="CasellaDiTesto 2"/>
          <p:cNvSpPr txBox="1"/>
          <p:nvPr/>
        </p:nvSpPr>
        <p:spPr>
          <a:xfrm>
            <a:off x="1219200" y="4038600"/>
            <a:ext cx="7239000" cy="369332"/>
          </a:xfrm>
          <a:prstGeom prst="rect">
            <a:avLst/>
          </a:prstGeom>
          <a:noFill/>
        </p:spPr>
        <p:txBody>
          <a:bodyPr wrap="square" rtlCol="0">
            <a:spAutoFit/>
          </a:bodyPr>
          <a:lstStyle/>
          <a:p>
            <a:pPr algn="just"/>
            <a:r>
              <a:rPr lang="it-IT" i="1" dirty="0" smtClean="0"/>
              <a:t>.</a:t>
            </a:r>
            <a:endParaRPr lang="it-IT" dirty="0"/>
          </a:p>
        </p:txBody>
      </p:sp>
      <p:sp>
        <p:nvSpPr>
          <p:cNvPr id="5" name="CasellaDiTesto 4"/>
          <p:cNvSpPr txBox="1"/>
          <p:nvPr/>
        </p:nvSpPr>
        <p:spPr>
          <a:xfrm>
            <a:off x="1219200" y="990600"/>
            <a:ext cx="7239000" cy="646331"/>
          </a:xfrm>
          <a:prstGeom prst="rect">
            <a:avLst/>
          </a:prstGeom>
          <a:noFill/>
        </p:spPr>
        <p:txBody>
          <a:bodyPr wrap="square" rtlCol="0">
            <a:spAutoFit/>
          </a:bodyPr>
          <a:lstStyle/>
          <a:p>
            <a:pPr algn="just"/>
            <a:r>
              <a:rPr lang="it-IT" b="1" i="1" dirty="0" smtClean="0"/>
              <a:t>Dall’Essere al modo d’essere: per la nostra ricerca, lo spostamento di piano ha conseguenze immediate e rilevanti</a:t>
            </a:r>
            <a:r>
              <a:rPr lang="it-IT" i="1" dirty="0" smtClean="0"/>
              <a:t>.</a:t>
            </a:r>
            <a:endParaRPr lang="it-IT" dirty="0"/>
          </a:p>
        </p:txBody>
      </p:sp>
      <p:sp>
        <p:nvSpPr>
          <p:cNvPr id="7" name="CasellaDiTesto 6"/>
          <p:cNvSpPr txBox="1"/>
          <p:nvPr/>
        </p:nvSpPr>
        <p:spPr>
          <a:xfrm>
            <a:off x="1905000" y="2590800"/>
            <a:ext cx="5334000" cy="1569660"/>
          </a:xfrm>
          <a:prstGeom prst="rect">
            <a:avLst/>
          </a:prstGeom>
          <a:noFill/>
        </p:spPr>
        <p:txBody>
          <a:bodyPr wrap="square" rtlCol="0">
            <a:spAutoFit/>
          </a:bodyPr>
          <a:lstStyle/>
          <a:p>
            <a:r>
              <a:rPr lang="it-IT" sz="2400" i="1" dirty="0" smtClean="0"/>
              <a:t>Sono conseguenze che riguardano:</a:t>
            </a:r>
          </a:p>
          <a:p>
            <a:pPr marL="342900" indent="-342900">
              <a:buAutoNum type="arabicPeriod"/>
            </a:pPr>
            <a:r>
              <a:rPr lang="it-IT" sz="2400" i="1" dirty="0" smtClean="0"/>
              <a:t>il metodo;</a:t>
            </a:r>
          </a:p>
          <a:p>
            <a:pPr marL="342900" indent="-342900">
              <a:buAutoNum type="arabicPeriod"/>
            </a:pPr>
            <a:r>
              <a:rPr lang="it-IT" sz="2400" i="1" dirty="0" smtClean="0"/>
              <a:t>l’oggetto;</a:t>
            </a:r>
          </a:p>
          <a:p>
            <a:pPr marL="342900" indent="-342900">
              <a:buAutoNum type="arabicPeriod"/>
            </a:pPr>
            <a:r>
              <a:rPr lang="it-IT" sz="2400" i="1" dirty="0" smtClean="0"/>
              <a:t>il campo di indagine.</a:t>
            </a:r>
            <a:endParaRPr lang="it-IT" sz="2400" dirty="0"/>
          </a:p>
        </p:txBody>
      </p:sp>
      <p:sp>
        <p:nvSpPr>
          <p:cNvPr id="6" name="CasellaDiTesto 5"/>
          <p:cNvSpPr txBox="1"/>
          <p:nvPr/>
        </p:nvSpPr>
        <p:spPr>
          <a:xfrm>
            <a:off x="7565980" y="228600"/>
            <a:ext cx="1120820" cy="584776"/>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02732947-E878-0C40-9B26-41F12532780A}" type="slidenum">
              <a:rPr lang="it-IT" smtClean="0"/>
              <a:pPr/>
              <a:t>29</a:t>
            </a:fld>
            <a:endParaRPr lang="it-IT"/>
          </a:p>
        </p:txBody>
      </p:sp>
      <p:sp>
        <p:nvSpPr>
          <p:cNvPr id="3" name="CasellaDiTesto 2"/>
          <p:cNvSpPr txBox="1"/>
          <p:nvPr/>
        </p:nvSpPr>
        <p:spPr>
          <a:xfrm>
            <a:off x="685800" y="762000"/>
            <a:ext cx="7315200" cy="923330"/>
          </a:xfrm>
          <a:prstGeom prst="rect">
            <a:avLst/>
          </a:prstGeom>
          <a:noFill/>
        </p:spPr>
        <p:txBody>
          <a:bodyPr wrap="square" rtlCol="0">
            <a:spAutoFit/>
          </a:bodyPr>
          <a:lstStyle/>
          <a:p>
            <a:r>
              <a:rPr lang="it-IT" i="1" dirty="0" smtClean="0"/>
              <a:t>A. IL METODO. Da questo momento la ricerca deve attenersi innanzitutto alla seguente impostazione.</a:t>
            </a:r>
          </a:p>
          <a:p>
            <a:endParaRPr lang="it-IT" dirty="0"/>
          </a:p>
        </p:txBody>
      </p:sp>
      <p:sp>
        <p:nvSpPr>
          <p:cNvPr id="4" name="CasellaDiTesto 3"/>
          <p:cNvSpPr txBox="1"/>
          <p:nvPr/>
        </p:nvSpPr>
        <p:spPr>
          <a:xfrm>
            <a:off x="1371600" y="1981200"/>
            <a:ext cx="6705600" cy="923330"/>
          </a:xfrm>
          <a:prstGeom prst="rect">
            <a:avLst/>
          </a:prstGeom>
          <a:noFill/>
        </p:spPr>
        <p:txBody>
          <a:bodyPr wrap="square" rtlCol="0">
            <a:spAutoFit/>
          </a:bodyPr>
          <a:lstStyle/>
          <a:p>
            <a:pPr algn="just"/>
            <a:r>
              <a:rPr lang="it-IT" i="1" dirty="0" smtClean="0"/>
              <a:t>Trattare l’ontologia come un fatto storicamente determinatosi significa trattarla come un modo d’essere che ha nel </a:t>
            </a:r>
            <a:r>
              <a:rPr lang="it-IT" i="1" dirty="0" err="1" smtClean="0"/>
              <a:t>Subjectum</a:t>
            </a:r>
            <a:r>
              <a:rPr lang="it-IT" i="1" dirty="0" smtClean="0"/>
              <a:t> la reale e necessaria condizione di esistenza ad essa conforme.</a:t>
            </a:r>
            <a:endParaRPr lang="it-IT" dirty="0"/>
          </a:p>
        </p:txBody>
      </p:sp>
      <p:sp>
        <p:nvSpPr>
          <p:cNvPr id="5" name="CasellaDiTesto 4"/>
          <p:cNvSpPr txBox="1"/>
          <p:nvPr/>
        </p:nvSpPr>
        <p:spPr>
          <a:xfrm>
            <a:off x="1524000" y="3429000"/>
            <a:ext cx="6248400" cy="1477328"/>
          </a:xfrm>
          <a:prstGeom prst="rect">
            <a:avLst/>
          </a:prstGeom>
          <a:noFill/>
        </p:spPr>
        <p:txBody>
          <a:bodyPr wrap="square" rtlCol="0">
            <a:spAutoFit/>
          </a:bodyPr>
          <a:lstStyle/>
          <a:p>
            <a:pPr algn="just"/>
            <a:r>
              <a:rPr lang="it-IT" i="1" dirty="0" smtClean="0"/>
              <a:t>Di conseguenza, ponendoci su questo piano, il </a:t>
            </a:r>
            <a:r>
              <a:rPr lang="it-IT" b="1" i="1" dirty="0" smtClean="0"/>
              <a:t>SUBJECTUM</a:t>
            </a:r>
            <a:r>
              <a:rPr lang="it-IT" i="1" dirty="0" smtClean="0"/>
              <a:t> si dimostra come lo </a:t>
            </a:r>
            <a:r>
              <a:rPr lang="it-IT" b="1" i="1" dirty="0" smtClean="0"/>
              <a:t>STATUS</a:t>
            </a:r>
            <a:r>
              <a:rPr lang="it-IT" i="1" dirty="0" smtClean="0"/>
              <a:t> di quella specifica condizione di esistenza storica</a:t>
            </a:r>
            <a:r>
              <a:rPr lang="it-IT" b="1" i="1" dirty="0" smtClean="0"/>
              <a:t> </a:t>
            </a:r>
            <a:r>
              <a:rPr lang="it-IT" i="1" dirty="0" smtClean="0"/>
              <a:t>che la tradizione occidentale chiama </a:t>
            </a:r>
            <a:r>
              <a:rPr lang="it-IT" b="1" i="1" dirty="0" smtClean="0"/>
              <a:t>CONDIZIONE ONTOLOGICA. </a:t>
            </a:r>
            <a:endParaRPr lang="it-IT" dirty="0" smtClean="0"/>
          </a:p>
          <a:p>
            <a:endParaRPr lang="it-IT" dirty="0"/>
          </a:p>
        </p:txBody>
      </p:sp>
      <p:sp>
        <p:nvSpPr>
          <p:cNvPr id="6" name="CasellaDiTesto 5"/>
          <p:cNvSpPr txBox="1"/>
          <p:nvPr/>
        </p:nvSpPr>
        <p:spPr>
          <a:xfrm>
            <a:off x="1524000" y="5334000"/>
            <a:ext cx="6248400" cy="923330"/>
          </a:xfrm>
          <a:prstGeom prst="rect">
            <a:avLst/>
          </a:prstGeom>
          <a:noFill/>
        </p:spPr>
        <p:txBody>
          <a:bodyPr wrap="square" rtlCol="0">
            <a:spAutoFit/>
          </a:bodyPr>
          <a:lstStyle/>
          <a:p>
            <a:pPr algn="just"/>
            <a:r>
              <a:rPr lang="it-IT" i="1" dirty="0" smtClean="0"/>
              <a:t>A sua volta, sul piano dei fatti storicamente determinatisi, </a:t>
            </a:r>
            <a:r>
              <a:rPr lang="it-IT" b="1" i="1" dirty="0" smtClean="0"/>
              <a:t>la condizione ontologica</a:t>
            </a:r>
            <a:r>
              <a:rPr lang="it-IT" i="1" dirty="0" smtClean="0"/>
              <a:t> è lo </a:t>
            </a:r>
            <a:r>
              <a:rPr lang="it-IT" b="1" i="1" dirty="0" smtClean="0"/>
              <a:t>status</a:t>
            </a:r>
            <a:r>
              <a:rPr lang="it-IT" i="1" dirty="0" smtClean="0"/>
              <a:t> che ha </a:t>
            </a:r>
            <a:r>
              <a:rPr lang="it-IT" b="1" i="1" dirty="0" smtClean="0"/>
              <a:t>nei modi e nelle forme della ontologia</a:t>
            </a:r>
            <a:r>
              <a:rPr lang="it-IT" i="1" dirty="0" smtClean="0"/>
              <a:t> la sua reale e necessaria condizione di esistenza.</a:t>
            </a:r>
            <a:endParaRPr lang="it-IT" i="1" dirty="0"/>
          </a:p>
        </p:txBody>
      </p:sp>
      <p:sp>
        <p:nvSpPr>
          <p:cNvPr id="7" name="CasellaDiTesto 6"/>
          <p:cNvSpPr txBox="1"/>
          <p:nvPr/>
        </p:nvSpPr>
        <p:spPr>
          <a:xfrm>
            <a:off x="7696200" y="177224"/>
            <a:ext cx="1120820" cy="584776"/>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02732947-E878-0C40-9B26-41F12532780A}" type="slidenum">
              <a:rPr lang="it-IT" smtClean="0"/>
              <a:pPr/>
              <a:t>30</a:t>
            </a:fld>
            <a:endParaRPr lang="it-IT"/>
          </a:p>
        </p:txBody>
      </p:sp>
      <p:sp>
        <p:nvSpPr>
          <p:cNvPr id="3" name="CasellaDiTesto 2"/>
          <p:cNvSpPr txBox="1"/>
          <p:nvPr/>
        </p:nvSpPr>
        <p:spPr>
          <a:xfrm>
            <a:off x="1143000" y="381000"/>
            <a:ext cx="4191000" cy="523220"/>
          </a:xfrm>
          <a:prstGeom prst="rect">
            <a:avLst/>
          </a:prstGeom>
          <a:noFill/>
        </p:spPr>
        <p:txBody>
          <a:bodyPr wrap="square" rtlCol="0">
            <a:spAutoFit/>
          </a:bodyPr>
          <a:lstStyle/>
          <a:p>
            <a:pPr algn="just"/>
            <a:r>
              <a:rPr lang="it-IT" sz="1400" i="1" dirty="0" smtClean="0"/>
              <a:t>Sul piano delle realtà storicamente determinatesi occorre assumere come conclusione il fatto che</a:t>
            </a:r>
            <a:endParaRPr lang="it-IT" sz="1400" i="1" dirty="0"/>
          </a:p>
        </p:txBody>
      </p:sp>
      <p:sp>
        <p:nvSpPr>
          <p:cNvPr id="4" name="CasellaDiTesto 3"/>
          <p:cNvSpPr txBox="1"/>
          <p:nvPr/>
        </p:nvSpPr>
        <p:spPr>
          <a:xfrm>
            <a:off x="2667000" y="1066800"/>
            <a:ext cx="2590800" cy="1477328"/>
          </a:xfrm>
          <a:prstGeom prst="rect">
            <a:avLst/>
          </a:prstGeom>
          <a:noFill/>
        </p:spPr>
        <p:txBody>
          <a:bodyPr wrap="square" rtlCol="0">
            <a:spAutoFit/>
          </a:bodyPr>
          <a:lstStyle/>
          <a:p>
            <a:pPr algn="just"/>
            <a:r>
              <a:rPr lang="it-IT" b="1" i="1" dirty="0" smtClean="0"/>
              <a:t>la</a:t>
            </a:r>
            <a:r>
              <a:rPr lang="it-IT" i="1" dirty="0" smtClean="0"/>
              <a:t> </a:t>
            </a:r>
            <a:r>
              <a:rPr lang="it-IT" b="1" i="1" dirty="0" smtClean="0"/>
              <a:t>condizione ontologica</a:t>
            </a:r>
          </a:p>
          <a:p>
            <a:pPr algn="just"/>
            <a:r>
              <a:rPr lang="it-IT" b="1" i="1" dirty="0" smtClean="0"/>
              <a:t>è una forma di esistenza storica</a:t>
            </a:r>
          </a:p>
          <a:p>
            <a:pPr algn="just"/>
            <a:r>
              <a:rPr lang="it-IT" b="1" i="1" dirty="0" smtClean="0"/>
              <a:t>strutturata secondo modi specifici.</a:t>
            </a:r>
            <a:endParaRPr lang="it-IT" i="1" dirty="0"/>
          </a:p>
        </p:txBody>
      </p:sp>
      <p:sp>
        <p:nvSpPr>
          <p:cNvPr id="5" name="CasellaDiTesto 4"/>
          <p:cNvSpPr txBox="1"/>
          <p:nvPr/>
        </p:nvSpPr>
        <p:spPr>
          <a:xfrm>
            <a:off x="1143000" y="2895600"/>
            <a:ext cx="6705600" cy="523220"/>
          </a:xfrm>
          <a:prstGeom prst="rect">
            <a:avLst/>
          </a:prstGeom>
          <a:noFill/>
        </p:spPr>
        <p:txBody>
          <a:bodyPr wrap="square" rtlCol="0">
            <a:spAutoFit/>
          </a:bodyPr>
          <a:lstStyle/>
          <a:p>
            <a:pPr algn="just"/>
            <a:r>
              <a:rPr lang="it-IT" sz="1400" i="1" dirty="0" smtClean="0"/>
              <a:t>Questi modi li conosciamo. Sono </a:t>
            </a:r>
            <a:r>
              <a:rPr lang="it-IT" sz="1400" i="1" dirty="0" err="1" smtClean="0"/>
              <a:t>1</a:t>
            </a:r>
            <a:r>
              <a:rPr lang="it-IT" sz="1400" i="1" dirty="0" smtClean="0"/>
              <a:t>. l’antinomia insanabile tra Essenza ed Esistenza e </a:t>
            </a:r>
            <a:r>
              <a:rPr lang="it-IT" sz="1400" i="1" dirty="0" err="1" smtClean="0"/>
              <a:t>2</a:t>
            </a:r>
            <a:r>
              <a:rPr lang="it-IT" sz="1400" i="1" dirty="0" smtClean="0"/>
              <a:t>. la conflittualità permanente.</a:t>
            </a:r>
            <a:endParaRPr lang="it-IT" sz="1400" i="1" dirty="0"/>
          </a:p>
        </p:txBody>
      </p:sp>
      <p:sp>
        <p:nvSpPr>
          <p:cNvPr id="6" name="CasellaDiTesto 5"/>
          <p:cNvSpPr txBox="1"/>
          <p:nvPr/>
        </p:nvSpPr>
        <p:spPr>
          <a:xfrm>
            <a:off x="1981200" y="3733800"/>
            <a:ext cx="5257800" cy="1200329"/>
          </a:xfrm>
          <a:prstGeom prst="rect">
            <a:avLst/>
          </a:prstGeom>
          <a:noFill/>
        </p:spPr>
        <p:txBody>
          <a:bodyPr wrap="square" rtlCol="0">
            <a:spAutoFit/>
          </a:bodyPr>
          <a:lstStyle/>
          <a:p>
            <a:pPr algn="just"/>
            <a:r>
              <a:rPr lang="it-IT" i="1" dirty="0" smtClean="0"/>
              <a:t>Sul piano della storia, questi </a:t>
            </a:r>
            <a:r>
              <a:rPr lang="it-IT" b="1" i="1" dirty="0" smtClean="0"/>
              <a:t>modi</a:t>
            </a:r>
            <a:r>
              <a:rPr lang="it-IT" i="1" dirty="0" smtClean="0"/>
              <a:t> diventano </a:t>
            </a:r>
            <a:r>
              <a:rPr lang="it-IT" b="1" i="1" dirty="0" smtClean="0"/>
              <a:t>parametri</a:t>
            </a:r>
            <a:r>
              <a:rPr lang="it-IT" i="1" dirty="0" smtClean="0"/>
              <a:t> attraverso i quali uno </a:t>
            </a:r>
            <a:r>
              <a:rPr lang="it-IT" b="1" i="1" dirty="0" smtClean="0"/>
              <a:t>status</a:t>
            </a:r>
            <a:r>
              <a:rPr lang="it-IT" i="1" dirty="0" smtClean="0"/>
              <a:t> si mostra identificabile come la </a:t>
            </a:r>
            <a:r>
              <a:rPr lang="it-IT" b="1" i="1" dirty="0" smtClean="0"/>
              <a:t>condizione d’essere</a:t>
            </a:r>
            <a:r>
              <a:rPr lang="it-IT" i="1" dirty="0" smtClean="0"/>
              <a:t> conforme e necessaria ad una </a:t>
            </a:r>
            <a:r>
              <a:rPr lang="it-IT" b="1" i="1" dirty="0" smtClean="0"/>
              <a:t>forma di esistenza ontologica</a:t>
            </a:r>
            <a:r>
              <a:rPr lang="it-IT" i="1" dirty="0" smtClean="0"/>
              <a:t>.</a:t>
            </a:r>
            <a:endParaRPr lang="it-IT" i="1" dirty="0"/>
          </a:p>
        </p:txBody>
      </p:sp>
      <p:sp>
        <p:nvSpPr>
          <p:cNvPr id="8" name="CasellaDiTesto 7"/>
          <p:cNvSpPr txBox="1"/>
          <p:nvPr/>
        </p:nvSpPr>
        <p:spPr>
          <a:xfrm>
            <a:off x="838200" y="5638800"/>
            <a:ext cx="7696200" cy="830997"/>
          </a:xfrm>
          <a:prstGeom prst="rect">
            <a:avLst/>
          </a:prstGeom>
          <a:noFill/>
        </p:spPr>
        <p:txBody>
          <a:bodyPr wrap="square" rtlCol="0">
            <a:spAutoFit/>
          </a:bodyPr>
          <a:lstStyle/>
          <a:p>
            <a:pPr algn="just"/>
            <a:r>
              <a:rPr lang="it-IT" sz="2400" i="1" dirty="0" smtClean="0"/>
              <a:t>Lo spostamento dall’essenza alle forme di esistenza vale ora come principio di metodo</a:t>
            </a:r>
            <a:r>
              <a:rPr lang="it-IT" sz="1400" i="1" dirty="0" smtClean="0"/>
              <a:t>.</a:t>
            </a:r>
            <a:endParaRPr lang="it-IT" sz="1400" i="1" dirty="0"/>
          </a:p>
        </p:txBody>
      </p:sp>
      <p:sp>
        <p:nvSpPr>
          <p:cNvPr id="9" name="CasellaDiTesto 8"/>
          <p:cNvSpPr txBox="1"/>
          <p:nvPr/>
        </p:nvSpPr>
        <p:spPr>
          <a:xfrm>
            <a:off x="7696200" y="319444"/>
            <a:ext cx="1120820" cy="584776"/>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02732947-E878-0C40-9B26-41F12532780A}" type="slidenum">
              <a:rPr lang="it-IT" smtClean="0"/>
              <a:pPr/>
              <a:t>31</a:t>
            </a:fld>
            <a:endParaRPr lang="it-IT"/>
          </a:p>
        </p:txBody>
      </p:sp>
      <p:sp>
        <p:nvSpPr>
          <p:cNvPr id="3" name="CasellaDiTesto 2"/>
          <p:cNvSpPr txBox="1"/>
          <p:nvPr/>
        </p:nvSpPr>
        <p:spPr>
          <a:xfrm>
            <a:off x="762000" y="457200"/>
            <a:ext cx="6858000" cy="523220"/>
          </a:xfrm>
          <a:prstGeom prst="rect">
            <a:avLst/>
          </a:prstGeom>
          <a:noFill/>
        </p:spPr>
        <p:txBody>
          <a:bodyPr wrap="square" rtlCol="0">
            <a:spAutoFit/>
          </a:bodyPr>
          <a:lstStyle/>
          <a:p>
            <a:pPr algn="just"/>
            <a:r>
              <a:rPr lang="it-IT" sz="1400" i="1" dirty="0" smtClean="0"/>
              <a:t>Attuando questo principio, i termini del passaggio dal </a:t>
            </a:r>
            <a:r>
              <a:rPr lang="it-IT" sz="1400" i="1" dirty="0" err="1" smtClean="0"/>
              <a:t>Subjectum</a:t>
            </a:r>
            <a:r>
              <a:rPr lang="it-IT" sz="1400" i="1" dirty="0" smtClean="0"/>
              <a:t> al Soggetto vengono reimpostati.</a:t>
            </a:r>
            <a:endParaRPr lang="it-IT" sz="1400" i="1" dirty="0"/>
          </a:p>
        </p:txBody>
      </p:sp>
      <p:sp>
        <p:nvSpPr>
          <p:cNvPr id="4" name="CasellaDiTesto 3"/>
          <p:cNvSpPr txBox="1"/>
          <p:nvPr/>
        </p:nvSpPr>
        <p:spPr>
          <a:xfrm>
            <a:off x="1143000" y="1600200"/>
            <a:ext cx="6858000" cy="2893100"/>
          </a:xfrm>
          <a:prstGeom prst="rect">
            <a:avLst/>
          </a:prstGeom>
          <a:noFill/>
        </p:spPr>
        <p:txBody>
          <a:bodyPr wrap="square" rtlCol="0">
            <a:spAutoFit/>
          </a:bodyPr>
          <a:lstStyle/>
          <a:p>
            <a:pPr algn="just"/>
            <a:r>
              <a:rPr lang="it-IT" sz="1400" i="1" dirty="0" err="1" smtClean="0"/>
              <a:t>Subjectum</a:t>
            </a:r>
            <a:r>
              <a:rPr lang="it-IT" sz="1400" i="1" dirty="0" smtClean="0"/>
              <a:t>. Abbiamo detto: colui che, secondo l’ordine della necessità, vale per quanto ha come essenza e non per la sua esistenza. </a:t>
            </a:r>
            <a:r>
              <a:rPr lang="it-IT" sz="1400" i="1" dirty="0" err="1" smtClean="0"/>
              <a:t>Subjectum</a:t>
            </a:r>
            <a:r>
              <a:rPr lang="it-IT" sz="1400" i="1" dirty="0" smtClean="0"/>
              <a:t> come assoggettato alla scissione insanabile tra essenza ed esistenza ed alla conflittualità permanente che questa antinomia comporta.</a:t>
            </a:r>
          </a:p>
          <a:p>
            <a:pPr algn="just"/>
            <a:r>
              <a:rPr lang="it-IT" sz="1400" i="1" dirty="0" smtClean="0"/>
              <a:t>Ciò che qualifica lo status di </a:t>
            </a:r>
            <a:r>
              <a:rPr lang="it-IT" sz="1400" i="1" dirty="0" err="1" smtClean="0"/>
              <a:t>Subjectum</a:t>
            </a:r>
            <a:r>
              <a:rPr lang="it-IT" sz="1400" i="1" dirty="0" smtClean="0"/>
              <a:t> è dunque che appartiene ad una condizione nella quale, ciò che comunque vale è ciò che si ha come essenza. Tutto il resto accade per conseguenza.</a:t>
            </a:r>
          </a:p>
          <a:p>
            <a:pPr algn="just"/>
            <a:r>
              <a:rPr lang="it-IT" sz="1400" i="1" dirty="0" smtClean="0"/>
              <a:t>Essenza: secondo la tradizione l’in sé delle cose, la verità prima, </a:t>
            </a:r>
            <a:r>
              <a:rPr lang="it-IT" sz="1400" i="1" dirty="0" err="1" smtClean="0"/>
              <a:t>già-sempre-data</a:t>
            </a:r>
            <a:r>
              <a:rPr lang="it-IT" sz="1400" i="1" dirty="0" smtClean="0"/>
              <a:t>, immodificabile ed inalienabile.</a:t>
            </a:r>
          </a:p>
          <a:p>
            <a:pPr algn="just"/>
            <a:r>
              <a:rPr lang="it-IT" sz="1400" i="1" dirty="0" smtClean="0"/>
              <a:t>Se ci spostiamo sul piano delle forme storiche di esistenza, anch’essa è un modo d’essere. E’ il modo per il quale ciò che vale è comunque ciò che dura, che non muta, che non cambia, che si ripete. Se ciò che permane viene contrapposto in modo insanabile a ciò che muta, abbiamo antinomie e conflittualità, di fatto </a:t>
            </a:r>
            <a:r>
              <a:rPr lang="it-IT" sz="1400" b="1" i="1" dirty="0" smtClean="0"/>
              <a:t>un modo d’essere secondo l’essenza</a:t>
            </a:r>
            <a:r>
              <a:rPr lang="it-IT" sz="1400" i="1" dirty="0" smtClean="0"/>
              <a:t>.</a:t>
            </a:r>
            <a:endParaRPr lang="it-IT" sz="1400" i="1" dirty="0"/>
          </a:p>
        </p:txBody>
      </p:sp>
      <p:sp>
        <p:nvSpPr>
          <p:cNvPr id="5" name="CasellaDiTesto 4"/>
          <p:cNvSpPr txBox="1"/>
          <p:nvPr/>
        </p:nvSpPr>
        <p:spPr>
          <a:xfrm>
            <a:off x="1143000" y="5181600"/>
            <a:ext cx="6858000" cy="923330"/>
          </a:xfrm>
          <a:prstGeom prst="rect">
            <a:avLst/>
          </a:prstGeom>
          <a:noFill/>
        </p:spPr>
        <p:txBody>
          <a:bodyPr wrap="square" rtlCol="0">
            <a:spAutoFit/>
          </a:bodyPr>
          <a:lstStyle/>
          <a:p>
            <a:pPr algn="just"/>
            <a:r>
              <a:rPr lang="it-IT" i="1" dirty="0" err="1" smtClean="0"/>
              <a:t>Subjectum</a:t>
            </a:r>
            <a:r>
              <a:rPr lang="it-IT" i="1" dirty="0" smtClean="0"/>
              <a:t>: condizione propria ad una forma di esistenza identificabile come ontologica </a:t>
            </a:r>
            <a:r>
              <a:rPr lang="it-IT" i="1" dirty="0" err="1" smtClean="0"/>
              <a:t>perchè</a:t>
            </a:r>
            <a:r>
              <a:rPr lang="it-IT" i="1" dirty="0" smtClean="0"/>
              <a:t> strutturata nel modo d’essere specifico dell’essenza.</a:t>
            </a:r>
            <a:endParaRPr lang="it-IT" dirty="0"/>
          </a:p>
        </p:txBody>
      </p:sp>
      <p:sp>
        <p:nvSpPr>
          <p:cNvPr id="6" name="CasellaDiTesto 5"/>
          <p:cNvSpPr txBox="1"/>
          <p:nvPr/>
        </p:nvSpPr>
        <p:spPr>
          <a:xfrm>
            <a:off x="7772400" y="304800"/>
            <a:ext cx="1120820" cy="584776"/>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02732947-E878-0C40-9B26-41F12532780A}" type="slidenum">
              <a:rPr lang="it-IT" smtClean="0"/>
              <a:pPr/>
              <a:t>32</a:t>
            </a:fld>
            <a:endParaRPr lang="it-IT"/>
          </a:p>
        </p:txBody>
      </p:sp>
      <p:sp>
        <p:nvSpPr>
          <p:cNvPr id="3" name="CasellaDiTesto 2"/>
          <p:cNvSpPr txBox="1"/>
          <p:nvPr/>
        </p:nvSpPr>
        <p:spPr>
          <a:xfrm>
            <a:off x="838200" y="304800"/>
            <a:ext cx="6858000" cy="1384995"/>
          </a:xfrm>
          <a:prstGeom prst="rect">
            <a:avLst/>
          </a:prstGeom>
          <a:noFill/>
        </p:spPr>
        <p:txBody>
          <a:bodyPr wrap="square" rtlCol="0">
            <a:spAutoFit/>
          </a:bodyPr>
          <a:lstStyle/>
          <a:p>
            <a:pPr algn="just"/>
            <a:r>
              <a:rPr lang="it-IT" sz="1400" i="1" dirty="0" smtClean="0"/>
              <a:t>Se accettiamo lo spostamento dall’essere al modo d’essere, dall’ essenza alle condizioni di esistenza</a:t>
            </a:r>
            <a:r>
              <a:rPr lang="it-IT" sz="1400" b="1" i="1" dirty="0" smtClean="0"/>
              <a:t> </a:t>
            </a:r>
            <a:r>
              <a:rPr lang="it-IT" sz="1400" i="1" dirty="0" smtClean="0"/>
              <a:t>il </a:t>
            </a:r>
            <a:r>
              <a:rPr lang="it-IT" sz="1400" b="1" i="1" dirty="0" err="1" smtClean="0"/>
              <a:t>Subjectum</a:t>
            </a:r>
            <a:r>
              <a:rPr lang="it-IT" sz="1400" i="1" dirty="0" smtClean="0"/>
              <a:t> diventa </a:t>
            </a:r>
            <a:r>
              <a:rPr lang="it-IT" sz="1400" b="1" i="1" dirty="0" smtClean="0"/>
              <a:t>dunque</a:t>
            </a:r>
            <a:r>
              <a:rPr lang="it-IT" sz="1400" i="1" dirty="0" smtClean="0"/>
              <a:t> una </a:t>
            </a:r>
            <a:r>
              <a:rPr lang="it-IT" sz="1400" b="1" i="1" dirty="0" smtClean="0"/>
              <a:t>CONDIZIONE </a:t>
            </a:r>
            <a:r>
              <a:rPr lang="it-IT" sz="1400" b="1" i="1" dirty="0" err="1" smtClean="0"/>
              <a:t>DI</a:t>
            </a:r>
            <a:r>
              <a:rPr lang="it-IT" sz="1400" b="1" i="1" dirty="0" smtClean="0"/>
              <a:t> ESISTENZA PARADIGMATICA. </a:t>
            </a:r>
            <a:r>
              <a:rPr lang="it-IT" sz="1400" i="1" dirty="0" smtClean="0"/>
              <a:t>Viene con ciò realizzato un risultato determinante ai fini della comprensione del passaggio dalla condizione di </a:t>
            </a:r>
            <a:r>
              <a:rPr lang="it-IT" sz="1400" i="1" dirty="0" err="1" smtClean="0"/>
              <a:t>Subjectum</a:t>
            </a:r>
            <a:r>
              <a:rPr lang="it-IT" sz="1400" i="1" dirty="0" smtClean="0"/>
              <a:t> a quella del Soggetto. Compiamo del pari un passo avanti non secondario nella corrispondente comprensione dei termini propri a quello che definiamo ordine giuridico moderno.</a:t>
            </a:r>
            <a:endParaRPr lang="it-IT" sz="1400" i="1" dirty="0"/>
          </a:p>
        </p:txBody>
      </p:sp>
      <p:sp>
        <p:nvSpPr>
          <p:cNvPr id="4" name="CasellaDiTesto 3"/>
          <p:cNvSpPr txBox="1"/>
          <p:nvPr/>
        </p:nvSpPr>
        <p:spPr>
          <a:xfrm>
            <a:off x="1905000" y="1905000"/>
            <a:ext cx="5486400" cy="1323439"/>
          </a:xfrm>
          <a:prstGeom prst="rect">
            <a:avLst/>
          </a:prstGeom>
          <a:noFill/>
        </p:spPr>
        <p:txBody>
          <a:bodyPr wrap="square" rtlCol="0">
            <a:spAutoFit/>
          </a:bodyPr>
          <a:lstStyle/>
          <a:p>
            <a:pPr algn="just"/>
            <a:r>
              <a:rPr lang="it-IT" sz="1600" i="1" dirty="0" smtClean="0"/>
              <a:t>Posti sul piano dei modi d’essere, là dove riscontriamo una esistenza assoggettata ad antinomie insanabili ed a conflitti irriducibili, una esistenza lacerata ed estraniata, </a:t>
            </a:r>
            <a:r>
              <a:rPr lang="it-IT" sz="1600" b="1" i="1" dirty="0" smtClean="0"/>
              <a:t>lì possiamo riconoscere</a:t>
            </a:r>
            <a:r>
              <a:rPr lang="it-IT" sz="1600" i="1" dirty="0" smtClean="0"/>
              <a:t> </a:t>
            </a:r>
            <a:r>
              <a:rPr lang="it-IT" sz="1600" b="1" i="1" dirty="0" smtClean="0"/>
              <a:t>il modo d’essere specifico dell’essenza</a:t>
            </a:r>
            <a:r>
              <a:rPr lang="it-IT" sz="1600" i="1" dirty="0" smtClean="0"/>
              <a:t> </a:t>
            </a:r>
            <a:r>
              <a:rPr lang="it-IT" sz="1600" b="1" i="1" dirty="0" smtClean="0"/>
              <a:t>e concludere che</a:t>
            </a:r>
            <a:r>
              <a:rPr lang="it-IT" sz="1600" i="1" dirty="0" smtClean="0"/>
              <a:t> </a:t>
            </a:r>
            <a:r>
              <a:rPr lang="it-IT" sz="1600" b="1" i="1" dirty="0" smtClean="0"/>
              <a:t>siamo di fronte ad</a:t>
            </a:r>
            <a:r>
              <a:rPr lang="it-IT" sz="1600" i="1" dirty="0" smtClean="0"/>
              <a:t> </a:t>
            </a:r>
            <a:r>
              <a:rPr lang="it-IT" sz="1600" b="1" i="1" dirty="0" smtClean="0"/>
              <a:t>una</a:t>
            </a:r>
            <a:r>
              <a:rPr lang="it-IT" sz="1600" i="1" dirty="0" smtClean="0"/>
              <a:t> </a:t>
            </a:r>
            <a:r>
              <a:rPr lang="it-IT" sz="1600" b="1" i="1" dirty="0" smtClean="0"/>
              <a:t>forma di esistenza ontologica</a:t>
            </a:r>
            <a:endParaRPr lang="it-IT" sz="1600" b="1" i="1" dirty="0"/>
          </a:p>
        </p:txBody>
      </p:sp>
      <p:sp>
        <p:nvSpPr>
          <p:cNvPr id="5" name="CasellaDiTesto 4"/>
          <p:cNvSpPr txBox="1"/>
          <p:nvPr/>
        </p:nvSpPr>
        <p:spPr>
          <a:xfrm>
            <a:off x="1905000" y="4114800"/>
            <a:ext cx="5486400" cy="1754327"/>
          </a:xfrm>
          <a:prstGeom prst="rect">
            <a:avLst/>
          </a:prstGeom>
          <a:noFill/>
        </p:spPr>
        <p:txBody>
          <a:bodyPr wrap="square" rtlCol="0">
            <a:spAutoFit/>
          </a:bodyPr>
          <a:lstStyle/>
          <a:p>
            <a:pPr algn="just"/>
            <a:r>
              <a:rPr lang="it-IT" i="1" dirty="0" smtClean="0"/>
              <a:t>Quella che in questo modo ci si presenta è senz’altro una condizione di </a:t>
            </a:r>
            <a:r>
              <a:rPr lang="it-IT" b="1" i="1" dirty="0" smtClean="0"/>
              <a:t>assoggettamento</a:t>
            </a:r>
            <a:r>
              <a:rPr lang="it-IT" i="1" dirty="0" smtClean="0"/>
              <a:t>, una condizione d’essere correttamente definibile e descrivibile secondo i modi e le forme </a:t>
            </a:r>
            <a:r>
              <a:rPr lang="it-IT" b="1" i="1" dirty="0" smtClean="0"/>
              <a:t>storicamente proprie al </a:t>
            </a:r>
            <a:r>
              <a:rPr lang="it-IT" b="1" i="1" dirty="0" err="1" smtClean="0"/>
              <a:t>Subjectum</a:t>
            </a:r>
            <a:r>
              <a:rPr lang="it-IT" b="1" i="1" dirty="0" smtClean="0"/>
              <a:t>, </a:t>
            </a:r>
            <a:r>
              <a:rPr lang="it-IT" i="1" dirty="0" smtClean="0"/>
              <a:t>una condizione nella quale </a:t>
            </a:r>
            <a:r>
              <a:rPr lang="it-IT" b="1" i="1" dirty="0" smtClean="0"/>
              <a:t>non c’è posto per l’uomo</a:t>
            </a:r>
            <a:r>
              <a:rPr lang="it-IT" i="1" dirty="0" smtClean="0"/>
              <a:t> </a:t>
            </a:r>
            <a:r>
              <a:rPr lang="it-IT" b="1" i="1" dirty="0" smtClean="0"/>
              <a:t>soggetto</a:t>
            </a:r>
            <a:r>
              <a:rPr lang="it-IT" i="1" dirty="0" smtClean="0"/>
              <a:t>.</a:t>
            </a:r>
            <a:endParaRPr lang="it-IT" i="1" dirty="0"/>
          </a:p>
        </p:txBody>
      </p:sp>
      <p:sp>
        <p:nvSpPr>
          <p:cNvPr id="6" name="CasellaDiTesto 5"/>
          <p:cNvSpPr txBox="1"/>
          <p:nvPr/>
        </p:nvSpPr>
        <p:spPr>
          <a:xfrm>
            <a:off x="7848600" y="304800"/>
            <a:ext cx="1120820" cy="584776"/>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02732947-E878-0C40-9B26-41F12532780A}" type="slidenum">
              <a:rPr lang="it-IT" smtClean="0"/>
              <a:pPr/>
              <a:t>33</a:t>
            </a:fld>
            <a:endParaRPr lang="it-IT"/>
          </a:p>
        </p:txBody>
      </p:sp>
      <p:sp>
        <p:nvSpPr>
          <p:cNvPr id="3" name="CasellaDiTesto 2"/>
          <p:cNvSpPr txBox="1"/>
          <p:nvPr/>
        </p:nvSpPr>
        <p:spPr>
          <a:xfrm>
            <a:off x="990600" y="1143000"/>
            <a:ext cx="7010400" cy="2246769"/>
          </a:xfrm>
          <a:prstGeom prst="rect">
            <a:avLst/>
          </a:prstGeom>
          <a:noFill/>
        </p:spPr>
        <p:txBody>
          <a:bodyPr wrap="square" rtlCol="0">
            <a:spAutoFit/>
          </a:bodyPr>
          <a:lstStyle/>
          <a:p>
            <a:pPr algn="just"/>
            <a:r>
              <a:rPr lang="it-IT" sz="1400" i="1" dirty="0" smtClean="0"/>
              <a:t>Il </a:t>
            </a:r>
            <a:r>
              <a:rPr lang="it-IT" sz="1400" b="1" i="1" dirty="0" smtClean="0"/>
              <a:t>De Natura</a:t>
            </a:r>
            <a:r>
              <a:rPr lang="it-IT" sz="1400" i="1" dirty="0" smtClean="0"/>
              <a:t> di Hobbes va trattato come un </a:t>
            </a:r>
            <a:r>
              <a:rPr lang="it-IT" sz="1400" b="1" i="1" dirty="0" smtClean="0"/>
              <a:t>paradigma</a:t>
            </a:r>
            <a:r>
              <a:rPr lang="it-IT" sz="1400" i="1" dirty="0" smtClean="0"/>
              <a:t>.</a:t>
            </a:r>
          </a:p>
          <a:p>
            <a:pPr marL="342900" indent="-342900" algn="just">
              <a:buAutoNum type="alphaUcPeriod"/>
            </a:pPr>
            <a:r>
              <a:rPr lang="it-IT" sz="1400" i="1" dirty="0" smtClean="0"/>
              <a:t>Sul piano delle forme storiche di esistenza, il </a:t>
            </a:r>
            <a:r>
              <a:rPr lang="it-IT" sz="1400" i="1" dirty="0" err="1" smtClean="0"/>
              <a:t>Subjectum</a:t>
            </a:r>
            <a:r>
              <a:rPr lang="it-IT" sz="1400" i="1" dirty="0" smtClean="0"/>
              <a:t> non è circoscrivibile allo status dell’uomo </a:t>
            </a:r>
            <a:r>
              <a:rPr lang="it-IT" sz="1400" i="1" dirty="0" err="1" smtClean="0"/>
              <a:t>pre-moderno</a:t>
            </a:r>
            <a:r>
              <a:rPr lang="it-IT" sz="1400" i="1" dirty="0" smtClean="0"/>
              <a:t>. Esso si mostra come la condizione di ogni uomo sia assoggettato ad un destino della necessità, di ogni uomo la cui condizione d’essere sia definibile ontologica perché strutturata secondo il modo delle essenze.</a:t>
            </a:r>
          </a:p>
          <a:p>
            <a:pPr marL="342900" indent="-342900" algn="just">
              <a:buAutoNum type="alphaUcPeriod"/>
            </a:pPr>
            <a:r>
              <a:rPr lang="it-IT" sz="1400" i="1" dirty="0" smtClean="0"/>
              <a:t>Su questo piano, </a:t>
            </a:r>
            <a:r>
              <a:rPr lang="it-IT" sz="1400" b="1" i="1" dirty="0" smtClean="0"/>
              <a:t>modi</a:t>
            </a:r>
            <a:r>
              <a:rPr lang="it-IT" sz="1400" i="1" dirty="0" smtClean="0"/>
              <a:t> </a:t>
            </a:r>
            <a:r>
              <a:rPr lang="it-IT" sz="1400" b="1" i="1" dirty="0" smtClean="0"/>
              <a:t>e</a:t>
            </a:r>
            <a:r>
              <a:rPr lang="it-IT" sz="1400" i="1" dirty="0" smtClean="0"/>
              <a:t> </a:t>
            </a:r>
            <a:r>
              <a:rPr lang="it-IT" sz="1400" b="1" i="1" dirty="0" smtClean="0"/>
              <a:t>forme d’essere</a:t>
            </a:r>
            <a:r>
              <a:rPr lang="it-IT" sz="1400" i="1" dirty="0" smtClean="0"/>
              <a:t> riconducibili al De Natura, dovunque e comunque si presentino, </a:t>
            </a:r>
            <a:r>
              <a:rPr lang="it-IT" sz="1400" b="1" i="1" dirty="0" smtClean="0"/>
              <a:t>indicano modi e forme di assoggettamento a destini della necessità</a:t>
            </a:r>
            <a:r>
              <a:rPr lang="it-IT" sz="1400" i="1" dirty="0" smtClean="0"/>
              <a:t> </a:t>
            </a:r>
            <a:r>
              <a:rPr lang="it-IT" sz="1400" b="1" i="1" dirty="0" smtClean="0"/>
              <a:t>DAI QUALI L’UOMO DEVE ESSERE SOTTRATTO</a:t>
            </a:r>
            <a:r>
              <a:rPr lang="it-IT" sz="1400" i="1" dirty="0" smtClean="0"/>
              <a:t> se deve essere posto nella condizione e nel modo d’essere di </a:t>
            </a:r>
            <a:r>
              <a:rPr lang="it-IT" sz="1400" b="1" i="1" dirty="0" smtClean="0"/>
              <a:t>soggetto</a:t>
            </a:r>
            <a:r>
              <a:rPr lang="it-IT" sz="1400" i="1" dirty="0" smtClean="0"/>
              <a:t>.</a:t>
            </a:r>
          </a:p>
          <a:p>
            <a:pPr algn="just"/>
            <a:endParaRPr lang="it-IT" sz="1400" i="1" dirty="0"/>
          </a:p>
        </p:txBody>
      </p:sp>
      <p:sp>
        <p:nvSpPr>
          <p:cNvPr id="6" name="CasellaDiTesto 5"/>
          <p:cNvSpPr txBox="1"/>
          <p:nvPr/>
        </p:nvSpPr>
        <p:spPr>
          <a:xfrm>
            <a:off x="990600" y="4191000"/>
            <a:ext cx="7010400" cy="646331"/>
          </a:xfrm>
          <a:prstGeom prst="rect">
            <a:avLst/>
          </a:prstGeom>
          <a:noFill/>
        </p:spPr>
        <p:txBody>
          <a:bodyPr wrap="square" rtlCol="0">
            <a:spAutoFit/>
          </a:bodyPr>
          <a:lstStyle/>
          <a:p>
            <a:pPr algn="just"/>
            <a:r>
              <a:rPr lang="it-IT" i="1" dirty="0" smtClean="0"/>
              <a:t>Come paradigma, il De Natura di Hobbes mostra </a:t>
            </a:r>
            <a:r>
              <a:rPr lang="it-IT" b="1" i="1" dirty="0" smtClean="0"/>
              <a:t>LA CONDIZIONE </a:t>
            </a:r>
            <a:r>
              <a:rPr lang="it-IT" b="1" i="1" dirty="0" err="1" smtClean="0"/>
              <a:t>DI</a:t>
            </a:r>
            <a:r>
              <a:rPr lang="it-IT" b="1" i="1" dirty="0" smtClean="0"/>
              <a:t> REALTA’</a:t>
            </a:r>
            <a:r>
              <a:rPr lang="it-IT" i="1" dirty="0" smtClean="0"/>
              <a:t> del diritto moderno</a:t>
            </a:r>
            <a:endParaRPr lang="it-IT" i="1" dirty="0"/>
          </a:p>
        </p:txBody>
      </p:sp>
      <p:sp>
        <p:nvSpPr>
          <p:cNvPr id="5" name="CasellaDiTesto 4"/>
          <p:cNvSpPr txBox="1"/>
          <p:nvPr/>
        </p:nvSpPr>
        <p:spPr>
          <a:xfrm>
            <a:off x="7848600" y="304800"/>
            <a:ext cx="1120820" cy="584776"/>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02732947-E878-0C40-9B26-41F12532780A}" type="slidenum">
              <a:rPr lang="it-IT" smtClean="0"/>
              <a:pPr/>
              <a:t>34</a:t>
            </a:fld>
            <a:endParaRPr lang="it-IT"/>
          </a:p>
        </p:txBody>
      </p:sp>
      <p:sp>
        <p:nvSpPr>
          <p:cNvPr id="3" name="CasellaDiTesto 2"/>
          <p:cNvSpPr txBox="1"/>
          <p:nvPr/>
        </p:nvSpPr>
        <p:spPr>
          <a:xfrm>
            <a:off x="1066800" y="457200"/>
            <a:ext cx="6858000" cy="5970866"/>
          </a:xfrm>
          <a:prstGeom prst="rect">
            <a:avLst/>
          </a:prstGeom>
          <a:noFill/>
        </p:spPr>
        <p:txBody>
          <a:bodyPr wrap="square" rtlCol="0">
            <a:spAutoFit/>
          </a:bodyPr>
          <a:lstStyle/>
          <a:p>
            <a:pPr marL="342900" indent="-342900" algn="just"/>
            <a:r>
              <a:rPr lang="it-IT" i="1" dirty="0" smtClean="0"/>
              <a:t>Condizione di realtà del diritto moderno</a:t>
            </a:r>
          </a:p>
          <a:p>
            <a:pPr marL="342900" indent="-342900" algn="just"/>
            <a:r>
              <a:rPr lang="it-IT" i="1" dirty="0" smtClean="0"/>
              <a:t> </a:t>
            </a:r>
          </a:p>
          <a:p>
            <a:pPr marL="342900" indent="-342900" algn="just"/>
            <a:r>
              <a:rPr lang="it-IT" sz="1400" i="1" dirty="0" smtClean="0"/>
              <a:t>A.  Se, sul piano delle forme storiche di esistenza, il </a:t>
            </a:r>
            <a:r>
              <a:rPr lang="it-IT" sz="1400" i="1" dirty="0" err="1" smtClean="0"/>
              <a:t>Subjectum</a:t>
            </a:r>
            <a:r>
              <a:rPr lang="it-IT" sz="1400" i="1" dirty="0" smtClean="0"/>
              <a:t> non è semplicemente identificabile con lo status dell’uomo </a:t>
            </a:r>
            <a:r>
              <a:rPr lang="it-IT" sz="1400" i="1" dirty="0" err="1" smtClean="0"/>
              <a:t>pre-moderno</a:t>
            </a:r>
            <a:r>
              <a:rPr lang="it-IT" sz="1400" i="1" dirty="0" smtClean="0"/>
              <a:t>;</a:t>
            </a:r>
          </a:p>
          <a:p>
            <a:pPr marL="342900" indent="-342900" algn="just"/>
            <a:r>
              <a:rPr lang="it-IT" sz="1400" i="1" dirty="0" smtClean="0"/>
              <a:t>B.  se piuttosto esso si mostra come la condizione di ogni uomo sia assoggettato ad un destino della necessità, di ogni uomo cioè la cui condizione d’essere sia definibile ontologica perché strutturata secondo il modo delle essenze;</a:t>
            </a:r>
          </a:p>
          <a:p>
            <a:pPr marL="342900" indent="-342900" algn="just"/>
            <a:r>
              <a:rPr lang="it-IT" sz="1400" i="1" dirty="0" smtClean="0"/>
              <a:t>C.  se su questo piano, </a:t>
            </a:r>
            <a:r>
              <a:rPr lang="it-IT" sz="1400" b="1" i="1" dirty="0" smtClean="0"/>
              <a:t>modi</a:t>
            </a:r>
            <a:r>
              <a:rPr lang="it-IT" sz="1400" i="1" dirty="0" smtClean="0"/>
              <a:t> </a:t>
            </a:r>
            <a:r>
              <a:rPr lang="it-IT" sz="1400" b="1" i="1" dirty="0" smtClean="0"/>
              <a:t>e</a:t>
            </a:r>
            <a:r>
              <a:rPr lang="it-IT" sz="1400" i="1" dirty="0" smtClean="0"/>
              <a:t> </a:t>
            </a:r>
            <a:r>
              <a:rPr lang="it-IT" sz="1400" b="1" i="1" dirty="0" smtClean="0"/>
              <a:t>forme d’essere</a:t>
            </a:r>
            <a:r>
              <a:rPr lang="it-IT" sz="1400" i="1" dirty="0" smtClean="0"/>
              <a:t> riconducibili al De Natura, dovunque e comunque si presentino, </a:t>
            </a:r>
            <a:r>
              <a:rPr lang="it-IT" sz="1400" b="1" i="1" dirty="0" smtClean="0"/>
              <a:t>indicano modi e forme di assoggettamento a destini della necessità</a:t>
            </a:r>
            <a:r>
              <a:rPr lang="it-IT" sz="1400" i="1" dirty="0" smtClean="0"/>
              <a:t> </a:t>
            </a:r>
            <a:r>
              <a:rPr lang="it-IT" sz="1400" b="1" i="1" dirty="0" smtClean="0"/>
              <a:t>DAI QUALI L’UOMO DEVE ESSERE SOTTRATTO</a:t>
            </a:r>
            <a:r>
              <a:rPr lang="it-IT" sz="1400" i="1" dirty="0" smtClean="0"/>
              <a:t> per poter essere posto nella condizione e nel modo d’essere di </a:t>
            </a:r>
            <a:r>
              <a:rPr lang="it-IT" sz="1400" b="1" i="1" dirty="0" smtClean="0"/>
              <a:t>soggetto</a:t>
            </a:r>
            <a:r>
              <a:rPr lang="it-IT" sz="1400" i="1" dirty="0" smtClean="0"/>
              <a:t>.</a:t>
            </a:r>
          </a:p>
          <a:p>
            <a:pPr marL="342900" indent="-342900" algn="just"/>
            <a:endParaRPr lang="it-IT" i="1" dirty="0" smtClean="0"/>
          </a:p>
          <a:p>
            <a:pPr marL="342900" indent="-342900" algn="just"/>
            <a:r>
              <a:rPr lang="it-IT" i="1" dirty="0" smtClean="0"/>
              <a:t>							ALLORA</a:t>
            </a:r>
          </a:p>
          <a:p>
            <a:pPr marL="342900" indent="-342900" algn="just"/>
            <a:endParaRPr lang="it-IT" i="1" dirty="0" smtClean="0"/>
          </a:p>
          <a:p>
            <a:pPr marL="342900" indent="-342900" algn="just"/>
            <a:r>
              <a:rPr lang="it-IT" i="1" dirty="0" smtClean="0"/>
              <a:t>A.  Non basta superare l’ontologia storica per passare dal </a:t>
            </a:r>
            <a:r>
              <a:rPr lang="it-IT" i="1" dirty="0" err="1" smtClean="0"/>
              <a:t>Subjectum</a:t>
            </a:r>
            <a:r>
              <a:rPr lang="it-IT" i="1" dirty="0" smtClean="0"/>
              <a:t> al Soggetto, e con essi dall’ordine giuridico classico all’ordine giuridico moderno. </a:t>
            </a:r>
          </a:p>
          <a:p>
            <a:pPr marL="342900" indent="-342900" algn="just"/>
            <a:r>
              <a:rPr lang="it-IT" i="1" dirty="0" smtClean="0"/>
              <a:t>B.  </a:t>
            </a:r>
            <a:r>
              <a:rPr lang="it-IT" b="1" i="1" dirty="0" smtClean="0"/>
              <a:t>Ciò che occorre superare</a:t>
            </a:r>
            <a:r>
              <a:rPr lang="it-IT" i="1" dirty="0" smtClean="0"/>
              <a:t> (ciò che giuridicamente è necessario non garantire) sono tutti i modi e le forme attraverso le quali si instaura una forma di esistenza ontologica e con essa un modo d’essere assoggettato a destini della necessità. </a:t>
            </a:r>
          </a:p>
          <a:p>
            <a:pPr algn="just"/>
            <a:endParaRPr lang="it-IT" i="1" dirty="0" smtClean="0"/>
          </a:p>
          <a:p>
            <a:pPr algn="just"/>
            <a:endParaRPr lang="it-IT" i="1" dirty="0"/>
          </a:p>
        </p:txBody>
      </p:sp>
      <p:sp>
        <p:nvSpPr>
          <p:cNvPr id="4" name="CasellaDiTesto 3"/>
          <p:cNvSpPr txBox="1"/>
          <p:nvPr/>
        </p:nvSpPr>
        <p:spPr>
          <a:xfrm>
            <a:off x="7696200" y="304800"/>
            <a:ext cx="1120820" cy="584776"/>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02732947-E878-0C40-9B26-41F12532780A}" type="slidenum">
              <a:rPr lang="it-IT" smtClean="0"/>
              <a:pPr/>
              <a:t>35</a:t>
            </a:fld>
            <a:endParaRPr lang="it-IT"/>
          </a:p>
        </p:txBody>
      </p:sp>
      <p:sp>
        <p:nvSpPr>
          <p:cNvPr id="3" name="CasellaDiTesto 2"/>
          <p:cNvSpPr txBox="1"/>
          <p:nvPr/>
        </p:nvSpPr>
        <p:spPr>
          <a:xfrm>
            <a:off x="1295400" y="609600"/>
            <a:ext cx="6400800" cy="738664"/>
          </a:xfrm>
          <a:prstGeom prst="rect">
            <a:avLst/>
          </a:prstGeom>
          <a:noFill/>
        </p:spPr>
        <p:txBody>
          <a:bodyPr wrap="square" rtlCol="0">
            <a:spAutoFit/>
          </a:bodyPr>
          <a:lstStyle/>
          <a:p>
            <a:pPr algn="just"/>
            <a:r>
              <a:rPr lang="it-IT" sz="1400" i="1" dirty="0" smtClean="0"/>
              <a:t>OCCORRE SEMPRE RIPETERLO! </a:t>
            </a:r>
            <a:r>
              <a:rPr lang="it-IT" sz="1400" b="1" i="1" dirty="0" smtClean="0"/>
              <a:t>Le coordinate</a:t>
            </a:r>
            <a:r>
              <a:rPr lang="it-IT" sz="1400" i="1" dirty="0" smtClean="0"/>
              <a:t> sono quelle storiche e geografiche all’interno delle quali accade storicamente il passaggio dal </a:t>
            </a:r>
            <a:r>
              <a:rPr lang="it-IT" sz="1400" i="1" dirty="0" err="1" smtClean="0"/>
              <a:t>Subjectum</a:t>
            </a:r>
            <a:r>
              <a:rPr lang="it-IT" sz="1400" i="1" dirty="0" smtClean="0"/>
              <a:t> al Soggetto, si instaura la legittimazione materiale dell’Autorità, vale il binomio </a:t>
            </a:r>
            <a:r>
              <a:rPr lang="it-IT" sz="1400" i="1" dirty="0" err="1" smtClean="0"/>
              <a:t>diritto=Stato</a:t>
            </a:r>
            <a:r>
              <a:rPr lang="it-IT" sz="1400" i="1" dirty="0" smtClean="0"/>
              <a:t>.</a:t>
            </a:r>
            <a:endParaRPr lang="it-IT" sz="1400" i="1" dirty="0"/>
          </a:p>
        </p:txBody>
      </p:sp>
      <p:sp>
        <p:nvSpPr>
          <p:cNvPr id="4" name="CasellaDiTesto 3"/>
          <p:cNvSpPr txBox="1"/>
          <p:nvPr/>
        </p:nvSpPr>
        <p:spPr>
          <a:xfrm>
            <a:off x="2209800" y="2133600"/>
            <a:ext cx="4267200" cy="1815882"/>
          </a:xfrm>
          <a:prstGeom prst="rect">
            <a:avLst/>
          </a:prstGeom>
          <a:noFill/>
        </p:spPr>
        <p:txBody>
          <a:bodyPr wrap="square" rtlCol="0">
            <a:spAutoFit/>
          </a:bodyPr>
          <a:lstStyle/>
          <a:p>
            <a:pPr algn="just"/>
            <a:r>
              <a:rPr lang="it-IT" sz="1400" i="1" dirty="0" smtClean="0"/>
              <a:t>Nei confini segnati da queste coordinate, se assumiamo lo spostamento dall’essere al modo d’essere e dall’ essenza alle condizioni di esistenza,</a:t>
            </a:r>
            <a:r>
              <a:rPr lang="it-IT" sz="1400" b="1" i="1" dirty="0" smtClean="0"/>
              <a:t> il</a:t>
            </a:r>
            <a:r>
              <a:rPr lang="it-IT" sz="1400" i="1" dirty="0" smtClean="0"/>
              <a:t> </a:t>
            </a:r>
            <a:r>
              <a:rPr lang="it-IT" sz="1400" b="1" i="1" dirty="0" smtClean="0"/>
              <a:t>chiarimento del passaggio</a:t>
            </a:r>
            <a:r>
              <a:rPr lang="it-IT" sz="1400" i="1" dirty="0" smtClean="0"/>
              <a:t> dal </a:t>
            </a:r>
            <a:r>
              <a:rPr lang="it-IT" sz="1400" i="1" dirty="0" err="1" smtClean="0"/>
              <a:t>Subjectum</a:t>
            </a:r>
            <a:r>
              <a:rPr lang="it-IT" sz="1400" i="1" dirty="0" smtClean="0"/>
              <a:t> al Soggetto e, con esso, </a:t>
            </a:r>
            <a:r>
              <a:rPr lang="it-IT" sz="1400" b="1" i="1" dirty="0" smtClean="0"/>
              <a:t>di ciò che il diritto deve garantire</a:t>
            </a:r>
            <a:r>
              <a:rPr lang="it-IT" sz="1400" i="1" dirty="0" smtClean="0"/>
              <a:t> volendo, come il diritto moderno vuole, porsi oltre modi e forme di esistenza ontologica, </a:t>
            </a:r>
            <a:r>
              <a:rPr lang="it-IT" sz="1400" b="1" i="1" dirty="0" smtClean="0"/>
              <a:t>questo chiarimento</a:t>
            </a:r>
            <a:r>
              <a:rPr lang="it-IT" sz="1400" i="1" dirty="0" smtClean="0"/>
              <a:t> riceve un </a:t>
            </a:r>
            <a:r>
              <a:rPr lang="it-IT" sz="1400" b="1" i="1" dirty="0" smtClean="0"/>
              <a:t>percorso preciso</a:t>
            </a:r>
            <a:r>
              <a:rPr lang="it-IT" sz="1400" i="1" dirty="0" smtClean="0"/>
              <a:t>.</a:t>
            </a:r>
            <a:r>
              <a:rPr lang="it-IT" sz="1400" b="1" i="1" dirty="0" smtClean="0"/>
              <a:t> </a:t>
            </a:r>
            <a:r>
              <a:rPr lang="it-IT" sz="1400" i="1" dirty="0" smtClean="0"/>
              <a:t> </a:t>
            </a:r>
            <a:endParaRPr lang="it-IT" sz="1400" i="1" dirty="0"/>
          </a:p>
        </p:txBody>
      </p:sp>
      <p:sp>
        <p:nvSpPr>
          <p:cNvPr id="6" name="CasellaDiTesto 5"/>
          <p:cNvSpPr txBox="1"/>
          <p:nvPr/>
        </p:nvSpPr>
        <p:spPr>
          <a:xfrm>
            <a:off x="1295400" y="4876800"/>
            <a:ext cx="6400800" cy="523220"/>
          </a:xfrm>
          <a:prstGeom prst="rect">
            <a:avLst/>
          </a:prstGeom>
          <a:noFill/>
        </p:spPr>
        <p:txBody>
          <a:bodyPr wrap="square" rtlCol="0">
            <a:spAutoFit/>
          </a:bodyPr>
          <a:lstStyle/>
          <a:p>
            <a:pPr algn="just"/>
            <a:r>
              <a:rPr lang="it-IT" sz="1400" i="1" dirty="0" smtClean="0"/>
              <a:t>Ne abbiamo individuato i </a:t>
            </a:r>
            <a:r>
              <a:rPr lang="it-IT" sz="1400" b="1" i="1" dirty="0" smtClean="0"/>
              <a:t>principi di metodo</a:t>
            </a:r>
            <a:r>
              <a:rPr lang="it-IT" sz="1400" i="1" dirty="0" smtClean="0"/>
              <a:t>, occorre ora definirne l’</a:t>
            </a:r>
            <a:r>
              <a:rPr lang="it-IT" sz="1400" b="1" i="1" dirty="0" smtClean="0"/>
              <a:t>oggetto</a:t>
            </a:r>
            <a:r>
              <a:rPr lang="it-IT" sz="1400" i="1" dirty="0" smtClean="0"/>
              <a:t> e poi i </a:t>
            </a:r>
            <a:r>
              <a:rPr lang="it-IT" sz="1400" b="1" i="1" dirty="0" smtClean="0"/>
              <a:t>campi di indagine</a:t>
            </a:r>
            <a:endParaRPr lang="it-IT" sz="1400" i="1" dirty="0"/>
          </a:p>
        </p:txBody>
      </p:sp>
      <p:sp>
        <p:nvSpPr>
          <p:cNvPr id="7" name="CasellaDiTesto 6"/>
          <p:cNvSpPr txBox="1"/>
          <p:nvPr/>
        </p:nvSpPr>
        <p:spPr>
          <a:xfrm>
            <a:off x="7848600" y="228600"/>
            <a:ext cx="1120820" cy="584776"/>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02732947-E878-0C40-9B26-41F12532780A}" type="slidenum">
              <a:rPr lang="it-IT" smtClean="0"/>
              <a:pPr/>
              <a:t>36</a:t>
            </a:fld>
            <a:endParaRPr lang="it-IT"/>
          </a:p>
        </p:txBody>
      </p:sp>
      <p:sp>
        <p:nvSpPr>
          <p:cNvPr id="3" name="CasellaDiTesto 2"/>
          <p:cNvSpPr txBox="1"/>
          <p:nvPr/>
        </p:nvSpPr>
        <p:spPr>
          <a:xfrm>
            <a:off x="990600" y="381000"/>
            <a:ext cx="1295400" cy="307777"/>
          </a:xfrm>
          <a:prstGeom prst="rect">
            <a:avLst/>
          </a:prstGeom>
          <a:noFill/>
        </p:spPr>
        <p:txBody>
          <a:bodyPr wrap="square" rtlCol="0">
            <a:spAutoFit/>
          </a:bodyPr>
          <a:lstStyle/>
          <a:p>
            <a:r>
              <a:rPr lang="it-IT" sz="1400" i="1" dirty="0" smtClean="0"/>
              <a:t>B. L’OGGETTO.</a:t>
            </a:r>
            <a:endParaRPr lang="it-IT" sz="1400" i="1" dirty="0"/>
          </a:p>
        </p:txBody>
      </p:sp>
      <p:sp>
        <p:nvSpPr>
          <p:cNvPr id="4" name="CasellaDiTesto 3"/>
          <p:cNvSpPr txBox="1"/>
          <p:nvPr/>
        </p:nvSpPr>
        <p:spPr>
          <a:xfrm>
            <a:off x="1752600" y="1219200"/>
            <a:ext cx="5867400" cy="523220"/>
          </a:xfrm>
          <a:prstGeom prst="rect">
            <a:avLst/>
          </a:prstGeom>
          <a:noFill/>
        </p:spPr>
        <p:txBody>
          <a:bodyPr wrap="square" rtlCol="0">
            <a:spAutoFit/>
          </a:bodyPr>
          <a:lstStyle/>
          <a:p>
            <a:pPr algn="just"/>
            <a:r>
              <a:rPr lang="it-IT" sz="1400" b="1" i="1" dirty="0" smtClean="0"/>
              <a:t>Poiché</a:t>
            </a:r>
            <a:r>
              <a:rPr lang="it-IT" sz="1400" i="1" dirty="0" smtClean="0"/>
              <a:t> la condizione ontologica è lo status che ha nei modi e nelle forme della ontologia la sua reale e necessaria condizione di esistenza;</a:t>
            </a:r>
            <a:endParaRPr lang="it-IT" sz="1400" b="1" i="1" dirty="0"/>
          </a:p>
        </p:txBody>
      </p:sp>
      <p:sp>
        <p:nvSpPr>
          <p:cNvPr id="5" name="CasellaDiTesto 4"/>
          <p:cNvSpPr txBox="1"/>
          <p:nvPr/>
        </p:nvSpPr>
        <p:spPr>
          <a:xfrm>
            <a:off x="3048000" y="2209800"/>
            <a:ext cx="4572000" cy="738664"/>
          </a:xfrm>
          <a:prstGeom prst="rect">
            <a:avLst/>
          </a:prstGeom>
          <a:noFill/>
        </p:spPr>
        <p:txBody>
          <a:bodyPr wrap="square" rtlCol="0">
            <a:spAutoFit/>
          </a:bodyPr>
          <a:lstStyle/>
          <a:p>
            <a:pPr algn="just"/>
            <a:r>
              <a:rPr lang="it-IT" sz="1400" b="1" i="1" dirty="0" smtClean="0"/>
              <a:t>poiché</a:t>
            </a:r>
            <a:r>
              <a:rPr lang="it-IT" sz="1400" i="1" dirty="0" smtClean="0"/>
              <a:t> è questa condizione, segnata da antinomie insanabili e da conflitti irriducibili, quella che separa il </a:t>
            </a:r>
            <a:r>
              <a:rPr lang="it-IT" sz="1400" i="1" dirty="0" err="1" smtClean="0"/>
              <a:t>Subjectum</a:t>
            </a:r>
            <a:r>
              <a:rPr lang="it-IT" sz="1400" i="1" dirty="0" smtClean="0"/>
              <a:t> dal Soggetto;</a:t>
            </a:r>
            <a:endParaRPr lang="it-IT" sz="1400" b="1" i="1" dirty="0"/>
          </a:p>
        </p:txBody>
      </p:sp>
      <p:sp>
        <p:nvSpPr>
          <p:cNvPr id="6" name="CasellaDiTesto 5"/>
          <p:cNvSpPr txBox="1"/>
          <p:nvPr/>
        </p:nvSpPr>
        <p:spPr>
          <a:xfrm>
            <a:off x="990600" y="3429000"/>
            <a:ext cx="7315200" cy="738664"/>
          </a:xfrm>
          <a:prstGeom prst="rect">
            <a:avLst/>
          </a:prstGeom>
          <a:noFill/>
        </p:spPr>
        <p:txBody>
          <a:bodyPr wrap="square" rtlCol="0">
            <a:spAutoFit/>
          </a:bodyPr>
          <a:lstStyle/>
          <a:p>
            <a:pPr algn="just"/>
            <a:r>
              <a:rPr lang="it-IT" sz="1400" b="1" i="1" dirty="0" smtClean="0"/>
              <a:t>dato questo</a:t>
            </a:r>
            <a:r>
              <a:rPr lang="it-IT" sz="1400" i="1" dirty="0" smtClean="0"/>
              <a:t>, si dimostra chiaramente oggetto della ricerca il </a:t>
            </a:r>
            <a:r>
              <a:rPr lang="it-IT" sz="1400" b="1" i="1" dirty="0" smtClean="0"/>
              <a:t>modo d’essere </a:t>
            </a:r>
            <a:r>
              <a:rPr lang="it-IT" sz="1400" i="1" dirty="0" smtClean="0"/>
              <a:t>che fa della ontologia la </a:t>
            </a:r>
            <a:r>
              <a:rPr lang="it-IT" sz="1400" b="1" i="1" dirty="0" smtClean="0"/>
              <a:t>forma di esistenza</a:t>
            </a:r>
            <a:r>
              <a:rPr lang="it-IT" sz="1400" i="1" dirty="0" smtClean="0"/>
              <a:t> all’interno della quale non c’è posto per la </a:t>
            </a:r>
            <a:r>
              <a:rPr lang="it-IT" sz="1400" b="1" i="1" dirty="0" smtClean="0"/>
              <a:t>condizione di</a:t>
            </a:r>
            <a:r>
              <a:rPr lang="it-IT" sz="1400" i="1" dirty="0" smtClean="0"/>
              <a:t> </a:t>
            </a:r>
            <a:r>
              <a:rPr lang="it-IT" sz="1400" b="1" i="1" dirty="0" smtClean="0"/>
              <a:t>soggetto</a:t>
            </a:r>
            <a:r>
              <a:rPr lang="it-IT" sz="1400" i="1" dirty="0" smtClean="0"/>
              <a:t>, bensì esclusivamente per quella di </a:t>
            </a:r>
            <a:r>
              <a:rPr lang="it-IT" sz="1400" b="1" i="1" dirty="0" err="1" smtClean="0"/>
              <a:t>subjectum</a:t>
            </a:r>
            <a:r>
              <a:rPr lang="it-IT" sz="1400" i="1" dirty="0" smtClean="0"/>
              <a:t>.</a:t>
            </a:r>
            <a:endParaRPr lang="it-IT" sz="1400" i="1" dirty="0"/>
          </a:p>
        </p:txBody>
      </p:sp>
      <p:sp>
        <p:nvSpPr>
          <p:cNvPr id="7" name="CasellaDiTesto 6"/>
          <p:cNvSpPr txBox="1"/>
          <p:nvPr/>
        </p:nvSpPr>
        <p:spPr>
          <a:xfrm>
            <a:off x="990600" y="4876800"/>
            <a:ext cx="7315200" cy="923330"/>
          </a:xfrm>
          <a:prstGeom prst="rect">
            <a:avLst/>
          </a:prstGeom>
          <a:noFill/>
        </p:spPr>
        <p:txBody>
          <a:bodyPr wrap="square" rtlCol="0">
            <a:spAutoFit/>
          </a:bodyPr>
          <a:lstStyle/>
          <a:p>
            <a:pPr algn="just"/>
            <a:r>
              <a:rPr lang="it-IT" i="1" dirty="0" smtClean="0"/>
              <a:t>Individuare e definire esattamente questo </a:t>
            </a:r>
            <a:r>
              <a:rPr lang="it-IT" b="1" i="1" dirty="0" smtClean="0"/>
              <a:t>modo</a:t>
            </a:r>
            <a:r>
              <a:rPr lang="it-IT" i="1" dirty="0" smtClean="0"/>
              <a:t> è il passo decisivo che da alla ricerca la sua direzione definitiva, segnandola attraverso precisi obbiettivi.</a:t>
            </a:r>
            <a:endParaRPr lang="it-IT" i="1" dirty="0"/>
          </a:p>
        </p:txBody>
      </p:sp>
      <p:sp>
        <p:nvSpPr>
          <p:cNvPr id="8" name="CasellaDiTesto 7"/>
          <p:cNvSpPr txBox="1"/>
          <p:nvPr/>
        </p:nvSpPr>
        <p:spPr>
          <a:xfrm>
            <a:off x="7745390" y="228600"/>
            <a:ext cx="1120820" cy="584776"/>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02732947-E878-0C40-9B26-41F12532780A}" type="slidenum">
              <a:rPr lang="it-IT" smtClean="0"/>
              <a:pPr/>
              <a:t>37</a:t>
            </a:fld>
            <a:endParaRPr lang="it-IT"/>
          </a:p>
        </p:txBody>
      </p:sp>
      <p:sp>
        <p:nvSpPr>
          <p:cNvPr id="3" name="CasellaDiTesto 2"/>
          <p:cNvSpPr txBox="1"/>
          <p:nvPr/>
        </p:nvSpPr>
        <p:spPr>
          <a:xfrm>
            <a:off x="838200" y="457200"/>
            <a:ext cx="5943600" cy="307777"/>
          </a:xfrm>
          <a:prstGeom prst="rect">
            <a:avLst/>
          </a:prstGeom>
          <a:noFill/>
        </p:spPr>
        <p:txBody>
          <a:bodyPr wrap="square" rtlCol="0">
            <a:spAutoFit/>
          </a:bodyPr>
          <a:lstStyle/>
          <a:p>
            <a:pPr algn="just"/>
            <a:r>
              <a:rPr lang="it-IT" sz="1400" i="1" dirty="0" smtClean="0"/>
              <a:t>Modo d’essere dell’ontologia: il fondamento come ordine della necessità</a:t>
            </a:r>
            <a:endParaRPr lang="it-IT" sz="1400" i="1" dirty="0"/>
          </a:p>
        </p:txBody>
      </p:sp>
      <p:sp>
        <p:nvSpPr>
          <p:cNvPr id="4" name="CasellaDiTesto 3"/>
          <p:cNvSpPr txBox="1"/>
          <p:nvPr/>
        </p:nvSpPr>
        <p:spPr>
          <a:xfrm>
            <a:off x="1905000" y="1219200"/>
            <a:ext cx="5638800" cy="3754874"/>
          </a:xfrm>
          <a:prstGeom prst="rect">
            <a:avLst/>
          </a:prstGeom>
          <a:noFill/>
        </p:spPr>
        <p:txBody>
          <a:bodyPr wrap="square" rtlCol="0">
            <a:spAutoFit/>
          </a:bodyPr>
          <a:lstStyle/>
          <a:p>
            <a:pPr algn="just"/>
            <a:r>
              <a:rPr lang="it-IT" sz="1400" i="1" dirty="0" smtClean="0"/>
              <a:t>Sappiamo che questo significa:</a:t>
            </a:r>
          </a:p>
          <a:p>
            <a:pPr marL="342900" indent="-342900" algn="just">
              <a:buAutoNum type="alphaLcPeriod"/>
            </a:pPr>
            <a:r>
              <a:rPr lang="it-IT" sz="1400" i="1" dirty="0" smtClean="0"/>
              <a:t>la necessità come ordine imposta alle cose; la realtà come ciò che ha senso e ragion d’essere </a:t>
            </a:r>
            <a:r>
              <a:rPr lang="it-IT" sz="1400" b="1" i="1" dirty="0" smtClean="0"/>
              <a:t>se  e per il fatto che</a:t>
            </a:r>
            <a:r>
              <a:rPr lang="it-IT" sz="1400" i="1" dirty="0" smtClean="0"/>
              <a:t> ha in sé qualcosa che non muta, qualcosa di stabile, che permane nonostante e contro il divenire; la</a:t>
            </a:r>
            <a:r>
              <a:rPr lang="it-IT" sz="1400" dirty="0" smtClean="0"/>
              <a:t> </a:t>
            </a:r>
            <a:r>
              <a:rPr lang="it-IT" sz="1400" b="1" i="1" dirty="0" smtClean="0"/>
              <a:t>stabilità</a:t>
            </a:r>
            <a:r>
              <a:rPr lang="it-IT" sz="1400" i="1" dirty="0" smtClean="0"/>
              <a:t>, ciò che non muta, che sottrae al divenire, </a:t>
            </a:r>
            <a:r>
              <a:rPr lang="it-IT" sz="1400" b="1" i="1" dirty="0" smtClean="0"/>
              <a:t>come ciò che esclusivamente vale</a:t>
            </a:r>
            <a:r>
              <a:rPr lang="it-IT" sz="1400" i="1" dirty="0" smtClean="0"/>
              <a:t>, perché sola sostiene, fonda, da senso; la stabilità come </a:t>
            </a:r>
            <a:r>
              <a:rPr lang="it-IT" sz="1400" b="1" i="1" dirty="0" smtClean="0"/>
              <a:t>decreto</a:t>
            </a:r>
            <a:r>
              <a:rPr lang="it-IT" sz="1400" i="1" dirty="0" smtClean="0"/>
              <a:t>, in quanto prima di ogni altra essa per le cose vale (le fonda) e solo per essa le cose, la realtà hanno il loro primario valore (sono, hanno senso); </a:t>
            </a:r>
          </a:p>
          <a:p>
            <a:pPr marL="342900" indent="-342900" algn="just">
              <a:buAutoNum type="alphaLcPeriod"/>
            </a:pPr>
            <a:r>
              <a:rPr lang="it-IT" sz="1400" dirty="0" smtClean="0"/>
              <a:t>che l’ </a:t>
            </a:r>
            <a:r>
              <a:rPr lang="it-IT" sz="1400" b="1" i="1" dirty="0" smtClean="0"/>
              <a:t>esistenza</a:t>
            </a:r>
            <a:r>
              <a:rPr lang="it-IT" sz="1400" dirty="0" smtClean="0"/>
              <a:t> </a:t>
            </a:r>
            <a:r>
              <a:rPr lang="it-IT" sz="1400" b="1" dirty="0" smtClean="0"/>
              <a:t>dell’uomo </a:t>
            </a:r>
            <a:r>
              <a:rPr lang="it-IT" sz="1400" dirty="0" smtClean="0"/>
              <a:t>è indelebilmente improntata, segnata, qualificata dal fatto che </a:t>
            </a:r>
            <a:r>
              <a:rPr lang="it-IT" sz="1400" b="1" i="1" dirty="0" smtClean="0"/>
              <a:t>ciò che di lui vale, ciò che gli conferisce consistenza, senso, identità</a:t>
            </a:r>
            <a:r>
              <a:rPr lang="it-IT" sz="1400" dirty="0" smtClean="0"/>
              <a:t> è ciò che di lui non muta, che di lui è inalienabile, dato una volta per tutte;</a:t>
            </a:r>
          </a:p>
          <a:p>
            <a:pPr marL="342900" indent="-342900" algn="just">
              <a:buAutoNum type="alphaLcPeriod"/>
            </a:pPr>
            <a:r>
              <a:rPr lang="it-IT" sz="1400" i="1" dirty="0" smtClean="0"/>
              <a:t>che l’uomo è </a:t>
            </a:r>
            <a:r>
              <a:rPr lang="it-IT" sz="1400" b="1" i="1" dirty="0" smtClean="0"/>
              <a:t>destinato dal fondamento</a:t>
            </a:r>
            <a:r>
              <a:rPr lang="it-IT" sz="1400" i="1" dirty="0" smtClean="0"/>
              <a:t> ed il suo destino è segnato dal fatto che, comunque, quale che sia il divenire del suo esistere, quali che siano gli accadimenti, </a:t>
            </a:r>
            <a:r>
              <a:rPr lang="it-IT" sz="1400" b="1" i="1" dirty="0" smtClean="0"/>
              <a:t>egli vale per quanto ha come essenza e non per la sua esistenza</a:t>
            </a:r>
            <a:r>
              <a:rPr lang="it-IT" sz="1400" i="1" dirty="0" smtClean="0"/>
              <a:t>.</a:t>
            </a:r>
            <a:endParaRPr lang="it-IT" sz="1400" i="1" dirty="0"/>
          </a:p>
        </p:txBody>
      </p:sp>
      <p:sp>
        <p:nvSpPr>
          <p:cNvPr id="5" name="CasellaDiTesto 4"/>
          <p:cNvSpPr txBox="1"/>
          <p:nvPr/>
        </p:nvSpPr>
        <p:spPr>
          <a:xfrm>
            <a:off x="7696200" y="304800"/>
            <a:ext cx="1120820" cy="584776"/>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02732947-E878-0C40-9B26-41F12532780A}" type="slidenum">
              <a:rPr lang="it-IT" smtClean="0"/>
              <a:pPr/>
              <a:t>38</a:t>
            </a:fld>
            <a:endParaRPr lang="it-IT"/>
          </a:p>
        </p:txBody>
      </p:sp>
      <p:sp>
        <p:nvSpPr>
          <p:cNvPr id="3" name="CasellaDiTesto 2"/>
          <p:cNvSpPr txBox="1"/>
          <p:nvPr/>
        </p:nvSpPr>
        <p:spPr>
          <a:xfrm>
            <a:off x="1752600" y="685801"/>
            <a:ext cx="5943600" cy="3323987"/>
          </a:xfrm>
          <a:prstGeom prst="rect">
            <a:avLst/>
          </a:prstGeom>
          <a:noFill/>
        </p:spPr>
        <p:txBody>
          <a:bodyPr wrap="square" rtlCol="0">
            <a:spAutoFit/>
          </a:bodyPr>
          <a:lstStyle/>
          <a:p>
            <a:pPr algn="just"/>
            <a:r>
              <a:rPr lang="it-IT" sz="1400" i="1" dirty="0" smtClean="0"/>
              <a:t>Sappiamo anche che, </a:t>
            </a:r>
          </a:p>
          <a:p>
            <a:pPr algn="just"/>
            <a:r>
              <a:rPr lang="it-IT" sz="1400" i="1" dirty="0" smtClean="0"/>
              <a:t>Se </a:t>
            </a:r>
            <a:r>
              <a:rPr lang="it-IT" sz="1400" dirty="0" smtClean="0"/>
              <a:t>ciò che è dato una volta per tutte e che fonda è </a:t>
            </a:r>
            <a:r>
              <a:rPr lang="it-IT" sz="1400" i="1" dirty="0" smtClean="0"/>
              <a:t>antinomico </a:t>
            </a:r>
            <a:r>
              <a:rPr lang="it-IT" sz="1400" dirty="0" smtClean="0"/>
              <a:t>rispetto al divenire ed all’accadere, come lo è per l’</a:t>
            </a:r>
            <a:r>
              <a:rPr lang="it-IT" sz="1400" i="1" dirty="0" smtClean="0"/>
              <a:t>ontologia</a:t>
            </a:r>
            <a:r>
              <a:rPr lang="it-IT" sz="1400" dirty="0" smtClean="0"/>
              <a:t> (</a:t>
            </a:r>
            <a:r>
              <a:rPr lang="it-IT" sz="1400" i="1" dirty="0" smtClean="0"/>
              <a:t>improntata alla</a:t>
            </a:r>
            <a:r>
              <a:rPr lang="it-IT" sz="1400" dirty="0" smtClean="0"/>
              <a:t> </a:t>
            </a:r>
            <a:r>
              <a:rPr lang="it-IT" sz="1400" i="1" dirty="0" smtClean="0"/>
              <a:t>contrapposizione in quanto scienza di ciò che permane di fronte, contro, nonostante il mutare)</a:t>
            </a:r>
            <a:r>
              <a:rPr lang="it-IT" sz="1400" dirty="0" smtClean="0"/>
              <a:t>;</a:t>
            </a:r>
          </a:p>
          <a:p>
            <a:pPr algn="just"/>
            <a:r>
              <a:rPr lang="it-IT" sz="1400" dirty="0" smtClean="0"/>
              <a:t>se questa </a:t>
            </a:r>
            <a:r>
              <a:rPr lang="it-IT" sz="1400" i="1" dirty="0" smtClean="0"/>
              <a:t>antinomia</a:t>
            </a:r>
            <a:r>
              <a:rPr lang="it-IT" sz="1400" dirty="0" smtClean="0"/>
              <a:t>, in quanto poggia su ciò che è dato una volta per tutte, è </a:t>
            </a:r>
            <a:r>
              <a:rPr lang="it-IT" sz="1400" i="1" dirty="0" smtClean="0"/>
              <a:t>insanabile;</a:t>
            </a:r>
          </a:p>
          <a:p>
            <a:pPr algn="just"/>
            <a:r>
              <a:rPr lang="it-IT" sz="1400" dirty="0" smtClean="0"/>
              <a:t>SARA’ ALLORA DESTINO DELLA NECESSITA’ RITROVARE L’ACCADERE OVUNQUE SEGNATO DA QUESTA INSANABILE ANTINOMIA. ONTOLOGICAMENTE APPARTERRA’ AD ESSO COME </a:t>
            </a:r>
            <a:r>
              <a:rPr lang="it-IT" sz="1400" i="1" dirty="0" smtClean="0"/>
              <a:t>CONDIZIONE</a:t>
            </a:r>
            <a:r>
              <a:rPr lang="it-IT" sz="1400" dirty="0" smtClean="0"/>
              <a:t> (</a:t>
            </a:r>
            <a:r>
              <a:rPr lang="it-IT" sz="1400" b="1" i="1" dirty="0" smtClean="0"/>
              <a:t>STATUS</a:t>
            </a:r>
            <a:r>
              <a:rPr lang="it-IT" sz="1400" dirty="0" smtClean="0"/>
              <a:t>) L’ ESSERE IL TERRENO DEL </a:t>
            </a:r>
            <a:r>
              <a:rPr lang="it-IT" sz="1400" i="1" dirty="0" smtClean="0"/>
              <a:t>CONFLITTO COSTANTE ED IRRISOLVIBILE</a:t>
            </a:r>
            <a:r>
              <a:rPr lang="it-IT" sz="1400" dirty="0" smtClean="0"/>
              <a:t> (</a:t>
            </a:r>
            <a:r>
              <a:rPr lang="it-IT" sz="1400" b="1" i="1" dirty="0" smtClean="0"/>
              <a:t>MODO</a:t>
            </a:r>
            <a:r>
              <a:rPr lang="it-IT" sz="1400" dirty="0" smtClean="0"/>
              <a:t>) TRA TUTTO CIO’ CHE E’ DELL’ESSENZA (</a:t>
            </a:r>
            <a:r>
              <a:rPr lang="it-IT" sz="1400" b="1" i="1" dirty="0" smtClean="0"/>
              <a:t>ESSERE</a:t>
            </a:r>
            <a:r>
              <a:rPr lang="it-IT" sz="1400" dirty="0" smtClean="0"/>
              <a:t>) E TUTTO CIO’ CHE ATTIENE AL MUTAMENTO (</a:t>
            </a:r>
            <a:r>
              <a:rPr lang="it-IT" sz="1400" b="1" i="1" dirty="0" smtClean="0"/>
              <a:t>ESISTENZA, DIVENIRE</a:t>
            </a:r>
            <a:r>
              <a:rPr lang="it-IT" sz="1400" dirty="0" smtClean="0"/>
              <a:t>).</a:t>
            </a:r>
          </a:p>
          <a:p>
            <a:pPr algn="just"/>
            <a:endParaRPr lang="it-IT" sz="1400" dirty="0" smtClean="0"/>
          </a:p>
          <a:p>
            <a:pPr algn="just"/>
            <a:endParaRPr lang="it-IT" sz="1400" i="1" dirty="0"/>
          </a:p>
        </p:txBody>
      </p:sp>
      <p:sp>
        <p:nvSpPr>
          <p:cNvPr id="5" name="CasellaDiTesto 4"/>
          <p:cNvSpPr txBox="1"/>
          <p:nvPr/>
        </p:nvSpPr>
        <p:spPr>
          <a:xfrm>
            <a:off x="2590800" y="4009788"/>
            <a:ext cx="4267200" cy="954107"/>
          </a:xfrm>
          <a:prstGeom prst="rect">
            <a:avLst/>
          </a:prstGeom>
          <a:noFill/>
        </p:spPr>
        <p:txBody>
          <a:bodyPr wrap="square" rtlCol="0">
            <a:spAutoFit/>
          </a:bodyPr>
          <a:lstStyle/>
          <a:p>
            <a:pPr algn="just"/>
            <a:r>
              <a:rPr lang="it-IT" sz="1400" i="1" dirty="0" smtClean="0"/>
              <a:t>Sul piano ontologico, ciò che il Fondamento imprime nelle cose è un  </a:t>
            </a:r>
            <a:r>
              <a:rPr lang="it-IT" sz="1400" b="1" i="1" dirty="0" smtClean="0"/>
              <a:t>DESTINO DELLA NECESSITA’</a:t>
            </a:r>
            <a:r>
              <a:rPr lang="it-IT" sz="1400" i="1" dirty="0" smtClean="0"/>
              <a:t> dal quale dipendono </a:t>
            </a:r>
            <a:r>
              <a:rPr lang="it-IT" sz="1400" b="1" i="1" dirty="0" smtClean="0"/>
              <a:t>status</a:t>
            </a:r>
            <a:r>
              <a:rPr lang="it-IT" sz="1400" i="1" dirty="0" smtClean="0"/>
              <a:t> e </a:t>
            </a:r>
            <a:r>
              <a:rPr lang="it-IT" sz="1400" b="1" i="1" dirty="0" smtClean="0"/>
              <a:t>modo d’essere</a:t>
            </a:r>
            <a:r>
              <a:rPr lang="it-IT" sz="1400" i="1" dirty="0" smtClean="0"/>
              <a:t> delle cose stesse.</a:t>
            </a:r>
          </a:p>
          <a:p>
            <a:pPr algn="just"/>
            <a:endParaRPr lang="it-IT" sz="1400" i="1" dirty="0"/>
          </a:p>
        </p:txBody>
      </p:sp>
      <p:sp>
        <p:nvSpPr>
          <p:cNvPr id="6" name="CasellaDiTesto 5"/>
          <p:cNvSpPr txBox="1"/>
          <p:nvPr/>
        </p:nvSpPr>
        <p:spPr>
          <a:xfrm>
            <a:off x="1600200" y="5181600"/>
            <a:ext cx="6553200" cy="523220"/>
          </a:xfrm>
          <a:prstGeom prst="rect">
            <a:avLst/>
          </a:prstGeom>
          <a:noFill/>
        </p:spPr>
        <p:txBody>
          <a:bodyPr wrap="square" rtlCol="0">
            <a:spAutoFit/>
          </a:bodyPr>
          <a:lstStyle/>
          <a:p>
            <a:pPr algn="just"/>
            <a:r>
              <a:rPr lang="it-IT" sz="1400" i="1" dirty="0" smtClean="0"/>
              <a:t>Lo status è quello di assoggettato ad antinomie insanabili; il modo d’essere è quello della conflittualità irriducibile. Da qui una condizione di esistenza lacerata ed estraniata.</a:t>
            </a:r>
            <a:endParaRPr lang="it-IT" sz="1400" i="1" dirty="0"/>
          </a:p>
        </p:txBody>
      </p:sp>
      <p:sp>
        <p:nvSpPr>
          <p:cNvPr id="7" name="CasellaDiTesto 6"/>
          <p:cNvSpPr txBox="1"/>
          <p:nvPr/>
        </p:nvSpPr>
        <p:spPr>
          <a:xfrm>
            <a:off x="7696200" y="244936"/>
            <a:ext cx="1120820" cy="584776"/>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02732947-E878-0C40-9B26-41F12532780A}" type="slidenum">
              <a:rPr lang="it-IT" smtClean="0"/>
              <a:pPr/>
              <a:t>39</a:t>
            </a:fld>
            <a:endParaRPr lang="it-IT"/>
          </a:p>
        </p:txBody>
      </p:sp>
      <p:sp>
        <p:nvSpPr>
          <p:cNvPr id="3" name="CasellaDiTesto 2"/>
          <p:cNvSpPr txBox="1"/>
          <p:nvPr/>
        </p:nvSpPr>
        <p:spPr>
          <a:xfrm>
            <a:off x="914400" y="381000"/>
            <a:ext cx="6477000" cy="307777"/>
          </a:xfrm>
          <a:prstGeom prst="rect">
            <a:avLst/>
          </a:prstGeom>
          <a:noFill/>
        </p:spPr>
        <p:txBody>
          <a:bodyPr wrap="square" rtlCol="0">
            <a:spAutoFit/>
          </a:bodyPr>
          <a:lstStyle/>
          <a:p>
            <a:r>
              <a:rPr lang="it-IT" sz="1400" i="1" dirty="0" smtClean="0"/>
              <a:t>Tutto questo appartiene ai risultati già acquisiti.</a:t>
            </a:r>
            <a:endParaRPr lang="it-IT" sz="1400" i="1" dirty="0"/>
          </a:p>
        </p:txBody>
      </p:sp>
      <p:sp>
        <p:nvSpPr>
          <p:cNvPr id="4" name="CasellaDiTesto 3"/>
          <p:cNvSpPr txBox="1"/>
          <p:nvPr/>
        </p:nvSpPr>
        <p:spPr>
          <a:xfrm>
            <a:off x="1981200" y="1143000"/>
            <a:ext cx="5410200" cy="646331"/>
          </a:xfrm>
          <a:prstGeom prst="rect">
            <a:avLst/>
          </a:prstGeom>
          <a:noFill/>
        </p:spPr>
        <p:txBody>
          <a:bodyPr wrap="square" rtlCol="0">
            <a:spAutoFit/>
          </a:bodyPr>
          <a:lstStyle/>
          <a:p>
            <a:pPr algn="just"/>
            <a:r>
              <a:rPr lang="it-IT" b="1" i="1" dirty="0" smtClean="0"/>
              <a:t>Ciò che dobbiamo acquisire</a:t>
            </a:r>
            <a:r>
              <a:rPr lang="it-IT" i="1" dirty="0" smtClean="0"/>
              <a:t>, è la comprensione del fatto che </a:t>
            </a:r>
            <a:endParaRPr lang="it-IT" i="1" dirty="0"/>
          </a:p>
        </p:txBody>
      </p:sp>
      <p:sp>
        <p:nvSpPr>
          <p:cNvPr id="6" name="CasellaDiTesto 5"/>
          <p:cNvSpPr txBox="1"/>
          <p:nvPr/>
        </p:nvSpPr>
        <p:spPr>
          <a:xfrm>
            <a:off x="1981200" y="2057400"/>
            <a:ext cx="5562600" cy="1569660"/>
          </a:xfrm>
          <a:prstGeom prst="rect">
            <a:avLst/>
          </a:prstGeom>
          <a:noFill/>
        </p:spPr>
        <p:txBody>
          <a:bodyPr wrap="square" rtlCol="0">
            <a:spAutoFit/>
          </a:bodyPr>
          <a:lstStyle/>
          <a:p>
            <a:pPr algn="just"/>
            <a:r>
              <a:rPr lang="it-IT" sz="2400" i="1" dirty="0" smtClean="0"/>
              <a:t>il </a:t>
            </a:r>
            <a:r>
              <a:rPr lang="it-IT" sz="2400" b="1" i="1" dirty="0" smtClean="0"/>
              <a:t>FONDAMENTO</a:t>
            </a:r>
            <a:r>
              <a:rPr lang="it-IT" sz="2400" i="1" dirty="0" smtClean="0"/>
              <a:t>, sul quale poggia una qualunque </a:t>
            </a:r>
            <a:r>
              <a:rPr lang="it-IT" sz="2400" b="1" i="1" dirty="0" smtClean="0"/>
              <a:t>ONTOLOGIA</a:t>
            </a:r>
            <a:r>
              <a:rPr lang="it-IT" sz="2400" i="1" dirty="0" smtClean="0"/>
              <a:t>, </a:t>
            </a:r>
            <a:r>
              <a:rPr lang="it-IT" sz="2400" b="1" i="1" dirty="0" smtClean="0"/>
              <a:t>non è mai una REALTA’, bensì sempre e soltanto una IPOTESI</a:t>
            </a:r>
            <a:endParaRPr lang="it-IT" sz="2400" i="1" dirty="0"/>
          </a:p>
        </p:txBody>
      </p:sp>
      <p:sp>
        <p:nvSpPr>
          <p:cNvPr id="7" name="CasellaDiTesto 6"/>
          <p:cNvSpPr txBox="1"/>
          <p:nvPr/>
        </p:nvSpPr>
        <p:spPr>
          <a:xfrm>
            <a:off x="1981200" y="3810000"/>
            <a:ext cx="5562600" cy="646331"/>
          </a:xfrm>
          <a:prstGeom prst="rect">
            <a:avLst/>
          </a:prstGeom>
          <a:noFill/>
        </p:spPr>
        <p:txBody>
          <a:bodyPr wrap="square" rtlCol="0">
            <a:spAutoFit/>
          </a:bodyPr>
          <a:lstStyle/>
          <a:p>
            <a:pPr algn="just"/>
            <a:r>
              <a:rPr lang="it-IT" i="1" dirty="0" smtClean="0"/>
              <a:t>ipotesi posta come necessità secondo una </a:t>
            </a:r>
            <a:r>
              <a:rPr lang="it-IT" b="1" i="1" dirty="0" smtClean="0"/>
              <a:t>logica deduttiva di tipo naturalistico</a:t>
            </a:r>
            <a:r>
              <a:rPr lang="it-IT" i="1" dirty="0" smtClean="0"/>
              <a:t>.</a:t>
            </a:r>
            <a:endParaRPr lang="it-IT" i="1" dirty="0"/>
          </a:p>
        </p:txBody>
      </p:sp>
      <p:sp>
        <p:nvSpPr>
          <p:cNvPr id="8" name="CasellaDiTesto 7"/>
          <p:cNvSpPr txBox="1"/>
          <p:nvPr/>
        </p:nvSpPr>
        <p:spPr>
          <a:xfrm>
            <a:off x="1981200" y="5105400"/>
            <a:ext cx="5562600" cy="954107"/>
          </a:xfrm>
          <a:prstGeom prst="rect">
            <a:avLst/>
          </a:prstGeom>
          <a:noFill/>
        </p:spPr>
        <p:txBody>
          <a:bodyPr wrap="square" rtlCol="0">
            <a:spAutoFit/>
          </a:bodyPr>
          <a:lstStyle/>
          <a:p>
            <a:pPr algn="just"/>
            <a:r>
              <a:rPr lang="it-IT" sz="1400" i="1" dirty="0" smtClean="0"/>
              <a:t>Realizziamo così il </a:t>
            </a:r>
            <a:r>
              <a:rPr lang="it-IT" sz="1400" b="1" i="1" dirty="0" smtClean="0"/>
              <a:t>passo decisivo</a:t>
            </a:r>
            <a:r>
              <a:rPr lang="it-IT" sz="1400" i="1" dirty="0" smtClean="0"/>
              <a:t> sul piano della comprensione del </a:t>
            </a:r>
            <a:r>
              <a:rPr lang="it-IT" sz="1400" b="1" i="1" dirty="0" smtClean="0"/>
              <a:t>modo d’essere </a:t>
            </a:r>
            <a:r>
              <a:rPr lang="it-IT" sz="1400" i="1" dirty="0" smtClean="0"/>
              <a:t>che fa della ontologia la </a:t>
            </a:r>
            <a:r>
              <a:rPr lang="it-IT" sz="1400" b="1" i="1" dirty="0" smtClean="0"/>
              <a:t>forma di esistenza</a:t>
            </a:r>
            <a:r>
              <a:rPr lang="it-IT" sz="1400" i="1" dirty="0" smtClean="0"/>
              <a:t> all’interno della quale non c’è posto per la </a:t>
            </a:r>
            <a:r>
              <a:rPr lang="it-IT" sz="1400" b="1" i="1" dirty="0" smtClean="0"/>
              <a:t>condizione di</a:t>
            </a:r>
            <a:r>
              <a:rPr lang="it-IT" sz="1400" i="1" dirty="0" smtClean="0"/>
              <a:t> </a:t>
            </a:r>
            <a:r>
              <a:rPr lang="it-IT" sz="1400" b="1" i="1" dirty="0" smtClean="0"/>
              <a:t>soggetto</a:t>
            </a:r>
            <a:r>
              <a:rPr lang="it-IT" sz="1400" i="1" dirty="0" smtClean="0"/>
              <a:t>, bensì esclusivamente per quella di </a:t>
            </a:r>
            <a:r>
              <a:rPr lang="it-IT" sz="1400" b="1" i="1" dirty="0" err="1" smtClean="0"/>
              <a:t>subjectum</a:t>
            </a:r>
            <a:r>
              <a:rPr lang="it-IT" sz="1400" i="1" dirty="0" smtClean="0"/>
              <a:t>.</a:t>
            </a:r>
            <a:endParaRPr lang="it-IT" sz="1400" i="1" dirty="0"/>
          </a:p>
        </p:txBody>
      </p:sp>
      <p:sp>
        <p:nvSpPr>
          <p:cNvPr id="9" name="CasellaDiTesto 8"/>
          <p:cNvSpPr txBox="1"/>
          <p:nvPr/>
        </p:nvSpPr>
        <p:spPr>
          <a:xfrm>
            <a:off x="7696200" y="381000"/>
            <a:ext cx="1120820" cy="584776"/>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02732947-E878-0C40-9B26-41F12532780A}" type="slidenum">
              <a:rPr lang="it-IT" smtClean="0"/>
              <a:pPr/>
              <a:t>40</a:t>
            </a:fld>
            <a:endParaRPr lang="it-IT"/>
          </a:p>
        </p:txBody>
      </p:sp>
      <p:sp>
        <p:nvSpPr>
          <p:cNvPr id="3" name="CasellaDiTesto 2"/>
          <p:cNvSpPr txBox="1"/>
          <p:nvPr/>
        </p:nvSpPr>
        <p:spPr>
          <a:xfrm>
            <a:off x="1066800" y="533400"/>
            <a:ext cx="6705600" cy="307777"/>
          </a:xfrm>
          <a:prstGeom prst="rect">
            <a:avLst/>
          </a:prstGeom>
          <a:noFill/>
        </p:spPr>
        <p:txBody>
          <a:bodyPr wrap="square" rtlCol="0">
            <a:spAutoFit/>
          </a:bodyPr>
          <a:lstStyle/>
          <a:p>
            <a:pPr algn="just"/>
            <a:r>
              <a:rPr lang="it-IT" sz="1400" i="1" dirty="0" smtClean="0"/>
              <a:t>Il percorso per giungere a questa comprensione è impostato da Nietzsche</a:t>
            </a:r>
            <a:endParaRPr lang="it-IT" sz="1400" i="1" dirty="0"/>
          </a:p>
        </p:txBody>
      </p:sp>
      <p:sp>
        <p:nvSpPr>
          <p:cNvPr id="4" name="CasellaDiTesto 3"/>
          <p:cNvSpPr txBox="1"/>
          <p:nvPr/>
        </p:nvSpPr>
        <p:spPr>
          <a:xfrm>
            <a:off x="1066800" y="1600200"/>
            <a:ext cx="6705600" cy="307777"/>
          </a:xfrm>
          <a:prstGeom prst="rect">
            <a:avLst/>
          </a:prstGeom>
          <a:noFill/>
        </p:spPr>
        <p:txBody>
          <a:bodyPr wrap="square" rtlCol="0">
            <a:spAutoFit/>
          </a:bodyPr>
          <a:lstStyle/>
          <a:p>
            <a:r>
              <a:rPr lang="it-IT" sz="1400" i="1" dirty="0" smtClean="0"/>
              <a:t>Esso può essere fatto coincidere con la</a:t>
            </a:r>
            <a:endParaRPr lang="it-IT" sz="1400" i="1" dirty="0"/>
          </a:p>
        </p:txBody>
      </p:sp>
      <p:sp>
        <p:nvSpPr>
          <p:cNvPr id="5" name="CasellaDiTesto 4"/>
          <p:cNvSpPr txBox="1"/>
          <p:nvPr/>
        </p:nvSpPr>
        <p:spPr>
          <a:xfrm>
            <a:off x="2590800" y="3733800"/>
            <a:ext cx="4495800" cy="1107996"/>
          </a:xfrm>
          <a:prstGeom prst="rect">
            <a:avLst/>
          </a:prstGeom>
          <a:noFill/>
        </p:spPr>
        <p:txBody>
          <a:bodyPr wrap="square" rtlCol="0">
            <a:spAutoFit/>
          </a:bodyPr>
          <a:lstStyle/>
          <a:p>
            <a:pPr algn="just"/>
            <a:r>
              <a:rPr lang="it-IT" i="1" dirty="0" smtClean="0"/>
              <a:t>da lui progettata a partire dal settembre 1885 secondo la successione </a:t>
            </a:r>
            <a:r>
              <a:rPr lang="it-IT" sz="2400" i="1" dirty="0" smtClean="0"/>
              <a:t>LOGICA, FISICA, MORALE, ARTE, POLITICA.</a:t>
            </a:r>
            <a:endParaRPr lang="it-IT" i="1" dirty="0"/>
          </a:p>
        </p:txBody>
      </p:sp>
      <p:sp>
        <p:nvSpPr>
          <p:cNvPr id="6" name="CasellaDiTesto 5"/>
          <p:cNvSpPr txBox="1"/>
          <p:nvPr/>
        </p:nvSpPr>
        <p:spPr>
          <a:xfrm>
            <a:off x="2590800" y="2514600"/>
            <a:ext cx="4495800" cy="400110"/>
          </a:xfrm>
          <a:prstGeom prst="rect">
            <a:avLst/>
          </a:prstGeom>
          <a:noFill/>
        </p:spPr>
        <p:txBody>
          <a:bodyPr wrap="square" rtlCol="0">
            <a:spAutoFit/>
          </a:bodyPr>
          <a:lstStyle/>
          <a:p>
            <a:pPr algn="just"/>
            <a:r>
              <a:rPr lang="it-IT" sz="2000" i="1" dirty="0" smtClean="0"/>
              <a:t>“Nuova interpretazione dell’accadere” </a:t>
            </a:r>
            <a:endParaRPr lang="it-IT" sz="2000" i="1" dirty="0"/>
          </a:p>
        </p:txBody>
      </p:sp>
      <p:sp>
        <p:nvSpPr>
          <p:cNvPr id="7" name="CasellaDiTesto 6"/>
          <p:cNvSpPr txBox="1"/>
          <p:nvPr/>
        </p:nvSpPr>
        <p:spPr>
          <a:xfrm>
            <a:off x="7772400" y="256401"/>
            <a:ext cx="1120820" cy="584776"/>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02732947-E878-0C40-9B26-41F12532780A}" type="slidenum">
              <a:rPr lang="it-IT" smtClean="0"/>
              <a:pPr/>
              <a:t>41</a:t>
            </a:fld>
            <a:endParaRPr lang="it-IT"/>
          </a:p>
        </p:txBody>
      </p:sp>
      <p:sp>
        <p:nvSpPr>
          <p:cNvPr id="3" name="CasellaDiTesto 2"/>
          <p:cNvSpPr txBox="1"/>
          <p:nvPr/>
        </p:nvSpPr>
        <p:spPr>
          <a:xfrm>
            <a:off x="1143000" y="609600"/>
            <a:ext cx="7239000" cy="369332"/>
          </a:xfrm>
          <a:prstGeom prst="rect">
            <a:avLst/>
          </a:prstGeom>
          <a:noFill/>
        </p:spPr>
        <p:txBody>
          <a:bodyPr wrap="square" rtlCol="0">
            <a:spAutoFit/>
          </a:bodyPr>
          <a:lstStyle/>
          <a:p>
            <a:pPr algn="just"/>
            <a:r>
              <a:rPr lang="it-IT" i="1" dirty="0" smtClean="0"/>
              <a:t>LOGICA</a:t>
            </a:r>
            <a:endParaRPr lang="it-IT" i="1" dirty="0"/>
          </a:p>
        </p:txBody>
      </p:sp>
      <p:sp>
        <p:nvSpPr>
          <p:cNvPr id="4" name="CasellaDiTesto 3"/>
          <p:cNvSpPr txBox="1"/>
          <p:nvPr/>
        </p:nvSpPr>
        <p:spPr>
          <a:xfrm>
            <a:off x="1143000" y="1676400"/>
            <a:ext cx="7239000" cy="3693319"/>
          </a:xfrm>
          <a:prstGeom prst="rect">
            <a:avLst/>
          </a:prstGeom>
          <a:noFill/>
        </p:spPr>
        <p:txBody>
          <a:bodyPr wrap="square" rtlCol="0">
            <a:spAutoFit/>
          </a:bodyPr>
          <a:lstStyle/>
          <a:p>
            <a:pPr algn="just"/>
            <a:r>
              <a:rPr lang="it-IT" b="1" i="1" dirty="0" smtClean="0"/>
              <a:t>Alla base della esperienza del reale c’è una ipotesi</a:t>
            </a:r>
            <a:r>
              <a:rPr lang="it-IT" i="1" dirty="0" smtClean="0"/>
              <a:t>. Di fronte al fatto che si diviene, che tutto è in mutamento, che fintanto che si è ancora si ha da essere, di fronte a questo viene fatta valere una deduzione logica: se si diviene, comunque si è; sempre, dire che si diviene, significa anche dire che si è; essere </a:t>
            </a:r>
            <a:r>
              <a:rPr lang="it-IT" b="1" i="1" dirty="0" smtClean="0"/>
              <a:t>nel</a:t>
            </a:r>
            <a:r>
              <a:rPr lang="it-IT" i="1" dirty="0" smtClean="0"/>
              <a:t> mutamento è sempre essere </a:t>
            </a:r>
            <a:r>
              <a:rPr lang="it-IT" b="1" i="1" dirty="0" smtClean="0"/>
              <a:t>nonostante</a:t>
            </a:r>
            <a:r>
              <a:rPr lang="it-IT" i="1" dirty="0" smtClean="0"/>
              <a:t> il mutamento; e se si è nonostante il mutamento, </a:t>
            </a:r>
            <a:r>
              <a:rPr lang="it-IT" b="1" i="1" dirty="0" smtClean="0"/>
              <a:t>allora</a:t>
            </a:r>
            <a:r>
              <a:rPr lang="it-IT" i="1" dirty="0" smtClean="0"/>
              <a:t> qualcosa si sottrae al mutamento stesso. Il divenire è possibile perché qualcosa di diverso da esso, di opposto ad esso, di estraneo ad esso lo </a:t>
            </a:r>
            <a:r>
              <a:rPr lang="it-IT" b="1" i="1" dirty="0" smtClean="0"/>
              <a:t>sostiene</a:t>
            </a:r>
            <a:r>
              <a:rPr lang="it-IT" i="1" dirty="0" smtClean="0"/>
              <a:t>. Risultato: il divenire è possibile, </a:t>
            </a:r>
            <a:r>
              <a:rPr lang="it-IT" b="1" i="1" dirty="0" smtClean="0"/>
              <a:t>perché</a:t>
            </a:r>
            <a:r>
              <a:rPr lang="it-IT" i="1" dirty="0" smtClean="0"/>
              <a:t> ad esso si oppone l’essere; il divenire è possibile </a:t>
            </a:r>
            <a:r>
              <a:rPr lang="it-IT" b="1" i="1" dirty="0" smtClean="0"/>
              <a:t>grazie al fatto</a:t>
            </a:r>
            <a:r>
              <a:rPr lang="it-IT" i="1" dirty="0" smtClean="0"/>
              <a:t> che ad esso si oppone l’essere, grazie al fatto che </a:t>
            </a:r>
            <a:r>
              <a:rPr lang="it-IT" b="1" i="1" dirty="0" smtClean="0"/>
              <a:t>essere e divenire</a:t>
            </a:r>
            <a:r>
              <a:rPr lang="it-IT" i="1" dirty="0" smtClean="0"/>
              <a:t> sono due potenze tra loro completamente ed irrimediabilmente opposte. La potenza dell’essere fa da baluardo alla potenza del divenire permettendo che le cose siano.</a:t>
            </a:r>
            <a:endParaRPr lang="it-IT" i="1" dirty="0"/>
          </a:p>
        </p:txBody>
      </p:sp>
      <p:sp>
        <p:nvSpPr>
          <p:cNvPr id="5" name="CasellaDiTesto 4"/>
          <p:cNvSpPr txBox="1"/>
          <p:nvPr/>
        </p:nvSpPr>
        <p:spPr>
          <a:xfrm>
            <a:off x="7696200" y="317212"/>
            <a:ext cx="1120820" cy="584776"/>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02732947-E878-0C40-9B26-41F12532780A}" type="slidenum">
              <a:rPr lang="it-IT" smtClean="0"/>
              <a:pPr/>
              <a:t>42</a:t>
            </a:fld>
            <a:endParaRPr lang="it-IT"/>
          </a:p>
        </p:txBody>
      </p:sp>
      <p:sp>
        <p:nvSpPr>
          <p:cNvPr id="3" name="CasellaDiTesto 2"/>
          <p:cNvSpPr txBox="1"/>
          <p:nvPr/>
        </p:nvSpPr>
        <p:spPr>
          <a:xfrm>
            <a:off x="1447800" y="914400"/>
            <a:ext cx="6629400" cy="954107"/>
          </a:xfrm>
          <a:prstGeom prst="rect">
            <a:avLst/>
          </a:prstGeom>
          <a:noFill/>
        </p:spPr>
        <p:txBody>
          <a:bodyPr wrap="square" rtlCol="0">
            <a:spAutoFit/>
          </a:bodyPr>
          <a:lstStyle/>
          <a:p>
            <a:pPr algn="just"/>
            <a:r>
              <a:rPr lang="it-IT" sz="1400" i="1" dirty="0" smtClean="0"/>
              <a:t>Alla base dell’esperienza del reale c’è una ipotesi.</a:t>
            </a:r>
            <a:r>
              <a:rPr lang="it-IT" sz="1400" b="1" i="1" dirty="0" smtClean="0"/>
              <a:t> L’essere </a:t>
            </a:r>
            <a:r>
              <a:rPr lang="it-IT" sz="1400" i="1" dirty="0" smtClean="0"/>
              <a:t>non è infatti una realtà che si sperimenta. L’unica cosa che si sperimenta è il </a:t>
            </a:r>
            <a:r>
              <a:rPr lang="it-IT" sz="1400" b="1" i="1" dirty="0" smtClean="0"/>
              <a:t>divenire</a:t>
            </a:r>
            <a:r>
              <a:rPr lang="it-IT" sz="1400" i="1" dirty="0" smtClean="0"/>
              <a:t>. </a:t>
            </a:r>
            <a:r>
              <a:rPr lang="it-IT" sz="1400" b="1" i="1" dirty="0" smtClean="0"/>
              <a:t>Si suppone però come necessario</a:t>
            </a:r>
            <a:r>
              <a:rPr lang="it-IT" sz="1400" i="1" dirty="0" smtClean="0"/>
              <a:t> che NON PUO’ ESSERCI UN DIVENIRE SENZA QUALCOSA </a:t>
            </a:r>
            <a:r>
              <a:rPr lang="it-IT" sz="1400" i="1" dirty="0" err="1" smtClean="0"/>
              <a:t>DI</a:t>
            </a:r>
            <a:r>
              <a:rPr lang="it-IT" sz="1400" i="1" dirty="0" smtClean="0"/>
              <a:t> TOTALMENTE DIVERSO DA ESSO , </a:t>
            </a:r>
            <a:r>
              <a:rPr lang="it-IT" sz="1400" i="1" dirty="0" err="1" smtClean="0"/>
              <a:t>DI</a:t>
            </a:r>
            <a:r>
              <a:rPr lang="it-IT" sz="1400" i="1" dirty="0" smtClean="0"/>
              <a:t> OPPOSTO AD ESSO CHE LO SOSTENGA.</a:t>
            </a:r>
            <a:endParaRPr lang="it-IT" sz="1400" i="1" dirty="0"/>
          </a:p>
        </p:txBody>
      </p:sp>
      <p:sp>
        <p:nvSpPr>
          <p:cNvPr id="4" name="CasellaDiTesto 3"/>
          <p:cNvSpPr txBox="1"/>
          <p:nvPr/>
        </p:nvSpPr>
        <p:spPr>
          <a:xfrm>
            <a:off x="1600200" y="2286000"/>
            <a:ext cx="6324600" cy="738664"/>
          </a:xfrm>
          <a:prstGeom prst="rect">
            <a:avLst/>
          </a:prstGeom>
          <a:noFill/>
        </p:spPr>
        <p:txBody>
          <a:bodyPr wrap="square" rtlCol="0">
            <a:spAutoFit/>
          </a:bodyPr>
          <a:lstStyle/>
          <a:p>
            <a:pPr algn="just"/>
            <a:r>
              <a:rPr lang="it-IT" sz="1400" i="1" dirty="0" smtClean="0"/>
              <a:t>L’ipotesi è la seguente: si è nel mutamento, DUNQUE deve esserci qualcosa che non muta, ALTRIMENTI NON SI SAREBBE NEANCHE. Questo qualcosa che non muta DEVE AVERE IL CARATTERE DEL TOTALMENTE ALTRO RISPETTO A CIO’ CHE MUTA.</a:t>
            </a:r>
            <a:endParaRPr lang="it-IT" sz="1400" i="1" dirty="0"/>
          </a:p>
        </p:txBody>
      </p:sp>
      <p:sp>
        <p:nvSpPr>
          <p:cNvPr id="5" name="CasellaDiTesto 4"/>
          <p:cNvSpPr txBox="1"/>
          <p:nvPr/>
        </p:nvSpPr>
        <p:spPr>
          <a:xfrm>
            <a:off x="2362200" y="3276600"/>
            <a:ext cx="4953000" cy="2031325"/>
          </a:xfrm>
          <a:prstGeom prst="rect">
            <a:avLst/>
          </a:prstGeom>
          <a:noFill/>
        </p:spPr>
        <p:txBody>
          <a:bodyPr wrap="square" rtlCol="0">
            <a:spAutoFit/>
          </a:bodyPr>
          <a:lstStyle/>
          <a:p>
            <a:pPr algn="just"/>
            <a:r>
              <a:rPr lang="it-IT" i="1" dirty="0" smtClean="0"/>
              <a:t>Questo TOTALMENTE ALTRO, che sempre e comunque la realtà PRESUPPONE, questa IPOTESI NECESSARIA, senza la quale non si darebbe la possibilità di configurare qualcosa come ESSERE, è il FATTO IPOTETICO ORIGINARIO da PORRE ALLA BASE </a:t>
            </a:r>
            <a:r>
              <a:rPr lang="it-IT" i="1" dirty="0" err="1" smtClean="0"/>
              <a:t>DI</a:t>
            </a:r>
            <a:r>
              <a:rPr lang="it-IT" i="1" dirty="0" smtClean="0"/>
              <a:t> OGNI REALTA’ ABBIA IL CARATTERE DEL DIVENIRE. Esso, PER IL REALE, è il FONDAMENTO.</a:t>
            </a:r>
            <a:endParaRPr lang="it-IT" i="1" dirty="0"/>
          </a:p>
        </p:txBody>
      </p:sp>
      <p:sp>
        <p:nvSpPr>
          <p:cNvPr id="6" name="CasellaDiTesto 5"/>
          <p:cNvSpPr txBox="1"/>
          <p:nvPr/>
        </p:nvSpPr>
        <p:spPr>
          <a:xfrm>
            <a:off x="7767489" y="228600"/>
            <a:ext cx="1120820" cy="584776"/>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02732947-E878-0C40-9B26-41F12532780A}" type="slidenum">
              <a:rPr lang="it-IT" smtClean="0"/>
              <a:pPr/>
              <a:t>43</a:t>
            </a:fld>
            <a:endParaRPr lang="it-IT"/>
          </a:p>
        </p:txBody>
      </p:sp>
      <p:sp>
        <p:nvSpPr>
          <p:cNvPr id="3" name="CasellaDiTesto 2"/>
          <p:cNvSpPr txBox="1"/>
          <p:nvPr/>
        </p:nvSpPr>
        <p:spPr>
          <a:xfrm>
            <a:off x="1600200" y="762000"/>
            <a:ext cx="6248400" cy="523220"/>
          </a:xfrm>
          <a:prstGeom prst="rect">
            <a:avLst/>
          </a:prstGeom>
          <a:noFill/>
        </p:spPr>
        <p:txBody>
          <a:bodyPr wrap="square" rtlCol="0">
            <a:spAutoFit/>
          </a:bodyPr>
          <a:lstStyle/>
          <a:p>
            <a:pPr algn="just"/>
            <a:r>
              <a:rPr lang="it-IT" sz="1400" i="1" dirty="0" smtClean="0"/>
              <a:t>Fatto ipotetico originario, il fondamento ha uno specifico modo d’essere: esso GIUSTIFICA.</a:t>
            </a:r>
            <a:endParaRPr lang="it-IT" sz="1400" i="1" dirty="0"/>
          </a:p>
        </p:txBody>
      </p:sp>
      <p:sp>
        <p:nvSpPr>
          <p:cNvPr id="4" name="CasellaDiTesto 3"/>
          <p:cNvSpPr txBox="1"/>
          <p:nvPr/>
        </p:nvSpPr>
        <p:spPr>
          <a:xfrm>
            <a:off x="1600200" y="2133600"/>
            <a:ext cx="6248400" cy="523220"/>
          </a:xfrm>
          <a:prstGeom prst="rect">
            <a:avLst/>
          </a:prstGeom>
          <a:noFill/>
        </p:spPr>
        <p:txBody>
          <a:bodyPr wrap="square" rtlCol="0">
            <a:spAutoFit/>
          </a:bodyPr>
          <a:lstStyle/>
          <a:p>
            <a:pPr algn="just"/>
            <a:r>
              <a:rPr lang="it-IT" sz="1400" b="1" i="1" dirty="0" smtClean="0"/>
              <a:t>Poiché</a:t>
            </a:r>
            <a:r>
              <a:rPr lang="it-IT" sz="1400" i="1" dirty="0" smtClean="0"/>
              <a:t> a. vale la deduzione logica: si è nel divenire, </a:t>
            </a:r>
            <a:r>
              <a:rPr lang="it-IT" sz="1400" b="1" i="1" dirty="0" smtClean="0"/>
              <a:t>dunque</a:t>
            </a:r>
            <a:r>
              <a:rPr lang="it-IT" sz="1400" i="1" dirty="0" smtClean="0"/>
              <a:t> deve esserci qualcosa che non diviene, ALTRIMENTI NON SI SAREBBE NEANCHE, </a:t>
            </a:r>
            <a:endParaRPr lang="it-IT" sz="1400" i="1" dirty="0"/>
          </a:p>
        </p:txBody>
      </p:sp>
      <p:sp>
        <p:nvSpPr>
          <p:cNvPr id="5" name="CasellaDiTesto 4"/>
          <p:cNvSpPr txBox="1"/>
          <p:nvPr/>
        </p:nvSpPr>
        <p:spPr>
          <a:xfrm>
            <a:off x="1600200" y="2971800"/>
            <a:ext cx="6781800" cy="738664"/>
          </a:xfrm>
          <a:prstGeom prst="rect">
            <a:avLst/>
          </a:prstGeom>
          <a:noFill/>
        </p:spPr>
        <p:txBody>
          <a:bodyPr wrap="square" rtlCol="0">
            <a:spAutoFit/>
          </a:bodyPr>
          <a:lstStyle/>
          <a:p>
            <a:pPr algn="just"/>
            <a:r>
              <a:rPr lang="it-IT" sz="1400" i="1" dirty="0" smtClean="0"/>
              <a:t>b. il fatto ipotetico originario, l’ipotesi, è FONDAMENTO COME CIO’ CHE GARANTISCE DAL NON ESSERE, COME CIO’ CHE PORTA DAL NON ESSERE ALL’ESSERE E MANTIENE NELL’ESSERE.</a:t>
            </a:r>
            <a:endParaRPr lang="it-IT" sz="1400" i="1" dirty="0"/>
          </a:p>
        </p:txBody>
      </p:sp>
      <p:sp>
        <p:nvSpPr>
          <p:cNvPr id="6" name="CasellaDiTesto 5"/>
          <p:cNvSpPr txBox="1"/>
          <p:nvPr/>
        </p:nvSpPr>
        <p:spPr>
          <a:xfrm>
            <a:off x="1752600" y="4953000"/>
            <a:ext cx="6629400" cy="523220"/>
          </a:xfrm>
          <a:prstGeom prst="rect">
            <a:avLst/>
          </a:prstGeom>
          <a:noFill/>
        </p:spPr>
        <p:txBody>
          <a:bodyPr wrap="square" rtlCol="0">
            <a:spAutoFit/>
          </a:bodyPr>
          <a:lstStyle/>
          <a:p>
            <a:pPr algn="just"/>
            <a:r>
              <a:rPr lang="it-IT" sz="1400" i="1" dirty="0" smtClean="0"/>
              <a:t>Il FONDAMENTO, ciò senza cui non si sarebbe neanche, SOSTIENE SUL NULLA E SOTTRAE DAL NULLA.</a:t>
            </a:r>
            <a:endParaRPr lang="it-IT" sz="1400" i="1" dirty="0"/>
          </a:p>
        </p:txBody>
      </p:sp>
      <p:sp>
        <p:nvSpPr>
          <p:cNvPr id="7" name="CasellaDiTesto 6"/>
          <p:cNvSpPr txBox="1"/>
          <p:nvPr/>
        </p:nvSpPr>
        <p:spPr>
          <a:xfrm>
            <a:off x="7696200" y="177224"/>
            <a:ext cx="1120820" cy="584776"/>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02732947-E878-0C40-9B26-41F12532780A}" type="slidenum">
              <a:rPr lang="it-IT" smtClean="0"/>
              <a:pPr/>
              <a:t>44</a:t>
            </a:fld>
            <a:endParaRPr lang="it-IT"/>
          </a:p>
        </p:txBody>
      </p:sp>
      <p:sp>
        <p:nvSpPr>
          <p:cNvPr id="3" name="CasellaDiTesto 2"/>
          <p:cNvSpPr txBox="1"/>
          <p:nvPr/>
        </p:nvSpPr>
        <p:spPr>
          <a:xfrm>
            <a:off x="1447800" y="914400"/>
            <a:ext cx="6629400" cy="954107"/>
          </a:xfrm>
          <a:prstGeom prst="rect">
            <a:avLst/>
          </a:prstGeom>
          <a:noFill/>
        </p:spPr>
        <p:txBody>
          <a:bodyPr wrap="square" rtlCol="0">
            <a:spAutoFit/>
          </a:bodyPr>
          <a:lstStyle/>
          <a:p>
            <a:pPr algn="just"/>
            <a:r>
              <a:rPr lang="it-IT" sz="1400" i="1" dirty="0" smtClean="0"/>
              <a:t>La condizione d’essere del reale che diviene è che, per essa, TUTTO DIPENDE DAL TOTALMENTE ALTRO CHE COMUNQUE VA PRESUPPOSTO E TUTTO E’ IN GIOCO RISPETTO AL TOTALMENTE ALTRO. ESSERE REALE E’ ESSERE GIUSTIFICATO DAL FATTO IPOTETICO ORIGINARIO.</a:t>
            </a:r>
            <a:endParaRPr lang="it-IT" sz="1400" i="1" dirty="0"/>
          </a:p>
        </p:txBody>
      </p:sp>
      <p:sp>
        <p:nvSpPr>
          <p:cNvPr id="4" name="CasellaDiTesto 3"/>
          <p:cNvSpPr txBox="1"/>
          <p:nvPr/>
        </p:nvSpPr>
        <p:spPr>
          <a:xfrm>
            <a:off x="1447800" y="3124200"/>
            <a:ext cx="6629400" cy="2893100"/>
          </a:xfrm>
          <a:prstGeom prst="rect">
            <a:avLst/>
          </a:prstGeom>
          <a:noFill/>
        </p:spPr>
        <p:txBody>
          <a:bodyPr wrap="square" rtlCol="0">
            <a:spAutoFit/>
          </a:bodyPr>
          <a:lstStyle/>
          <a:p>
            <a:pPr algn="just"/>
            <a:r>
              <a:rPr lang="it-IT" sz="1400" i="1" dirty="0" smtClean="0"/>
              <a:t>Nel campo del divenire, non c’è un essere che di per sé abbia una qualche consistenza, perché niente nel divenire si sostiene da solo. Secondo LOGICA, tutto dipende totalmente da quel qualcosa CHE GIUSTIFICA, E LOGICAMENTE NON PUO’ ESSERE CHE COSI’. Secondo logica è infatti solo ipotizzando un totalmente altro dal divenire che si giustifica il divenire stesso. L’ipotesi logica impone che, dato il divenire, necessariamente qualcosa dal nulla porta tra le cose che sono e necessariamente tra di esse mantiene, qualcosa che non diviene ed i cui caratteri sono del tutto estranei al divenire stesso. Per tutto ciò, il REALE FONDAMENTO delle cose che sono, l’essenza della realtà E’ LA DIFFERENZA PRESUPPOSTA, INCOLMABILE tra ciò che diviene e ciò che non diviene. Il modo d’essere del reale </a:t>
            </a:r>
            <a:r>
              <a:rPr lang="it-IT" sz="1400" i="1" smtClean="0"/>
              <a:t>che diviene, </a:t>
            </a:r>
            <a:r>
              <a:rPr lang="it-IT" sz="1400" i="1" dirty="0" smtClean="0"/>
              <a:t>di conseguenza, è ESSERE ALLO SPECCHIO, essere una IMMAGINE, una RAPPRESENTAZIONE dell’IPOTETICO FATTO ORIGINARIO che unicamente giustifica, senza il quale non si sarebbe, che dunque solo HA CONSISTENZA E PUO’ RITENERSI UN ESSERE IN SE’.</a:t>
            </a:r>
            <a:endParaRPr lang="it-IT" sz="1400" i="1" dirty="0"/>
          </a:p>
        </p:txBody>
      </p:sp>
      <p:sp>
        <p:nvSpPr>
          <p:cNvPr id="5" name="CasellaDiTesto 4"/>
          <p:cNvSpPr txBox="1"/>
          <p:nvPr/>
        </p:nvSpPr>
        <p:spPr>
          <a:xfrm>
            <a:off x="1447800" y="2514600"/>
            <a:ext cx="914400" cy="369332"/>
          </a:xfrm>
          <a:prstGeom prst="rect">
            <a:avLst/>
          </a:prstGeom>
          <a:noFill/>
        </p:spPr>
        <p:txBody>
          <a:bodyPr wrap="square" rtlCol="0">
            <a:spAutoFit/>
          </a:bodyPr>
          <a:lstStyle/>
          <a:p>
            <a:r>
              <a:rPr lang="it-IT" i="1" dirty="0" smtClean="0"/>
              <a:t>COSI’</a:t>
            </a:r>
            <a:endParaRPr lang="it-IT" i="1" dirty="0"/>
          </a:p>
        </p:txBody>
      </p:sp>
      <p:sp>
        <p:nvSpPr>
          <p:cNvPr id="6" name="CasellaDiTesto 5"/>
          <p:cNvSpPr txBox="1"/>
          <p:nvPr/>
        </p:nvSpPr>
        <p:spPr>
          <a:xfrm>
            <a:off x="7696200" y="228600"/>
            <a:ext cx="1120820" cy="584776"/>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02732947-E878-0C40-9B26-41F12532780A}" type="slidenum">
              <a:rPr lang="it-IT" smtClean="0"/>
              <a:pPr/>
              <a:t>45</a:t>
            </a:fld>
            <a:endParaRPr lang="it-IT"/>
          </a:p>
        </p:txBody>
      </p:sp>
      <p:sp>
        <p:nvSpPr>
          <p:cNvPr id="3" name="CasellaDiTesto 2"/>
          <p:cNvSpPr txBox="1"/>
          <p:nvPr/>
        </p:nvSpPr>
        <p:spPr>
          <a:xfrm>
            <a:off x="609600" y="381000"/>
            <a:ext cx="4572000" cy="523220"/>
          </a:xfrm>
          <a:prstGeom prst="rect">
            <a:avLst/>
          </a:prstGeom>
          <a:noFill/>
        </p:spPr>
        <p:txBody>
          <a:bodyPr wrap="square" rtlCol="0">
            <a:spAutoFit/>
          </a:bodyPr>
          <a:lstStyle/>
          <a:p>
            <a:pPr algn="just"/>
            <a:r>
              <a:rPr lang="it-IT" sz="1400" i="1" dirty="0" smtClean="0"/>
              <a:t>Glossario secondo il progetto nietzschiano di nuova interpretazione dell’accadere.</a:t>
            </a:r>
            <a:endParaRPr lang="it-IT" sz="1400" i="1" dirty="0"/>
          </a:p>
        </p:txBody>
      </p:sp>
      <p:sp>
        <p:nvSpPr>
          <p:cNvPr id="4" name="CasellaDiTesto 3"/>
          <p:cNvSpPr txBox="1"/>
          <p:nvPr/>
        </p:nvSpPr>
        <p:spPr>
          <a:xfrm>
            <a:off x="609600" y="1447800"/>
            <a:ext cx="7696200" cy="1169551"/>
          </a:xfrm>
          <a:prstGeom prst="rect">
            <a:avLst/>
          </a:prstGeom>
          <a:noFill/>
        </p:spPr>
        <p:txBody>
          <a:bodyPr wrap="square" rtlCol="0">
            <a:spAutoFit/>
          </a:bodyPr>
          <a:lstStyle/>
          <a:p>
            <a:pPr algn="just"/>
            <a:r>
              <a:rPr lang="it-IT" sz="1400" i="1" dirty="0" smtClean="0"/>
              <a:t>Fondamento. Non una verità. Neanche una realtà. Esso e’ una deduzione logica necessaria, inderogabile che giustifica e spiega il fisico. Una deduzione formulata semplicemente per opposto, per </a:t>
            </a:r>
            <a:r>
              <a:rPr lang="it-IT" sz="1400" i="1" dirty="0" err="1" smtClean="0"/>
              <a:t>differenza-dal-fisico-stesso</a:t>
            </a:r>
            <a:r>
              <a:rPr lang="it-IT" sz="1400" i="1" dirty="0" smtClean="0"/>
              <a:t>, sul presupposto semplicemente postulato che il fisico non è, non ha possibilità di essere se non è giustificato da qualcosa di </a:t>
            </a:r>
            <a:r>
              <a:rPr lang="it-IT" sz="1400" i="1" dirty="0" err="1" smtClean="0"/>
              <a:t>oltre-fisico</a:t>
            </a:r>
            <a:r>
              <a:rPr lang="it-IT" sz="1400" i="1" dirty="0" smtClean="0"/>
              <a:t>. Un postulato logico, una ipotesi come necessità alla base delle cose che sono.</a:t>
            </a:r>
            <a:endParaRPr lang="it-IT" sz="1400" i="1" dirty="0"/>
          </a:p>
        </p:txBody>
      </p:sp>
      <p:sp>
        <p:nvSpPr>
          <p:cNvPr id="5" name="CasellaDiTesto 4"/>
          <p:cNvSpPr txBox="1"/>
          <p:nvPr/>
        </p:nvSpPr>
        <p:spPr>
          <a:xfrm>
            <a:off x="609600" y="3276600"/>
            <a:ext cx="7696200" cy="523220"/>
          </a:xfrm>
          <a:prstGeom prst="rect">
            <a:avLst/>
          </a:prstGeom>
          <a:noFill/>
        </p:spPr>
        <p:txBody>
          <a:bodyPr wrap="square" rtlCol="0">
            <a:spAutoFit/>
          </a:bodyPr>
          <a:lstStyle/>
          <a:p>
            <a:pPr algn="just"/>
            <a:r>
              <a:rPr lang="it-IT" sz="1400" i="1" dirty="0" smtClean="0"/>
              <a:t>Onto-logia. Modo d’essere del fondamento. Giustificazione delle cose che sono a partire da una ipotesi </a:t>
            </a:r>
            <a:r>
              <a:rPr lang="it-IT" sz="1400" i="1" dirty="0" err="1" smtClean="0"/>
              <a:t>oltre-la-fisica</a:t>
            </a:r>
            <a:r>
              <a:rPr lang="it-IT" sz="1400" i="1" dirty="0" smtClean="0"/>
              <a:t>. </a:t>
            </a:r>
            <a:endParaRPr lang="it-IT" sz="1400" i="1" dirty="0"/>
          </a:p>
        </p:txBody>
      </p:sp>
      <p:sp>
        <p:nvSpPr>
          <p:cNvPr id="6" name="CasellaDiTesto 5"/>
          <p:cNvSpPr txBox="1"/>
          <p:nvPr/>
        </p:nvSpPr>
        <p:spPr>
          <a:xfrm>
            <a:off x="609600" y="4495800"/>
            <a:ext cx="7696200" cy="523220"/>
          </a:xfrm>
          <a:prstGeom prst="rect">
            <a:avLst/>
          </a:prstGeom>
          <a:noFill/>
        </p:spPr>
        <p:txBody>
          <a:bodyPr wrap="square" rtlCol="0">
            <a:spAutoFit/>
          </a:bodyPr>
          <a:lstStyle/>
          <a:p>
            <a:pPr algn="just"/>
            <a:r>
              <a:rPr lang="it-IT" sz="1400" i="1" dirty="0" smtClean="0"/>
              <a:t>Ontologico. Ordine delle cose improntato alla necessità di essere giustificate da una ipotesi </a:t>
            </a:r>
            <a:r>
              <a:rPr lang="it-IT" sz="1400" i="1" dirty="0" err="1" smtClean="0"/>
              <a:t>oltre-fisica</a:t>
            </a:r>
            <a:r>
              <a:rPr lang="it-IT" sz="1400" i="1" dirty="0" smtClean="0"/>
              <a:t> come condizione per valere come essere-fisico</a:t>
            </a:r>
            <a:endParaRPr lang="it-IT" sz="1400" i="1" dirty="0"/>
          </a:p>
        </p:txBody>
      </p:sp>
      <p:sp>
        <p:nvSpPr>
          <p:cNvPr id="7" name="CasellaDiTesto 6"/>
          <p:cNvSpPr txBox="1"/>
          <p:nvPr/>
        </p:nvSpPr>
        <p:spPr>
          <a:xfrm>
            <a:off x="609600" y="5638800"/>
            <a:ext cx="7696200" cy="523220"/>
          </a:xfrm>
          <a:prstGeom prst="rect">
            <a:avLst/>
          </a:prstGeom>
          <a:noFill/>
        </p:spPr>
        <p:txBody>
          <a:bodyPr wrap="square" rtlCol="0">
            <a:spAutoFit/>
          </a:bodyPr>
          <a:lstStyle/>
          <a:p>
            <a:pPr algn="just"/>
            <a:r>
              <a:rPr lang="it-IT" sz="1400" i="1" dirty="0" smtClean="0"/>
              <a:t>Natura ontologica. Identità per differenza da ciò che giustifica. Essere in quanto immagine riflessa di ciò che è posto come fondamento.</a:t>
            </a:r>
            <a:endParaRPr lang="it-IT" sz="1400" i="1" dirty="0"/>
          </a:p>
        </p:txBody>
      </p:sp>
      <p:sp>
        <p:nvSpPr>
          <p:cNvPr id="8" name="CasellaDiTesto 7"/>
          <p:cNvSpPr txBox="1"/>
          <p:nvPr/>
        </p:nvSpPr>
        <p:spPr>
          <a:xfrm>
            <a:off x="7745390" y="179806"/>
            <a:ext cx="1120820" cy="584776"/>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02732947-E878-0C40-9B26-41F12532780A}" type="slidenum">
              <a:rPr lang="it-IT" smtClean="0"/>
              <a:pPr/>
              <a:t>46</a:t>
            </a:fld>
            <a:endParaRPr lang="it-IT"/>
          </a:p>
        </p:txBody>
      </p:sp>
      <p:sp>
        <p:nvSpPr>
          <p:cNvPr id="3" name="CasellaDiTesto 2"/>
          <p:cNvSpPr txBox="1"/>
          <p:nvPr/>
        </p:nvSpPr>
        <p:spPr>
          <a:xfrm>
            <a:off x="914400" y="762000"/>
            <a:ext cx="7315200" cy="1384995"/>
          </a:xfrm>
          <a:prstGeom prst="rect">
            <a:avLst/>
          </a:prstGeom>
          <a:noFill/>
        </p:spPr>
        <p:txBody>
          <a:bodyPr wrap="square" rtlCol="0">
            <a:spAutoFit/>
          </a:bodyPr>
          <a:lstStyle/>
          <a:p>
            <a:pPr algn="just"/>
            <a:r>
              <a:rPr lang="it-IT" sz="1400" i="1" dirty="0" smtClean="0"/>
              <a:t>Condizione ontologica. Esistenza allo specchio. Specchio del fatto che nel divenire si è solo se giustificati. Specchio della differenza tra ciò che di per sé vale (l’</a:t>
            </a:r>
            <a:r>
              <a:rPr lang="it-IT" sz="1400" i="1" dirty="0" err="1" smtClean="0"/>
              <a:t>oltre-fisico</a:t>
            </a:r>
            <a:r>
              <a:rPr lang="it-IT" sz="1400" i="1" dirty="0" smtClean="0"/>
              <a:t>) e ciò che di per sé non vale (il fisico). Rappresentazione della differenza che vale come fondamento all’interno della quale le cose valgono, sono giustificate, hanno il grado dell’essere se, e solo se, ripetono, sono rappresentazioni di quella differenza medesima. Il grado di rappresentazione costituisce il grado d’essere.</a:t>
            </a:r>
            <a:endParaRPr lang="it-IT" sz="1400" i="1" dirty="0"/>
          </a:p>
        </p:txBody>
      </p:sp>
      <p:sp>
        <p:nvSpPr>
          <p:cNvPr id="4" name="CasellaDiTesto 3"/>
          <p:cNvSpPr txBox="1"/>
          <p:nvPr/>
        </p:nvSpPr>
        <p:spPr>
          <a:xfrm>
            <a:off x="914400" y="2895600"/>
            <a:ext cx="7315200" cy="1169551"/>
          </a:xfrm>
          <a:prstGeom prst="rect">
            <a:avLst/>
          </a:prstGeom>
          <a:noFill/>
        </p:spPr>
        <p:txBody>
          <a:bodyPr wrap="square" rtlCol="0">
            <a:spAutoFit/>
          </a:bodyPr>
          <a:lstStyle/>
          <a:p>
            <a:pPr algn="just"/>
            <a:r>
              <a:rPr lang="it-IT" sz="1400" i="1" dirty="0" smtClean="0"/>
              <a:t>Modo d’essere ontologico. Assoggettamento. Volontà di potenza. Una ipotesi viene posta come necessità delle cose per essere, come la Natura che le sostiene ed alla quale devono rendere interamente conto. Una ipotesi che, in quanto giustifica, è imposta e si impone alle cose senza dover rendere conto di altro se non del fatto che giustifica. Il modo d’essere ontologico è  Al di là del bene e del male.</a:t>
            </a:r>
            <a:endParaRPr lang="it-IT" sz="1400" i="1" dirty="0"/>
          </a:p>
        </p:txBody>
      </p:sp>
      <p:sp>
        <p:nvSpPr>
          <p:cNvPr id="5" name="CasellaDiTesto 4"/>
          <p:cNvSpPr txBox="1"/>
          <p:nvPr/>
        </p:nvSpPr>
        <p:spPr>
          <a:xfrm>
            <a:off x="914400" y="4648200"/>
            <a:ext cx="7315200" cy="954107"/>
          </a:xfrm>
          <a:prstGeom prst="rect">
            <a:avLst/>
          </a:prstGeom>
          <a:noFill/>
        </p:spPr>
        <p:txBody>
          <a:bodyPr wrap="square" rtlCol="0">
            <a:spAutoFit/>
          </a:bodyPr>
          <a:lstStyle/>
          <a:p>
            <a:pPr algn="just"/>
            <a:r>
              <a:rPr lang="it-IT" sz="1400" i="1" dirty="0" smtClean="0"/>
              <a:t>Fisica. L’ipotesi come condizione di realtà. La condizione di realtà delle cose che sono come Natura delle cose stesse. La rappresentazione della Natura come la realtà. La prassi della differenza come realtà ed oggetto della Fisica. La Volontà di potenza come prassi ontologica. La Fisica come Teoria delle formazioni dominanti.</a:t>
            </a:r>
            <a:endParaRPr lang="it-IT" sz="1400" i="1" dirty="0"/>
          </a:p>
        </p:txBody>
      </p:sp>
      <p:sp>
        <p:nvSpPr>
          <p:cNvPr id="6" name="CasellaDiTesto 5"/>
          <p:cNvSpPr txBox="1"/>
          <p:nvPr/>
        </p:nvSpPr>
        <p:spPr>
          <a:xfrm>
            <a:off x="7669190" y="177224"/>
            <a:ext cx="1120820" cy="584776"/>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02732947-E878-0C40-9B26-41F12532780A}" type="slidenum">
              <a:rPr lang="it-IT" smtClean="0"/>
              <a:pPr/>
              <a:t>47</a:t>
            </a:fld>
            <a:endParaRPr lang="it-IT"/>
          </a:p>
        </p:txBody>
      </p:sp>
      <p:sp>
        <p:nvSpPr>
          <p:cNvPr id="3" name="CasellaDiTesto 2"/>
          <p:cNvSpPr txBox="1"/>
          <p:nvPr/>
        </p:nvSpPr>
        <p:spPr>
          <a:xfrm>
            <a:off x="990600" y="762000"/>
            <a:ext cx="7467600" cy="1169551"/>
          </a:xfrm>
          <a:prstGeom prst="rect">
            <a:avLst/>
          </a:prstGeom>
          <a:noFill/>
        </p:spPr>
        <p:txBody>
          <a:bodyPr wrap="square" rtlCol="0">
            <a:spAutoFit/>
          </a:bodyPr>
          <a:lstStyle/>
          <a:p>
            <a:pPr algn="just"/>
            <a:r>
              <a:rPr lang="it-IT" sz="1400" i="1" dirty="0" smtClean="0"/>
              <a:t>Morale. Il totalmente altro come realtà e verità. Lacerazioni e conflittualità dell’esistenza come inappagabile tensione al vero di per sé irraggiungibile. L’antinomia insanabile spiegata a partire dalla colpa. Le condizioni di esistenza scambiate per manifestazioni della verità. Il reale sottoposto alle scissioni vero-falso, bene-male, </a:t>
            </a:r>
            <a:r>
              <a:rPr lang="it-IT" sz="1400" i="1" dirty="0" err="1" smtClean="0"/>
              <a:t>autentico-inautentico</a:t>
            </a:r>
            <a:r>
              <a:rPr lang="it-IT" sz="1400" i="1" dirty="0" smtClean="0"/>
              <a:t>. L’ipotesi logica estraniata e falsificata.  L’esistenza allo specchio come alienazione. La rappresentazione come l’innaturale e l’effimero. </a:t>
            </a:r>
            <a:endParaRPr lang="it-IT" sz="1400" i="1" dirty="0"/>
          </a:p>
        </p:txBody>
      </p:sp>
      <p:sp>
        <p:nvSpPr>
          <p:cNvPr id="4" name="CasellaDiTesto 3"/>
          <p:cNvSpPr txBox="1"/>
          <p:nvPr/>
        </p:nvSpPr>
        <p:spPr>
          <a:xfrm>
            <a:off x="990600" y="2133600"/>
            <a:ext cx="3733800" cy="1815882"/>
          </a:xfrm>
          <a:prstGeom prst="rect">
            <a:avLst/>
          </a:prstGeom>
          <a:noFill/>
        </p:spPr>
        <p:txBody>
          <a:bodyPr wrap="square" rtlCol="0">
            <a:spAutoFit/>
          </a:bodyPr>
          <a:lstStyle/>
          <a:p>
            <a:pPr algn="just"/>
            <a:r>
              <a:rPr lang="it-IT" sz="1400" i="1" dirty="0" smtClean="0"/>
              <a:t>Fin qui Nietzsche. Da qui, l’ applicazione del progetto di Nietzsche per realizzare il </a:t>
            </a:r>
            <a:r>
              <a:rPr lang="it-IT" sz="1400" b="1" i="1" dirty="0" smtClean="0"/>
              <a:t>passo decisivo</a:t>
            </a:r>
            <a:r>
              <a:rPr lang="it-IT" sz="1400" i="1" dirty="0" smtClean="0"/>
              <a:t> sul piano della comprensione del </a:t>
            </a:r>
            <a:r>
              <a:rPr lang="it-IT" sz="1400" b="1" i="1" dirty="0" smtClean="0"/>
              <a:t>modo d’essere </a:t>
            </a:r>
            <a:r>
              <a:rPr lang="it-IT" sz="1400" i="1" dirty="0" smtClean="0"/>
              <a:t>che fa della ontologia la </a:t>
            </a:r>
            <a:r>
              <a:rPr lang="it-IT" sz="1400" b="1" i="1" dirty="0" smtClean="0"/>
              <a:t>forma di esistenza</a:t>
            </a:r>
            <a:r>
              <a:rPr lang="it-IT" sz="1400" i="1" dirty="0" smtClean="0"/>
              <a:t> all’interno della quale non c’è posto per la </a:t>
            </a:r>
            <a:r>
              <a:rPr lang="it-IT" sz="1400" b="1" i="1" dirty="0" smtClean="0"/>
              <a:t>condizione di</a:t>
            </a:r>
            <a:r>
              <a:rPr lang="it-IT" sz="1400" i="1" dirty="0" smtClean="0"/>
              <a:t> </a:t>
            </a:r>
            <a:r>
              <a:rPr lang="it-IT" sz="1400" b="1" i="1" dirty="0" smtClean="0"/>
              <a:t>soggetto</a:t>
            </a:r>
            <a:r>
              <a:rPr lang="it-IT" sz="1400" i="1" dirty="0" smtClean="0"/>
              <a:t>, bensì esclusivamente per quella di </a:t>
            </a:r>
            <a:r>
              <a:rPr lang="it-IT" sz="1400" b="1" i="1" dirty="0" err="1" smtClean="0"/>
              <a:t>subjectum</a:t>
            </a:r>
            <a:r>
              <a:rPr lang="it-IT" sz="1400" i="1" dirty="0" smtClean="0"/>
              <a:t>.</a:t>
            </a:r>
          </a:p>
          <a:p>
            <a:pPr algn="just"/>
            <a:endParaRPr lang="it-IT" sz="1400" i="1" dirty="0"/>
          </a:p>
        </p:txBody>
      </p:sp>
      <p:sp>
        <p:nvSpPr>
          <p:cNvPr id="5" name="CasellaDiTesto 4"/>
          <p:cNvSpPr txBox="1"/>
          <p:nvPr/>
        </p:nvSpPr>
        <p:spPr>
          <a:xfrm>
            <a:off x="990600" y="3886200"/>
            <a:ext cx="3886200" cy="1600438"/>
          </a:xfrm>
          <a:prstGeom prst="rect">
            <a:avLst/>
          </a:prstGeom>
          <a:noFill/>
        </p:spPr>
        <p:txBody>
          <a:bodyPr wrap="square" rtlCol="0">
            <a:spAutoFit/>
          </a:bodyPr>
          <a:lstStyle/>
          <a:p>
            <a:pPr algn="just"/>
            <a:r>
              <a:rPr lang="it-IT" sz="1400" i="1" dirty="0" smtClean="0"/>
              <a:t>Tutto ciò, OCCORRE SEMPRE RIPETERLO, avendo come oggetto una ricerca che affronta il passaggio dal </a:t>
            </a:r>
            <a:r>
              <a:rPr lang="it-IT" sz="1400" i="1" dirty="0" err="1" smtClean="0"/>
              <a:t>Subjectum</a:t>
            </a:r>
            <a:r>
              <a:rPr lang="it-IT" sz="1400" i="1" dirty="0" smtClean="0"/>
              <a:t> al Soggetto, in quanto attraverso di esso si instaura la legittimazione materiale dell’Autorità ed acquista forma istituzionale il binomio </a:t>
            </a:r>
            <a:r>
              <a:rPr lang="it-IT" sz="1400" i="1" dirty="0" err="1" smtClean="0"/>
              <a:t>diritto=Stato</a:t>
            </a:r>
            <a:r>
              <a:rPr lang="it-IT" sz="1400" i="1" dirty="0" smtClean="0"/>
              <a:t>.</a:t>
            </a:r>
          </a:p>
          <a:p>
            <a:pPr algn="just"/>
            <a:endParaRPr lang="it-IT" sz="1400" i="1" dirty="0"/>
          </a:p>
        </p:txBody>
      </p:sp>
      <p:sp>
        <p:nvSpPr>
          <p:cNvPr id="6" name="CasellaDiTesto 5"/>
          <p:cNvSpPr txBox="1"/>
          <p:nvPr/>
        </p:nvSpPr>
        <p:spPr>
          <a:xfrm>
            <a:off x="7772400" y="177224"/>
            <a:ext cx="1120820" cy="584776"/>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02732947-E878-0C40-9B26-41F12532780A}" type="slidenum">
              <a:rPr lang="it-IT" smtClean="0"/>
              <a:pPr/>
              <a:t>48</a:t>
            </a:fld>
            <a:endParaRPr lang="it-IT"/>
          </a:p>
        </p:txBody>
      </p:sp>
      <p:sp>
        <p:nvSpPr>
          <p:cNvPr id="3" name="CasellaDiTesto 2"/>
          <p:cNvSpPr txBox="1"/>
          <p:nvPr/>
        </p:nvSpPr>
        <p:spPr>
          <a:xfrm>
            <a:off x="1524000" y="838200"/>
            <a:ext cx="2743200" cy="4616648"/>
          </a:xfrm>
          <a:prstGeom prst="rect">
            <a:avLst/>
          </a:prstGeom>
          <a:noFill/>
        </p:spPr>
        <p:txBody>
          <a:bodyPr wrap="square" rtlCol="0" anchor="t">
            <a:spAutoFit/>
          </a:bodyPr>
          <a:lstStyle/>
          <a:p>
            <a:pPr marL="342900" indent="-342900" algn="just"/>
            <a:r>
              <a:rPr lang="it-IT" sz="1400" i="1" dirty="0" smtClean="0"/>
              <a:t>Tutto ciò avendo raggiunto come risultato</a:t>
            </a:r>
          </a:p>
          <a:p>
            <a:pPr marL="342900" indent="-342900" algn="just"/>
            <a:r>
              <a:rPr lang="it-IT" sz="1400" i="1" dirty="0" smtClean="0"/>
              <a:t>A. </a:t>
            </a:r>
            <a:r>
              <a:rPr lang="it-IT" sz="1400" b="1" i="1" dirty="0" smtClean="0"/>
              <a:t>che</a:t>
            </a:r>
            <a:r>
              <a:rPr lang="it-IT" sz="1400" i="1" dirty="0" smtClean="0"/>
              <a:t> </a:t>
            </a:r>
            <a:r>
              <a:rPr lang="it-IT" sz="1400" b="1" i="1" dirty="0" smtClean="0"/>
              <a:t>non basta</a:t>
            </a:r>
            <a:r>
              <a:rPr lang="it-IT" sz="1400" i="1" dirty="0" smtClean="0"/>
              <a:t> superare l’ontologia storica per passare dal </a:t>
            </a:r>
            <a:r>
              <a:rPr lang="it-IT" sz="1400" i="1" dirty="0" err="1" smtClean="0"/>
              <a:t>Subjectum</a:t>
            </a:r>
            <a:r>
              <a:rPr lang="it-IT" sz="1400" i="1" dirty="0" smtClean="0"/>
              <a:t> al Soggetto, e con essi dall’ordine giuridico classico all’ordine giuridico moderno; </a:t>
            </a:r>
          </a:p>
          <a:p>
            <a:pPr marL="342900" indent="-342900" algn="just"/>
            <a:r>
              <a:rPr lang="it-IT" sz="1400" i="1" dirty="0" smtClean="0"/>
              <a:t>B. </a:t>
            </a:r>
            <a:r>
              <a:rPr lang="it-IT" sz="1400" b="1" i="1" dirty="0" smtClean="0"/>
              <a:t>che</a:t>
            </a:r>
            <a:r>
              <a:rPr lang="it-IT" sz="1400" i="1" dirty="0" smtClean="0"/>
              <a:t> </a:t>
            </a:r>
            <a:r>
              <a:rPr lang="it-IT" sz="1400" b="1" i="1" dirty="0" smtClean="0"/>
              <a:t>ciò che effettivamente occorre superare</a:t>
            </a:r>
            <a:r>
              <a:rPr lang="it-IT" sz="1400" i="1" dirty="0" smtClean="0"/>
              <a:t> (ciò che giuridicamente è necessario non garantire) sono tutti i modi e le forme attraverso le quali si instaura una forma di esistenza ontologica e con essa un modo d’essere assoggettato a destini della necessità. </a:t>
            </a:r>
          </a:p>
          <a:p>
            <a:pPr algn="just"/>
            <a:endParaRPr lang="it-IT" sz="1400" i="1" dirty="0" smtClean="0"/>
          </a:p>
          <a:p>
            <a:pPr algn="just"/>
            <a:endParaRPr lang="it-IT" sz="1400" i="1" dirty="0" smtClean="0"/>
          </a:p>
          <a:p>
            <a:pPr algn="just"/>
            <a:endParaRPr lang="it-IT" sz="1400" i="1" dirty="0"/>
          </a:p>
        </p:txBody>
      </p:sp>
      <p:sp>
        <p:nvSpPr>
          <p:cNvPr id="4" name="CasellaDiTesto 3"/>
          <p:cNvSpPr txBox="1"/>
          <p:nvPr/>
        </p:nvSpPr>
        <p:spPr>
          <a:xfrm>
            <a:off x="7565980" y="253424"/>
            <a:ext cx="1120820" cy="584776"/>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02732947-E878-0C40-9B26-41F12532780A}" type="slidenum">
              <a:rPr lang="it-IT" smtClean="0"/>
              <a:pPr/>
              <a:t>49</a:t>
            </a:fld>
            <a:endParaRPr lang="it-IT"/>
          </a:p>
        </p:txBody>
      </p:sp>
      <p:sp>
        <p:nvSpPr>
          <p:cNvPr id="3" name="CasellaDiTesto 2"/>
          <p:cNvSpPr txBox="1"/>
          <p:nvPr/>
        </p:nvSpPr>
        <p:spPr>
          <a:xfrm>
            <a:off x="762000" y="381000"/>
            <a:ext cx="7086600" cy="523220"/>
          </a:xfrm>
          <a:prstGeom prst="rect">
            <a:avLst/>
          </a:prstGeom>
          <a:noFill/>
        </p:spPr>
        <p:txBody>
          <a:bodyPr wrap="square" rtlCol="0">
            <a:spAutoFit/>
          </a:bodyPr>
          <a:lstStyle/>
          <a:p>
            <a:pPr algn="just"/>
            <a:r>
              <a:rPr lang="it-IT" sz="1400" i="1" dirty="0" smtClean="0"/>
              <a:t>Con Nietzsche, l’ontologia diventa un MODO </a:t>
            </a:r>
            <a:r>
              <a:rPr lang="it-IT" sz="1400" i="1" dirty="0" err="1" smtClean="0"/>
              <a:t>D’ESSERE</a:t>
            </a:r>
            <a:r>
              <a:rPr lang="it-IT" sz="1400" i="1" dirty="0" smtClean="0"/>
              <a:t>, il modo di una IPOTESI (modello, idea, interpretazione) che GIUSTIFICA PER DIFFERENZA.</a:t>
            </a:r>
            <a:endParaRPr lang="it-IT" sz="1400" i="1" dirty="0"/>
          </a:p>
        </p:txBody>
      </p:sp>
      <p:sp>
        <p:nvSpPr>
          <p:cNvPr id="4" name="CasellaDiTesto 3"/>
          <p:cNvSpPr txBox="1"/>
          <p:nvPr/>
        </p:nvSpPr>
        <p:spPr>
          <a:xfrm>
            <a:off x="1676400" y="1676400"/>
            <a:ext cx="6324600" cy="954107"/>
          </a:xfrm>
          <a:prstGeom prst="rect">
            <a:avLst/>
          </a:prstGeom>
          <a:noFill/>
        </p:spPr>
        <p:txBody>
          <a:bodyPr wrap="square" rtlCol="0">
            <a:spAutoFit/>
          </a:bodyPr>
          <a:lstStyle/>
          <a:p>
            <a:pPr algn="just"/>
            <a:r>
              <a:rPr lang="it-IT" sz="1400" i="1" dirty="0" smtClean="0"/>
              <a:t>E’ ontologica, a questo punto, qualunque forma di esistenza il cui modo d’essere è la RAPPRESENTAZIONE </a:t>
            </a:r>
            <a:r>
              <a:rPr lang="it-IT" sz="1400" i="1" dirty="0" err="1" smtClean="0"/>
              <a:t>DI</a:t>
            </a:r>
            <a:r>
              <a:rPr lang="it-IT" sz="1400" i="1" dirty="0" smtClean="0"/>
              <a:t> MODELLI posti come GIUSTIFICAZIONE DELL’ESISTERE STESSO, cioè qualunque forma di esistenza nella quale un MODELLO E LA SUA RIPETIZIONE sono ciò che esclusivamente conferiscono SENSO e RAGIONE </a:t>
            </a:r>
            <a:r>
              <a:rPr lang="it-IT" sz="1400" i="1" dirty="0" err="1" smtClean="0"/>
              <a:t>D’ESSERE</a:t>
            </a:r>
            <a:r>
              <a:rPr lang="it-IT" sz="1400" i="1" dirty="0" smtClean="0"/>
              <a:t>.</a:t>
            </a:r>
            <a:endParaRPr lang="it-IT" sz="1400" i="1" dirty="0"/>
          </a:p>
        </p:txBody>
      </p:sp>
      <p:sp>
        <p:nvSpPr>
          <p:cNvPr id="5" name="CasellaDiTesto 4"/>
          <p:cNvSpPr txBox="1"/>
          <p:nvPr/>
        </p:nvSpPr>
        <p:spPr>
          <a:xfrm>
            <a:off x="914400" y="3505200"/>
            <a:ext cx="7086600" cy="523220"/>
          </a:xfrm>
          <a:prstGeom prst="rect">
            <a:avLst/>
          </a:prstGeom>
          <a:noFill/>
        </p:spPr>
        <p:txBody>
          <a:bodyPr wrap="square" rtlCol="0">
            <a:spAutoFit/>
          </a:bodyPr>
          <a:lstStyle/>
          <a:p>
            <a:pPr algn="just"/>
            <a:r>
              <a:rPr lang="it-IT" sz="1400" i="1" dirty="0" smtClean="0"/>
              <a:t>L’ontologia diventa un modo d’essere. Come modo d’essere ha FORME che vanno oltre quelle dell’ontologia classica.</a:t>
            </a:r>
            <a:endParaRPr lang="it-IT" sz="1400" i="1" dirty="0"/>
          </a:p>
        </p:txBody>
      </p:sp>
      <p:sp>
        <p:nvSpPr>
          <p:cNvPr id="6" name="CasellaDiTesto 5"/>
          <p:cNvSpPr txBox="1"/>
          <p:nvPr/>
        </p:nvSpPr>
        <p:spPr>
          <a:xfrm>
            <a:off x="914400" y="4419600"/>
            <a:ext cx="7086600" cy="738664"/>
          </a:xfrm>
          <a:prstGeom prst="rect">
            <a:avLst/>
          </a:prstGeom>
          <a:noFill/>
        </p:spPr>
        <p:txBody>
          <a:bodyPr wrap="square" rtlCol="0">
            <a:spAutoFit/>
          </a:bodyPr>
          <a:lstStyle/>
          <a:p>
            <a:pPr algn="just"/>
            <a:r>
              <a:rPr lang="it-IT" sz="1400" i="1" dirty="0" smtClean="0"/>
              <a:t>Come modo d’essere, l’ontologia diventa PARADIGMA di ciò che a. determina la condizione di </a:t>
            </a:r>
            <a:r>
              <a:rPr lang="it-IT" sz="1400" i="1" dirty="0" err="1" smtClean="0"/>
              <a:t>Subjectum</a:t>
            </a:r>
            <a:r>
              <a:rPr lang="it-IT" sz="1400" i="1" dirty="0" smtClean="0"/>
              <a:t> e b. deve essere superato se si vogliono superare modi e forme di esistenza ontologica.</a:t>
            </a:r>
            <a:endParaRPr lang="it-IT" sz="1400" i="1" dirty="0"/>
          </a:p>
        </p:txBody>
      </p:sp>
      <p:sp>
        <p:nvSpPr>
          <p:cNvPr id="7" name="CasellaDiTesto 6"/>
          <p:cNvSpPr txBox="1"/>
          <p:nvPr/>
        </p:nvSpPr>
        <p:spPr>
          <a:xfrm>
            <a:off x="7848600" y="179806"/>
            <a:ext cx="1120820" cy="584776"/>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02732947-E878-0C40-9B26-41F12532780A}" type="slidenum">
              <a:rPr lang="it-IT" smtClean="0"/>
              <a:pPr/>
              <a:t>50</a:t>
            </a:fld>
            <a:endParaRPr lang="it-IT"/>
          </a:p>
        </p:txBody>
      </p:sp>
      <p:sp>
        <p:nvSpPr>
          <p:cNvPr id="3" name="CasellaDiTesto 2"/>
          <p:cNvSpPr txBox="1"/>
          <p:nvPr/>
        </p:nvSpPr>
        <p:spPr>
          <a:xfrm>
            <a:off x="1219200" y="1524000"/>
            <a:ext cx="6553200" cy="1200329"/>
          </a:xfrm>
          <a:prstGeom prst="rect">
            <a:avLst/>
          </a:prstGeom>
          <a:noFill/>
        </p:spPr>
        <p:txBody>
          <a:bodyPr wrap="square" rtlCol="0">
            <a:spAutoFit/>
          </a:bodyPr>
          <a:lstStyle/>
          <a:p>
            <a:pPr algn="just"/>
            <a:r>
              <a:rPr lang="it-IT" i="1" dirty="0" smtClean="0"/>
              <a:t>La nuova interpretazione dell’accadere di Nietzsche diventa interpretabile come paradigma del passaggio dal </a:t>
            </a:r>
            <a:r>
              <a:rPr lang="it-IT" i="1" dirty="0" err="1" smtClean="0"/>
              <a:t>Subjectum</a:t>
            </a:r>
            <a:r>
              <a:rPr lang="it-IT" i="1" dirty="0" smtClean="0"/>
              <a:t> al Soggetto in quanto PARADIGMA DEL SUPERAMENTO di ogni condizione di esistenza ontologica</a:t>
            </a:r>
            <a:r>
              <a:rPr lang="it-IT" sz="1400" i="1" dirty="0" smtClean="0"/>
              <a:t>.</a:t>
            </a:r>
            <a:endParaRPr lang="it-IT" sz="1400" i="1" dirty="0"/>
          </a:p>
        </p:txBody>
      </p:sp>
      <p:sp>
        <p:nvSpPr>
          <p:cNvPr id="4" name="CasellaDiTesto 3"/>
          <p:cNvSpPr txBox="1"/>
          <p:nvPr/>
        </p:nvSpPr>
        <p:spPr>
          <a:xfrm>
            <a:off x="1371600" y="3581400"/>
            <a:ext cx="6553200" cy="1384995"/>
          </a:xfrm>
          <a:prstGeom prst="rect">
            <a:avLst/>
          </a:prstGeom>
          <a:noFill/>
        </p:spPr>
        <p:txBody>
          <a:bodyPr wrap="square" rtlCol="0">
            <a:spAutoFit/>
          </a:bodyPr>
          <a:lstStyle/>
          <a:p>
            <a:pPr algn="just"/>
            <a:r>
              <a:rPr lang="it-IT" sz="1400" i="1" dirty="0" smtClean="0"/>
              <a:t>Attraverso Nietzsche, i modi del DESTINO DELLA NECESSITA’ vanno</a:t>
            </a:r>
          </a:p>
          <a:p>
            <a:pPr marL="342900" indent="-342900" algn="just">
              <a:buAutoNum type="arabicPeriod"/>
            </a:pPr>
            <a:r>
              <a:rPr lang="it-IT" sz="1400" i="1" dirty="0" smtClean="0"/>
              <a:t>Dalle forme naturalistiche dell’Ontologia classica (LOGICA. FISICA);</a:t>
            </a:r>
          </a:p>
          <a:p>
            <a:pPr marL="342900" indent="-342900" algn="just">
              <a:buAutoNum type="arabicPeriod"/>
            </a:pPr>
            <a:r>
              <a:rPr lang="it-IT" sz="1400" i="1" dirty="0" smtClean="0"/>
              <a:t>Alla condizione dell’Io e di ogni forma di esistenza strutturata secondo il binomio </a:t>
            </a:r>
            <a:r>
              <a:rPr lang="it-IT" sz="1400" i="1" dirty="0" err="1" smtClean="0"/>
              <a:t>Io-non</a:t>
            </a:r>
            <a:r>
              <a:rPr lang="it-IT" sz="1400" i="1" dirty="0" smtClean="0"/>
              <a:t> Io, soggetto-oggetto, </a:t>
            </a:r>
            <a:r>
              <a:rPr lang="it-IT" sz="1400" i="1" dirty="0" err="1" smtClean="0"/>
              <a:t>Io-mondo</a:t>
            </a:r>
            <a:r>
              <a:rPr lang="it-IT" sz="1400" i="1" dirty="0" smtClean="0"/>
              <a:t> (ARTE);</a:t>
            </a:r>
          </a:p>
          <a:p>
            <a:pPr marL="342900" indent="-342900" algn="just">
              <a:buAutoNum type="arabicPeriod"/>
            </a:pPr>
            <a:r>
              <a:rPr lang="it-IT" sz="1400" i="1" dirty="0" smtClean="0"/>
              <a:t>Fino al totalitarismo ideologico come produzione di modelli-uomo e modelli-ambiente (POLITICA).</a:t>
            </a:r>
            <a:endParaRPr lang="it-IT" sz="1400" i="1" dirty="0"/>
          </a:p>
        </p:txBody>
      </p:sp>
      <p:sp>
        <p:nvSpPr>
          <p:cNvPr id="5" name="CasellaDiTesto 4"/>
          <p:cNvSpPr txBox="1"/>
          <p:nvPr/>
        </p:nvSpPr>
        <p:spPr>
          <a:xfrm>
            <a:off x="1371600" y="5257800"/>
            <a:ext cx="6553200" cy="954107"/>
          </a:xfrm>
          <a:prstGeom prst="rect">
            <a:avLst/>
          </a:prstGeom>
          <a:noFill/>
        </p:spPr>
        <p:txBody>
          <a:bodyPr wrap="square" rtlCol="0">
            <a:spAutoFit/>
          </a:bodyPr>
          <a:lstStyle/>
          <a:p>
            <a:pPr algn="just"/>
            <a:r>
              <a:rPr lang="it-IT" sz="1400" i="1" dirty="0" smtClean="0"/>
              <a:t>Sono tutti i modi che Nietzsche riconosce propri alla VOLONTA’ di POTENZA (la FISICA come LOGICA) e che la tradizione ha estraniato in INTERPRETAZIONI MORALI DELL’ACCADERE (il FONDAMENTO, l’IO come VERITA’, l’ ONTOLOGIA COME SCIENZA </a:t>
            </a:r>
            <a:r>
              <a:rPr lang="it-IT" sz="1400" i="1" smtClean="0"/>
              <a:t>DEL VERO).</a:t>
            </a:r>
            <a:endParaRPr lang="it-IT" sz="1400" i="1" dirty="0"/>
          </a:p>
        </p:txBody>
      </p:sp>
      <p:sp>
        <p:nvSpPr>
          <p:cNvPr id="6" name="CasellaDiTesto 5"/>
          <p:cNvSpPr txBox="1"/>
          <p:nvPr/>
        </p:nvSpPr>
        <p:spPr>
          <a:xfrm>
            <a:off x="7772400" y="304800"/>
            <a:ext cx="1120820" cy="584776"/>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02732947-E878-0C40-9B26-41F12532780A}" type="slidenum">
              <a:rPr lang="it-IT" smtClean="0"/>
              <a:pPr/>
              <a:t>51</a:t>
            </a:fld>
            <a:endParaRPr lang="it-IT"/>
          </a:p>
        </p:txBody>
      </p:sp>
      <p:sp>
        <p:nvSpPr>
          <p:cNvPr id="3" name="CasellaDiTesto 2"/>
          <p:cNvSpPr txBox="1"/>
          <p:nvPr/>
        </p:nvSpPr>
        <p:spPr>
          <a:xfrm>
            <a:off x="990600" y="685800"/>
            <a:ext cx="3200400" cy="954107"/>
          </a:xfrm>
          <a:prstGeom prst="rect">
            <a:avLst/>
          </a:prstGeom>
          <a:noFill/>
        </p:spPr>
        <p:txBody>
          <a:bodyPr wrap="square" rtlCol="0">
            <a:spAutoFit/>
          </a:bodyPr>
          <a:lstStyle/>
          <a:p>
            <a:pPr algn="just"/>
            <a:r>
              <a:rPr lang="it-IT" sz="1400" i="1" dirty="0" smtClean="0"/>
              <a:t>Successione dei risultati raggiungibili a partire dal fondamento come ipotesi logico deduttiva e dalla condizione ontologica come esistenza allo specchio.</a:t>
            </a:r>
            <a:endParaRPr lang="it-IT" sz="1400" i="1" dirty="0"/>
          </a:p>
        </p:txBody>
      </p:sp>
      <p:sp>
        <p:nvSpPr>
          <p:cNvPr id="4" name="CasellaDiTesto 3"/>
          <p:cNvSpPr txBox="1"/>
          <p:nvPr/>
        </p:nvSpPr>
        <p:spPr>
          <a:xfrm>
            <a:off x="990600" y="2057400"/>
            <a:ext cx="5257800" cy="4401204"/>
          </a:xfrm>
          <a:prstGeom prst="rect">
            <a:avLst/>
          </a:prstGeom>
          <a:noFill/>
        </p:spPr>
        <p:txBody>
          <a:bodyPr wrap="square" rtlCol="0">
            <a:spAutoFit/>
          </a:bodyPr>
          <a:lstStyle/>
          <a:p>
            <a:pPr algn="just"/>
            <a:r>
              <a:rPr lang="it-IT" sz="1400" i="1" dirty="0" smtClean="0"/>
              <a:t>A. Modo d’essere del fondamento: logica dell’originario; </a:t>
            </a:r>
            <a:r>
              <a:rPr lang="it-IT" sz="1400" i="1" dirty="0" err="1" smtClean="0"/>
              <a:t>vor-ge-stellt</a:t>
            </a:r>
            <a:r>
              <a:rPr lang="it-IT" sz="1400" i="1" dirty="0" smtClean="0"/>
              <a:t>. Il comparire di questo modo, quale che sia l’originario, quale che sia il </a:t>
            </a:r>
            <a:r>
              <a:rPr lang="it-IT" sz="1400" i="1" dirty="0" err="1" smtClean="0"/>
              <a:t>già-sempre-dato</a:t>
            </a:r>
            <a:r>
              <a:rPr lang="it-IT" sz="1400" i="1" dirty="0" smtClean="0"/>
              <a:t> (</a:t>
            </a:r>
            <a:r>
              <a:rPr lang="it-IT" sz="1400" i="1" dirty="0" err="1" smtClean="0"/>
              <a:t>ge-</a:t>
            </a:r>
            <a:r>
              <a:rPr lang="it-IT" sz="1400" i="1" dirty="0" smtClean="0"/>
              <a:t>) indica una forma di esistenza allo specchio, all’interno della quale è posta come fondamento la differenza tra qualcosa che giustifica (conferisce senso e ragione d’essere) e ciò che è giustificato. In questa forma di esistenza il dato fondante è la differenza (quale che sia) e si ha identità solo per differenza. Un qualunque fatto, ma anche una qualunque ipotesi, così come un’idea o un modello possono valere come ciò per differenza dal quale si è giustificati, ciò di cui, per valere come essere, come identità, occorre essere rappresentazione. Si può dire che, ovunque l’esistenza è nel modo del </a:t>
            </a:r>
            <a:r>
              <a:rPr lang="it-IT" sz="1400" i="1" dirty="0" err="1" smtClean="0"/>
              <a:t>vor-ge-stellt</a:t>
            </a:r>
            <a:r>
              <a:rPr lang="it-IT" sz="1400" i="1" dirty="0" smtClean="0"/>
              <a:t>, lì siamo in presenza di una forma di esistenza improntata al fondamento, dunque ad una forma di esistenza ontologica. Dato quanto con Nietzsche si è detto dell’ontologia, siamo in presenza di una condizione che assoggetta il reale ad essere immagine, specchio, rappresentazione di ciò che, posto come giustificazione, si impone come senso e ragione d’essere. Il modo d’essere del fondamento, quale che esso sia, è il ritorno dell’uguale (Nietzsche), cioè la continua ripetizione del fondamento stesso (fatto, idea, modello, ipotesi).</a:t>
            </a:r>
            <a:endParaRPr lang="it-IT" sz="1400" i="1" dirty="0"/>
          </a:p>
        </p:txBody>
      </p:sp>
      <p:sp>
        <p:nvSpPr>
          <p:cNvPr id="5" name="CasellaDiTesto 4"/>
          <p:cNvSpPr txBox="1"/>
          <p:nvPr/>
        </p:nvSpPr>
        <p:spPr>
          <a:xfrm>
            <a:off x="7772400" y="304800"/>
            <a:ext cx="1120820" cy="584776"/>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02732947-E878-0C40-9B26-41F12532780A}" type="slidenum">
              <a:rPr lang="it-IT" smtClean="0"/>
              <a:pPr/>
              <a:t>52</a:t>
            </a:fld>
            <a:endParaRPr lang="it-IT"/>
          </a:p>
        </p:txBody>
      </p:sp>
      <p:sp>
        <p:nvSpPr>
          <p:cNvPr id="3" name="CasellaDiTesto 2"/>
          <p:cNvSpPr txBox="1"/>
          <p:nvPr/>
        </p:nvSpPr>
        <p:spPr>
          <a:xfrm>
            <a:off x="1143000" y="381000"/>
            <a:ext cx="5867400" cy="1169551"/>
          </a:xfrm>
          <a:prstGeom prst="rect">
            <a:avLst/>
          </a:prstGeom>
          <a:noFill/>
        </p:spPr>
        <p:txBody>
          <a:bodyPr wrap="square" rtlCol="0">
            <a:spAutoFit/>
          </a:bodyPr>
          <a:lstStyle/>
          <a:p>
            <a:pPr algn="just"/>
            <a:r>
              <a:rPr lang="it-IT" sz="1400" i="1" dirty="0" smtClean="0"/>
              <a:t>B. </a:t>
            </a:r>
            <a:r>
              <a:rPr lang="it-IT" sz="1400" i="1" dirty="0" err="1" smtClean="0"/>
              <a:t>Subjectum</a:t>
            </a:r>
            <a:r>
              <a:rPr lang="it-IT" sz="1400" i="1" dirty="0" smtClean="0"/>
              <a:t>. Status di qualunque uomo assoggettato da un modello (sociale, storico, naturale, ideale) a valere, ad avere identità esclusivamente per differenza dal modello stesso. Condizione d’essere propria a qualunque forma di esistenza allo specchio </a:t>
            </a:r>
          </a:p>
          <a:p>
            <a:pPr algn="just"/>
            <a:endParaRPr lang="it-IT" sz="1400" i="1" dirty="0" smtClean="0"/>
          </a:p>
        </p:txBody>
      </p:sp>
      <p:sp>
        <p:nvSpPr>
          <p:cNvPr id="4" name="CasellaDiTesto 3"/>
          <p:cNvSpPr txBox="1"/>
          <p:nvPr/>
        </p:nvSpPr>
        <p:spPr>
          <a:xfrm>
            <a:off x="1143000" y="1981200"/>
            <a:ext cx="5867400" cy="1815882"/>
          </a:xfrm>
          <a:prstGeom prst="rect">
            <a:avLst/>
          </a:prstGeom>
          <a:noFill/>
        </p:spPr>
        <p:txBody>
          <a:bodyPr wrap="square" rtlCol="0">
            <a:spAutoFit/>
          </a:bodyPr>
          <a:lstStyle/>
          <a:p>
            <a:pPr marL="342900" indent="-342900" algn="just"/>
            <a:r>
              <a:rPr lang="it-IT" sz="1400" i="1" dirty="0" smtClean="0"/>
              <a:t>C. Diritto. </a:t>
            </a:r>
            <a:r>
              <a:rPr lang="it-IT" sz="1400" b="1" i="1" dirty="0" smtClean="0"/>
              <a:t>Così come</a:t>
            </a:r>
            <a:r>
              <a:rPr lang="it-IT" sz="1400" i="1" dirty="0" smtClean="0"/>
              <a:t> </a:t>
            </a:r>
            <a:r>
              <a:rPr lang="it-IT" sz="1400" b="1" i="1" dirty="0" smtClean="0"/>
              <a:t>non basta</a:t>
            </a:r>
            <a:r>
              <a:rPr lang="it-IT" sz="1400" i="1" dirty="0" smtClean="0"/>
              <a:t> superare l’ontologia storica per passare dal </a:t>
            </a:r>
            <a:r>
              <a:rPr lang="it-IT" sz="1400" i="1" dirty="0" err="1" smtClean="0"/>
              <a:t>Subjectum</a:t>
            </a:r>
            <a:r>
              <a:rPr lang="it-IT" sz="1400" i="1" dirty="0" smtClean="0"/>
              <a:t> al Soggetto, e con essi dall’ordine giuridico classico all’ordine giuridico moderno, </a:t>
            </a:r>
            <a:r>
              <a:rPr lang="it-IT" sz="1400" b="1" i="1" dirty="0" smtClean="0"/>
              <a:t>ma occorre superare</a:t>
            </a:r>
            <a:r>
              <a:rPr lang="it-IT" sz="1400" i="1" dirty="0" smtClean="0"/>
              <a:t> tutti i modi e le forme attraverso le quali si instaura una forma di esistenza ontologica, </a:t>
            </a:r>
            <a:r>
              <a:rPr lang="it-IT" sz="1400" b="1" i="1" dirty="0" smtClean="0"/>
              <a:t>ugualmente</a:t>
            </a:r>
            <a:r>
              <a:rPr lang="it-IT" sz="1400" i="1" dirty="0" smtClean="0"/>
              <a:t>, per superare il modo d’essere ontologico occorre superare </a:t>
            </a:r>
            <a:r>
              <a:rPr lang="it-IT" sz="1400" b="1" i="1" dirty="0" smtClean="0"/>
              <a:t>i modi e le forme del fondamento</a:t>
            </a:r>
            <a:r>
              <a:rPr lang="it-IT" sz="1400" i="1" dirty="0" smtClean="0"/>
              <a:t>.</a:t>
            </a:r>
          </a:p>
          <a:p>
            <a:pPr algn="just"/>
            <a:endParaRPr lang="it-IT" sz="1400" i="1" dirty="0" smtClean="0"/>
          </a:p>
          <a:p>
            <a:pPr algn="just"/>
            <a:endParaRPr lang="it-IT" sz="1400" i="1" dirty="0"/>
          </a:p>
        </p:txBody>
      </p:sp>
      <p:sp>
        <p:nvSpPr>
          <p:cNvPr id="5" name="CasellaDiTesto 4"/>
          <p:cNvSpPr txBox="1"/>
          <p:nvPr/>
        </p:nvSpPr>
        <p:spPr>
          <a:xfrm>
            <a:off x="1143000" y="4114800"/>
            <a:ext cx="5867400" cy="2031325"/>
          </a:xfrm>
          <a:prstGeom prst="rect">
            <a:avLst/>
          </a:prstGeom>
          <a:noFill/>
        </p:spPr>
        <p:txBody>
          <a:bodyPr wrap="square" rtlCol="0">
            <a:spAutoFit/>
          </a:bodyPr>
          <a:lstStyle/>
          <a:p>
            <a:pPr algn="just"/>
            <a:r>
              <a:rPr lang="it-IT" sz="1400" i="1" dirty="0" smtClean="0"/>
              <a:t>D. Modi del fondamento: modi e forme di esistenza allo specchio; condizioni di esistenza che lasciano posto esclusivamente ad identità per differenza.</a:t>
            </a:r>
          </a:p>
          <a:p>
            <a:pPr algn="just"/>
            <a:r>
              <a:rPr lang="it-IT" sz="1400" i="1" dirty="0" smtClean="0"/>
              <a:t>Questione dell’Io.</a:t>
            </a:r>
          </a:p>
          <a:p>
            <a:pPr algn="just"/>
            <a:r>
              <a:rPr lang="it-IT" sz="1400" i="1" dirty="0" smtClean="0"/>
              <a:t>Questione dell’ideologia totalitaria.</a:t>
            </a:r>
          </a:p>
          <a:p>
            <a:pPr algn="just"/>
            <a:r>
              <a:rPr lang="it-IT" sz="1400" i="1" dirty="0" smtClean="0"/>
              <a:t>L’Io e l’ideologia totalitaria come esistenze allo specchio, modi e forme del fondamento, dunque modi e forme del </a:t>
            </a:r>
            <a:r>
              <a:rPr lang="it-IT" sz="1400" i="1" dirty="0" err="1" smtClean="0"/>
              <a:t>Subjectum</a:t>
            </a:r>
            <a:r>
              <a:rPr lang="it-IT" sz="1400" i="1" dirty="0" smtClean="0"/>
              <a:t>.</a:t>
            </a:r>
          </a:p>
          <a:p>
            <a:pPr algn="just"/>
            <a:r>
              <a:rPr lang="it-IT" sz="1400" i="1" dirty="0" smtClean="0"/>
              <a:t>Netta separazione della condizione di esistenza dell’Io dalla condizione di soggetto. Il primo antitetico al secondo. L’Io come forma preparatoria dell’ideologia totalitaria.</a:t>
            </a:r>
            <a:endParaRPr lang="it-IT" sz="1400" i="1" dirty="0"/>
          </a:p>
        </p:txBody>
      </p:sp>
      <p:sp>
        <p:nvSpPr>
          <p:cNvPr id="6" name="CasellaDiTesto 5"/>
          <p:cNvSpPr txBox="1"/>
          <p:nvPr/>
        </p:nvSpPr>
        <p:spPr>
          <a:xfrm>
            <a:off x="7772400" y="236794"/>
            <a:ext cx="1120820" cy="584776"/>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02732947-E878-0C40-9B26-41F12532780A}" type="slidenum">
              <a:rPr lang="it-IT" smtClean="0"/>
              <a:pPr/>
              <a:t>53</a:t>
            </a:fld>
            <a:endParaRPr lang="it-IT"/>
          </a:p>
        </p:txBody>
      </p:sp>
      <p:sp>
        <p:nvSpPr>
          <p:cNvPr id="4" name="CasellaDiTesto 3"/>
          <p:cNvSpPr txBox="1"/>
          <p:nvPr/>
        </p:nvSpPr>
        <p:spPr>
          <a:xfrm>
            <a:off x="1295400" y="1066800"/>
            <a:ext cx="6400800" cy="1877437"/>
          </a:xfrm>
          <a:prstGeom prst="rect">
            <a:avLst/>
          </a:prstGeom>
          <a:noFill/>
        </p:spPr>
        <p:txBody>
          <a:bodyPr wrap="square" rtlCol="0">
            <a:spAutoFit/>
          </a:bodyPr>
          <a:lstStyle/>
          <a:p>
            <a:pPr marL="342900" indent="-342900" algn="just"/>
            <a:r>
              <a:rPr lang="it-IT" sz="1400" i="1" dirty="0" smtClean="0"/>
              <a:t>Segue D.  Modi del fondamento</a:t>
            </a:r>
          </a:p>
          <a:p>
            <a:pPr marL="342900" indent="-342900" algn="just">
              <a:buAutoNum type="arabicPeriod"/>
            </a:pPr>
            <a:r>
              <a:rPr lang="it-IT" sz="1400" i="1" dirty="0" smtClean="0"/>
              <a:t>Io e soggetto delimitano due condizioni d’essere tra loro diverse ed estranee;</a:t>
            </a:r>
          </a:p>
          <a:p>
            <a:pPr marL="342900" indent="-342900" algn="just">
              <a:buAutoNum type="arabicPeriod"/>
            </a:pPr>
            <a:r>
              <a:rPr lang="it-IT" sz="1400" i="1" dirty="0" smtClean="0"/>
              <a:t>essere-soggetto significa essere estraneo ai modi ed alle forme della condizione d’essere propria all’Io;</a:t>
            </a:r>
          </a:p>
          <a:p>
            <a:pPr marL="342900" indent="-342900" algn="just">
              <a:buAutoNum type="arabicPeriod"/>
            </a:pPr>
            <a:r>
              <a:rPr lang="it-IT" sz="1400" i="1" dirty="0" smtClean="0"/>
              <a:t>garantire l’essere soggetto significa non garantire i modi e le forme dell’Io;</a:t>
            </a:r>
          </a:p>
          <a:p>
            <a:pPr marL="342900" indent="-342900" algn="just">
              <a:buAutoNum type="arabicPeriod"/>
            </a:pPr>
            <a:r>
              <a:rPr lang="it-IT" sz="1400" i="1" dirty="0" smtClean="0"/>
              <a:t>la condizione di esistenza propria all’essere soggetto è quella nella quale non hanno posto condizioni di esistenza proprie all’Io.</a:t>
            </a:r>
          </a:p>
          <a:p>
            <a:pPr algn="just"/>
            <a:endParaRPr lang="it-IT" i="1" dirty="0" smtClean="0"/>
          </a:p>
        </p:txBody>
      </p:sp>
      <p:sp>
        <p:nvSpPr>
          <p:cNvPr id="5" name="CasellaDiTesto 4"/>
          <p:cNvSpPr txBox="1"/>
          <p:nvPr/>
        </p:nvSpPr>
        <p:spPr>
          <a:xfrm>
            <a:off x="1295400" y="3962400"/>
            <a:ext cx="6400800" cy="738664"/>
          </a:xfrm>
          <a:prstGeom prst="rect">
            <a:avLst/>
          </a:prstGeom>
          <a:noFill/>
        </p:spPr>
        <p:txBody>
          <a:bodyPr wrap="square" rtlCol="0">
            <a:spAutoFit/>
          </a:bodyPr>
          <a:lstStyle/>
          <a:p>
            <a:pPr algn="just"/>
            <a:r>
              <a:rPr lang="it-IT" sz="1400" i="1" dirty="0" smtClean="0"/>
              <a:t>E. Dal </a:t>
            </a:r>
            <a:r>
              <a:rPr lang="it-IT" sz="1400" i="1" dirty="0" err="1" smtClean="0"/>
              <a:t>Subjectum</a:t>
            </a:r>
            <a:r>
              <a:rPr lang="it-IT" sz="1400" i="1" dirty="0" smtClean="0"/>
              <a:t> al Soggetto: oltre il fondamento e l’ontologia, oltre l’esistenza allo specchio, oltre l’identità per differenza, oltre l’Io e l’ideologia totalitaria.</a:t>
            </a:r>
          </a:p>
          <a:p>
            <a:pPr algn="just"/>
            <a:endParaRPr lang="it-IT" sz="1400" i="1" dirty="0"/>
          </a:p>
        </p:txBody>
      </p:sp>
      <p:sp>
        <p:nvSpPr>
          <p:cNvPr id="6" name="CasellaDiTesto 5"/>
          <p:cNvSpPr txBox="1"/>
          <p:nvPr/>
        </p:nvSpPr>
        <p:spPr>
          <a:xfrm>
            <a:off x="1295400" y="5562600"/>
            <a:ext cx="6400800" cy="523220"/>
          </a:xfrm>
          <a:prstGeom prst="rect">
            <a:avLst/>
          </a:prstGeom>
          <a:noFill/>
        </p:spPr>
        <p:txBody>
          <a:bodyPr wrap="square" rtlCol="0">
            <a:spAutoFit/>
          </a:bodyPr>
          <a:lstStyle/>
          <a:p>
            <a:pPr algn="just"/>
            <a:r>
              <a:rPr lang="it-IT" sz="1400" i="1" dirty="0" smtClean="0"/>
              <a:t>F. Costituzionalismo ed ermeneutica della </a:t>
            </a:r>
            <a:r>
              <a:rPr lang="it-IT" sz="1400" i="1" dirty="0" err="1" smtClean="0"/>
              <a:t>fattualita</a:t>
            </a:r>
            <a:r>
              <a:rPr lang="it-IT" sz="1400" i="1" dirty="0" smtClean="0"/>
              <a:t>’: dalla garanzia della identità per differenza da modelli alla garanzia della identità fattuale.</a:t>
            </a:r>
            <a:endParaRPr lang="it-IT" sz="1400" i="1" dirty="0"/>
          </a:p>
        </p:txBody>
      </p:sp>
      <p:sp>
        <p:nvSpPr>
          <p:cNvPr id="7" name="CasellaDiTesto 6"/>
          <p:cNvSpPr txBox="1"/>
          <p:nvPr/>
        </p:nvSpPr>
        <p:spPr>
          <a:xfrm>
            <a:off x="7696200" y="304800"/>
            <a:ext cx="1120820" cy="584776"/>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it-IT" sz="800" dirty="0" smtClean="0"/>
              <a:t>A.A. 2009/2010 </a:t>
            </a:r>
          </a:p>
          <a:p>
            <a:r>
              <a:rPr lang="it-IT" sz="800" dirty="0" smtClean="0"/>
              <a:t>Filosofia del diritto A-L </a:t>
            </a:r>
          </a:p>
          <a:p>
            <a:r>
              <a:rPr lang="it-IT" sz="800" dirty="0" smtClean="0"/>
              <a:t>Prof. Adriano </a:t>
            </a:r>
            <a:r>
              <a:rPr lang="it-IT" sz="800" dirty="0" err="1" smtClean="0"/>
              <a:t>Ballarini</a:t>
            </a:r>
            <a:endParaRPr lang="it-IT" sz="800" dirty="0" smtClean="0"/>
          </a:p>
          <a:p>
            <a:endParaRPr lang="it-IT" sz="800" dirty="0"/>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3322</TotalTime>
  <Words>9579</Words>
  <Application>Microsoft Macintosh PowerPoint</Application>
  <PresentationFormat>Presentazione su schermo (4:3)</PresentationFormat>
  <Paragraphs>532</Paragraphs>
  <Slides>53</Slides>
  <Notes>3</Notes>
  <HiddenSlides>0</HiddenSlides>
  <MMClips>0</MMClips>
  <ScaleCrop>false</ScaleCrop>
  <HeadingPairs>
    <vt:vector size="4" baseType="variant">
      <vt:variant>
        <vt:lpstr>Modello struttura</vt:lpstr>
      </vt:variant>
      <vt:variant>
        <vt:i4>1</vt:i4>
      </vt:variant>
      <vt:variant>
        <vt:lpstr>Titoli diapositive</vt:lpstr>
      </vt:variant>
      <vt:variant>
        <vt:i4>53</vt:i4>
      </vt:variant>
    </vt:vector>
  </HeadingPairs>
  <TitlesOfParts>
    <vt:vector size="54" baseType="lpstr">
      <vt:lpstr>Tema di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Diapositiva 44</vt:lpstr>
      <vt:lpstr>Diapositiva 45</vt:lpstr>
      <vt:lpstr>Diapositiva 46</vt:lpstr>
      <vt:lpstr>Diapositiva 47</vt:lpstr>
      <vt:lpstr>Diapositiva 48</vt:lpstr>
      <vt:lpstr>Diapositiva 49</vt:lpstr>
      <vt:lpstr>Diapositiva 50</vt:lpstr>
      <vt:lpstr>Diapositiva 51</vt:lpstr>
      <vt:lpstr>Diapositiva 52</vt:lpstr>
      <vt:lpstr>Diapositiva 53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ERMENEUTICA DELLA FATTUALITA’ E COSTITUZIONALISMO CONTEMPORANEO</dc:title>
  <dc:creator>Adriano Ballarini</dc:creator>
  <cp:lastModifiedBy>Ida</cp:lastModifiedBy>
  <cp:revision>289</cp:revision>
  <cp:lastPrinted>2010-05-04T15:37:04Z</cp:lastPrinted>
  <dcterms:created xsi:type="dcterms:W3CDTF">2010-05-11T08:59:47Z</dcterms:created>
  <dcterms:modified xsi:type="dcterms:W3CDTF">2010-05-11T09:00:52Z</dcterms:modified>
</cp:coreProperties>
</file>