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Override PartName="/ppt/slides/slide11.xml" ContentType="application/vnd.openxmlformats-officedocument.presentationml.slide+xml"/>
  <Default Extension="xml" ContentType="application/xml"/>
  <Override PartName="/ppt/slides/slide9.xml" ContentType="application/vnd.openxmlformats-officedocument.presentationml.slide+xml"/>
  <Override PartName="/ppt/notesSlides/notesSlide3.xml" ContentType="application/vnd.openxmlformats-officedocument.presentationml.notes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s/slide5.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notesSlides/notesSlide4.xml" ContentType="application/vnd.openxmlformats-officedocument.presentationml.notesSlide+xml"/>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handoutMasters/handoutMaster1.xml" ContentType="application/vnd.openxmlformats-officedocument.presentationml.handoutMaster+xml"/>
  <Override PartName="/ppt/slides/slide6.xml" ContentType="application/vnd.openxmlformats-officedocument.presentationml.slide+xml"/>
  <Override PartName="/ppt/slideLayouts/slideLayout7.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17"/>
  </p:notesMasterIdLst>
  <p:handoutMasterIdLst>
    <p:handoutMasterId r:id="rId18"/>
  </p:handoutMasterIdLst>
  <p:sldIdLst>
    <p:sldId id="257" r:id="rId2"/>
    <p:sldId id="259" r:id="rId3"/>
    <p:sldId id="260" r:id="rId4"/>
    <p:sldId id="261" r:id="rId5"/>
    <p:sldId id="263" r:id="rId6"/>
    <p:sldId id="264" r:id="rId7"/>
    <p:sldId id="265" r:id="rId8"/>
    <p:sldId id="266" r:id="rId9"/>
    <p:sldId id="267" r:id="rId10"/>
    <p:sldId id="268" r:id="rId11"/>
    <p:sldId id="269" r:id="rId12"/>
    <p:sldId id="270" r:id="rId13"/>
    <p:sldId id="271" r:id="rId14"/>
    <p:sldId id="272" r:id="rId15"/>
    <p:sldId id="273" r:id="rId16"/>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154" d="100"/>
          <a:sy n="154" d="100"/>
        </p:scale>
        <p:origin x="-1144"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handoutMaster" Target="handoutMasters/handout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A9EACA5-1F8C-3B4A-8227-B998D3953289}" type="datetimeFigureOut">
              <a:rPr lang="it-IT" smtClean="0"/>
              <a:pPr/>
              <a:t>5-04-2011</a:t>
            </a:fld>
            <a:endParaRPr lang="it-IT"/>
          </a:p>
        </p:txBody>
      </p:sp>
      <p:sp>
        <p:nvSpPr>
          <p:cNvPr id="4" name="Segnaposto piè di pa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BBF9748-BF92-D242-AFB8-84F9F2A3D0A8}" type="slidenum">
              <a:rPr lang="it-IT" smtClean="0"/>
              <a:pPr/>
              <a:t>‹n.›</a:t>
            </a:fld>
            <a:endParaRPr lang="it-IT"/>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E73313-C5FD-E44F-A32A-A46CF560EB47}" type="datetimeFigureOut">
              <a:rPr lang="it-IT" smtClean="0"/>
              <a:pPr/>
              <a:t>5-04-2011</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C729C1-7DB9-B541-9EDD-7C844F5AB473}" type="slidenum">
              <a:rPr lang="it-IT" smtClean="0"/>
              <a:pPr/>
              <a:t>‹n.›</a:t>
            </a:fld>
            <a:endParaRPr lang="it-IT"/>
          </a:p>
        </p:txBody>
      </p:sp>
    </p:spTree>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Rectangle 1026"/>
          <p:cNvSpPr>
            <a:spLocks noGrp="1" noRot="1" noChangeAspect="1"/>
          </p:cNvSpPr>
          <p:nvPr>
            <p:ph type="sldImg"/>
          </p:nvPr>
        </p:nvSpPr>
        <p:spPr bwMode="auto">
          <a:noFill/>
          <a:ln>
            <a:solidFill>
              <a:srgbClr val="000000"/>
            </a:solidFill>
            <a:miter lim="800000"/>
            <a:headEnd/>
            <a:tailEnd/>
          </a:ln>
        </p:spPr>
      </p:sp>
      <p:sp>
        <p:nvSpPr>
          <p:cNvPr id="53251" name="Rectangle 1027"/>
          <p:cNvSpPr>
            <a:spLocks noGrp="1"/>
          </p:cNvSpPr>
          <p:nvPr>
            <p:ph type="body" idx="1"/>
          </p:nvPr>
        </p:nvSpPr>
        <p:spPr bwMode="auto">
          <a:noFill/>
        </p:spPr>
        <p:txBody>
          <a:bodyPr wrap="square" numCol="1" anchor="t" anchorCtr="0" compatLnSpc="1">
            <a:prstTxWarp prst="textNoShape">
              <a:avLst/>
            </a:prstTxWarp>
          </a:bodyPr>
          <a:lstStyle/>
          <a:p>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sz="1200" b="1" dirty="0" smtClean="0"/>
              <a:t>Testi di riferimento utilizzabili</a:t>
            </a:r>
            <a:r>
              <a:rPr lang="it-IT" sz="1200" dirty="0" smtClean="0"/>
              <a:t>: </a:t>
            </a:r>
            <a:r>
              <a:rPr lang="it-IT" sz="1200" dirty="0" err="1" smtClean="0"/>
              <a:t>R.Bin</a:t>
            </a:r>
            <a:r>
              <a:rPr lang="it-IT" sz="1200" dirty="0" smtClean="0"/>
              <a:t>, Lo stato di diritto; Capire la Costituzione. A. Barbera (a cura di), Le basi filosofiche del costituzionalismo. N. </a:t>
            </a:r>
            <a:r>
              <a:rPr lang="it-IT" sz="1200" dirty="0" err="1" smtClean="0"/>
              <a:t>Matteucci</a:t>
            </a:r>
            <a:r>
              <a:rPr lang="it-IT" sz="1200" dirty="0" smtClean="0"/>
              <a:t>, Lo stato moderno. M. </a:t>
            </a:r>
            <a:r>
              <a:rPr lang="it-IT" sz="1200" dirty="0" err="1" smtClean="0"/>
              <a:t>Villey</a:t>
            </a:r>
            <a:r>
              <a:rPr lang="it-IT" sz="1200" dirty="0" smtClean="0"/>
              <a:t>, La formazione del pensiero giuridico moderno. </a:t>
            </a:r>
            <a:r>
              <a:rPr lang="it-IT" sz="1200" dirty="0" err="1" smtClean="0"/>
              <a:t>M.Fioravanti</a:t>
            </a:r>
            <a:r>
              <a:rPr lang="it-IT" sz="1200" dirty="0" smtClean="0"/>
              <a:t>, Stato e costituzione. C. </a:t>
            </a:r>
            <a:r>
              <a:rPr lang="it-IT" sz="1200" dirty="0" err="1" smtClean="0"/>
              <a:t>Faralli</a:t>
            </a:r>
            <a:r>
              <a:rPr lang="it-IT" sz="1200" dirty="0" smtClean="0"/>
              <a:t>, Appunti di storia di filosofia del diritto.</a:t>
            </a:r>
          </a:p>
          <a:p>
            <a:endParaRPr lang="it-IT" dirty="0"/>
          </a:p>
        </p:txBody>
      </p:sp>
      <p:sp>
        <p:nvSpPr>
          <p:cNvPr id="4" name="Segnaposto numero diapositiva 3"/>
          <p:cNvSpPr>
            <a:spLocks noGrp="1"/>
          </p:cNvSpPr>
          <p:nvPr>
            <p:ph type="sldNum" sz="quarter" idx="10"/>
          </p:nvPr>
        </p:nvSpPr>
        <p:spPr/>
        <p:txBody>
          <a:bodyPr/>
          <a:lstStyle/>
          <a:p>
            <a:fld id="{5716BEA4-734F-844B-AB71-D12F4414F487}" type="slidenum">
              <a:rPr lang="it-IT" smtClean="0"/>
              <a:pPr/>
              <a:t>6</a:t>
            </a:fld>
            <a:endParaRPr lang="it-IT"/>
          </a:p>
        </p:txBody>
      </p:sp>
      <p:sp>
        <p:nvSpPr>
          <p:cNvPr id="5" name="Segnaposto intestazione 4"/>
          <p:cNvSpPr>
            <a:spLocks noGrp="1"/>
          </p:cNvSpPr>
          <p:nvPr>
            <p:ph type="hdr" sz="quarter" idx="11"/>
          </p:nvPr>
        </p:nvSpPr>
        <p:spPr/>
        <p:txBody>
          <a:bodyPr/>
          <a:lstStyle/>
          <a:p>
            <a:r>
              <a:rPr lang="it-IT" smtClean="0"/>
              <a:t>Adriano Ballarini Filosofia del diritto I</a:t>
            </a:r>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1026"/>
          <p:cNvSpPr>
            <a:spLocks noGrp="1" noRot="1" noChangeAspect="1"/>
          </p:cNvSpPr>
          <p:nvPr>
            <p:ph type="sldImg"/>
          </p:nvPr>
        </p:nvSpPr>
        <p:spPr bwMode="auto">
          <a:noFill/>
          <a:ln>
            <a:solidFill>
              <a:srgbClr val="000000"/>
            </a:solidFill>
            <a:miter lim="800000"/>
            <a:headEnd/>
            <a:tailEnd/>
          </a:ln>
        </p:spPr>
      </p:sp>
      <p:sp>
        <p:nvSpPr>
          <p:cNvPr id="54275" name="Rectangle 1027"/>
          <p:cNvSpPr>
            <a:spLocks noGrp="1"/>
          </p:cNvSpPr>
          <p:nvPr>
            <p:ph type="body" idx="1"/>
          </p:nvPr>
        </p:nvSpPr>
        <p:spPr bwMode="auto">
          <a:noFill/>
        </p:spPr>
        <p:txBody>
          <a:bodyPr wrap="square" numCol="1" anchor="t" anchorCtr="0" compatLnSpc="1">
            <a:prstTxWarp prst="textNoShape">
              <a:avLst/>
            </a:prstTxWarp>
          </a:bodyPr>
          <a:lstStyle/>
          <a:p>
            <a:endParaRPr 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dirty="0" smtClean="0"/>
              <a:t>Testo di</a:t>
            </a:r>
            <a:r>
              <a:rPr lang="it-IT" baseline="0" dirty="0" smtClean="0"/>
              <a:t> riferimento: N. Bobbio L’età dei diritti</a:t>
            </a:r>
            <a:endParaRPr lang="it-IT" dirty="0"/>
          </a:p>
        </p:txBody>
      </p:sp>
      <p:sp>
        <p:nvSpPr>
          <p:cNvPr id="4" name="Segnaposto numero diapositiva 3"/>
          <p:cNvSpPr>
            <a:spLocks noGrp="1"/>
          </p:cNvSpPr>
          <p:nvPr>
            <p:ph type="sldNum" sz="quarter" idx="10"/>
          </p:nvPr>
        </p:nvSpPr>
        <p:spPr/>
        <p:txBody>
          <a:bodyPr/>
          <a:lstStyle/>
          <a:p>
            <a:fld id="{5AC729C1-7DB9-B541-9EDD-7C844F5AB473}" type="slidenum">
              <a:rPr lang="it-IT" smtClean="0"/>
              <a:pPr/>
              <a:t>11</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6866624-2028-0442-A960-D58818D39AC5}" type="datetime1">
              <a:rPr lang="it-IT" smtClean="0"/>
              <a:pPr/>
              <a:t>5-04-2011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B74E0C4-DD4A-0144-9728-03DA99A0E6E8}" type="datetime1">
              <a:rPr lang="it-IT" smtClean="0"/>
              <a:pPr/>
              <a:t>5-04-2011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2952B8BB-630F-A846-8295-6B021F70DC76}" type="datetime1">
              <a:rPr lang="it-IT" smtClean="0"/>
              <a:pPr/>
              <a:t>5-04-2011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3F953443-2EF1-7C49-89C7-28DC478EBEC5}" type="datetime1">
              <a:rPr lang="it-IT" smtClean="0"/>
              <a:pPr/>
              <a:t>5-04-2011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6701D52-1668-B44F-9CBF-B70F64B532F6}" type="datetime1">
              <a:rPr lang="it-IT" smtClean="0"/>
              <a:pPr/>
              <a:t>5-04-2011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48361A5B-9F9B-8849-900C-ED67309DC760}" type="datetime1">
              <a:rPr lang="it-IT" smtClean="0"/>
              <a:pPr/>
              <a:t>5-04-2011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8B3C476-B323-E34D-A08D-E6667BF217AB}" type="datetime1">
              <a:rPr lang="it-IT" smtClean="0"/>
              <a:pPr/>
              <a:t>5-04-2011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81A7E3E7-4C8F-504A-9FF1-4E191DBB639D}" type="datetime1">
              <a:rPr lang="it-IT" smtClean="0"/>
              <a:pPr/>
              <a:t>5-04-2011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4C6DA67A-3130-544F-8214-7CDA319C56C5}" type="datetime1">
              <a:rPr lang="it-IT" smtClean="0"/>
              <a:pPr/>
              <a:t>5-04-2011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273B941-66EF-7947-B7A1-03255689FC67}" type="datetime1">
              <a:rPr lang="it-IT" smtClean="0"/>
              <a:pPr/>
              <a:t>5-04-2011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33A4922-FACC-5E46-BCF7-13F802F84BFF}" type="datetime1">
              <a:rPr lang="it-IT" smtClean="0"/>
              <a:pPr/>
              <a:t>5-04-2011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EDA5DD0-45A1-E649-AD21-41B02AE57403}"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920993-26EF-E04A-9E28-DED2127F1428}" type="datetime1">
              <a:rPr lang="it-IT" smtClean="0"/>
              <a:pPr/>
              <a:t>5-04-2011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DA5DD0-45A1-E649-AD21-41B02AE57403}"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436089"/>
            <a:ext cx="7772400" cy="1164361"/>
          </a:xfrm>
        </p:spPr>
        <p:txBody>
          <a:bodyPr>
            <a:normAutofit fontScale="90000"/>
          </a:bodyPr>
          <a:lstStyle/>
          <a:p>
            <a:pPr algn="just"/>
            <a:r>
              <a:rPr lang="it-IT" sz="3111" i="1" dirty="0" smtClean="0">
                <a:latin typeface="Palatino"/>
                <a:cs typeface="Palatino"/>
              </a:rPr>
              <a:t>La storicità dei diritti dell’uomo</a:t>
            </a:r>
            <a:r>
              <a:rPr lang="it-IT" sz="2400" i="1" dirty="0" smtClean="0">
                <a:latin typeface="Palatino"/>
                <a:cs typeface="Palatino"/>
              </a:rPr>
              <a:t/>
            </a:r>
            <a:br>
              <a:rPr lang="it-IT" sz="2400" i="1" dirty="0" smtClean="0">
                <a:latin typeface="Palatino"/>
                <a:cs typeface="Palatino"/>
              </a:rPr>
            </a:br>
            <a:r>
              <a:rPr lang="it-IT" sz="2400" i="1" dirty="0" smtClean="0">
                <a:latin typeface="Palatino"/>
                <a:cs typeface="Palatino"/>
              </a:rPr>
              <a:t>PARTE PRIMA. Da Hobbes a Nietzsche: le basi del diritto positivo moderno e del costituzionalismo contemporaneo.</a:t>
            </a:r>
            <a:endParaRPr lang="it-IT" sz="2400" i="1" dirty="0">
              <a:latin typeface="Palatino"/>
              <a:cs typeface="Palatino"/>
            </a:endParaRPr>
          </a:p>
        </p:txBody>
      </p:sp>
      <p:sp>
        <p:nvSpPr>
          <p:cNvPr id="3" name="Sottotitolo 2"/>
          <p:cNvSpPr>
            <a:spLocks noGrp="1"/>
          </p:cNvSpPr>
          <p:nvPr>
            <p:ph type="subTitle" idx="1"/>
          </p:nvPr>
        </p:nvSpPr>
        <p:spPr>
          <a:xfrm>
            <a:off x="685801" y="4651029"/>
            <a:ext cx="7086599" cy="987770"/>
          </a:xfrm>
        </p:spPr>
        <p:txBody>
          <a:bodyPr>
            <a:normAutofit fontScale="85000" lnSpcReduction="20000"/>
          </a:bodyPr>
          <a:lstStyle/>
          <a:p>
            <a:endParaRPr lang="it-IT" sz="1800" dirty="0" smtClean="0">
              <a:latin typeface="Palatino"/>
              <a:cs typeface="Palatino"/>
            </a:endParaRPr>
          </a:p>
          <a:p>
            <a:endParaRPr lang="it-IT" sz="1800" dirty="0" smtClean="0">
              <a:latin typeface="Palatino"/>
              <a:cs typeface="Palatino"/>
            </a:endParaRPr>
          </a:p>
          <a:p>
            <a:pPr algn="just"/>
            <a:r>
              <a:rPr lang="it-IT" sz="1200" dirty="0" smtClean="0">
                <a:latin typeface="Palatino"/>
                <a:cs typeface="Palatino"/>
              </a:rPr>
              <a:t>N.B. Le schede sono a fini didattici. Esse costituiscono il materiale di riferimento delle lezioni svolte nel corso. Le schede vanno integrate, quanto al contenuto dei termini, spesso specifico, e per la completa spiegazione delle affermazioni e della successione dei passaggi, con l’intero corso di lezioni. </a:t>
            </a:r>
            <a:endParaRPr lang="it-IT" sz="1200" dirty="0">
              <a:latin typeface="Palatino"/>
              <a:cs typeface="Palatino"/>
            </a:endParaRPr>
          </a:p>
        </p:txBody>
      </p:sp>
      <p:sp>
        <p:nvSpPr>
          <p:cNvPr id="4" name="CasellaDiTesto 3"/>
          <p:cNvSpPr txBox="1"/>
          <p:nvPr/>
        </p:nvSpPr>
        <p:spPr>
          <a:xfrm>
            <a:off x="685801" y="865883"/>
            <a:ext cx="6167560" cy="369332"/>
          </a:xfrm>
          <a:prstGeom prst="rect">
            <a:avLst/>
          </a:prstGeom>
          <a:noFill/>
        </p:spPr>
        <p:txBody>
          <a:bodyPr wrap="square" rtlCol="0">
            <a:spAutoFit/>
          </a:bodyPr>
          <a:lstStyle/>
          <a:p>
            <a:pPr algn="just"/>
            <a:r>
              <a:rPr lang="it-IT" i="1" dirty="0" smtClean="0"/>
              <a:t>Filosofia del diritto A-L	A.A. 2010/2011	Secondo Semestre</a:t>
            </a:r>
            <a:endParaRPr lang="it-IT" i="1" dirty="0"/>
          </a:p>
        </p:txBody>
      </p:sp>
      <p:sp>
        <p:nvSpPr>
          <p:cNvPr id="5" name="CasellaDiTesto 4"/>
          <p:cNvSpPr txBox="1"/>
          <p:nvPr/>
        </p:nvSpPr>
        <p:spPr>
          <a:xfrm>
            <a:off x="685800" y="1737942"/>
            <a:ext cx="1747102" cy="369332"/>
          </a:xfrm>
          <a:prstGeom prst="rect">
            <a:avLst/>
          </a:prstGeom>
          <a:noFill/>
        </p:spPr>
        <p:txBody>
          <a:bodyPr wrap="square" rtlCol="0">
            <a:spAutoFit/>
          </a:bodyPr>
          <a:lstStyle/>
          <a:p>
            <a:pPr algn="just"/>
            <a:r>
              <a:rPr lang="it-IT" i="1" dirty="0" smtClean="0"/>
              <a:t>Titolo del Corso</a:t>
            </a:r>
            <a:endParaRPr lang="it-IT" i="1" dirty="0"/>
          </a:p>
        </p:txBody>
      </p:sp>
      <p:sp>
        <p:nvSpPr>
          <p:cNvPr id="8" name="CasellaDiTesto 7"/>
          <p:cNvSpPr txBox="1"/>
          <p:nvPr/>
        </p:nvSpPr>
        <p:spPr>
          <a:xfrm>
            <a:off x="7595602" y="197918"/>
            <a:ext cx="1410259" cy="5616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p:txBody>
      </p:sp>
      <p:sp>
        <p:nvSpPr>
          <p:cNvPr id="9" name="Segnaposto numero diapositiva 8"/>
          <p:cNvSpPr>
            <a:spLocks noGrp="1"/>
          </p:cNvSpPr>
          <p:nvPr>
            <p:ph type="sldNum" sz="quarter" idx="12"/>
          </p:nvPr>
        </p:nvSpPr>
        <p:spPr/>
        <p:txBody>
          <a:bodyPr/>
          <a:lstStyle/>
          <a:p>
            <a:fld id="{4EDA5DD0-45A1-E649-AD21-41B02AE57403}" type="slidenum">
              <a:rPr lang="it-IT" smtClean="0"/>
              <a:pPr/>
              <a:t>1</a:t>
            </a:fld>
            <a:endParaRPr lang="it-IT"/>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CasellaDiTesto 4"/>
          <p:cNvSpPr txBox="1"/>
          <p:nvPr/>
        </p:nvSpPr>
        <p:spPr>
          <a:xfrm>
            <a:off x="824352" y="512470"/>
            <a:ext cx="4441107" cy="369332"/>
          </a:xfrm>
          <a:prstGeom prst="rect">
            <a:avLst/>
          </a:prstGeom>
          <a:noFill/>
        </p:spPr>
        <p:txBody>
          <a:bodyPr wrap="square" rtlCol="0">
            <a:spAutoFit/>
          </a:bodyPr>
          <a:lstStyle/>
          <a:p>
            <a:r>
              <a:rPr lang="it-IT" i="1" dirty="0" smtClean="0">
                <a:latin typeface="Palatino"/>
                <a:cs typeface="Palatino"/>
              </a:rPr>
              <a:t>Impostazione didattica</a:t>
            </a:r>
            <a:endParaRPr lang="it-IT" i="1" dirty="0"/>
          </a:p>
        </p:txBody>
      </p:sp>
      <p:sp>
        <p:nvSpPr>
          <p:cNvPr id="6" name="CasellaDiTesto 5"/>
          <p:cNvSpPr txBox="1"/>
          <p:nvPr/>
        </p:nvSpPr>
        <p:spPr>
          <a:xfrm>
            <a:off x="1078080" y="1344305"/>
            <a:ext cx="6995856" cy="3970318"/>
          </a:xfrm>
          <a:prstGeom prst="rect">
            <a:avLst/>
          </a:prstGeom>
          <a:noFill/>
        </p:spPr>
        <p:txBody>
          <a:bodyPr wrap="square" rtlCol="0">
            <a:spAutoFit/>
          </a:bodyPr>
          <a:lstStyle/>
          <a:p>
            <a:pPr marL="800100" lvl="1" indent="-342900" algn="just">
              <a:buAutoNum type="alphaUcPeriod"/>
            </a:pPr>
            <a:r>
              <a:rPr lang="it-IT" b="1" i="1" dirty="0" smtClean="0">
                <a:latin typeface="Palatino"/>
                <a:cs typeface="Palatino"/>
              </a:rPr>
              <a:t>Lezioni frontali (45 ore. </a:t>
            </a:r>
            <a:r>
              <a:rPr lang="it-IT" b="1" i="1" dirty="0" err="1" smtClean="0">
                <a:latin typeface="Palatino"/>
                <a:cs typeface="Palatino"/>
              </a:rPr>
              <a:t>9</a:t>
            </a:r>
            <a:r>
              <a:rPr lang="it-IT" b="1" i="1" dirty="0" smtClean="0">
                <a:latin typeface="Palatino"/>
                <a:cs typeface="Palatino"/>
              </a:rPr>
              <a:t> CFU</a:t>
            </a:r>
            <a:r>
              <a:rPr lang="it-IT" i="1" dirty="0" smtClean="0">
                <a:latin typeface="Palatino"/>
                <a:cs typeface="Palatino"/>
              </a:rPr>
              <a:t>). Prof. Adriano Ballarini, ogni martedì e giovedì Aula IV ore 11-13.</a:t>
            </a:r>
          </a:p>
          <a:p>
            <a:pPr marL="342900" indent="-342900" algn="just">
              <a:buAutoNum type="alphaUcPeriod"/>
            </a:pPr>
            <a:endParaRPr lang="it-IT" i="1" dirty="0" smtClean="0">
              <a:latin typeface="Palatino"/>
              <a:cs typeface="Palatino"/>
            </a:endParaRPr>
          </a:p>
          <a:p>
            <a:pPr marL="800100" lvl="1" indent="-342900" algn="just">
              <a:buAutoNum type="alphaUcPeriod"/>
            </a:pPr>
            <a:r>
              <a:rPr lang="it-IT" b="1" i="1" dirty="0" smtClean="0">
                <a:latin typeface="Palatino"/>
                <a:cs typeface="Palatino"/>
              </a:rPr>
              <a:t>Seminario (15 ore. </a:t>
            </a:r>
            <a:r>
              <a:rPr lang="it-IT" b="1" i="1" dirty="0" err="1" smtClean="0">
                <a:latin typeface="Palatino"/>
                <a:cs typeface="Palatino"/>
              </a:rPr>
              <a:t>3</a:t>
            </a:r>
            <a:r>
              <a:rPr lang="it-IT" b="1" i="1" dirty="0" smtClean="0">
                <a:latin typeface="Palatino"/>
                <a:cs typeface="Palatino"/>
              </a:rPr>
              <a:t> CFU</a:t>
            </a:r>
            <a:r>
              <a:rPr lang="it-IT" i="1" dirty="0" smtClean="0">
                <a:latin typeface="Palatino"/>
                <a:cs typeface="Palatino"/>
              </a:rPr>
              <a:t>). Dott.ssa Viviana Bianconi, ogni mercoledì Aula IV ore 11-13 (inizio </a:t>
            </a:r>
            <a:r>
              <a:rPr lang="it-IT" i="1" dirty="0" err="1" smtClean="0">
                <a:latin typeface="Palatino"/>
                <a:cs typeface="Palatino"/>
              </a:rPr>
              <a:t>2</a:t>
            </a:r>
            <a:r>
              <a:rPr lang="it-IT" i="1" dirty="0" smtClean="0">
                <a:latin typeface="Palatino"/>
                <a:cs typeface="Palatino"/>
              </a:rPr>
              <a:t> marzo 2011).</a:t>
            </a:r>
          </a:p>
          <a:p>
            <a:pPr marL="342900" indent="-342900" algn="just"/>
            <a:endParaRPr lang="it-IT" i="1" dirty="0" smtClean="0">
              <a:latin typeface="Palatino"/>
              <a:cs typeface="Palatino"/>
            </a:endParaRPr>
          </a:p>
          <a:p>
            <a:pPr marL="800100" lvl="1" indent="-342900" algn="just">
              <a:buAutoNum type="alphaUcPeriod"/>
            </a:pPr>
            <a:r>
              <a:rPr lang="it-IT" b="1" i="1" dirty="0" smtClean="0">
                <a:latin typeface="Palatino"/>
                <a:cs typeface="Palatino"/>
              </a:rPr>
              <a:t>Attività didattica integrativa facoltativa </a:t>
            </a:r>
            <a:r>
              <a:rPr lang="it-IT" i="1" dirty="0" smtClean="0">
                <a:latin typeface="Palatino"/>
                <a:cs typeface="Palatino"/>
              </a:rPr>
              <a:t>(inizio e formazione dei gruppi sono definiti a lezione):</a:t>
            </a:r>
          </a:p>
          <a:p>
            <a:pPr marL="342900" indent="-342900" algn="just"/>
            <a:r>
              <a:rPr lang="it-IT" i="1" dirty="0" smtClean="0">
                <a:latin typeface="Palatino"/>
                <a:cs typeface="Palatino"/>
              </a:rPr>
              <a:t>			</a:t>
            </a:r>
            <a:r>
              <a:rPr lang="it-IT" i="1" smtClean="0">
                <a:latin typeface="Palatino"/>
                <a:cs typeface="Palatino"/>
              </a:rPr>
              <a:t>dott. </a:t>
            </a:r>
            <a:r>
              <a:rPr lang="it-IT" i="1" dirty="0" err="1" smtClean="0">
                <a:latin typeface="Palatino"/>
                <a:cs typeface="Palatino"/>
              </a:rPr>
              <a:t>ssa</a:t>
            </a:r>
            <a:r>
              <a:rPr lang="it-IT" i="1" dirty="0" smtClean="0">
                <a:latin typeface="Palatino"/>
                <a:cs typeface="Palatino"/>
              </a:rPr>
              <a:t> Viviana Bianconi</a:t>
            </a:r>
          </a:p>
          <a:p>
            <a:pPr marL="342900" indent="-342900" algn="just"/>
            <a:r>
              <a:rPr lang="it-IT" i="1" dirty="0" smtClean="0">
                <a:latin typeface="Palatino"/>
                <a:cs typeface="Palatino"/>
              </a:rPr>
              <a:t>			dott.ssa Ida Coco</a:t>
            </a:r>
          </a:p>
          <a:p>
            <a:pPr marL="342900" indent="-342900" algn="just"/>
            <a:r>
              <a:rPr lang="it-IT" i="1" dirty="0" smtClean="0">
                <a:latin typeface="Palatino"/>
                <a:cs typeface="Palatino"/>
              </a:rPr>
              <a:t>			dott.ssa Alberta Di </a:t>
            </a:r>
            <a:r>
              <a:rPr lang="it-IT" i="1" dirty="0" err="1" smtClean="0">
                <a:latin typeface="Palatino"/>
                <a:cs typeface="Palatino"/>
              </a:rPr>
              <a:t>Berardino</a:t>
            </a:r>
            <a:endParaRPr lang="it-IT" i="1" dirty="0" smtClean="0">
              <a:latin typeface="Palatino"/>
              <a:cs typeface="Palatino"/>
            </a:endParaRPr>
          </a:p>
          <a:p>
            <a:pPr marL="342900" indent="-342900" algn="just"/>
            <a:r>
              <a:rPr lang="it-IT" i="1" dirty="0" smtClean="0">
                <a:latin typeface="Palatino"/>
                <a:cs typeface="Palatino"/>
              </a:rPr>
              <a:t>			dott. Michele Fabio Tenuta.</a:t>
            </a:r>
          </a:p>
          <a:p>
            <a:pPr marL="342900" indent="-342900" algn="just"/>
            <a:endParaRPr lang="it-IT" i="1" dirty="0" smtClean="0">
              <a:latin typeface="Palatino"/>
              <a:cs typeface="Palatino"/>
            </a:endParaRPr>
          </a:p>
          <a:p>
            <a:pPr marL="342900" indent="-342900" algn="just"/>
            <a:r>
              <a:rPr lang="it-IT" i="1" dirty="0" smtClean="0">
                <a:latin typeface="Palatino"/>
                <a:cs typeface="Palatino"/>
              </a:rPr>
              <a:t>	</a:t>
            </a:r>
            <a:r>
              <a:rPr lang="it-IT" b="1" i="1" dirty="0" smtClean="0">
                <a:latin typeface="Palatino"/>
                <a:cs typeface="Palatino"/>
              </a:rPr>
              <a:t>D.</a:t>
            </a:r>
            <a:r>
              <a:rPr lang="it-IT" i="1" dirty="0" smtClean="0">
                <a:latin typeface="Palatino"/>
                <a:cs typeface="Palatino"/>
              </a:rPr>
              <a:t> </a:t>
            </a:r>
            <a:r>
              <a:rPr lang="it-IT" b="1" i="1" dirty="0" smtClean="0">
                <a:latin typeface="Palatino"/>
                <a:cs typeface="Palatino"/>
              </a:rPr>
              <a:t>Prova intermedia facoltativa</a:t>
            </a:r>
            <a:r>
              <a:rPr lang="it-IT" i="1" dirty="0" smtClean="0">
                <a:latin typeface="Palatino"/>
                <a:cs typeface="Palatino"/>
              </a:rPr>
              <a:t>.</a:t>
            </a:r>
            <a:endParaRPr lang="it-IT" i="1" dirty="0">
              <a:latin typeface="Palatino"/>
              <a:cs typeface="Palatino"/>
            </a:endParaRPr>
          </a:p>
        </p:txBody>
      </p:sp>
      <p:sp>
        <p:nvSpPr>
          <p:cNvPr id="7" name="CasellaDiTesto 6"/>
          <p:cNvSpPr txBox="1"/>
          <p:nvPr/>
        </p:nvSpPr>
        <p:spPr>
          <a:xfrm>
            <a:off x="7315201" y="354600"/>
            <a:ext cx="1500976"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defRPr/>
            </a:pPr>
            <a:r>
              <a:rPr lang="it-IT" sz="100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a:p>
            <a:endParaRPr lang="it-IT" sz="1000" i="1" dirty="0">
              <a:latin typeface="Palatino"/>
              <a:cs typeface="Palatino"/>
            </a:endParaRPr>
          </a:p>
        </p:txBody>
      </p:sp>
      <p:sp>
        <p:nvSpPr>
          <p:cNvPr id="8" name="Segnaposto numero diapositiva 7"/>
          <p:cNvSpPr>
            <a:spLocks noGrp="1"/>
          </p:cNvSpPr>
          <p:nvPr>
            <p:ph type="sldNum" sz="quarter" idx="12"/>
          </p:nvPr>
        </p:nvSpPr>
        <p:spPr/>
        <p:txBody>
          <a:bodyPr/>
          <a:lstStyle/>
          <a:p>
            <a:fld id="{4EDA5DD0-45A1-E649-AD21-41B02AE57403}" type="slidenum">
              <a:rPr lang="it-IT" smtClean="0"/>
              <a:pPr/>
              <a:t>2</a:t>
            </a:fld>
            <a:endParaRPr lang="it-IT"/>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586128" y="692008"/>
            <a:ext cx="8100672" cy="4801315"/>
          </a:xfrm>
          <a:prstGeom prst="rect">
            <a:avLst/>
          </a:prstGeom>
          <a:noFill/>
        </p:spPr>
        <p:txBody>
          <a:bodyPr wrap="square" rtlCol="0">
            <a:spAutoFit/>
          </a:bodyPr>
          <a:lstStyle/>
          <a:p>
            <a:pPr algn="just"/>
            <a:endParaRPr lang="it-IT" i="1" dirty="0" smtClean="0">
              <a:latin typeface="Palatino"/>
              <a:cs typeface="Palatino"/>
            </a:endParaRPr>
          </a:p>
          <a:p>
            <a:pPr algn="just"/>
            <a:endParaRPr lang="it-IT" i="1" dirty="0" smtClean="0">
              <a:latin typeface="Palatino"/>
              <a:cs typeface="Palatino"/>
            </a:endParaRPr>
          </a:p>
          <a:p>
            <a:pPr algn="just"/>
            <a:r>
              <a:rPr lang="it-IT" i="1" dirty="0" smtClean="0">
                <a:latin typeface="Palatino"/>
                <a:cs typeface="Palatino"/>
              </a:rPr>
              <a:t>Delimitazione dei confini della ricerca: il diritto che è, quale si riscontra e si osserva sul piano della realtà storica, geografica, istituzionale alla quale si appartiene.</a:t>
            </a:r>
          </a:p>
          <a:p>
            <a:pPr algn="just"/>
            <a:endParaRPr lang="it-IT" i="1" dirty="0" smtClean="0">
              <a:latin typeface="Palatino"/>
              <a:cs typeface="Palatino"/>
            </a:endParaRPr>
          </a:p>
          <a:p>
            <a:pPr algn="just"/>
            <a:endParaRPr lang="it-IT" i="1" dirty="0" smtClean="0">
              <a:latin typeface="Palatino"/>
              <a:cs typeface="Palatino"/>
            </a:endParaRPr>
          </a:p>
          <a:p>
            <a:pPr algn="just"/>
            <a:r>
              <a:rPr lang="it-IT" i="1" dirty="0" smtClean="0">
                <a:latin typeface="Palatino"/>
                <a:cs typeface="Palatino"/>
              </a:rPr>
              <a:t>All’interno di queste coordinate, ciò che noi riconosciamo come diritto è il prodotto della specifica organizzazione del potere che nasce</a:t>
            </a:r>
            <a:r>
              <a:rPr lang="it-IT" i="1" dirty="0" smtClean="0"/>
              <a:t>, </a:t>
            </a:r>
            <a:r>
              <a:rPr lang="it-IT" i="1" dirty="0" smtClean="0">
                <a:latin typeface="Palatino"/>
                <a:cs typeface="Palatino"/>
              </a:rPr>
              <a:t>storicamente, con l’Umanesimo giuridico (XV Sec.), e si attua realizzando una nuova ed originale impostazione </a:t>
            </a:r>
          </a:p>
          <a:p>
            <a:pPr algn="just"/>
            <a:r>
              <a:rPr lang="it-IT" i="1" dirty="0" smtClean="0">
                <a:latin typeface="Palatino"/>
                <a:cs typeface="Palatino"/>
              </a:rPr>
              <a:t> </a:t>
            </a:r>
          </a:p>
          <a:p>
            <a:pPr algn="just"/>
            <a:r>
              <a:rPr lang="it-IT" i="1" dirty="0" smtClean="0">
                <a:latin typeface="Palatino"/>
                <a:cs typeface="Palatino"/>
              </a:rPr>
              <a:t>- della giustificazione dell’Autorità,</a:t>
            </a:r>
          </a:p>
          <a:p>
            <a:pPr algn="just"/>
            <a:r>
              <a:rPr lang="it-IT" i="1" dirty="0" smtClean="0">
                <a:latin typeface="Palatino"/>
                <a:cs typeface="Palatino"/>
              </a:rPr>
              <a:t>- del sistema delle fonti di diritto,</a:t>
            </a:r>
          </a:p>
          <a:p>
            <a:pPr algn="just"/>
            <a:r>
              <a:rPr lang="it-IT" i="1" dirty="0" smtClean="0">
                <a:latin typeface="Palatino"/>
                <a:cs typeface="Palatino"/>
              </a:rPr>
              <a:t>- della struttura del sociale,</a:t>
            </a:r>
          </a:p>
          <a:p>
            <a:pPr algn="just">
              <a:buFontTx/>
              <a:buChar char="-"/>
            </a:pPr>
            <a:r>
              <a:rPr lang="it-IT" i="1" dirty="0" smtClean="0">
                <a:latin typeface="Palatino"/>
                <a:cs typeface="Palatino"/>
              </a:rPr>
              <a:t>della situazione individuale e relazionale dell’uomo.</a:t>
            </a:r>
          </a:p>
          <a:p>
            <a:pPr algn="just"/>
            <a:endParaRPr lang="it-IT" i="1" dirty="0" smtClean="0">
              <a:latin typeface="Palatino"/>
              <a:cs typeface="Palatino"/>
            </a:endParaRPr>
          </a:p>
          <a:p>
            <a:pPr algn="just"/>
            <a:endParaRPr lang="it-IT" i="1" dirty="0" smtClean="0">
              <a:latin typeface="Palatino"/>
              <a:cs typeface="Palatino"/>
            </a:endParaRPr>
          </a:p>
          <a:p>
            <a:endParaRPr lang="it-IT" i="1" dirty="0">
              <a:latin typeface="Palatino"/>
              <a:cs typeface="Palatino"/>
            </a:endParaRPr>
          </a:p>
        </p:txBody>
      </p:sp>
      <p:sp>
        <p:nvSpPr>
          <p:cNvPr id="4" name="CasellaDiTesto 3"/>
          <p:cNvSpPr txBox="1"/>
          <p:nvPr/>
        </p:nvSpPr>
        <p:spPr>
          <a:xfrm>
            <a:off x="7199740" y="338107"/>
            <a:ext cx="1487060" cy="71558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defRPr/>
            </a:pPr>
            <a:r>
              <a:rPr lang="it-IT" sz="100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a:p>
            <a:endParaRPr lang="it-IT" sz="1000" i="1" dirty="0">
              <a:latin typeface="Palatino"/>
              <a:cs typeface="Palatino"/>
            </a:endParaRPr>
          </a:p>
        </p:txBody>
      </p:sp>
      <p:sp>
        <p:nvSpPr>
          <p:cNvPr id="5" name="Segnaposto numero diapositiva 4"/>
          <p:cNvSpPr>
            <a:spLocks noGrp="1"/>
          </p:cNvSpPr>
          <p:nvPr>
            <p:ph type="sldNum" sz="quarter" idx="12"/>
          </p:nvPr>
        </p:nvSpPr>
        <p:spPr/>
        <p:txBody>
          <a:bodyPr/>
          <a:lstStyle/>
          <a:p>
            <a:fld id="{4EDA5DD0-45A1-E649-AD21-41B02AE57403}" type="slidenum">
              <a:rPr lang="it-IT" smtClean="0"/>
              <a:pPr/>
              <a:t>3</a:t>
            </a:fld>
            <a:endParaRPr lang="it-IT"/>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838488" y="1156060"/>
            <a:ext cx="7408004" cy="4247317"/>
          </a:xfrm>
          <a:prstGeom prst="rect">
            <a:avLst/>
          </a:prstGeom>
          <a:noFill/>
        </p:spPr>
        <p:txBody>
          <a:bodyPr wrap="square" rtlCol="0">
            <a:spAutoFit/>
          </a:bodyPr>
          <a:lstStyle/>
          <a:p>
            <a:pPr algn="just"/>
            <a:endParaRPr lang="it-IT" i="1" dirty="0" smtClean="0">
              <a:latin typeface="Palatino"/>
              <a:cs typeface="Palatino"/>
            </a:endParaRPr>
          </a:p>
          <a:p>
            <a:pPr algn="just"/>
            <a:r>
              <a:rPr lang="it-IT" i="1" dirty="0" smtClean="0">
                <a:latin typeface="Palatino"/>
                <a:cs typeface="Palatino"/>
              </a:rPr>
              <a:t>A partire dal XVI secolo e nell’area </a:t>
            </a:r>
            <a:r>
              <a:rPr lang="it-IT" i="1" dirty="0" err="1" smtClean="0">
                <a:latin typeface="Palatino"/>
                <a:cs typeface="Palatino"/>
              </a:rPr>
              <a:t>europeo-continentale</a:t>
            </a:r>
            <a:r>
              <a:rPr lang="it-IT" i="1" dirty="0" smtClean="0">
                <a:latin typeface="Palatino"/>
                <a:cs typeface="Palatino"/>
              </a:rPr>
              <a:t>, </a:t>
            </a:r>
          </a:p>
          <a:p>
            <a:pPr algn="just"/>
            <a:endParaRPr lang="it-IT" i="1" dirty="0" smtClean="0">
              <a:latin typeface="Palatino"/>
              <a:cs typeface="Palatino"/>
            </a:endParaRPr>
          </a:p>
          <a:p>
            <a:pPr algn="just"/>
            <a:r>
              <a:rPr lang="it-IT" i="1" dirty="0" smtClean="0">
                <a:latin typeface="Palatino"/>
                <a:cs typeface="Palatino"/>
              </a:rPr>
              <a:t>A.  Istituzionalmente, nasce lo Stato moderno.</a:t>
            </a:r>
          </a:p>
          <a:p>
            <a:pPr algn="just"/>
            <a:r>
              <a:rPr lang="it-IT" i="1" dirty="0" smtClean="0">
                <a:latin typeface="Palatino"/>
                <a:cs typeface="Palatino"/>
              </a:rPr>
              <a:t>B.  </a:t>
            </a:r>
            <a:r>
              <a:rPr lang="it-IT" i="1" dirty="0" err="1" smtClean="0">
                <a:latin typeface="Palatino"/>
                <a:cs typeface="Palatino"/>
              </a:rPr>
              <a:t>Esistenzialmente</a:t>
            </a:r>
            <a:r>
              <a:rPr lang="it-IT" i="1" dirty="0" smtClean="0">
                <a:latin typeface="Palatino"/>
                <a:cs typeface="Palatino"/>
              </a:rPr>
              <a:t>, compare l’uomo Soggetto.</a:t>
            </a:r>
          </a:p>
          <a:p>
            <a:pPr algn="just"/>
            <a:r>
              <a:rPr lang="it-IT" i="1" dirty="0" smtClean="0">
                <a:latin typeface="Palatino"/>
                <a:cs typeface="Palatino"/>
              </a:rPr>
              <a:t>C. Giuridicamente, alla garanzia della differenza (imposta di diritto dal naturale ordine delle cose) si sostituisce la garanzia dell’uguaglianza (imposta come condizione dal fatto che al diritto si riconosce ormai esclusivamente la legittimazione materiale risultante da un contratto tra pari).</a:t>
            </a:r>
          </a:p>
          <a:p>
            <a:pPr algn="just"/>
            <a:endParaRPr lang="it-IT" i="1" dirty="0" smtClean="0">
              <a:latin typeface="Palatino"/>
              <a:cs typeface="Palatino"/>
            </a:endParaRPr>
          </a:p>
          <a:p>
            <a:pPr algn="just"/>
            <a:r>
              <a:rPr lang="it-IT" i="1" dirty="0" smtClean="0">
                <a:latin typeface="Palatino"/>
                <a:cs typeface="Palatino"/>
              </a:rPr>
              <a:t>In generale, nel campo dell’esercizio giuridico, le questioni classiche della verità e della giustizia cedono il passo alla questione della garanzia dell’ individuo nel suo rapporto con il potere, garanzia la cui realtà si impone come giuridicamente prioritaria.</a:t>
            </a:r>
          </a:p>
          <a:p>
            <a:endParaRPr lang="it-IT" dirty="0"/>
          </a:p>
        </p:txBody>
      </p:sp>
      <p:sp>
        <p:nvSpPr>
          <p:cNvPr id="4" name="CasellaDiTesto 3"/>
          <p:cNvSpPr txBox="1"/>
          <p:nvPr/>
        </p:nvSpPr>
        <p:spPr>
          <a:xfrm>
            <a:off x="7290459" y="387586"/>
            <a:ext cx="1517471" cy="71558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defRPr/>
            </a:pPr>
            <a:r>
              <a:rPr lang="it-IT" sz="100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a:p>
            <a:endParaRPr lang="it-IT" sz="1000" i="1" dirty="0">
              <a:latin typeface="Palatino"/>
              <a:cs typeface="Palatino"/>
            </a:endParaRPr>
          </a:p>
        </p:txBody>
      </p:sp>
      <p:sp>
        <p:nvSpPr>
          <p:cNvPr id="5" name="Segnaposto numero diapositiva 4"/>
          <p:cNvSpPr>
            <a:spLocks noGrp="1"/>
          </p:cNvSpPr>
          <p:nvPr>
            <p:ph type="sldNum" sz="quarter" idx="12"/>
          </p:nvPr>
        </p:nvSpPr>
        <p:spPr/>
        <p:txBody>
          <a:bodyPr/>
          <a:lstStyle/>
          <a:p>
            <a:fld id="{4EDA5DD0-45A1-E649-AD21-41B02AE57403}" type="slidenum">
              <a:rPr lang="it-IT" smtClean="0"/>
              <a:pPr/>
              <a:t>4</a:t>
            </a:fld>
            <a:endParaRPr lang="it-IT"/>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90" name="Rectangle 12"/>
          <p:cNvSpPr>
            <a:spLocks noChangeArrowheads="1"/>
          </p:cNvSpPr>
          <p:nvPr/>
        </p:nvSpPr>
        <p:spPr bwMode="auto">
          <a:xfrm>
            <a:off x="871051" y="3557734"/>
            <a:ext cx="3060889" cy="3046988"/>
          </a:xfrm>
          <a:prstGeom prst="rect">
            <a:avLst/>
          </a:prstGeom>
          <a:noFill/>
          <a:ln w="9525">
            <a:noFill/>
            <a:miter lim="800000"/>
            <a:headEnd/>
            <a:tailEnd/>
          </a:ln>
        </p:spPr>
        <p:txBody>
          <a:bodyPr wrap="square">
            <a:prstTxWarp prst="textNoShape">
              <a:avLst/>
            </a:prstTxWarp>
            <a:spAutoFit/>
          </a:bodyPr>
          <a:lstStyle/>
          <a:p>
            <a:pPr>
              <a:buFont typeface="Times" charset="0"/>
              <a:buNone/>
            </a:pPr>
            <a:r>
              <a:rPr lang="it-IT" sz="1400" i="1" dirty="0" smtClean="0">
                <a:latin typeface="Palatino"/>
                <a:cs typeface="Palatino"/>
              </a:rPr>
              <a:t>A. trattando di diritto, noi trattiamo dunque di una specifica organizzazione del potere storicamente affermatasi nel modo della:</a:t>
            </a:r>
          </a:p>
          <a:p>
            <a:pPr>
              <a:buFont typeface="Times" charset="0"/>
              <a:buChar char="•"/>
            </a:pPr>
            <a:r>
              <a:rPr lang="it-IT" sz="1400" i="1" dirty="0">
                <a:latin typeface="Palatino"/>
                <a:cs typeface="Palatino"/>
              </a:rPr>
              <a:t> sovranità autonoma e </a:t>
            </a:r>
          </a:p>
          <a:p>
            <a:pPr>
              <a:buFont typeface="Times" charset="0"/>
              <a:buNone/>
            </a:pPr>
            <a:r>
              <a:rPr lang="it-IT" sz="1400" i="1" dirty="0">
                <a:latin typeface="Palatino"/>
                <a:cs typeface="Palatino"/>
              </a:rPr>
              <a:t>   non derivata;</a:t>
            </a:r>
          </a:p>
          <a:p>
            <a:pPr>
              <a:buFont typeface="Times" charset="0"/>
              <a:buChar char="•"/>
            </a:pPr>
            <a:r>
              <a:rPr lang="it-IT" sz="1400" i="1" dirty="0">
                <a:latin typeface="Palatino"/>
                <a:cs typeface="Palatino"/>
              </a:rPr>
              <a:t> divisione dei poteri;</a:t>
            </a:r>
          </a:p>
          <a:p>
            <a:pPr>
              <a:buFont typeface="Times" charset="0"/>
              <a:buChar char="•"/>
            </a:pPr>
            <a:r>
              <a:rPr lang="it-IT" sz="1400" i="1" dirty="0">
                <a:latin typeface="Palatino"/>
                <a:cs typeface="Palatino"/>
              </a:rPr>
              <a:t> legalità;</a:t>
            </a:r>
          </a:p>
          <a:p>
            <a:pPr>
              <a:buFont typeface="Times" charset="0"/>
              <a:buChar char="•"/>
            </a:pPr>
            <a:r>
              <a:rPr lang="it-IT" sz="1400" i="1" dirty="0">
                <a:latin typeface="Palatino"/>
                <a:cs typeface="Palatino"/>
              </a:rPr>
              <a:t> generalità della norma;</a:t>
            </a:r>
          </a:p>
          <a:p>
            <a:pPr>
              <a:buFont typeface="Times" charset="0"/>
              <a:buChar char="•"/>
            </a:pPr>
            <a:r>
              <a:rPr lang="it-IT" sz="1400" i="1" dirty="0">
                <a:latin typeface="Palatino"/>
                <a:cs typeface="Palatino"/>
              </a:rPr>
              <a:t> </a:t>
            </a:r>
            <a:r>
              <a:rPr lang="it-IT" sz="1400" i="1" dirty="0" smtClean="0">
                <a:latin typeface="Palatino"/>
                <a:cs typeface="Palatino"/>
              </a:rPr>
              <a:t>certezza del sistema delle fonti;</a:t>
            </a:r>
          </a:p>
          <a:p>
            <a:pPr>
              <a:buFont typeface="Times" charset="0"/>
              <a:buChar char="•"/>
            </a:pPr>
            <a:r>
              <a:rPr lang="it-IT" sz="1400" i="1" dirty="0" smtClean="0">
                <a:latin typeface="Palatino"/>
                <a:cs typeface="Palatino"/>
              </a:rPr>
              <a:t> legittimazione materiale         dell’autorità.</a:t>
            </a:r>
          </a:p>
          <a:p>
            <a:endParaRPr lang="it-IT" sz="2400" dirty="0"/>
          </a:p>
        </p:txBody>
      </p:sp>
      <p:sp>
        <p:nvSpPr>
          <p:cNvPr id="16393" name="Rectangle 19"/>
          <p:cNvSpPr>
            <a:spLocks noChangeArrowheads="1"/>
          </p:cNvSpPr>
          <p:nvPr/>
        </p:nvSpPr>
        <p:spPr bwMode="auto">
          <a:xfrm>
            <a:off x="6521450" y="1657350"/>
            <a:ext cx="184150" cy="457200"/>
          </a:xfrm>
          <a:prstGeom prst="rect">
            <a:avLst/>
          </a:prstGeom>
          <a:noFill/>
          <a:ln w="9525">
            <a:noFill/>
            <a:miter lim="800000"/>
            <a:headEnd/>
            <a:tailEnd/>
          </a:ln>
        </p:spPr>
        <p:txBody>
          <a:bodyPr wrap="none">
            <a:prstTxWarp prst="textNoShape">
              <a:avLst/>
            </a:prstTxWarp>
            <a:spAutoFit/>
          </a:bodyPr>
          <a:lstStyle/>
          <a:p>
            <a:endParaRPr lang="it-IT" sz="2400"/>
          </a:p>
        </p:txBody>
      </p:sp>
      <p:sp>
        <p:nvSpPr>
          <p:cNvPr id="16" name="CasellaDiTesto 15"/>
          <p:cNvSpPr txBox="1"/>
          <p:nvPr/>
        </p:nvSpPr>
        <p:spPr>
          <a:xfrm>
            <a:off x="7419671" y="228601"/>
            <a:ext cx="1503717" cy="70788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it-IT" sz="100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a:p>
            <a:endParaRPr lang="it-IT" sz="1000" i="1" dirty="0">
              <a:latin typeface="Palatino"/>
              <a:cs typeface="Palatino"/>
            </a:endParaRPr>
          </a:p>
        </p:txBody>
      </p:sp>
      <p:sp>
        <p:nvSpPr>
          <p:cNvPr id="15" name="CasellaDiTesto 14"/>
          <p:cNvSpPr txBox="1"/>
          <p:nvPr/>
        </p:nvSpPr>
        <p:spPr>
          <a:xfrm>
            <a:off x="871051" y="423346"/>
            <a:ext cx="5986949" cy="646331"/>
          </a:xfrm>
          <a:prstGeom prst="rect">
            <a:avLst/>
          </a:prstGeom>
          <a:noFill/>
        </p:spPr>
        <p:txBody>
          <a:bodyPr wrap="square" rtlCol="0">
            <a:spAutoFit/>
          </a:bodyPr>
          <a:lstStyle/>
          <a:p>
            <a:r>
              <a:rPr lang="it-IT" i="1" dirty="0" smtClean="0">
                <a:latin typeface="Palatino"/>
                <a:cs typeface="Palatino"/>
              </a:rPr>
              <a:t>Nei confini della realtà </a:t>
            </a:r>
            <a:r>
              <a:rPr lang="it-IT" i="1" dirty="0" err="1" smtClean="0">
                <a:latin typeface="Palatino"/>
                <a:cs typeface="Palatino"/>
              </a:rPr>
              <a:t>storico-geografica-istituzionale</a:t>
            </a:r>
            <a:r>
              <a:rPr lang="it-IT" i="1" dirty="0" smtClean="0">
                <a:latin typeface="Palatino"/>
                <a:cs typeface="Palatino"/>
              </a:rPr>
              <a:t> alla quale apparteniamo, </a:t>
            </a:r>
            <a:r>
              <a:rPr lang="it-IT" i="1" smtClean="0">
                <a:latin typeface="Palatino"/>
                <a:cs typeface="Palatino"/>
              </a:rPr>
              <a:t>sono corrette </a:t>
            </a:r>
            <a:r>
              <a:rPr lang="it-IT" i="1" dirty="0" smtClean="0">
                <a:latin typeface="Palatino"/>
                <a:cs typeface="Palatino"/>
              </a:rPr>
              <a:t>le equazioni</a:t>
            </a:r>
            <a:endParaRPr lang="it-IT" i="1" dirty="0">
              <a:latin typeface="Palatino"/>
              <a:cs typeface="Palatino"/>
            </a:endParaRPr>
          </a:p>
        </p:txBody>
      </p:sp>
      <p:sp>
        <p:nvSpPr>
          <p:cNvPr id="17" name="CasellaDiTesto 16"/>
          <p:cNvSpPr txBox="1"/>
          <p:nvPr/>
        </p:nvSpPr>
        <p:spPr>
          <a:xfrm>
            <a:off x="871050" y="1657350"/>
            <a:ext cx="7774334" cy="1200329"/>
          </a:xfrm>
          <a:prstGeom prst="rect">
            <a:avLst/>
          </a:prstGeom>
          <a:noFill/>
        </p:spPr>
        <p:txBody>
          <a:bodyPr wrap="square" rtlCol="0">
            <a:spAutoFit/>
          </a:bodyPr>
          <a:lstStyle/>
          <a:p>
            <a:pPr algn="just"/>
            <a:r>
              <a:rPr lang="it-IT" i="1" dirty="0" err="1" smtClean="0">
                <a:latin typeface="Palatino"/>
                <a:cs typeface="Palatino"/>
              </a:rPr>
              <a:t>Diritto=diritto</a:t>
            </a:r>
            <a:r>
              <a:rPr lang="it-IT" i="1" dirty="0" smtClean="0">
                <a:latin typeface="Palatino"/>
                <a:cs typeface="Palatino"/>
              </a:rPr>
              <a:t> dello Stato. </a:t>
            </a:r>
            <a:r>
              <a:rPr lang="it-IT" i="1" dirty="0" err="1" smtClean="0">
                <a:latin typeface="Palatino"/>
                <a:cs typeface="Palatino"/>
              </a:rPr>
              <a:t>Stato=Stato</a:t>
            </a:r>
            <a:r>
              <a:rPr lang="it-IT" i="1" dirty="0" smtClean="0">
                <a:latin typeface="Palatino"/>
                <a:cs typeface="Palatino"/>
              </a:rPr>
              <a:t> moderno. Stato </a:t>
            </a:r>
            <a:r>
              <a:rPr lang="it-IT" i="1" dirty="0" err="1" smtClean="0">
                <a:latin typeface="Palatino"/>
                <a:cs typeface="Palatino"/>
              </a:rPr>
              <a:t>moderno=organizzazione</a:t>
            </a:r>
            <a:r>
              <a:rPr lang="it-IT" i="1" dirty="0" smtClean="0">
                <a:latin typeface="Palatino"/>
                <a:cs typeface="Palatino"/>
              </a:rPr>
              <a:t> del potere che ha come caratteri originari il MONOPOLIO DELLA PRODUZIONE DEL DIRITTO E DELL’USO DELLA FORZA. </a:t>
            </a:r>
          </a:p>
          <a:p>
            <a:endParaRPr lang="it-IT" i="1" dirty="0">
              <a:latin typeface="Palatino"/>
              <a:cs typeface="Palatino"/>
            </a:endParaRPr>
          </a:p>
        </p:txBody>
      </p:sp>
      <p:sp>
        <p:nvSpPr>
          <p:cNvPr id="18" name="CasellaDiTesto 17"/>
          <p:cNvSpPr txBox="1"/>
          <p:nvPr/>
        </p:nvSpPr>
        <p:spPr>
          <a:xfrm>
            <a:off x="4558771" y="3696136"/>
            <a:ext cx="4086613" cy="2308324"/>
          </a:xfrm>
          <a:prstGeom prst="rect">
            <a:avLst/>
          </a:prstGeom>
          <a:noFill/>
        </p:spPr>
        <p:txBody>
          <a:bodyPr wrap="square" rtlCol="0">
            <a:spAutoFit/>
          </a:bodyPr>
          <a:lstStyle/>
          <a:p>
            <a:pPr algn="just"/>
            <a:r>
              <a:rPr lang="it-IT" i="1" dirty="0" smtClean="0">
                <a:latin typeface="Palatino"/>
                <a:cs typeface="Palatino"/>
              </a:rPr>
              <a:t>B. soprattutto, trattando di diritto, noi, ferme le coordinate di appartenenza e nei limiti da esse imposti, trattiamo della CONDIZIONE ATTRAVERSO LA QUALE HA REALTA’ UN SISTEMA </a:t>
            </a:r>
            <a:r>
              <a:rPr lang="it-IT" i="1" dirty="0" err="1" smtClean="0">
                <a:latin typeface="Palatino"/>
                <a:cs typeface="Palatino"/>
              </a:rPr>
              <a:t>DI</a:t>
            </a:r>
            <a:r>
              <a:rPr lang="it-IT" i="1" dirty="0" smtClean="0">
                <a:latin typeface="Palatino"/>
                <a:cs typeface="Palatino"/>
              </a:rPr>
              <a:t> GARANZIE DEL SINGOLO REALE nei suoi rapporti con la società ed il potere.</a:t>
            </a:r>
          </a:p>
          <a:p>
            <a:endParaRPr lang="it-IT" i="1" dirty="0">
              <a:latin typeface="Palatino"/>
              <a:cs typeface="Palatino"/>
            </a:endParaRPr>
          </a:p>
        </p:txBody>
      </p:sp>
      <p:sp>
        <p:nvSpPr>
          <p:cNvPr id="8" name="CasellaDiTesto 7"/>
          <p:cNvSpPr txBox="1"/>
          <p:nvPr/>
        </p:nvSpPr>
        <p:spPr>
          <a:xfrm>
            <a:off x="871050" y="3044834"/>
            <a:ext cx="3923801" cy="307777"/>
          </a:xfrm>
          <a:prstGeom prst="rect">
            <a:avLst/>
          </a:prstGeom>
          <a:noFill/>
        </p:spPr>
        <p:txBody>
          <a:bodyPr wrap="square" rtlCol="0">
            <a:spAutoFit/>
          </a:bodyPr>
          <a:lstStyle/>
          <a:p>
            <a:r>
              <a:rPr lang="it-IT" sz="1400" i="1" dirty="0" smtClean="0">
                <a:latin typeface="Palatino"/>
                <a:cs typeface="Palatino"/>
              </a:rPr>
              <a:t>All’interno di questi confini,</a:t>
            </a:r>
            <a:endParaRPr lang="it-IT" sz="1400" i="1" dirty="0">
              <a:latin typeface="Palatino"/>
              <a:cs typeface="Palatino"/>
            </a:endParaRPr>
          </a:p>
        </p:txBody>
      </p:sp>
      <p:sp>
        <p:nvSpPr>
          <p:cNvPr id="9" name="Segnaposto numero diapositiva 8"/>
          <p:cNvSpPr>
            <a:spLocks noGrp="1"/>
          </p:cNvSpPr>
          <p:nvPr>
            <p:ph type="sldNum" sz="quarter" idx="12"/>
          </p:nvPr>
        </p:nvSpPr>
        <p:spPr/>
        <p:txBody>
          <a:bodyPr/>
          <a:lstStyle/>
          <a:p>
            <a:fld id="{4EDA5DD0-45A1-E649-AD21-41B02AE57403}" type="slidenum">
              <a:rPr lang="it-IT" smtClean="0"/>
              <a:pPr/>
              <a:t>5</a:t>
            </a:fld>
            <a:endParaRPr lang="it-IT"/>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CasellaDiTesto 3"/>
          <p:cNvSpPr txBox="1"/>
          <p:nvPr/>
        </p:nvSpPr>
        <p:spPr>
          <a:xfrm>
            <a:off x="3523878" y="1449146"/>
            <a:ext cx="2089708" cy="369332"/>
          </a:xfrm>
          <a:prstGeom prst="rect">
            <a:avLst/>
          </a:prstGeom>
          <a:solidFill>
            <a:schemeClr val="bg1"/>
          </a:solidFill>
          <a:ln>
            <a:solidFill>
              <a:schemeClr val="bg1"/>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r>
              <a:rPr lang="it-IT" i="1" dirty="0" err="1" smtClean="0">
                <a:latin typeface="Palatino"/>
                <a:cs typeface="Palatino"/>
              </a:rPr>
              <a:t>DIRITTO=STATO</a:t>
            </a:r>
            <a:endParaRPr lang="it-IT" i="1" dirty="0">
              <a:latin typeface="Palatino"/>
              <a:cs typeface="Palatino"/>
            </a:endParaRPr>
          </a:p>
        </p:txBody>
      </p:sp>
      <p:sp>
        <p:nvSpPr>
          <p:cNvPr id="6" name="CasellaDiTesto 5"/>
          <p:cNvSpPr txBox="1"/>
          <p:nvPr/>
        </p:nvSpPr>
        <p:spPr>
          <a:xfrm>
            <a:off x="1676400" y="2181860"/>
            <a:ext cx="6477000" cy="830997"/>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it-IT" sz="1200" i="1" dirty="0" smtClean="0">
                <a:latin typeface="Palatino"/>
                <a:cs typeface="Palatino"/>
              </a:rPr>
              <a:t>Trattando di diritto, ci muoviamo all’interno dello spazio giuridico reale delimitato:</a:t>
            </a:r>
          </a:p>
          <a:p>
            <a:pPr marL="228600" indent="-228600">
              <a:buAutoNum type="arabicPeriod"/>
            </a:pPr>
            <a:r>
              <a:rPr lang="it-IT" sz="1200" i="1" dirty="0" smtClean="0">
                <a:latin typeface="Palatino"/>
                <a:cs typeface="Palatino"/>
              </a:rPr>
              <a:t>innanzitutto dall’opera dello STATO MODERNO (forma originale del </a:t>
            </a:r>
            <a:r>
              <a:rPr lang="it-IT" sz="1200" i="1" dirty="0" err="1" smtClean="0">
                <a:latin typeface="Palatino"/>
                <a:cs typeface="Palatino"/>
              </a:rPr>
              <a:t>Nomos</a:t>
            </a:r>
            <a:r>
              <a:rPr lang="it-IT" sz="1200" i="1" dirty="0" smtClean="0">
                <a:latin typeface="Palatino"/>
                <a:cs typeface="Palatino"/>
              </a:rPr>
              <a:t> </a:t>
            </a:r>
            <a:r>
              <a:rPr lang="it-IT" sz="1200" i="1" dirty="0" err="1" smtClean="0">
                <a:latin typeface="Palatino"/>
                <a:cs typeface="Palatino"/>
              </a:rPr>
              <a:t>Basileus</a:t>
            </a:r>
            <a:r>
              <a:rPr lang="it-IT" sz="1200" i="1" dirty="0" smtClean="0">
                <a:latin typeface="Palatino"/>
                <a:cs typeface="Palatino"/>
              </a:rPr>
              <a:t>);</a:t>
            </a:r>
          </a:p>
          <a:p>
            <a:pPr marL="228600" indent="-228600">
              <a:buAutoNum type="arabicPeriod"/>
            </a:pPr>
            <a:r>
              <a:rPr lang="it-IT" sz="1200" i="1" dirty="0" smtClean="0">
                <a:latin typeface="Palatino"/>
                <a:cs typeface="Palatino"/>
              </a:rPr>
              <a:t>quindi, dalla sua forma attuale di STATO COSTITUZIONALE </a:t>
            </a:r>
            <a:r>
              <a:rPr lang="it-IT" sz="1200" i="1" dirty="0" err="1" smtClean="0">
                <a:latin typeface="Palatino"/>
                <a:cs typeface="Palatino"/>
              </a:rPr>
              <a:t>DI</a:t>
            </a:r>
            <a:r>
              <a:rPr lang="it-IT" sz="1200" i="1" dirty="0" smtClean="0">
                <a:latin typeface="Palatino"/>
                <a:cs typeface="Palatino"/>
              </a:rPr>
              <a:t> DEMOCRAZIA PLURALISTA.</a:t>
            </a:r>
            <a:endParaRPr lang="it-IT" sz="1200" i="1" dirty="0">
              <a:latin typeface="Palatino"/>
              <a:cs typeface="Palatino"/>
            </a:endParaRPr>
          </a:p>
        </p:txBody>
      </p:sp>
      <p:sp>
        <p:nvSpPr>
          <p:cNvPr id="7" name="CasellaDiTesto 6"/>
          <p:cNvSpPr txBox="1"/>
          <p:nvPr/>
        </p:nvSpPr>
        <p:spPr>
          <a:xfrm>
            <a:off x="381000" y="3614723"/>
            <a:ext cx="8534400" cy="2123658"/>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it-IT" sz="1200" dirty="0" smtClean="0"/>
              <a:t>		</a:t>
            </a:r>
            <a:r>
              <a:rPr lang="it-IT" sz="1200" i="1" dirty="0" smtClean="0">
                <a:latin typeface="Palatino"/>
                <a:cs typeface="Palatino"/>
              </a:rPr>
              <a:t>Vale così per noi come DIRITTO IL SISTEMA COMPLESSO </a:t>
            </a:r>
            <a:r>
              <a:rPr lang="it-IT" sz="1200" i="1" dirty="0" err="1" smtClean="0">
                <a:latin typeface="Palatino"/>
                <a:cs typeface="Palatino"/>
              </a:rPr>
              <a:t>DI</a:t>
            </a:r>
            <a:r>
              <a:rPr lang="it-IT" sz="1200" i="1" dirty="0" smtClean="0">
                <a:latin typeface="Palatino"/>
                <a:cs typeface="Palatino"/>
              </a:rPr>
              <a:t> REGOLAMENTAZIONI E GARANZIE DEL RAPPORTO</a:t>
            </a:r>
          </a:p>
          <a:p>
            <a:r>
              <a:rPr lang="it-IT" sz="1200" i="1" dirty="0" smtClean="0">
                <a:latin typeface="Palatino"/>
                <a:cs typeface="Palatino"/>
              </a:rPr>
              <a:t>							     INDIVIDUO-SOCIETA’-STATO</a:t>
            </a:r>
          </a:p>
          <a:p>
            <a:r>
              <a:rPr lang="it-IT" sz="1200" i="1" dirty="0" smtClean="0">
                <a:latin typeface="Palatino"/>
                <a:cs typeface="Palatino"/>
              </a:rPr>
              <a:t>attraverso il quale:</a:t>
            </a:r>
          </a:p>
          <a:p>
            <a:pPr marL="228600" indent="-228600">
              <a:buAutoNum type="arabicPeriod"/>
            </a:pPr>
            <a:r>
              <a:rPr lang="it-IT" sz="1200" i="1" dirty="0" smtClean="0">
                <a:latin typeface="Palatino"/>
                <a:cs typeface="Palatino"/>
              </a:rPr>
              <a:t>l’INDIVIDUO (popolo, nazione) mantiene ed esercita il possesso originario della SOVRANITA’.</a:t>
            </a:r>
          </a:p>
          <a:p>
            <a:pPr marL="228600" indent="-228600">
              <a:buAutoNum type="arabicPeriod"/>
            </a:pPr>
            <a:r>
              <a:rPr lang="it-IT" sz="1200" i="1" dirty="0" smtClean="0">
                <a:latin typeface="Palatino"/>
                <a:cs typeface="Palatino"/>
              </a:rPr>
              <a:t>il POTERE che lo STATO RICEVE DAGLI INDIVIDUI (contratto, rappresentanza) è COSTITUZIONALMENTE IMBRIGLIATO così da non tradursi in ARBITRIO.</a:t>
            </a:r>
          </a:p>
          <a:p>
            <a:pPr marL="228600" indent="-228600">
              <a:buAutoNum type="arabicPeriod"/>
            </a:pPr>
            <a:r>
              <a:rPr lang="it-IT" sz="1200" i="1" dirty="0" smtClean="0">
                <a:latin typeface="Palatino"/>
                <a:cs typeface="Palatino"/>
              </a:rPr>
              <a:t>è GIURIDICAMENTE GARANTITA E PROMOSSA L’IDENTITA’ FATTUALE </a:t>
            </a:r>
            <a:r>
              <a:rPr lang="it-IT" sz="1200" i="1" dirty="0" err="1" smtClean="0">
                <a:latin typeface="Palatino"/>
                <a:cs typeface="Palatino"/>
              </a:rPr>
              <a:t>DI</a:t>
            </a:r>
            <a:r>
              <a:rPr lang="it-IT" sz="1200" i="1" dirty="0" smtClean="0">
                <a:latin typeface="Palatino"/>
                <a:cs typeface="Palatino"/>
              </a:rPr>
              <a:t> OGNI SINGOLO e, con essa, l’UGUAGLIANZA NELLA DIVERSITA’.</a:t>
            </a:r>
          </a:p>
          <a:p>
            <a:pPr marL="228600" indent="-228600">
              <a:buAutoNum type="arabicPeriod"/>
            </a:pPr>
            <a:r>
              <a:rPr lang="it-IT" sz="1200" i="1" dirty="0" smtClean="0">
                <a:latin typeface="Palatino"/>
                <a:cs typeface="Palatino"/>
              </a:rPr>
              <a:t>lo STATO resta l’ORDINAMENTO GIURIDICO ORIGINARIO, pur riconoscendo e promuovendo la PLURALITA’ DEGLI ORDINAMENTI dei quali si compone strutturalmente il SOCIALE. </a:t>
            </a:r>
            <a:endParaRPr lang="it-IT" sz="1200" i="1" dirty="0">
              <a:latin typeface="Palatino"/>
              <a:cs typeface="Palatino"/>
            </a:endParaRPr>
          </a:p>
        </p:txBody>
      </p:sp>
      <p:sp>
        <p:nvSpPr>
          <p:cNvPr id="8" name="Rettangolo 7"/>
          <p:cNvSpPr/>
          <p:nvPr/>
        </p:nvSpPr>
        <p:spPr>
          <a:xfrm>
            <a:off x="7448550" y="219670"/>
            <a:ext cx="1409700" cy="56169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it-IT" sz="100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p:txBody>
      </p:sp>
      <p:sp>
        <p:nvSpPr>
          <p:cNvPr id="10" name="Segnaposto numero diapositiva 9"/>
          <p:cNvSpPr>
            <a:spLocks noGrp="1"/>
          </p:cNvSpPr>
          <p:nvPr>
            <p:ph type="sldNum" sz="quarter" idx="12"/>
          </p:nvPr>
        </p:nvSpPr>
        <p:spPr/>
        <p:txBody>
          <a:bodyPr/>
          <a:lstStyle/>
          <a:p>
            <a:fld id="{4EDA5DD0-45A1-E649-AD21-41B02AE57403}" type="slidenum">
              <a:rPr lang="it-IT" smtClean="0"/>
              <a:pPr/>
              <a:t>6</a:t>
            </a:fld>
            <a:endParaRPr lang="it-IT"/>
          </a:p>
        </p:txBody>
      </p:sp>
      <p:sp>
        <p:nvSpPr>
          <p:cNvPr id="9" name="CasellaDiTesto 8"/>
          <p:cNvSpPr txBox="1"/>
          <p:nvPr/>
        </p:nvSpPr>
        <p:spPr>
          <a:xfrm>
            <a:off x="2102554" y="630814"/>
            <a:ext cx="4734946" cy="461665"/>
          </a:xfrm>
          <a:prstGeom prst="rect">
            <a:avLst/>
          </a:prstGeom>
          <a:noFill/>
        </p:spPr>
        <p:txBody>
          <a:bodyPr wrap="square" rtlCol="0">
            <a:spAutoFit/>
          </a:bodyPr>
          <a:lstStyle/>
          <a:p>
            <a:pPr algn="just"/>
            <a:r>
              <a:rPr lang="it-IT" sz="1200" i="1" dirty="0" smtClean="0">
                <a:latin typeface="Palatino"/>
                <a:cs typeface="Palatino"/>
              </a:rPr>
              <a:t>Nei termini ora indicati, all’interno delle coordinate storico, geografiche, istituzionali alle quali apparteniamo, posta l’equazione </a:t>
            </a: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 name="CasellaDiTesto 7"/>
          <p:cNvSpPr txBox="1"/>
          <p:nvPr/>
        </p:nvSpPr>
        <p:spPr>
          <a:xfrm>
            <a:off x="7613649" y="304799"/>
            <a:ext cx="1392054" cy="56169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Ballarini</a:t>
            </a:r>
          </a:p>
        </p:txBody>
      </p:sp>
      <p:sp>
        <p:nvSpPr>
          <p:cNvPr id="3" name="CasellaDiTesto 2"/>
          <p:cNvSpPr txBox="1"/>
          <p:nvPr/>
        </p:nvSpPr>
        <p:spPr>
          <a:xfrm>
            <a:off x="919895" y="651301"/>
            <a:ext cx="6528812" cy="954107"/>
          </a:xfrm>
          <a:prstGeom prst="rect">
            <a:avLst/>
          </a:prstGeom>
          <a:noFill/>
        </p:spPr>
        <p:txBody>
          <a:bodyPr wrap="square" rtlCol="0">
            <a:spAutoFit/>
          </a:bodyPr>
          <a:lstStyle/>
          <a:p>
            <a:pPr algn="just"/>
            <a:r>
              <a:rPr lang="it-IT" sz="1400" i="1" dirty="0" err="1" smtClean="0">
                <a:latin typeface="Palatino"/>
                <a:cs typeface="Palatino"/>
              </a:rPr>
              <a:t>Diritto-individuo-società-Stato</a:t>
            </a:r>
            <a:r>
              <a:rPr lang="it-IT" sz="1400" i="1" dirty="0" smtClean="0">
                <a:latin typeface="Palatino"/>
                <a:cs typeface="Palatino"/>
              </a:rPr>
              <a:t>: la dinamica che, a partire dalla modernità, domina in occidente il rapporto tra queste realtà è mossa da un unico FATTO. Ex facto </a:t>
            </a:r>
            <a:r>
              <a:rPr lang="it-IT" sz="1400" i="1" dirty="0" err="1" smtClean="0">
                <a:latin typeface="Palatino"/>
                <a:cs typeface="Palatino"/>
              </a:rPr>
              <a:t>oritur</a:t>
            </a:r>
            <a:r>
              <a:rPr lang="it-IT" sz="1400" i="1" dirty="0" smtClean="0">
                <a:latin typeface="Palatino"/>
                <a:cs typeface="Palatino"/>
              </a:rPr>
              <a:t> </a:t>
            </a:r>
            <a:r>
              <a:rPr lang="it-IT" sz="1400" i="1" dirty="0" err="1" smtClean="0">
                <a:latin typeface="Palatino"/>
                <a:cs typeface="Palatino"/>
              </a:rPr>
              <a:t>ius</a:t>
            </a:r>
            <a:r>
              <a:rPr lang="it-IT" sz="1400" i="1" dirty="0" smtClean="0">
                <a:latin typeface="Palatino"/>
                <a:cs typeface="Palatino"/>
              </a:rPr>
              <a:t>: da questo fatto nasce e si impone istituzionalmente quello che noi oggi riconosciamo come diritto. </a:t>
            </a:r>
            <a:endParaRPr lang="it-IT" sz="1400" i="1" dirty="0">
              <a:latin typeface="Palatino"/>
              <a:cs typeface="Palatino"/>
            </a:endParaRPr>
          </a:p>
        </p:txBody>
      </p:sp>
      <p:sp>
        <p:nvSpPr>
          <p:cNvPr id="4" name="CasellaDiTesto 3"/>
          <p:cNvSpPr txBox="1"/>
          <p:nvPr/>
        </p:nvSpPr>
        <p:spPr>
          <a:xfrm>
            <a:off x="919895" y="2035317"/>
            <a:ext cx="6528812" cy="1169551"/>
          </a:xfrm>
          <a:prstGeom prst="rect">
            <a:avLst/>
          </a:prstGeom>
          <a:noFill/>
        </p:spPr>
        <p:txBody>
          <a:bodyPr wrap="square" rtlCol="0">
            <a:spAutoFit/>
          </a:bodyPr>
          <a:lstStyle/>
          <a:p>
            <a:pPr algn="just"/>
            <a:r>
              <a:rPr lang="it-IT" sz="1400" i="1" dirty="0" smtClean="0">
                <a:latin typeface="Palatino"/>
                <a:cs typeface="Palatino"/>
              </a:rPr>
              <a:t>Il FATTO, che dobbiamo trattare come originario, al pari dei caratteri che esso conferisce alla moderna organizzazione del potere, è il riconoscimento ad ogni uomo di una DIGNITA’, per la quale egli VALE </a:t>
            </a:r>
            <a:r>
              <a:rPr lang="it-IT" sz="1400" i="1" dirty="0" err="1" smtClean="0">
                <a:latin typeface="Palatino"/>
                <a:cs typeface="Palatino"/>
              </a:rPr>
              <a:t>DI</a:t>
            </a:r>
            <a:r>
              <a:rPr lang="it-IT" sz="1400" i="1" dirty="0" smtClean="0">
                <a:latin typeface="Palatino"/>
                <a:cs typeface="Palatino"/>
              </a:rPr>
              <a:t> PER SE, E’, PER DIGNITA’, PARI AD OGNI ALTRO UOMO, SI ASPETTA di essere sempre trattato SECONDO QUESTO VALORE. </a:t>
            </a:r>
            <a:endParaRPr lang="it-IT" sz="1400" i="1" dirty="0">
              <a:latin typeface="Palatino"/>
              <a:cs typeface="Palatino"/>
            </a:endParaRPr>
          </a:p>
        </p:txBody>
      </p:sp>
      <p:sp>
        <p:nvSpPr>
          <p:cNvPr id="5" name="CasellaDiTesto 4"/>
          <p:cNvSpPr txBox="1"/>
          <p:nvPr/>
        </p:nvSpPr>
        <p:spPr>
          <a:xfrm>
            <a:off x="919895" y="3606581"/>
            <a:ext cx="6528812" cy="1815882"/>
          </a:xfrm>
          <a:prstGeom prst="rect">
            <a:avLst/>
          </a:prstGeom>
          <a:noFill/>
        </p:spPr>
        <p:txBody>
          <a:bodyPr wrap="square" rtlCol="0">
            <a:spAutoFit/>
          </a:bodyPr>
          <a:lstStyle/>
          <a:p>
            <a:pPr algn="just"/>
            <a:r>
              <a:rPr lang="it-IT" sz="1400" i="1" dirty="0" smtClean="0">
                <a:latin typeface="Palatino"/>
                <a:cs typeface="Palatino"/>
              </a:rPr>
              <a:t>Dal momento nel quale avviene questo riconoscimento, quale ne sia stata o ne sia la causa, da questo momento, se si parla di diritti, se ne può parlare solo sul piano dell’UGUAGLIANZA. Ciò significa:</a:t>
            </a:r>
          </a:p>
          <a:p>
            <a:pPr algn="just"/>
            <a:r>
              <a:rPr lang="it-IT" sz="1400" i="1" dirty="0" smtClean="0">
                <a:latin typeface="Palatino"/>
                <a:cs typeface="Palatino"/>
              </a:rPr>
              <a:t>a. l’uomo può rivendicare qualunque aspettativa, o chiedere la soddisfazione di qualunque bisogno POGGIANDO SUL FATTO che, ciò che chiede HA DIRITTO </a:t>
            </a:r>
            <a:r>
              <a:rPr lang="it-IT" sz="1400" i="1" dirty="0" err="1" smtClean="0">
                <a:latin typeface="Palatino"/>
                <a:cs typeface="Palatino"/>
              </a:rPr>
              <a:t>DI</a:t>
            </a:r>
            <a:r>
              <a:rPr lang="it-IT" sz="1400" i="1" dirty="0" smtClean="0">
                <a:latin typeface="Palatino"/>
                <a:cs typeface="Palatino"/>
              </a:rPr>
              <a:t> CHIEDERLO alla pari di chiunque altro e che UN UGUALE PARI DIRITTO GLI SPETTA quanto al soddisfacimento della sua aspettativa (pari per dignità ad ogni altro, nessun uomo può vantare un diritto di supremazia o una qualche priorità); </a:t>
            </a:r>
            <a:endParaRPr lang="it-IT" sz="1400" i="1" dirty="0">
              <a:latin typeface="Palatino"/>
              <a:cs typeface="Palatino"/>
            </a:endParaRPr>
          </a:p>
        </p:txBody>
      </p:sp>
      <p:sp>
        <p:nvSpPr>
          <p:cNvPr id="6" name="Segnaposto numero diapositiva 5"/>
          <p:cNvSpPr>
            <a:spLocks noGrp="1"/>
          </p:cNvSpPr>
          <p:nvPr>
            <p:ph type="sldNum" sz="quarter" idx="12"/>
          </p:nvPr>
        </p:nvSpPr>
        <p:spPr/>
        <p:txBody>
          <a:bodyPr/>
          <a:lstStyle/>
          <a:p>
            <a:fld id="{4EDA5DD0-45A1-E649-AD21-41B02AE57403}" type="slidenum">
              <a:rPr lang="it-IT" smtClean="0"/>
              <a:pPr/>
              <a:t>7</a:t>
            </a:fld>
            <a:endParaRPr lang="it-IT"/>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903614" y="1734090"/>
            <a:ext cx="7245190" cy="3323987"/>
          </a:xfrm>
          <a:prstGeom prst="rect">
            <a:avLst/>
          </a:prstGeom>
          <a:noFill/>
        </p:spPr>
        <p:txBody>
          <a:bodyPr wrap="square" rtlCol="0">
            <a:spAutoFit/>
          </a:bodyPr>
          <a:lstStyle/>
          <a:p>
            <a:pPr algn="just"/>
            <a:r>
              <a:rPr lang="it-IT" sz="1400" i="1" dirty="0" smtClean="0">
                <a:latin typeface="Palatino"/>
                <a:cs typeface="Palatino"/>
              </a:rPr>
              <a:t>b. la pari dignità esclude l’ASSOGGETTAMENTO dalle legittime condizioni di esistenza; esclude l’assoggettamento dell’uomo ad altri uomini, così come l’assoggettamento a realtà fisiche o metafisiche; l’uomo vale di per sé indipendentemente dal beneplacito di un qualunque sovrano, così come indipendentemente dal ruolo, dalla casta, dal censo, dalla nascita, dalla etnia o religione o appartenenza geografica;</a:t>
            </a:r>
          </a:p>
          <a:p>
            <a:pPr algn="just"/>
            <a:r>
              <a:rPr lang="it-IT" sz="1400" i="1" dirty="0" smtClean="0">
                <a:latin typeface="Palatino"/>
                <a:cs typeface="Palatino"/>
              </a:rPr>
              <a:t> </a:t>
            </a:r>
          </a:p>
          <a:p>
            <a:pPr algn="just"/>
            <a:r>
              <a:rPr lang="it-IT" sz="1400" i="1" dirty="0" smtClean="0">
                <a:latin typeface="Palatino"/>
                <a:cs typeface="Palatino"/>
              </a:rPr>
              <a:t>c. poiché nessuno è superiore all’altro, nessuno può vantare il diritto di decidere per un altro: riconosciuta ad ogni uomo pari dignità, l’unica autorità legittima è quella che cresce sul piano dell’uguaglianza;</a:t>
            </a:r>
          </a:p>
          <a:p>
            <a:pPr algn="just"/>
            <a:r>
              <a:rPr lang="it-IT" sz="1400" i="1" dirty="0" smtClean="0">
                <a:latin typeface="Palatino"/>
                <a:cs typeface="Palatino"/>
              </a:rPr>
              <a:t> </a:t>
            </a:r>
          </a:p>
          <a:p>
            <a:pPr algn="just"/>
            <a:r>
              <a:rPr lang="it-IT" sz="1400" i="1" dirty="0" smtClean="0">
                <a:latin typeface="Palatino"/>
                <a:cs typeface="Palatino"/>
              </a:rPr>
              <a:t>d. con l’espressione DIGNITA’ viene nominato il VALORE che l’uomo ha di per sé e l’ASPETTATIVA che questo valore medesimo imprime nell’uomo: per il semplice fatto che è, quale che sia la sua condizione, ogni uomo VALE quanto ogni altro; per questo uomo AGISCE </a:t>
            </a:r>
            <a:r>
              <a:rPr lang="it-IT" sz="1400" i="1" dirty="0" err="1" smtClean="0">
                <a:latin typeface="Palatino"/>
                <a:cs typeface="Palatino"/>
              </a:rPr>
              <a:t>DI</a:t>
            </a:r>
            <a:r>
              <a:rPr lang="it-IT" sz="1400" i="1" dirty="0" smtClean="0">
                <a:latin typeface="Palatino"/>
                <a:cs typeface="Palatino"/>
              </a:rPr>
              <a:t> DIRITTO solo l’autorità che lo garantisce secondo questo suo status, RENDENDOLO LA SUA EFFETTIVA CONDIZIONE </a:t>
            </a:r>
            <a:r>
              <a:rPr lang="it-IT" sz="1400" i="1" dirty="0" err="1" smtClean="0">
                <a:latin typeface="Palatino"/>
                <a:cs typeface="Palatino"/>
              </a:rPr>
              <a:t>DI</a:t>
            </a:r>
            <a:r>
              <a:rPr lang="it-IT" sz="1400" i="1" dirty="0" smtClean="0">
                <a:latin typeface="Palatino"/>
                <a:cs typeface="Palatino"/>
              </a:rPr>
              <a:t> ESISTENZA.</a:t>
            </a:r>
            <a:endParaRPr lang="it-IT" sz="1400" i="1" dirty="0">
              <a:latin typeface="Palatino"/>
              <a:cs typeface="Palatino"/>
            </a:endParaRPr>
          </a:p>
        </p:txBody>
      </p:sp>
      <p:sp>
        <p:nvSpPr>
          <p:cNvPr id="4" name="Segnaposto numero diapositiva 3"/>
          <p:cNvSpPr>
            <a:spLocks noGrp="1"/>
          </p:cNvSpPr>
          <p:nvPr>
            <p:ph type="sldNum" sz="quarter" idx="12"/>
          </p:nvPr>
        </p:nvSpPr>
        <p:spPr/>
        <p:txBody>
          <a:bodyPr/>
          <a:lstStyle/>
          <a:p>
            <a:fld id="{4EDA5DD0-45A1-E649-AD21-41B02AE57403}" type="slidenum">
              <a:rPr lang="it-IT" smtClean="0"/>
              <a:pPr/>
              <a:t>8</a:t>
            </a:fld>
            <a:endParaRPr lang="it-IT"/>
          </a:p>
        </p:txBody>
      </p:sp>
      <p:sp>
        <p:nvSpPr>
          <p:cNvPr id="5" name="CasellaDiTesto 4"/>
          <p:cNvSpPr txBox="1"/>
          <p:nvPr/>
        </p:nvSpPr>
        <p:spPr>
          <a:xfrm>
            <a:off x="7435980" y="387587"/>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944317" y="1375873"/>
            <a:ext cx="7497551" cy="4185761"/>
          </a:xfrm>
          <a:prstGeom prst="rect">
            <a:avLst/>
          </a:prstGeom>
          <a:noFill/>
        </p:spPr>
        <p:txBody>
          <a:bodyPr wrap="square" rtlCol="0">
            <a:spAutoFit/>
          </a:bodyPr>
          <a:lstStyle/>
          <a:p>
            <a:pPr algn="just"/>
            <a:r>
              <a:rPr lang="it-IT" sz="1400" i="1" dirty="0" smtClean="0">
                <a:latin typeface="Palatino"/>
                <a:cs typeface="Palatino"/>
              </a:rPr>
              <a:t>Con il diritto moderno, entriamo nel campo di un processo storico che ha come dinamica dominante la traduzione in condizioni di esistenza delle aspettative che l’uomo ha alla pari di ogni altro uomo in forza della sua dignità. A partire dal XVI sec., assistiamo alla trasformazione dell’uguaglianza, della sua premessa e delle sue conseguenze in REALE CONDIZIONE </a:t>
            </a:r>
            <a:r>
              <a:rPr lang="it-IT" sz="1400" i="1" dirty="0" err="1" smtClean="0">
                <a:latin typeface="Palatino"/>
                <a:cs typeface="Palatino"/>
              </a:rPr>
              <a:t>DI</a:t>
            </a:r>
            <a:r>
              <a:rPr lang="it-IT" sz="1400" i="1" dirty="0" smtClean="0">
                <a:latin typeface="Palatino"/>
                <a:cs typeface="Palatino"/>
              </a:rPr>
              <a:t> ESISTENZA DELL’UOMO. Ciò che è accaduto e che sta accadendo è la trasformazione di aspettative e bisogni in DIRITTI. Trattandosi di aspettative e bisogni relativi alla dignità dell’uomo, STIAMO ASISTENDO ALLA LORO POSITIVIZZAZIONE COME DIRITTI DELL’UOMO.</a:t>
            </a:r>
          </a:p>
          <a:p>
            <a:pPr algn="just"/>
            <a:endParaRPr lang="it-IT" sz="1400" i="1" dirty="0" smtClean="0">
              <a:latin typeface="Palatino"/>
              <a:cs typeface="Palatino"/>
            </a:endParaRPr>
          </a:p>
          <a:p>
            <a:pPr algn="just"/>
            <a:r>
              <a:rPr lang="it-IT" sz="1400" i="1" dirty="0" smtClean="0">
                <a:latin typeface="Palatino"/>
                <a:cs typeface="Palatino"/>
              </a:rPr>
              <a:t>Dignità umana, uguaglianza, diritti dell’uomo: tutto muove da un valore riconosciuto all’uomo nella sua FATTUALITA’ (così com’è e per il semplice fatto che è), un valore riconosciuto al suo ESSERE ORA E QUI (etnico, geografico, materiale, religioso, culturale, storico). Questo ESSERE, che nomina l’uomo nella sua materiale </a:t>
            </a:r>
            <a:r>
              <a:rPr lang="it-IT" sz="1400" i="1" dirty="0" err="1" smtClean="0">
                <a:latin typeface="Palatino"/>
                <a:cs typeface="Palatino"/>
              </a:rPr>
              <a:t>singolarita’</a:t>
            </a:r>
            <a:r>
              <a:rPr lang="it-IT" sz="1400" i="1" dirty="0" smtClean="0">
                <a:latin typeface="Palatino"/>
                <a:cs typeface="Palatino"/>
              </a:rPr>
              <a:t> e gli assegna la condizione di parità rispetto ad ogni altro singolo, questo essere è quello dal quale nascono tutti i bisogni e le aspettative che, SE E QUANDO GIURIDICAMENTE RICONOSCIUTI E GARANTITI, allora chiamiamo DIRITTI DELL’UOMO. E’ la tensione alla garanzia giuridica di queste aspettative la NOVITA’ ASSOLUTA e l’OGGETTO QUALIFICANTE di quello che chiamiamo diritto moderno. All’interno delle coordinate storico, geografiche, istituzionali alle quali apparteniamo, i parametri centrali dei meccanismi e degli strumenti che rendono legittima l’autorità e quanto attiene al diritto si riferiscono alla dignità dell’uomo ed hanno come misura la sua realizzazione come diritto.</a:t>
            </a:r>
            <a:endParaRPr lang="it-IT" sz="1400" i="1" dirty="0">
              <a:latin typeface="Palatino"/>
              <a:cs typeface="Palatino"/>
            </a:endParaRPr>
          </a:p>
        </p:txBody>
      </p:sp>
      <p:sp>
        <p:nvSpPr>
          <p:cNvPr id="4" name="Segnaposto numero diapositiva 3"/>
          <p:cNvSpPr>
            <a:spLocks noGrp="1"/>
          </p:cNvSpPr>
          <p:nvPr>
            <p:ph type="sldNum" sz="quarter" idx="12"/>
          </p:nvPr>
        </p:nvSpPr>
        <p:spPr/>
        <p:txBody>
          <a:bodyPr/>
          <a:lstStyle/>
          <a:p>
            <a:fld id="{4EDA5DD0-45A1-E649-AD21-41B02AE57403}" type="slidenum">
              <a:rPr lang="it-IT" smtClean="0"/>
              <a:pPr/>
              <a:t>9</a:t>
            </a:fld>
            <a:endParaRPr lang="it-IT"/>
          </a:p>
        </p:txBody>
      </p:sp>
      <p:sp>
        <p:nvSpPr>
          <p:cNvPr id="5" name="CasellaDiTesto 4"/>
          <p:cNvSpPr txBox="1"/>
          <p:nvPr/>
        </p:nvSpPr>
        <p:spPr>
          <a:xfrm>
            <a:off x="7443583" y="362846"/>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895473" y="1497992"/>
            <a:ext cx="7513832" cy="2893100"/>
          </a:xfrm>
          <a:prstGeom prst="rect">
            <a:avLst/>
          </a:prstGeom>
          <a:noFill/>
        </p:spPr>
        <p:txBody>
          <a:bodyPr wrap="square" rtlCol="0">
            <a:spAutoFit/>
          </a:bodyPr>
          <a:lstStyle/>
          <a:p>
            <a:pPr algn="just"/>
            <a:r>
              <a:rPr lang="it-IT" sz="1400" i="1" dirty="0" smtClean="0">
                <a:latin typeface="Palatino"/>
                <a:cs typeface="Palatino"/>
              </a:rPr>
              <a:t>Sul piano di una ricerca delimitata dalle coordinate storiche, geografiche ed istituzionali alle quali apparteniamo, trattare di diritto significa così per noi trattare prioritariamente</a:t>
            </a:r>
          </a:p>
          <a:p>
            <a:pPr algn="just"/>
            <a:endParaRPr lang="it-IT" sz="1400" i="1" dirty="0" smtClean="0">
              <a:latin typeface="Palatino"/>
              <a:cs typeface="Palatino"/>
            </a:endParaRPr>
          </a:p>
          <a:p>
            <a:pPr marL="342900" indent="-342900" algn="just">
              <a:buAutoNum type="alphaLcPeriod"/>
            </a:pPr>
            <a:r>
              <a:rPr lang="it-IT" sz="1400" i="1" dirty="0" smtClean="0">
                <a:latin typeface="Palatino"/>
                <a:cs typeface="Palatino"/>
              </a:rPr>
              <a:t>delle aspettative e dei bisogni che nascono riconoscendo all’uomo valore per la sua singolarità materiale;</a:t>
            </a:r>
          </a:p>
          <a:p>
            <a:pPr marL="342900" indent="-342900" algn="just">
              <a:buAutoNum type="alphaLcPeriod"/>
            </a:pPr>
            <a:r>
              <a:rPr lang="it-IT" sz="1400" i="1" dirty="0" smtClean="0">
                <a:latin typeface="Palatino"/>
                <a:cs typeface="Palatino"/>
              </a:rPr>
              <a:t>della parità di bisogni, di aspettative, di riconoscimento che da questo valore deriva rispetto ad ogni altro singolo materiale esistente;</a:t>
            </a:r>
          </a:p>
          <a:p>
            <a:pPr algn="just"/>
            <a:r>
              <a:rPr lang="it-IT" sz="1400" i="1" dirty="0" smtClean="0">
                <a:latin typeface="Palatino"/>
                <a:cs typeface="Palatino"/>
              </a:rPr>
              <a:t>c.  delle condizioni attraverso le quali questi bisogni e queste aspettative sono, prima riconosciuti, poi   garantiti, divenendo infine diritti qualificati come diritti dell’uomo.</a:t>
            </a:r>
          </a:p>
          <a:p>
            <a:pPr algn="just"/>
            <a:endParaRPr lang="it-IT" sz="1400" i="1" dirty="0" smtClean="0">
              <a:latin typeface="Palatino"/>
              <a:cs typeface="Palatino"/>
            </a:endParaRPr>
          </a:p>
          <a:p>
            <a:pPr algn="just"/>
            <a:r>
              <a:rPr lang="it-IT" sz="1400" i="1" dirty="0" smtClean="0">
                <a:latin typeface="Palatino"/>
                <a:cs typeface="Palatino"/>
              </a:rPr>
              <a:t>Tutta la formazione del diritto che per noi ha inizio con la modernità è segnata e coincide con l’attuarsi delle condizioni attraverso le quali la dignità dell’uomo si è trasformata e si trasforma, di volta in volta, da bisogno ed aspettativa, in reale condizione di esistenza giuridicamente garantita.</a:t>
            </a:r>
            <a:endParaRPr lang="it-IT" sz="1400" i="1" dirty="0">
              <a:latin typeface="Palatino"/>
              <a:cs typeface="Palatino"/>
            </a:endParaRPr>
          </a:p>
        </p:txBody>
      </p:sp>
      <p:sp>
        <p:nvSpPr>
          <p:cNvPr id="4" name="Segnaposto numero diapositiva 3"/>
          <p:cNvSpPr>
            <a:spLocks noGrp="1"/>
          </p:cNvSpPr>
          <p:nvPr>
            <p:ph type="sldNum" sz="quarter" idx="12"/>
          </p:nvPr>
        </p:nvSpPr>
        <p:spPr/>
        <p:txBody>
          <a:bodyPr/>
          <a:lstStyle/>
          <a:p>
            <a:fld id="{4EDA5DD0-45A1-E649-AD21-41B02AE57403}" type="slidenum">
              <a:rPr lang="it-IT" smtClean="0"/>
              <a:pPr/>
              <a:t>10</a:t>
            </a:fld>
            <a:endParaRPr lang="it-IT"/>
          </a:p>
        </p:txBody>
      </p:sp>
      <p:sp>
        <p:nvSpPr>
          <p:cNvPr id="5" name="CasellaDiTesto 4"/>
          <p:cNvSpPr txBox="1"/>
          <p:nvPr/>
        </p:nvSpPr>
        <p:spPr>
          <a:xfrm>
            <a:off x="7407981" y="313367"/>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952459" y="865883"/>
            <a:ext cx="7734341" cy="1815882"/>
          </a:xfrm>
          <a:prstGeom prst="rect">
            <a:avLst/>
          </a:prstGeom>
          <a:noFill/>
        </p:spPr>
        <p:txBody>
          <a:bodyPr wrap="square" rtlCol="0">
            <a:spAutoFit/>
          </a:bodyPr>
          <a:lstStyle/>
          <a:p>
            <a:pPr algn="just"/>
            <a:r>
              <a:rPr lang="it-IT" sz="1400" i="1" dirty="0" smtClean="0">
                <a:latin typeface="Palatino"/>
                <a:cs typeface="Palatino"/>
              </a:rPr>
              <a:t>Dignità umana, uguaglianza, diritti dell’uomo. Questi tre termini, nelle organizzazioni giuridiche formatesi in occidente a partire dal XVI sec. hanno finito per indicare:</a:t>
            </a:r>
          </a:p>
          <a:p>
            <a:pPr algn="just"/>
            <a:endParaRPr lang="it-IT" sz="1400" i="1" dirty="0" smtClean="0">
              <a:latin typeface="Palatino"/>
              <a:cs typeface="Palatino"/>
            </a:endParaRPr>
          </a:p>
          <a:p>
            <a:pPr marL="342900" indent="-342900" algn="just">
              <a:buAutoNum type="alphaLcPeriod"/>
            </a:pPr>
            <a:r>
              <a:rPr lang="it-IT" sz="1400" i="1" dirty="0" smtClean="0">
                <a:latin typeface="Palatino"/>
                <a:cs typeface="Palatino"/>
              </a:rPr>
              <a:t>Il fondamento costituzionale di tutti i diritti collegati allo sviluppo della persona;</a:t>
            </a:r>
          </a:p>
          <a:p>
            <a:pPr marL="342900" indent="-342900" algn="just">
              <a:buAutoNum type="alphaLcPeriod"/>
            </a:pPr>
            <a:r>
              <a:rPr lang="it-IT" sz="1400" i="1" dirty="0" smtClean="0">
                <a:latin typeface="Palatino"/>
                <a:cs typeface="Palatino"/>
              </a:rPr>
              <a:t>Un valore supremo e, con ciò, il limite invalicabile per qualunque potere;</a:t>
            </a:r>
          </a:p>
          <a:p>
            <a:pPr marL="342900" indent="-342900" algn="just">
              <a:buAutoNum type="alphaLcPeriod"/>
            </a:pPr>
            <a:r>
              <a:rPr lang="it-IT" sz="1400" i="1" dirty="0" smtClean="0">
                <a:latin typeface="Palatino"/>
                <a:cs typeface="Palatino"/>
              </a:rPr>
              <a:t>Patrimonio universale per ogni uomo;</a:t>
            </a:r>
          </a:p>
          <a:p>
            <a:pPr marL="342900" indent="-342900" algn="just">
              <a:buAutoNum type="alphaLcPeriod"/>
            </a:pPr>
            <a:r>
              <a:rPr lang="it-IT" sz="1400" i="1" dirty="0" smtClean="0">
                <a:latin typeface="Palatino"/>
                <a:cs typeface="Palatino"/>
              </a:rPr>
              <a:t>I principali indicatori dell’effettivo progresso storico.</a:t>
            </a:r>
          </a:p>
          <a:p>
            <a:pPr marL="342900" indent="-342900"/>
            <a:endParaRPr lang="it-IT" sz="1400" i="1" dirty="0" smtClean="0">
              <a:latin typeface="Palatino"/>
              <a:cs typeface="Palatino"/>
            </a:endParaRPr>
          </a:p>
        </p:txBody>
      </p:sp>
      <p:sp>
        <p:nvSpPr>
          <p:cNvPr id="4" name="CasellaDiTesto 3"/>
          <p:cNvSpPr txBox="1"/>
          <p:nvPr/>
        </p:nvSpPr>
        <p:spPr>
          <a:xfrm>
            <a:off x="952459" y="3364574"/>
            <a:ext cx="7734341" cy="1815882"/>
          </a:xfrm>
          <a:prstGeom prst="rect">
            <a:avLst/>
          </a:prstGeom>
          <a:noFill/>
        </p:spPr>
        <p:txBody>
          <a:bodyPr wrap="square" rtlCol="0">
            <a:spAutoFit/>
          </a:bodyPr>
          <a:lstStyle/>
          <a:p>
            <a:pPr algn="just"/>
            <a:r>
              <a:rPr lang="it-IT" sz="1400" i="1" dirty="0" smtClean="0">
                <a:latin typeface="Palatino"/>
                <a:cs typeface="Palatino"/>
              </a:rPr>
              <a:t>Con il riconoscimento ad ogni uomo, di una dignità che gli appartiene per niente altro che la sua specifica e materiale singolarità e con l’assegnazione a questa singolarità di un valore, che nessuno ha diritto di violare e che ogni uomo ha alla pari di ciascun altro, con questo viene messa in campo, a partire dall’area europea occidentale, una realtà che, nel suo essere proposta e poi giuridicamente garantita, ha completamente rivoluzionato la modalità dell’esistere individuale, la struttura del sociale, lo spazio giuridico reale, la forma ed il contenuto delle istituzioni. Un processo storico, questo, che arriva fino a noi e del quale facciamo parte.</a:t>
            </a:r>
          </a:p>
          <a:p>
            <a:endParaRPr lang="it-IT" sz="1400" i="1" dirty="0">
              <a:latin typeface="Palatino"/>
              <a:cs typeface="Palatino"/>
            </a:endParaRPr>
          </a:p>
        </p:txBody>
      </p:sp>
      <p:sp>
        <p:nvSpPr>
          <p:cNvPr id="5" name="Segnaposto numero diapositiva 4"/>
          <p:cNvSpPr>
            <a:spLocks noGrp="1"/>
          </p:cNvSpPr>
          <p:nvPr>
            <p:ph type="sldNum" sz="quarter" idx="12"/>
          </p:nvPr>
        </p:nvSpPr>
        <p:spPr/>
        <p:txBody>
          <a:bodyPr/>
          <a:lstStyle/>
          <a:p>
            <a:fld id="{4EDA5DD0-45A1-E649-AD21-41B02AE57403}" type="slidenum">
              <a:rPr lang="it-IT" smtClean="0"/>
              <a:pPr/>
              <a:t>11</a:t>
            </a:fld>
            <a:endParaRPr lang="it-IT"/>
          </a:p>
        </p:txBody>
      </p:sp>
      <p:sp>
        <p:nvSpPr>
          <p:cNvPr id="6" name="CasellaDiTesto 5"/>
          <p:cNvSpPr txBox="1"/>
          <p:nvPr/>
        </p:nvSpPr>
        <p:spPr>
          <a:xfrm>
            <a:off x="7480142" y="189670"/>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846629" y="911822"/>
            <a:ext cx="7578957" cy="1600438"/>
          </a:xfrm>
          <a:prstGeom prst="rect">
            <a:avLst/>
          </a:prstGeom>
          <a:noFill/>
        </p:spPr>
        <p:txBody>
          <a:bodyPr wrap="square" rtlCol="0">
            <a:spAutoFit/>
          </a:bodyPr>
          <a:lstStyle/>
          <a:p>
            <a:pPr algn="just"/>
            <a:r>
              <a:rPr lang="it-IT" sz="1400" i="1" dirty="0" smtClean="0">
                <a:latin typeface="Palatino"/>
                <a:cs typeface="Palatino"/>
              </a:rPr>
              <a:t>Trattando di diritto, all’interno delle coordinate che positivamente delimitano la nostra ricerca, non seguiamo la domanda: che cosa è il diritto?. Siamo piuttosto posti di fronte a due dati storici:</a:t>
            </a:r>
          </a:p>
          <a:p>
            <a:pPr algn="just"/>
            <a:endParaRPr lang="it-IT" sz="1400" i="1" dirty="0" smtClean="0">
              <a:latin typeface="Palatino"/>
              <a:cs typeface="Palatino"/>
            </a:endParaRPr>
          </a:p>
          <a:p>
            <a:pPr marL="342900" indent="-342900" algn="just">
              <a:buAutoNum type="alphaLcPeriod"/>
            </a:pPr>
            <a:r>
              <a:rPr lang="it-IT" sz="1400" i="1" dirty="0" smtClean="0">
                <a:latin typeface="Palatino"/>
                <a:cs typeface="Palatino"/>
              </a:rPr>
              <a:t>la comparsa sulla scena della dignità dell’uomo, e con essa dell’uguaglianza;</a:t>
            </a:r>
          </a:p>
          <a:p>
            <a:pPr marL="342900" indent="-342900" algn="just">
              <a:buAutoNum type="alphaLcPeriod"/>
            </a:pPr>
            <a:r>
              <a:rPr lang="it-IT" sz="1400" i="1" dirty="0" smtClean="0">
                <a:latin typeface="Palatino"/>
                <a:cs typeface="Palatino"/>
              </a:rPr>
              <a:t>la definizione dello spazio giuridico come condizione di realtà dei bisogni e delle aspettative che dignità dell’uomo ed uguaglianza comportano.</a:t>
            </a:r>
          </a:p>
          <a:p>
            <a:pPr marL="342900" indent="-342900" algn="just">
              <a:buAutoNum type="alphaLcPeriod"/>
            </a:pPr>
            <a:endParaRPr lang="it-IT" sz="1400" i="1" dirty="0">
              <a:latin typeface="Palatino"/>
              <a:cs typeface="Palatino"/>
            </a:endParaRPr>
          </a:p>
        </p:txBody>
      </p:sp>
      <p:sp>
        <p:nvSpPr>
          <p:cNvPr id="4" name="CasellaDiTesto 3"/>
          <p:cNvSpPr txBox="1"/>
          <p:nvPr/>
        </p:nvSpPr>
        <p:spPr>
          <a:xfrm>
            <a:off x="846629" y="2833161"/>
            <a:ext cx="7578957" cy="2893100"/>
          </a:xfrm>
          <a:prstGeom prst="rect">
            <a:avLst/>
          </a:prstGeom>
          <a:noFill/>
        </p:spPr>
        <p:txBody>
          <a:bodyPr wrap="square" rtlCol="0">
            <a:spAutoFit/>
          </a:bodyPr>
          <a:lstStyle/>
          <a:p>
            <a:pPr algn="just"/>
            <a:r>
              <a:rPr lang="it-IT" sz="1400" i="1" dirty="0" smtClean="0">
                <a:latin typeface="Palatino"/>
                <a:cs typeface="Palatino"/>
              </a:rPr>
              <a:t>Ciò che osserviamo è che, tra dignità umana e diritto si è instaurata in occidente una dinamica che muove l’intera organizzazione giuridica: la dignità umana legittima l’azione giuridica, il giuridico rende la dignità umana una effettiva condizione di esistenza. Il fatto, con il quale prioritariamente abbiamo a che fare, trattando di diritto nella storia geografica ed istituzionale alla quale apparteniamo, è che</a:t>
            </a:r>
          </a:p>
          <a:p>
            <a:pPr marL="342900" indent="-342900" algn="just">
              <a:buAutoNum type="alphaLcPeriod"/>
            </a:pPr>
            <a:r>
              <a:rPr lang="it-IT" sz="1400" i="1" dirty="0" smtClean="0">
                <a:latin typeface="Palatino"/>
                <a:cs typeface="Palatino"/>
              </a:rPr>
              <a:t>quale ne sia il motivo, l’occidente, ad un certo punto della sua storia, contro l’intera impalcatura filosofica, sociale ed istituzionale secondo la quale per secoli si era strutturato, riconosce un valore primario ed inviolabile alla specifica materiale singolarità dell’uomo, dichiarando che ogni uomo è uguale all’altro;</a:t>
            </a:r>
          </a:p>
          <a:p>
            <a:pPr marL="342900" indent="-342900" algn="just">
              <a:buAutoNum type="alphaLcPeriod"/>
            </a:pPr>
            <a:r>
              <a:rPr lang="it-IT" sz="1400" i="1" dirty="0" smtClean="0">
                <a:latin typeface="Palatino"/>
                <a:cs typeface="Palatino"/>
              </a:rPr>
              <a:t>nessuna conseguenza si sarebbe avuta da questo riconoscimento, che sarebbe rimasto una semplice aspettativa o tesi filosofica, se lo stesso occidente, anche qui quale ne sia il motivo, non avesse fatto della dignità dell’uomo e della sua garanzia la primaria linea di demarcazione tra diritto ed arbitrio, tra legittimo uso della forza e violenza, tra autorità giuridica e tirannide.</a:t>
            </a:r>
            <a:endParaRPr lang="it-IT" sz="1400" i="1" dirty="0">
              <a:latin typeface="Palatino"/>
              <a:cs typeface="Palatino"/>
            </a:endParaRPr>
          </a:p>
        </p:txBody>
      </p:sp>
      <p:sp>
        <p:nvSpPr>
          <p:cNvPr id="5" name="Segnaposto numero diapositiva 4"/>
          <p:cNvSpPr>
            <a:spLocks noGrp="1"/>
          </p:cNvSpPr>
          <p:nvPr>
            <p:ph type="sldNum" sz="quarter" idx="12"/>
          </p:nvPr>
        </p:nvSpPr>
        <p:spPr/>
        <p:txBody>
          <a:bodyPr/>
          <a:lstStyle/>
          <a:p>
            <a:fld id="{4EDA5DD0-45A1-E649-AD21-41B02AE57403}" type="slidenum">
              <a:rPr lang="it-IT" smtClean="0"/>
              <a:pPr/>
              <a:t>12</a:t>
            </a:fld>
            <a:endParaRPr lang="it-IT"/>
          </a:p>
        </p:txBody>
      </p:sp>
      <p:sp>
        <p:nvSpPr>
          <p:cNvPr id="6" name="CasellaDiTesto 5"/>
          <p:cNvSpPr txBox="1"/>
          <p:nvPr/>
        </p:nvSpPr>
        <p:spPr>
          <a:xfrm>
            <a:off x="7488390" y="172712"/>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1074568" y="1001376"/>
            <a:ext cx="7310315" cy="4616648"/>
          </a:xfrm>
          <a:prstGeom prst="rect">
            <a:avLst/>
          </a:prstGeom>
          <a:noFill/>
        </p:spPr>
        <p:txBody>
          <a:bodyPr wrap="square" rtlCol="0">
            <a:spAutoFit/>
          </a:bodyPr>
          <a:lstStyle/>
          <a:p>
            <a:pPr algn="just"/>
            <a:r>
              <a:rPr lang="it-IT" sz="1400" i="1" dirty="0" smtClean="0">
                <a:latin typeface="Palatino"/>
                <a:cs typeface="Palatino"/>
              </a:rPr>
              <a:t>Dignità umana, diritto ad esistere secondo la propria dignità; riconoscimento della specifica singolarità materiale, diritto ad esistere secondo la propria specifica singolarità materiale; valore dell’uomo per la sua specifica singolarità materiale, parità tra gli uomini, diritto ad esistere secondo questa parità. Tanto il primo che il secondo termine di questi passaggi va riconosciuto come una assoluta novità impostasi ad un certo punto della storia dell’occidente. Tra il primo ed il secondo termine di queste successioni non c’è un rapporto di causa ed effetto. Così, la novità non riguarda solo i termini, riguarda anche, e soprattutto, il loro essere stati collegati ed aver scelto come piano specifico di collegamento il diritto.</a:t>
            </a:r>
          </a:p>
          <a:p>
            <a:pPr algn="just"/>
            <a:endParaRPr lang="it-IT" sz="1400" i="1" dirty="0" smtClean="0">
              <a:latin typeface="Palatino"/>
              <a:cs typeface="Palatino"/>
            </a:endParaRPr>
          </a:p>
          <a:p>
            <a:pPr algn="just"/>
            <a:r>
              <a:rPr lang="it-IT" sz="1400" i="1" dirty="0" smtClean="0">
                <a:latin typeface="Palatino"/>
                <a:cs typeface="Palatino"/>
              </a:rPr>
              <a:t>Trattando di dignità dell’uomo, dobbiamo trattare della sua condizione di realtà, cioè del diritto; trattando di diritto, dobbiamo trattare della sua condizione di legittimità e del suo specifico oggetto, cioè della dignità dell’uomo: questa è la realtà unitaria di fronte alla quale ci troviamo ogni qualvolta affrontiamo questioni di diritto all’interno dei confini segnati dalle coordinate del diritto storico che ha avuto inizio nell’area europea occidentale. </a:t>
            </a:r>
          </a:p>
          <a:p>
            <a:pPr algn="just"/>
            <a:endParaRPr lang="it-IT" sz="1400" i="1" dirty="0" smtClean="0">
              <a:latin typeface="Palatino"/>
              <a:cs typeface="Palatino"/>
            </a:endParaRPr>
          </a:p>
          <a:p>
            <a:pPr algn="just"/>
            <a:r>
              <a:rPr lang="it-IT" sz="1400" i="1" dirty="0" smtClean="0">
                <a:latin typeface="Palatino"/>
                <a:cs typeface="Palatino"/>
              </a:rPr>
              <a:t>Questa realtà unitaria (dignità </a:t>
            </a:r>
            <a:r>
              <a:rPr lang="it-IT" sz="1400" i="1" dirty="0" err="1" smtClean="0">
                <a:latin typeface="Palatino"/>
                <a:cs typeface="Palatino"/>
              </a:rPr>
              <a:t>umana-garanzia</a:t>
            </a:r>
            <a:r>
              <a:rPr lang="it-IT" sz="1400" i="1" dirty="0" smtClean="0">
                <a:latin typeface="Palatino"/>
                <a:cs typeface="Palatino"/>
              </a:rPr>
              <a:t> giuridica della dignità umana) è il dato costante che riscontriamo nello sviluppo e nella formazione del diritto che giunge fino a noi e del quale facciamo parte. Lo spazio di ricerca che questo dato definisce è quello del diritto come istituzionalizzazione della specifica condizione di esistenza dell’uomo come singolarità materiale. E’ in questo spazio che aspettative e bisogni dell’esistenza singola fattuale divengono realtà giuridicamente riconosciute e garantite. Divengono, con ciò,  diritti dell’uomo. </a:t>
            </a:r>
            <a:endParaRPr lang="it-IT" sz="1400" i="1" dirty="0">
              <a:latin typeface="Palatino"/>
              <a:cs typeface="Palatino"/>
            </a:endParaRPr>
          </a:p>
        </p:txBody>
      </p:sp>
      <p:sp>
        <p:nvSpPr>
          <p:cNvPr id="4" name="Segnaposto numero diapositiva 3"/>
          <p:cNvSpPr>
            <a:spLocks noGrp="1"/>
          </p:cNvSpPr>
          <p:nvPr>
            <p:ph type="sldNum" sz="quarter" idx="12"/>
          </p:nvPr>
        </p:nvSpPr>
        <p:spPr/>
        <p:txBody>
          <a:bodyPr/>
          <a:lstStyle/>
          <a:p>
            <a:fld id="{4EDA5DD0-45A1-E649-AD21-41B02AE57403}" type="slidenum">
              <a:rPr lang="it-IT" smtClean="0"/>
              <a:pPr/>
              <a:t>13</a:t>
            </a:fld>
            <a:endParaRPr lang="it-IT"/>
          </a:p>
        </p:txBody>
      </p:sp>
      <p:sp>
        <p:nvSpPr>
          <p:cNvPr id="5" name="CasellaDiTesto 4"/>
          <p:cNvSpPr txBox="1"/>
          <p:nvPr/>
        </p:nvSpPr>
        <p:spPr>
          <a:xfrm>
            <a:off x="7419835" y="222191"/>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1025724" y="968811"/>
            <a:ext cx="7351018" cy="4401204"/>
          </a:xfrm>
          <a:prstGeom prst="rect">
            <a:avLst/>
          </a:prstGeom>
          <a:noFill/>
        </p:spPr>
        <p:txBody>
          <a:bodyPr wrap="square" rtlCol="0">
            <a:spAutoFit/>
          </a:bodyPr>
          <a:lstStyle/>
          <a:p>
            <a:pPr algn="just"/>
            <a:r>
              <a:rPr lang="it-IT" sz="1400" i="1" dirty="0" smtClean="0">
                <a:latin typeface="Palatino"/>
                <a:cs typeface="Palatino"/>
              </a:rPr>
              <a:t>Valgono a questo punto almeno quattro tesi.</a:t>
            </a:r>
          </a:p>
          <a:p>
            <a:pPr algn="just"/>
            <a:endParaRPr lang="it-IT" sz="1400" i="1" dirty="0" smtClean="0">
              <a:latin typeface="Palatino"/>
              <a:cs typeface="Palatino"/>
            </a:endParaRPr>
          </a:p>
          <a:p>
            <a:pPr marL="342900" indent="-342900" algn="just">
              <a:buAutoNum type="alphaUcPeriod"/>
            </a:pPr>
            <a:r>
              <a:rPr lang="it-IT" sz="1400" i="1" dirty="0" smtClean="0">
                <a:latin typeface="Palatino"/>
                <a:cs typeface="Palatino"/>
              </a:rPr>
              <a:t>Uno dei primi compiti della ricerca sui diritti dell’uomo sarà dimostrare che, se si muove da un Io o da un Soggetto come realtà </a:t>
            </a:r>
            <a:r>
              <a:rPr lang="it-IT" sz="1400" i="1" dirty="0" err="1" smtClean="0">
                <a:latin typeface="Palatino"/>
                <a:cs typeface="Palatino"/>
              </a:rPr>
              <a:t>già-date</a:t>
            </a:r>
            <a:r>
              <a:rPr lang="it-IT" sz="1400" i="1" dirty="0" smtClean="0">
                <a:latin typeface="Palatino"/>
                <a:cs typeface="Palatino"/>
              </a:rPr>
              <a:t>, si fallisce del tutto la ricerca stessa.</a:t>
            </a:r>
          </a:p>
          <a:p>
            <a:pPr marL="342900" indent="-342900" algn="just">
              <a:buAutoNum type="alphaUcPeriod"/>
            </a:pPr>
            <a:endParaRPr lang="it-IT" sz="1400" i="1" dirty="0" smtClean="0">
              <a:latin typeface="Palatino"/>
              <a:cs typeface="Palatino"/>
            </a:endParaRPr>
          </a:p>
          <a:p>
            <a:pPr marL="342900" indent="-342900" algn="just">
              <a:buAutoNum type="alphaUcPeriod"/>
            </a:pPr>
            <a:r>
              <a:rPr lang="it-IT" sz="1400" i="1" dirty="0" smtClean="0">
                <a:latin typeface="Palatino"/>
                <a:cs typeface="Palatino"/>
              </a:rPr>
              <a:t>Dignità umana, uguaglianza, diritti dell’uomo: queste realtà non sono lo status e la condizione dell’uomo in quanto essere dotato di una identità in sé.</a:t>
            </a:r>
          </a:p>
          <a:p>
            <a:pPr marL="342900" indent="-342900" algn="just">
              <a:buAutoNum type="alphaUcPeriod"/>
            </a:pPr>
            <a:endParaRPr lang="it-IT" sz="1400" i="1" dirty="0" smtClean="0">
              <a:latin typeface="Palatino"/>
              <a:cs typeface="Palatino"/>
            </a:endParaRPr>
          </a:p>
          <a:p>
            <a:pPr marL="342900" indent="-342900" algn="just">
              <a:buAutoNum type="alphaUcPeriod"/>
            </a:pPr>
            <a:r>
              <a:rPr lang="it-IT" sz="1400" i="1" dirty="0" smtClean="0">
                <a:latin typeface="Palatino"/>
                <a:cs typeface="Palatino"/>
              </a:rPr>
              <a:t>Partendo da una qualunque identità in sé, partendo da un Io o da un Soggetto </a:t>
            </a:r>
            <a:r>
              <a:rPr lang="it-IT" sz="1400" i="1" dirty="0" err="1" smtClean="0">
                <a:latin typeface="Palatino"/>
                <a:cs typeface="Palatino"/>
              </a:rPr>
              <a:t>già-dati</a:t>
            </a:r>
            <a:r>
              <a:rPr lang="it-IT" sz="1400" i="1" dirty="0" smtClean="0">
                <a:latin typeface="Palatino"/>
                <a:cs typeface="Palatino"/>
              </a:rPr>
              <a:t>, ci si muove nel campo governato dal principio del fondamento e delimitato dai modi e dalle forme della ontologia. In questo spazio non si arriva ai diritti dell’uomo, ma a tecniche di dominio, il cui risultato per l’uomo è una condizione di </a:t>
            </a:r>
            <a:r>
              <a:rPr lang="it-IT" sz="1400" i="1" dirty="0" err="1" smtClean="0">
                <a:latin typeface="Palatino"/>
                <a:cs typeface="Palatino"/>
              </a:rPr>
              <a:t>autoestraniazione</a:t>
            </a:r>
            <a:r>
              <a:rPr lang="it-IT" sz="1400" i="1" dirty="0" smtClean="0">
                <a:latin typeface="Palatino"/>
                <a:cs typeface="Palatino"/>
              </a:rPr>
              <a:t> e lo status di assoggettamento a destini della necessità.</a:t>
            </a:r>
          </a:p>
          <a:p>
            <a:pPr marL="342900" indent="-342900" algn="just">
              <a:buAutoNum type="alphaUcPeriod"/>
            </a:pPr>
            <a:endParaRPr lang="it-IT" sz="1400" i="1" dirty="0" smtClean="0">
              <a:latin typeface="Palatino"/>
              <a:cs typeface="Palatino"/>
            </a:endParaRPr>
          </a:p>
          <a:p>
            <a:pPr marL="342900" indent="-342900" algn="just">
              <a:buAutoNum type="alphaUcPeriod"/>
            </a:pPr>
            <a:r>
              <a:rPr lang="it-IT" sz="1400" i="1" dirty="0" smtClean="0">
                <a:latin typeface="Palatino"/>
                <a:cs typeface="Palatino"/>
              </a:rPr>
              <a:t>Perché siano pensabili, la singolarità fattuale come valore ed il diritto come condizione di esistenza di singolarità fattuali, occorre oltrepassare il principio del fondamento e con esso il campo delimitato dai modi e dalle forme della ontologia. L’uomo che vale di per sé, così com’è e per il semplice fatto che è, è l’uomo la cui condizione di esistenza è una condizione non ontologica. Il diritto che garantisce l’uomo singolo materiale è il diritto che garantisce dai modi e dalle forme della ontologia.</a:t>
            </a:r>
            <a:endParaRPr lang="it-IT" sz="1400" i="1" dirty="0">
              <a:latin typeface="Palatino"/>
              <a:cs typeface="Palatino"/>
            </a:endParaRPr>
          </a:p>
        </p:txBody>
      </p:sp>
      <p:sp>
        <p:nvSpPr>
          <p:cNvPr id="4" name="Segnaposto numero diapositiva 3"/>
          <p:cNvSpPr>
            <a:spLocks noGrp="1"/>
          </p:cNvSpPr>
          <p:nvPr>
            <p:ph type="sldNum" sz="quarter" idx="12"/>
          </p:nvPr>
        </p:nvSpPr>
        <p:spPr/>
        <p:txBody>
          <a:bodyPr/>
          <a:lstStyle/>
          <a:p>
            <a:fld id="{4EDA5DD0-45A1-E649-AD21-41B02AE57403}" type="slidenum">
              <a:rPr lang="it-IT" smtClean="0"/>
              <a:pPr/>
              <a:t>14</a:t>
            </a:fld>
            <a:endParaRPr lang="it-IT"/>
          </a:p>
        </p:txBody>
      </p:sp>
      <p:sp>
        <p:nvSpPr>
          <p:cNvPr id="5" name="CasellaDiTesto 4"/>
          <p:cNvSpPr txBox="1"/>
          <p:nvPr/>
        </p:nvSpPr>
        <p:spPr>
          <a:xfrm>
            <a:off x="7261153" y="255642"/>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asellaDiTesto 2"/>
          <p:cNvSpPr txBox="1"/>
          <p:nvPr/>
        </p:nvSpPr>
        <p:spPr>
          <a:xfrm>
            <a:off x="1050146" y="1701419"/>
            <a:ext cx="7351018" cy="2893100"/>
          </a:xfrm>
          <a:prstGeom prst="rect">
            <a:avLst/>
          </a:prstGeom>
          <a:noFill/>
        </p:spPr>
        <p:txBody>
          <a:bodyPr wrap="square" rtlCol="0">
            <a:spAutoFit/>
          </a:bodyPr>
          <a:lstStyle/>
          <a:p>
            <a:pPr algn="just"/>
            <a:r>
              <a:rPr lang="it-IT" sz="1400" i="1" dirty="0" smtClean="0">
                <a:latin typeface="Palatino"/>
                <a:cs typeface="Palatino"/>
              </a:rPr>
              <a:t>Sul piano didattico, queste tesi trovano nello schema di Hobbes il loro terreno di esplicitazione. Hobbes, descrivendo lo stato naturale dell’uomo e la necessità del passaggio dalla condizione naturale a quella civile, legittimando l’autorità attraverso il contratto, assegnando la produzione del diritto e l’esercizio legittimo della forza ad un Soggetto artificiale, con tutto questo egli fissa i modi e le forme necessari per impostare la realizzazione e la garanzia giuridiche di una condizione non ontologica dell’uomo. E’ con Hobbes che compare l’istituzione (soggetto artificiale) come condizione di possibilità che i bisogni primari dell’uomo (pace, sicurezza) diventino diritti dell’uomo e sua condizione di esistenza (cittadino). E’ con Hobbes che l’istituzione compare (artificio) ed è di diritto solo perché un contratto tra pari (uomini) riconosce ad essa legittimità. E’ a partire da Hobbes che osserviamo la realtà unitaria la cui dinamica governa modi e forme del diritto moderno e contemporaneo. </a:t>
            </a:r>
          </a:p>
          <a:p>
            <a:pPr algn="just"/>
            <a:endParaRPr lang="it-IT" sz="1400" i="1" dirty="0" smtClean="0">
              <a:latin typeface="Palatino"/>
              <a:cs typeface="Palatino"/>
            </a:endParaRPr>
          </a:p>
          <a:p>
            <a:pPr algn="just"/>
            <a:r>
              <a:rPr lang="it-IT" sz="1400" i="1" dirty="0" smtClean="0">
                <a:latin typeface="Palatino"/>
                <a:cs typeface="Palatino"/>
              </a:rPr>
              <a:t>Possiamo, in questi termini, trattare Hobbes come PARADIGMA del diritto moderno.</a:t>
            </a:r>
            <a:endParaRPr lang="it-IT" sz="1400" i="1" dirty="0">
              <a:latin typeface="Palatino"/>
              <a:cs typeface="Palatino"/>
            </a:endParaRPr>
          </a:p>
        </p:txBody>
      </p:sp>
      <p:sp>
        <p:nvSpPr>
          <p:cNvPr id="4" name="Segnaposto numero diapositiva 3"/>
          <p:cNvSpPr>
            <a:spLocks noGrp="1"/>
          </p:cNvSpPr>
          <p:nvPr>
            <p:ph type="sldNum" sz="quarter" idx="12"/>
          </p:nvPr>
        </p:nvSpPr>
        <p:spPr/>
        <p:txBody>
          <a:bodyPr/>
          <a:lstStyle/>
          <a:p>
            <a:fld id="{4EDA5DD0-45A1-E649-AD21-41B02AE57403}" type="slidenum">
              <a:rPr lang="it-IT" smtClean="0"/>
              <a:pPr/>
              <a:t>15</a:t>
            </a:fld>
            <a:endParaRPr lang="it-IT"/>
          </a:p>
        </p:txBody>
      </p:sp>
      <p:sp>
        <p:nvSpPr>
          <p:cNvPr id="5" name="CasellaDiTesto 4"/>
          <p:cNvSpPr txBox="1"/>
          <p:nvPr/>
        </p:nvSpPr>
        <p:spPr>
          <a:xfrm>
            <a:off x="7261153" y="354600"/>
            <a:ext cx="1425647" cy="56169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it-IT" sz="1050" i="1" dirty="0" smtClean="0">
                <a:latin typeface="Palatino"/>
                <a:cs typeface="Palatino"/>
              </a:rPr>
              <a:t>A.A. 2010/2011</a:t>
            </a:r>
          </a:p>
          <a:p>
            <a:pPr>
              <a:defRPr/>
            </a:pPr>
            <a:r>
              <a:rPr lang="it-IT" sz="1000" i="1" dirty="0" smtClean="0">
                <a:latin typeface="Palatino"/>
                <a:cs typeface="Palatino"/>
              </a:rPr>
              <a:t>Filosofia del diritto A-L</a:t>
            </a:r>
          </a:p>
          <a:p>
            <a:pPr>
              <a:defRPr/>
            </a:pPr>
            <a:r>
              <a:rPr lang="it-IT" sz="1000" i="1" dirty="0" smtClean="0">
                <a:latin typeface="Palatino"/>
                <a:cs typeface="Palatino"/>
              </a:rPr>
              <a:t>Prof. Adriano </a:t>
            </a:r>
            <a:r>
              <a:rPr lang="it-IT" sz="1000" i="1" dirty="0" err="1" smtClean="0">
                <a:latin typeface="Palatino"/>
                <a:cs typeface="Palatino"/>
              </a:rPr>
              <a:t>Ballarini</a:t>
            </a:r>
            <a:endParaRPr lang="it-IT" sz="1000" i="1" dirty="0" smtClean="0">
              <a:latin typeface="Palatino"/>
              <a:cs typeface="Palatino"/>
            </a:endParaRP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73</TotalTime>
  <Words>3066</Words>
  <Application>Microsoft Macintosh PowerPoint</Application>
  <PresentationFormat>Presentazione su schermo (4:3)</PresentationFormat>
  <Paragraphs>177</Paragraphs>
  <Slides>15</Slides>
  <Notes>4</Notes>
  <HiddenSlides>0</HiddenSlides>
  <MMClips>0</MMClips>
  <ScaleCrop>false</ScaleCrop>
  <HeadingPairs>
    <vt:vector size="4" baseType="variant">
      <vt:variant>
        <vt:lpstr>Modello struttura</vt:lpstr>
      </vt:variant>
      <vt:variant>
        <vt:i4>1</vt:i4>
      </vt:variant>
      <vt:variant>
        <vt:lpstr>Titoli diapositive</vt:lpstr>
      </vt:variant>
      <vt:variant>
        <vt:i4>15</vt:i4>
      </vt:variant>
    </vt:vector>
  </HeadingPairs>
  <TitlesOfParts>
    <vt:vector size="16" baseType="lpstr">
      <vt:lpstr>Tema di Office</vt:lpstr>
      <vt:lpstr>La storicità dei diritti dell’uomo PARTE PRIMA. Da Hobbes a Nietzsche: le basi del diritto positivo moderno e del costituzionalismo contemporaneo.</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Company>Università di Macerata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storicità dei diritti dell’uomo PARTE PRIMA. Da Hobbes a Nietzsche: le basi del diritto positivo moderno e del costituzionalismo contemporaneo.</dc:title>
  <dc:creator>Adriano Ballarini</dc:creator>
  <cp:lastModifiedBy>Ida</cp:lastModifiedBy>
  <cp:revision>12</cp:revision>
  <dcterms:created xsi:type="dcterms:W3CDTF">2011-04-05T08:07:36Z</dcterms:created>
  <dcterms:modified xsi:type="dcterms:W3CDTF">2011-04-05T08:08:06Z</dcterms:modified>
</cp:coreProperties>
</file>