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07/03/2014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it-IT" sz="4000" dirty="0" smtClean="0">
                <a:solidFill>
                  <a:schemeClr val="bg1"/>
                </a:solidFill>
              </a:rPr>
              <a:t>Ciclo metodologico della ricerca sociale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229600" cy="495300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defRPr/>
            </a:pPr>
            <a:r>
              <a:rPr lang="it-IT" sz="2800" dirty="0" smtClean="0">
                <a:solidFill>
                  <a:schemeClr val="bg1"/>
                </a:solidFill>
              </a:rPr>
              <a:t>L’utilizzo di un tipo di tecnica di ricerca piuttosto che un altro dipende dallo scopo che gli studiosi si prefiggono.</a:t>
            </a:r>
          </a:p>
          <a:p>
            <a:pPr eaLnBrk="1" hangingPunct="1">
              <a:defRPr/>
            </a:pPr>
            <a:r>
              <a:rPr lang="it-IT" sz="2800" dirty="0" smtClean="0">
                <a:solidFill>
                  <a:schemeClr val="bg1"/>
                </a:solidFill>
              </a:rPr>
              <a:t>Tuttavia, ogni ricerca sociale può essere scomposta lungo 4 fasi, denominate CICLO METODOLOGICO DELLA RICERCA SOCIALE: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it-IT" sz="2800" dirty="0" err="1" smtClean="0">
                <a:solidFill>
                  <a:schemeClr val="bg1"/>
                </a:solidFill>
              </a:rPr>
              <a:t>co-istituzione</a:t>
            </a:r>
            <a:r>
              <a:rPr lang="it-IT" sz="2800" dirty="0" smtClean="0">
                <a:solidFill>
                  <a:schemeClr val="bg1"/>
                </a:solidFill>
              </a:rPr>
              <a:t> dell’informazione;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it-IT" sz="2800" dirty="0" smtClean="0">
                <a:solidFill>
                  <a:schemeClr val="bg1"/>
                </a:solidFill>
              </a:rPr>
              <a:t>trattamento dell’informazione;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it-IT" sz="2800" dirty="0" smtClean="0">
                <a:solidFill>
                  <a:schemeClr val="bg1"/>
                </a:solidFill>
              </a:rPr>
              <a:t>interpretazione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it-IT" sz="2800" dirty="0" smtClean="0">
                <a:solidFill>
                  <a:schemeClr val="bg1"/>
                </a:solidFill>
              </a:rPr>
              <a:t>diffusione e spendibilità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it-IT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762000"/>
          </a:xfrm>
          <a:solidFill>
            <a:schemeClr val="folHlink"/>
          </a:solidFill>
        </p:spPr>
        <p:txBody>
          <a:bodyPr/>
          <a:lstStyle/>
          <a:p>
            <a:pPr eaLnBrk="1" hangingPunct="1"/>
            <a:r>
              <a:rPr lang="it-IT" sz="3100" dirty="0" smtClean="0">
                <a:solidFill>
                  <a:schemeClr val="bg1"/>
                </a:solidFill>
              </a:rPr>
              <a:t>I 3 principi che regolano il ciclo metodologico</a:t>
            </a:r>
            <a:endParaRPr lang="it-IT" dirty="0" smtClean="0">
              <a:solidFill>
                <a:schemeClr val="bg1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48640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sz="2400" dirty="0" smtClean="0">
                <a:solidFill>
                  <a:schemeClr val="bg1"/>
                </a:solidFill>
              </a:rPr>
              <a:t>La </a:t>
            </a:r>
            <a:r>
              <a:rPr lang="it-IT" sz="2400" i="1" dirty="0" smtClean="0">
                <a:solidFill>
                  <a:schemeClr val="bg1"/>
                </a:solidFill>
              </a:rPr>
              <a:t>logica integrata</a:t>
            </a:r>
            <a:r>
              <a:rPr lang="it-IT" sz="2400" dirty="0" smtClean="0">
                <a:solidFill>
                  <a:schemeClr val="bg1"/>
                </a:solidFill>
              </a:rPr>
              <a:t>: il ciclo è una sequenza ordinata ed integrata di passaggi obbligati; il processo di ricerca e le fasi che lo costituiscono devono essere scientificamente rigorosi; i vari passi che costituiscono la ricerca sociale non sono elementi autonomi, ma sono in necessario collegamento tra di loro.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dirty="0" smtClean="0">
                <a:solidFill>
                  <a:schemeClr val="bg1"/>
                </a:solidFill>
              </a:rPr>
              <a:t>L’ </a:t>
            </a:r>
            <a:r>
              <a:rPr lang="it-IT" sz="2400" i="1" dirty="0" smtClean="0">
                <a:solidFill>
                  <a:schemeClr val="bg1"/>
                </a:solidFill>
              </a:rPr>
              <a:t>interdipendenza</a:t>
            </a:r>
            <a:r>
              <a:rPr lang="it-IT" sz="2400" dirty="0" smtClean="0">
                <a:solidFill>
                  <a:schemeClr val="bg1"/>
                </a:solidFill>
              </a:rPr>
              <a:t> delle fasi: tutti le fasi del processo di ricerca sono strettamente legate tra loro; le scelte o gli errori compiuti in un passaggio si ripercuotono sul successivo; nessun passo può essere compiuto senza tenere conto degli altri.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i="1" dirty="0" smtClean="0">
                <a:solidFill>
                  <a:schemeClr val="bg1"/>
                </a:solidFill>
              </a:rPr>
              <a:t>L’importanza imprescindibile</a:t>
            </a:r>
            <a:r>
              <a:rPr lang="it-IT" sz="2400" dirty="0" smtClean="0">
                <a:solidFill>
                  <a:schemeClr val="bg1"/>
                </a:solidFill>
              </a:rPr>
              <a:t> di ogni fase: il ciclo è una sequenza logica e coordinata; nessuna fase può essere saltata, pena la perdita di scientificità della ricerca.</a:t>
            </a:r>
          </a:p>
          <a:p>
            <a:pPr eaLnBrk="1" hangingPunct="1">
              <a:lnSpc>
                <a:spcPct val="90000"/>
              </a:lnSpc>
            </a:pPr>
            <a:endParaRPr lang="it-IT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it-IT" sz="3200" i="1" dirty="0" smtClean="0"/>
              <a:t/>
            </a:r>
            <a:br>
              <a:rPr lang="it-IT" sz="3200" i="1" dirty="0" smtClean="0"/>
            </a:br>
            <a:r>
              <a:rPr lang="it-IT" sz="2800" i="1" dirty="0" smtClean="0">
                <a:solidFill>
                  <a:schemeClr val="bg1"/>
                </a:solidFill>
              </a:rPr>
              <a:t>Fase 1: </a:t>
            </a:r>
            <a:r>
              <a:rPr lang="it-IT" sz="2800" i="1" dirty="0" err="1" smtClean="0">
                <a:solidFill>
                  <a:schemeClr val="bg1"/>
                </a:solidFill>
              </a:rPr>
              <a:t>co-istituzione</a:t>
            </a:r>
            <a:r>
              <a:rPr lang="it-IT" sz="2800" i="1" dirty="0" smtClean="0">
                <a:solidFill>
                  <a:schemeClr val="bg1"/>
                </a:solidFill>
              </a:rPr>
              <a:t> dell’informazione elementare</a:t>
            </a:r>
            <a:br>
              <a:rPr lang="it-IT" sz="2800" i="1" dirty="0" smtClean="0">
                <a:solidFill>
                  <a:schemeClr val="bg1"/>
                </a:solidFill>
              </a:rPr>
            </a:br>
            <a:endParaRPr lang="it-IT" sz="2800" i="1" dirty="0" smtClean="0">
              <a:solidFill>
                <a:schemeClr val="bg1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638800"/>
          </a:xfrm>
          <a:solidFill>
            <a:schemeClr val="folHlink"/>
          </a:solidFill>
          <a:ln>
            <a:solidFill>
              <a:schemeClr val="folHlink"/>
            </a:solidFill>
          </a:ln>
        </p:spPr>
        <p:txBody>
          <a:bodyPr/>
          <a:lstStyle/>
          <a:p>
            <a:pPr marL="3175" indent="19050" eaLnBrk="1" hangingPunct="1">
              <a:lnSpc>
                <a:spcPct val="90000"/>
              </a:lnSpc>
              <a:buFontTx/>
              <a:buAutoNum type="arabicPeriod"/>
              <a:tabLst>
                <a:tab pos="0" algn="l"/>
              </a:tabLst>
            </a:pPr>
            <a:r>
              <a:rPr lang="it-IT" sz="2400" dirty="0" smtClean="0">
                <a:solidFill>
                  <a:schemeClr val="bg1"/>
                </a:solidFill>
              </a:rPr>
              <a:t> Non possiamo vedere e osservare i nostri oggetti se prima non abbiamo idee intorno ad essi. </a:t>
            </a:r>
          </a:p>
          <a:p>
            <a:pPr marL="3175" indent="19050" eaLnBrk="1" hangingPunct="1">
              <a:lnSpc>
                <a:spcPct val="90000"/>
              </a:lnSpc>
              <a:buFontTx/>
              <a:buNone/>
              <a:tabLst>
                <a:tab pos="0" algn="l"/>
              </a:tabLst>
            </a:pPr>
            <a:r>
              <a:rPr lang="it-IT" sz="2400" dirty="0" smtClean="0">
                <a:solidFill>
                  <a:schemeClr val="bg1"/>
                </a:solidFill>
              </a:rPr>
              <a:t>LIVELLO OSSERVATIVO + LIVELLO TEORICO</a:t>
            </a:r>
          </a:p>
          <a:p>
            <a:pPr marL="3175" indent="19050" eaLnBrk="1" hangingPunct="1">
              <a:lnSpc>
                <a:spcPct val="90000"/>
              </a:lnSpc>
              <a:buFontTx/>
              <a:buNone/>
              <a:tabLst>
                <a:tab pos="0" algn="l"/>
              </a:tabLst>
            </a:pPr>
            <a:r>
              <a:rPr lang="it-IT" sz="2400" dirty="0" smtClean="0">
                <a:solidFill>
                  <a:schemeClr val="bg1"/>
                </a:solidFill>
              </a:rPr>
              <a:t>I processi cognitivi sono un’autonoma elaborazione del soggetto, che si confronta con altri soggetti dotati della stessa capacità di elaborazione.</a:t>
            </a:r>
          </a:p>
          <a:p>
            <a:pPr marL="3175" indent="19050" eaLnBrk="1" hangingPunct="1">
              <a:lnSpc>
                <a:spcPct val="90000"/>
              </a:lnSpc>
              <a:buFont typeface="Wingdings" pitchFamily="2" charset="2"/>
              <a:buNone/>
              <a:tabLst>
                <a:tab pos="0" algn="l"/>
              </a:tabLst>
            </a:pPr>
            <a:r>
              <a:rPr lang="it-IT" sz="2400" dirty="0" smtClean="0">
                <a:solidFill>
                  <a:schemeClr val="bg1"/>
                </a:solidFill>
              </a:rPr>
              <a:t>2. Perché CO-ISTITUZIONE? L’informazione nasce dalla collaborazione tra soggetto che guarda (ricercatore) e oggetto che è guardato (singolo attore, gruppo sociale, fenomeno </a:t>
            </a:r>
            <a:r>
              <a:rPr lang="it-IT" sz="2400" dirty="0" err="1" smtClean="0">
                <a:solidFill>
                  <a:schemeClr val="bg1"/>
                </a:solidFill>
              </a:rPr>
              <a:t>sociale…</a:t>
            </a:r>
            <a:r>
              <a:rPr lang="it-IT" sz="2400" dirty="0" smtClean="0">
                <a:solidFill>
                  <a:schemeClr val="bg1"/>
                </a:solidFill>
              </a:rPr>
              <a:t>), oltre che dalla mediazione fra l’osservazione e il quadro teorico attraverso il quale l’osservatore interpreta il mondo.</a:t>
            </a:r>
          </a:p>
          <a:p>
            <a:pPr marL="3175" indent="19050" eaLnBrk="1" hangingPunct="1">
              <a:lnSpc>
                <a:spcPct val="90000"/>
              </a:lnSpc>
              <a:buFont typeface="Wingdings" pitchFamily="2" charset="2"/>
              <a:buNone/>
              <a:tabLst>
                <a:tab pos="0" algn="l"/>
              </a:tabLst>
            </a:pPr>
            <a:r>
              <a:rPr lang="it-IT" sz="2400" dirty="0" smtClean="0">
                <a:solidFill>
                  <a:schemeClr val="bg1"/>
                </a:solidFill>
              </a:rPr>
              <a:t>3. Perché INFORMAZIONE ELEMENTARE? La nostra percezione non ci rimanda un dato certo, ma un’informazione che deve essere interpretata.</a:t>
            </a:r>
          </a:p>
          <a:p>
            <a:pPr marL="3175" indent="19050" eaLnBrk="1" hangingPunct="1">
              <a:lnSpc>
                <a:spcPct val="90000"/>
              </a:lnSpc>
              <a:buFont typeface="Wingdings" pitchFamily="2" charset="2"/>
              <a:buNone/>
              <a:tabLst>
                <a:tab pos="0" algn="l"/>
              </a:tabLst>
            </a:pPr>
            <a:endParaRPr lang="it-IT" sz="2400" dirty="0" smtClean="0"/>
          </a:p>
          <a:p>
            <a:pPr marL="3175" indent="19050" eaLnBrk="1" hangingPunct="1">
              <a:lnSpc>
                <a:spcPct val="90000"/>
              </a:lnSpc>
              <a:buFont typeface="Wingdings" pitchFamily="2" charset="2"/>
              <a:buNone/>
              <a:tabLst>
                <a:tab pos="0" algn="l"/>
              </a:tabLst>
            </a:pPr>
            <a:endParaRPr lang="it-IT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t-IT" sz="3100" dirty="0" smtClean="0">
                <a:solidFill>
                  <a:schemeClr val="bg1"/>
                </a:solidFill>
              </a:rPr>
              <a:t>Analisi delle teorie precedenti</a:t>
            </a:r>
          </a:p>
          <a:p>
            <a:pPr eaLnBrk="1" hangingPunct="1">
              <a:lnSpc>
                <a:spcPct val="80000"/>
              </a:lnSpc>
            </a:pPr>
            <a:r>
              <a:rPr lang="it-IT" sz="3100" dirty="0" smtClean="0">
                <a:solidFill>
                  <a:schemeClr val="bg1"/>
                </a:solidFill>
              </a:rPr>
              <a:t>Elaborazione di un quadro teorico sull’oggetto di studio</a:t>
            </a:r>
          </a:p>
          <a:p>
            <a:pPr eaLnBrk="1" hangingPunct="1">
              <a:lnSpc>
                <a:spcPct val="80000"/>
              </a:lnSpc>
            </a:pPr>
            <a:r>
              <a:rPr lang="it-IT" sz="3100" dirty="0" smtClean="0">
                <a:solidFill>
                  <a:schemeClr val="bg1"/>
                </a:solidFill>
              </a:rPr>
              <a:t>Formulazione di ipotesi necessarie per individuare quali informazioni elementari sono da rilevare.</a:t>
            </a:r>
          </a:p>
          <a:p>
            <a:pPr eaLnBrk="1" hangingPunct="1">
              <a:lnSpc>
                <a:spcPct val="80000"/>
              </a:lnSpc>
            </a:pPr>
            <a:r>
              <a:rPr lang="it-IT" sz="3100" dirty="0" smtClean="0">
                <a:solidFill>
                  <a:schemeClr val="bg1"/>
                </a:solidFill>
              </a:rPr>
              <a:t>Scelta dello strumento di rilevazione più adatto al fenomeno da studiare (tenendo conto anche delle fasi successive dell’indagine).</a:t>
            </a:r>
          </a:p>
          <a:p>
            <a:pPr eaLnBrk="1" hangingPunct="1">
              <a:lnSpc>
                <a:spcPct val="80000"/>
              </a:lnSpc>
            </a:pPr>
            <a:endParaRPr lang="it-IT" sz="3100" dirty="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/>
          <a:lstStyle/>
          <a:p>
            <a:pPr eaLnBrk="1" hangingPunct="1"/>
            <a:r>
              <a:rPr lang="it-IT" sz="3200" i="1" dirty="0" smtClean="0">
                <a:solidFill>
                  <a:schemeClr val="bg1"/>
                </a:solidFill>
              </a:rPr>
              <a:t>Fase 1: </a:t>
            </a:r>
            <a:r>
              <a:rPr lang="it-IT" sz="3200" i="1" dirty="0" err="1" smtClean="0">
                <a:solidFill>
                  <a:schemeClr val="bg1"/>
                </a:solidFill>
              </a:rPr>
              <a:t>co-istituzione</a:t>
            </a:r>
            <a:r>
              <a:rPr lang="it-IT" sz="3200" i="1" dirty="0" smtClean="0">
                <a:solidFill>
                  <a:schemeClr val="bg1"/>
                </a:solidFill>
              </a:rPr>
              <a:t> dell’informazione elementare: i passaggi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229600" cy="1106488"/>
          </a:xfrm>
          <a:solidFill>
            <a:schemeClr val="folHlink"/>
          </a:solidFill>
        </p:spPr>
        <p:txBody>
          <a:bodyPr/>
          <a:lstStyle/>
          <a:p>
            <a:pPr eaLnBrk="1" hangingPunct="1"/>
            <a:r>
              <a:rPr lang="it-IT" sz="2400" dirty="0" smtClean="0">
                <a:solidFill>
                  <a:schemeClr val="bg1"/>
                </a:solidFill>
              </a:rPr>
              <a:t>Fase 1 </a:t>
            </a:r>
            <a:r>
              <a:rPr lang="it-IT" sz="2400" dirty="0" err="1" smtClean="0">
                <a:solidFill>
                  <a:schemeClr val="bg1"/>
                </a:solidFill>
              </a:rPr>
              <a:t>co-istituzione</a:t>
            </a:r>
            <a:r>
              <a:rPr lang="it-IT" sz="2400" dirty="0" smtClean="0">
                <a:solidFill>
                  <a:schemeClr val="bg1"/>
                </a:solidFill>
              </a:rPr>
              <a:t> dell’informazione elementare: gli strumenti di rilevazione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4641850"/>
          </a:xfrm>
          <a:solidFill>
            <a:schemeClr val="accent1"/>
          </a:solidFill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200" dirty="0" smtClean="0">
                <a:solidFill>
                  <a:schemeClr val="bg1"/>
                </a:solidFill>
              </a:rPr>
              <a:t>Metodi statistici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200" dirty="0" smtClean="0">
                <a:solidFill>
                  <a:schemeClr val="bg1"/>
                </a:solidFill>
              </a:rPr>
              <a:t>Tipo di informazione elementare: numerica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200" dirty="0" smtClean="0">
                <a:solidFill>
                  <a:schemeClr val="bg1"/>
                </a:solidFill>
              </a:rPr>
              <a:t>Strumenti: questionario, griglia di rilevazione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200" dirty="0" smtClean="0">
                <a:solidFill>
                  <a:schemeClr val="bg1"/>
                </a:solidFill>
              </a:rPr>
              <a:t>Vantaggi: 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it-IT" sz="2200" dirty="0" smtClean="0">
                <a:solidFill>
                  <a:schemeClr val="bg1"/>
                </a:solidFill>
              </a:rPr>
              <a:t>strumenti sintetici e semplificati, che fanno ottenere informazioni in modo standardizzato su campioni anche molto ampi;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it-IT" sz="2200" dirty="0" smtClean="0">
                <a:solidFill>
                  <a:schemeClr val="bg1"/>
                </a:solidFill>
              </a:rPr>
              <a:t>Economia di tempo e di denaro;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200" dirty="0" smtClean="0">
                <a:solidFill>
                  <a:schemeClr val="bg1"/>
                </a:solidFill>
              </a:rPr>
              <a:t>Svantaggi: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it-IT" sz="2200" dirty="0" smtClean="0">
                <a:solidFill>
                  <a:schemeClr val="bg1"/>
                </a:solidFill>
              </a:rPr>
              <a:t>Meno informazioni su più persone;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it-IT" sz="2200" dirty="0" smtClean="0">
                <a:solidFill>
                  <a:schemeClr val="bg1"/>
                </a:solidFill>
              </a:rPr>
              <a:t>Fotografano una situazione ad un tempo definito;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it-IT" sz="2200" dirty="0" smtClean="0">
                <a:solidFill>
                  <a:schemeClr val="bg1"/>
                </a:solidFill>
              </a:rPr>
              <a:t>Si concentrano su ciò che è manifesto ed esplicito.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it-IT" sz="22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it-IT" sz="2200" dirty="0" smtClean="0"/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it-IT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200" dirty="0" smtClean="0">
                <a:solidFill>
                  <a:schemeClr val="bg1"/>
                </a:solidFill>
              </a:rPr>
              <a:t>Metodi empatici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200" dirty="0" smtClean="0">
                <a:solidFill>
                  <a:schemeClr val="bg1"/>
                </a:solidFill>
              </a:rPr>
              <a:t>Tipo di informazione elementare: orale, letteraria o iconica (visiva e osservativa)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200" dirty="0" smtClean="0">
                <a:solidFill>
                  <a:schemeClr val="bg1"/>
                </a:solidFill>
              </a:rPr>
              <a:t>Strumenti: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200" dirty="0" smtClean="0">
                <a:solidFill>
                  <a:schemeClr val="bg1"/>
                </a:solidFill>
              </a:rPr>
              <a:t>intervista (colloquio con un soggetto sulla base di una griglia di argomenti)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200" dirty="0" smtClean="0">
                <a:solidFill>
                  <a:schemeClr val="bg1"/>
                </a:solidFill>
              </a:rPr>
              <a:t> storia di vita (racconto della propria esistenze: orale o scritta; integrale o topica)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200" dirty="0" smtClean="0">
                <a:solidFill>
                  <a:schemeClr val="bg1"/>
                </a:solidFill>
              </a:rPr>
              <a:t>osservazione partecipante (presenza del ricercatore nell’ambiente sociale studiato)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200" dirty="0" smtClean="0">
                <a:solidFill>
                  <a:schemeClr val="bg1"/>
                </a:solidFill>
              </a:rPr>
              <a:t>sociologia visuale (usa l’immagine come strumento di conoscenza: videoregistrazione dell’</a:t>
            </a:r>
            <a:r>
              <a:rPr lang="it-IT" sz="2200" dirty="0" err="1" smtClean="0">
                <a:solidFill>
                  <a:schemeClr val="bg1"/>
                </a:solidFill>
              </a:rPr>
              <a:t>intreazione</a:t>
            </a:r>
            <a:r>
              <a:rPr lang="it-IT" sz="2200" dirty="0" smtClean="0">
                <a:solidFill>
                  <a:schemeClr val="bg1"/>
                </a:solidFill>
              </a:rPr>
              <a:t>; produzione soggettiva di immagini; intervista con foto-stimolo)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1143000"/>
          </a:xfrm>
          <a:solidFill>
            <a:schemeClr val="folHlink"/>
          </a:solidFill>
        </p:spPr>
        <p:txBody>
          <a:bodyPr/>
          <a:lstStyle/>
          <a:p>
            <a:pPr eaLnBrk="1" hangingPunct="1"/>
            <a:r>
              <a:rPr lang="it-IT" sz="3200" dirty="0" smtClean="0">
                <a:solidFill>
                  <a:schemeClr val="bg1"/>
                </a:solidFill>
              </a:rPr>
              <a:t>Fase 1 </a:t>
            </a:r>
            <a:r>
              <a:rPr lang="it-IT" sz="3200" dirty="0" err="1" smtClean="0">
                <a:solidFill>
                  <a:schemeClr val="bg1"/>
                </a:solidFill>
              </a:rPr>
              <a:t>co-istituzione</a:t>
            </a:r>
            <a:r>
              <a:rPr lang="it-IT" sz="3200" dirty="0" smtClean="0">
                <a:solidFill>
                  <a:schemeClr val="bg1"/>
                </a:solidFill>
              </a:rPr>
              <a:t> dell’informazione elementare: gli strumenti di rilevazione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800" dirty="0" smtClean="0">
                <a:solidFill>
                  <a:schemeClr val="bg1"/>
                </a:solidFill>
              </a:rPr>
              <a:t>Vantaggi: 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it-IT" sz="2800" dirty="0" smtClean="0">
                <a:solidFill>
                  <a:schemeClr val="bg1"/>
                </a:solidFill>
              </a:rPr>
              <a:t>Informazioni più accurate su numero limitato di soggetti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it-IT" sz="2800" dirty="0" smtClean="0">
                <a:solidFill>
                  <a:schemeClr val="bg1"/>
                </a:solidFill>
              </a:rPr>
              <a:t>I soggetti sono colti nella loro interezza: rilievo al vissuto soggettivo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800" dirty="0" smtClean="0">
                <a:solidFill>
                  <a:schemeClr val="bg1"/>
                </a:solidFill>
              </a:rPr>
              <a:t>Svantaggi: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it-IT" sz="2800" dirty="0" smtClean="0">
                <a:solidFill>
                  <a:schemeClr val="bg1"/>
                </a:solidFill>
              </a:rPr>
              <a:t>Numero ridotto di casi studiati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it-IT" sz="2800" dirty="0" smtClean="0">
                <a:solidFill>
                  <a:schemeClr val="bg1"/>
                </a:solidFill>
              </a:rPr>
              <a:t>Risultati non generalizzabili oltre i confini </a:t>
            </a:r>
            <a:r>
              <a:rPr lang="it-IT" sz="2800" dirty="0" err="1" smtClean="0">
                <a:solidFill>
                  <a:schemeClr val="bg1"/>
                </a:solidFill>
              </a:rPr>
              <a:t>storico-geografici</a:t>
            </a:r>
            <a:r>
              <a:rPr lang="it-IT" sz="2800" dirty="0" smtClean="0">
                <a:solidFill>
                  <a:schemeClr val="bg1"/>
                </a:solidFill>
              </a:rPr>
              <a:t> della ricerca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it-IT" sz="2800" dirty="0" smtClean="0">
                <a:solidFill>
                  <a:schemeClr val="bg1"/>
                </a:solidFill>
              </a:rPr>
              <a:t>Maggiore impegno di tempo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/>
          <a:lstStyle/>
          <a:p>
            <a:pPr eaLnBrk="1" hangingPunct="1"/>
            <a:r>
              <a:rPr lang="it-IT" sz="3200" dirty="0" smtClean="0">
                <a:solidFill>
                  <a:schemeClr val="bg1"/>
                </a:solidFill>
              </a:rPr>
              <a:t>Fase 1 </a:t>
            </a:r>
            <a:r>
              <a:rPr lang="it-IT" sz="3200" dirty="0" err="1" smtClean="0">
                <a:solidFill>
                  <a:schemeClr val="bg1"/>
                </a:solidFill>
              </a:rPr>
              <a:t>co-istituzione</a:t>
            </a:r>
            <a:r>
              <a:rPr lang="it-IT" sz="3200" dirty="0" smtClean="0">
                <a:solidFill>
                  <a:schemeClr val="bg1"/>
                </a:solidFill>
              </a:rPr>
              <a:t> dell’informazione elementare: gli strumenti di rilevazione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it-IT" sz="2800" dirty="0" smtClean="0">
                <a:solidFill>
                  <a:schemeClr val="bg1"/>
                </a:solidFill>
              </a:rPr>
              <a:t>Fase 2: Trattamento ed elaborazione dei dati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folHlink"/>
          </a:solidFill>
        </p:spPr>
        <p:txBody>
          <a:bodyPr/>
          <a:lstStyle/>
          <a:p>
            <a:pPr eaLnBrk="1" hangingPunct="1"/>
            <a:r>
              <a:rPr lang="it-IT" sz="2800" dirty="0" smtClean="0">
                <a:solidFill>
                  <a:schemeClr val="bg1"/>
                </a:solidFill>
              </a:rPr>
              <a:t>Una volta </a:t>
            </a:r>
            <a:r>
              <a:rPr lang="it-IT" sz="2800" dirty="0" err="1" smtClean="0">
                <a:solidFill>
                  <a:schemeClr val="bg1"/>
                </a:solidFill>
              </a:rPr>
              <a:t>co-istituita</a:t>
            </a:r>
            <a:r>
              <a:rPr lang="it-IT" sz="2800" dirty="0" smtClean="0">
                <a:solidFill>
                  <a:schemeClr val="bg1"/>
                </a:solidFill>
              </a:rPr>
              <a:t>, l’informazione deve venire elaborata.</a:t>
            </a:r>
          </a:p>
          <a:p>
            <a:pPr eaLnBrk="1" hangingPunct="1"/>
            <a:r>
              <a:rPr lang="it-IT" sz="2800" dirty="0" smtClean="0">
                <a:solidFill>
                  <a:schemeClr val="bg1"/>
                </a:solidFill>
              </a:rPr>
              <a:t>Il trattamento serve “a far dire più di quello che appare” alle nostre informazioni.</a:t>
            </a:r>
          </a:p>
          <a:p>
            <a:pPr eaLnBrk="1" hangingPunct="1"/>
            <a:r>
              <a:rPr lang="it-IT" sz="2800" dirty="0" smtClean="0">
                <a:solidFill>
                  <a:schemeClr val="bg1"/>
                </a:solidFill>
              </a:rPr>
              <a:t>Le informazioni elementari raccolte devono essere trasformate in elementi leggibili, ordinati, sintetici e comparabili.</a:t>
            </a:r>
          </a:p>
          <a:p>
            <a:pPr eaLnBrk="1" hangingPunct="1">
              <a:buFont typeface="Wingdings" pitchFamily="2" charset="2"/>
              <a:buNone/>
            </a:pPr>
            <a:endParaRPr lang="it-IT" sz="2800" dirty="0" smtClean="0"/>
          </a:p>
          <a:p>
            <a:pPr eaLnBrk="1" hangingPunct="1">
              <a:buFont typeface="Wingdings" pitchFamily="2" charset="2"/>
              <a:buNone/>
            </a:pPr>
            <a:endParaRPr lang="it-IT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solidFill>
            <a:schemeClr val="folHlink"/>
          </a:solidFill>
        </p:spPr>
        <p:txBody>
          <a:bodyPr/>
          <a:lstStyle/>
          <a:p>
            <a:pPr marL="1588" indent="20638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400" dirty="0" smtClean="0">
                <a:solidFill>
                  <a:schemeClr val="bg1"/>
                </a:solidFill>
              </a:rPr>
              <a:t>Elaborazioni statistiche</a:t>
            </a:r>
          </a:p>
          <a:p>
            <a:pPr marL="1588" indent="20638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400" dirty="0" smtClean="0">
                <a:solidFill>
                  <a:schemeClr val="bg1"/>
                </a:solidFill>
              </a:rPr>
              <a:t>Tipo di informazione elementare: cifre o etichette numeriche</a:t>
            </a:r>
          </a:p>
          <a:p>
            <a:pPr marL="1588" indent="20638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400" dirty="0" smtClean="0">
                <a:solidFill>
                  <a:schemeClr val="bg1"/>
                </a:solidFill>
              </a:rPr>
              <a:t>Passaggi:</a:t>
            </a:r>
          </a:p>
          <a:p>
            <a:pPr marL="1588" indent="20638" eaLnBrk="1" hangingPunct="1">
              <a:lnSpc>
                <a:spcPct val="90000"/>
              </a:lnSpc>
              <a:buFontTx/>
              <a:buChar char="-"/>
            </a:pPr>
            <a:r>
              <a:rPr lang="it-IT" sz="2400" dirty="0" smtClean="0">
                <a:solidFill>
                  <a:schemeClr val="bg1"/>
                </a:solidFill>
              </a:rPr>
              <a:t>I dati raccolti devono essere ricondotti ad una griglia di elaborazione, dove ogni domanda o caratteristica rilevata corrisponde ad una VARIABILE.</a:t>
            </a:r>
          </a:p>
          <a:p>
            <a:pPr marL="1588" indent="20638" eaLnBrk="1" hangingPunct="1">
              <a:lnSpc>
                <a:spcPct val="90000"/>
              </a:lnSpc>
              <a:buFontTx/>
              <a:buChar char="-"/>
            </a:pPr>
            <a:r>
              <a:rPr lang="it-IT" sz="2400" dirty="0" smtClean="0">
                <a:solidFill>
                  <a:schemeClr val="bg1"/>
                </a:solidFill>
              </a:rPr>
              <a:t> costruzione di una MATRICE DATI gestita su supporto informatico attraverso programmi di applicazioni statistiche (SPSS)</a:t>
            </a:r>
          </a:p>
          <a:p>
            <a:pPr marL="1588" indent="20638" eaLnBrk="1" hangingPunct="1">
              <a:lnSpc>
                <a:spcPct val="90000"/>
              </a:lnSpc>
              <a:buFontTx/>
              <a:buChar char="-"/>
            </a:pPr>
            <a:r>
              <a:rPr lang="it-IT" sz="2400" dirty="0" smtClean="0">
                <a:solidFill>
                  <a:schemeClr val="bg1"/>
                </a:solidFill>
              </a:rPr>
              <a:t>Analisi interna delle variabili (</a:t>
            </a:r>
            <a:r>
              <a:rPr lang="it-IT" sz="2400" dirty="0" err="1" smtClean="0">
                <a:solidFill>
                  <a:schemeClr val="bg1"/>
                </a:solidFill>
              </a:rPr>
              <a:t>monovariata</a:t>
            </a:r>
            <a:r>
              <a:rPr lang="it-IT" sz="2400" dirty="0" smtClean="0">
                <a:solidFill>
                  <a:schemeClr val="bg1"/>
                </a:solidFill>
              </a:rPr>
              <a:t>, </a:t>
            </a:r>
            <a:r>
              <a:rPr lang="it-IT" sz="2400" dirty="0" err="1" smtClean="0">
                <a:solidFill>
                  <a:schemeClr val="bg1"/>
                </a:solidFill>
              </a:rPr>
              <a:t>bivariata</a:t>
            </a:r>
            <a:r>
              <a:rPr lang="it-IT" sz="2400" dirty="0" smtClean="0">
                <a:solidFill>
                  <a:schemeClr val="bg1"/>
                </a:solidFill>
              </a:rPr>
              <a:t>, a tre variabili, …)</a:t>
            </a:r>
          </a:p>
          <a:p>
            <a:pPr marL="1588" indent="20638"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sz="2400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1143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it-IT" sz="2800" dirty="0" smtClean="0">
                <a:solidFill>
                  <a:schemeClr val="bg1"/>
                </a:solidFill>
              </a:rPr>
              <a:t>Fase 2: Trattamento ed elaborazione dei dati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solidFill>
            <a:schemeClr val="folHlink"/>
          </a:solidFill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it-IT" sz="2400" dirty="0" smtClean="0">
                <a:solidFill>
                  <a:schemeClr val="bg1"/>
                </a:solidFill>
              </a:rPr>
              <a:t>Elaborazioni empatiche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it-IT" sz="2400" dirty="0" smtClean="0">
                <a:solidFill>
                  <a:schemeClr val="bg1"/>
                </a:solidFill>
              </a:rPr>
              <a:t>Tipo di informazione elementare: materiale verbale (orale o testuale); fotografie o videoregistrazioni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it-IT" sz="2400" dirty="0" smtClean="0">
                <a:solidFill>
                  <a:schemeClr val="bg1"/>
                </a:solidFill>
              </a:rPr>
              <a:t>Tipo di elaborazione: ANALISI TESTUALE E DEL CONTENUTO; ANALISI DELLA </a:t>
            </a:r>
            <a:r>
              <a:rPr lang="it-IT" sz="2400" dirty="0" err="1" smtClean="0">
                <a:solidFill>
                  <a:schemeClr val="bg1"/>
                </a:solidFill>
              </a:rPr>
              <a:t>GESTUALITà</a:t>
            </a:r>
            <a:r>
              <a:rPr lang="it-IT" sz="2400" dirty="0" smtClean="0">
                <a:solidFill>
                  <a:schemeClr val="bg1"/>
                </a:solidFill>
              </a:rPr>
              <a:t> E DELLA PROSSEMICA; CARTOGRAFIA POSIZIONALE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it-IT" sz="2400" dirty="0" smtClean="0">
                <a:solidFill>
                  <a:schemeClr val="bg1"/>
                </a:solidFill>
              </a:rPr>
              <a:t>Elemento comune: EMPATIA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it-IT" sz="2400" dirty="0" smtClean="0">
                <a:solidFill>
                  <a:schemeClr val="bg1"/>
                </a:solidFill>
              </a:rPr>
              <a:t>Capacità di “mettersi nei panni dell’altro” per cogliere il suo vissuto soggettivo</a:t>
            </a:r>
          </a:p>
          <a:p>
            <a:pPr algn="ctr" eaLnBrk="1" hangingPunct="1">
              <a:buFont typeface="Wingdings" pitchFamily="2" charset="2"/>
              <a:buNone/>
            </a:pPr>
            <a:endParaRPr lang="it-IT" sz="2400" dirty="0" smtClean="0"/>
          </a:p>
          <a:p>
            <a:pPr algn="ctr" eaLnBrk="1" hangingPunct="1">
              <a:buFont typeface="Wingdings" pitchFamily="2" charset="2"/>
              <a:buNone/>
            </a:pPr>
            <a:endParaRPr lang="it-IT" sz="2400" dirty="0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it-IT" sz="2800" dirty="0" smtClean="0">
                <a:solidFill>
                  <a:schemeClr val="bg1"/>
                </a:solidFill>
              </a:rPr>
              <a:t>Fase 2: Trattamento ed elaborazione dei dati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/>
          <a:lstStyle/>
          <a:p>
            <a:pPr eaLnBrk="1" hangingPunct="1"/>
            <a:r>
              <a:rPr lang="it-IT" sz="2800" dirty="0" smtClean="0">
                <a:solidFill>
                  <a:schemeClr val="bg1"/>
                </a:solidFill>
              </a:rPr>
              <a:t>Fase 3: L’interpretazione delle informazioni elaborate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it-IT" sz="2000" dirty="0" smtClean="0">
                <a:solidFill>
                  <a:schemeClr val="bg1"/>
                </a:solidFill>
              </a:rPr>
              <a:t>È </a:t>
            </a:r>
            <a:r>
              <a:rPr lang="it-IT" sz="2200" dirty="0" smtClean="0">
                <a:solidFill>
                  <a:schemeClr val="bg1"/>
                </a:solidFill>
              </a:rPr>
              <a:t>strettamente legata alla capacità del ricercatore di individuare le caratteristiche e le tendenze del fenomeno sociale studiato attraverso la sintesi ottenuta dalle informazioni elementari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z="2200" dirty="0" smtClean="0">
                <a:solidFill>
                  <a:schemeClr val="bg1"/>
                </a:solidFill>
              </a:rPr>
              <a:t>Interpretare significa andare oltre l’evidenza dei dati, dotare di senso elementi tra loro disgiunti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2200" dirty="0" smtClean="0">
                <a:solidFill>
                  <a:schemeClr val="bg1"/>
                </a:solidFill>
              </a:rPr>
              <a:t>L’inferenza </a:t>
            </a:r>
            <a:r>
              <a:rPr lang="it-IT" sz="2200" dirty="0" err="1" smtClean="0">
                <a:solidFill>
                  <a:schemeClr val="bg1"/>
                </a:solidFill>
              </a:rPr>
              <a:t>adduttiva</a:t>
            </a:r>
            <a:r>
              <a:rPr lang="it-IT" sz="2200" dirty="0" smtClean="0">
                <a:solidFill>
                  <a:schemeClr val="bg1"/>
                </a:solidFill>
              </a:rPr>
              <a:t> cerca di integrare:</a:t>
            </a:r>
          </a:p>
          <a:p>
            <a:pPr eaLnBrk="1" hangingPunct="1">
              <a:lnSpc>
                <a:spcPct val="90000"/>
              </a:lnSpc>
            </a:pPr>
            <a:r>
              <a:rPr lang="it-IT" sz="2200" dirty="0" smtClean="0">
                <a:solidFill>
                  <a:schemeClr val="bg1"/>
                </a:solidFill>
              </a:rPr>
              <a:t>deduzione (derivazione di conseguenze particolari da asserti generali):</a:t>
            </a:r>
          </a:p>
          <a:p>
            <a:pPr eaLnBrk="1" hangingPunct="1">
              <a:lnSpc>
                <a:spcPct val="90000"/>
              </a:lnSpc>
            </a:pPr>
            <a:r>
              <a:rPr lang="it-IT" sz="2200" dirty="0" smtClean="0">
                <a:solidFill>
                  <a:schemeClr val="bg1"/>
                </a:solidFill>
              </a:rPr>
              <a:t>induzione (generalizzazione di fatti empirici in asserti impersonali)</a:t>
            </a:r>
          </a:p>
          <a:p>
            <a:pPr eaLnBrk="1" hangingPunct="1">
              <a:lnSpc>
                <a:spcPct val="90000"/>
              </a:lnSpc>
            </a:pPr>
            <a:r>
              <a:rPr lang="it-IT" sz="2200" dirty="0" smtClean="0">
                <a:solidFill>
                  <a:schemeClr val="bg1"/>
                </a:solidFill>
              </a:rPr>
              <a:t>La fase dell’interpretazione coincide con il confronto tra le acquisizioni della ricerca e le ipotesi e i motivi che hanno dato il via allo studio</a:t>
            </a:r>
          </a:p>
          <a:p>
            <a:pPr eaLnBrk="1" hangingPunct="1">
              <a:buFont typeface="Wingdings" pitchFamily="2" charset="2"/>
              <a:buNone/>
            </a:pPr>
            <a:endParaRPr lang="it-IT" sz="2200" dirty="0" smtClean="0">
              <a:solidFill>
                <a:schemeClr val="bg1"/>
              </a:solidFill>
            </a:endParaRP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673100" y="18161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it-IT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it-IT" sz="2800" dirty="0" smtClean="0">
                <a:solidFill>
                  <a:schemeClr val="bg1"/>
                </a:solidFill>
              </a:rPr>
              <a:t>Fase 4: La spendibilità e/o diffusione dei dati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folHlink"/>
          </a:solidFill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it-IT" sz="2400" dirty="0" smtClean="0">
                <a:solidFill>
                  <a:schemeClr val="bg1"/>
                </a:solidFill>
              </a:rPr>
              <a:t>3 funzioni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z="2400" dirty="0" smtClean="0">
                <a:solidFill>
                  <a:schemeClr val="bg1"/>
                </a:solidFill>
              </a:rPr>
              <a:t>- controllo intersoggettivo: è la fase in cui i risultati vengono diffusi affinché a chiunque sia possibile ripercorrere gli </a:t>
            </a:r>
            <a:r>
              <a:rPr lang="it-IT" sz="2400" i="1" dirty="0" err="1" smtClean="0">
                <a:solidFill>
                  <a:schemeClr val="bg1"/>
                </a:solidFill>
              </a:rPr>
              <a:t>step</a:t>
            </a:r>
            <a:r>
              <a:rPr lang="it-IT" sz="2400" i="1" dirty="0" smtClean="0">
                <a:solidFill>
                  <a:schemeClr val="bg1"/>
                </a:solidFill>
              </a:rPr>
              <a:t> </a:t>
            </a:r>
            <a:r>
              <a:rPr lang="it-IT" sz="2400" dirty="0" smtClean="0">
                <a:solidFill>
                  <a:schemeClr val="bg1"/>
                </a:solidFill>
              </a:rPr>
              <a:t>che li hanno prodotti</a:t>
            </a:r>
          </a:p>
          <a:p>
            <a:pPr eaLnBrk="1" hangingPunct="1">
              <a:buFontTx/>
              <a:buChar char="-"/>
            </a:pPr>
            <a:r>
              <a:rPr lang="it-IT" sz="2400" dirty="0" smtClean="0">
                <a:solidFill>
                  <a:schemeClr val="bg1"/>
                </a:solidFill>
              </a:rPr>
              <a:t>Incremento conoscitivo: apporto alla conoscenza astratto o non immediatamente traducibile in prassi</a:t>
            </a:r>
          </a:p>
          <a:p>
            <a:pPr eaLnBrk="1" hangingPunct="1">
              <a:buFontTx/>
              <a:buChar char="-"/>
            </a:pPr>
            <a:r>
              <a:rPr lang="it-IT" sz="2400" dirty="0" smtClean="0">
                <a:solidFill>
                  <a:schemeClr val="bg1"/>
                </a:solidFill>
              </a:rPr>
              <a:t>spendibilità operativa: è la fase in cui si cerca di applicare i risultati all’ambito della ricerca. La spendibilità dell’informazione implica il passaggio dalla comunicazione all’azione.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947</Words>
  <Application>Microsoft Office PowerPoint</Application>
  <PresentationFormat>Presentazione su schermo (4:3)</PresentationFormat>
  <Paragraphs>79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Tema di Office</vt:lpstr>
      <vt:lpstr>Ciclo metodologico della ricerca sociale</vt:lpstr>
      <vt:lpstr>I 3 principi che regolano il ciclo metodologico</vt:lpstr>
      <vt:lpstr> Fase 1: co-istituzione dell’informazione elementare </vt:lpstr>
      <vt:lpstr>Fase 1: co-istituzione dell’informazione elementare: i passaggi</vt:lpstr>
      <vt:lpstr>Fase 1 co-istituzione dell’informazione elementare: gli strumenti di rilevazione</vt:lpstr>
      <vt:lpstr>Fase 1 co-istituzione dell’informazione elementare: gli strumenti di rilevazione</vt:lpstr>
      <vt:lpstr>Fase 1 co-istituzione dell’informazione elementare: gli strumenti di rilevazione</vt:lpstr>
      <vt:lpstr>Fase 2: Trattamento ed elaborazione dei dati</vt:lpstr>
      <vt:lpstr>Fase 2: Trattamento ed elaborazione dei dati</vt:lpstr>
      <vt:lpstr>Fase 2: Trattamento ed elaborazione dei dati</vt:lpstr>
      <vt:lpstr>Fase 3: L’interpretazione delle informazioni elaborate</vt:lpstr>
      <vt:lpstr>Fase 4: La spendibilità e/o diffusione dei dati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Ciclo metodologico della ricerca sociale</dc:title>
  <cp:lastModifiedBy>MinaSehdev</cp:lastModifiedBy>
  <cp:revision>1</cp:revision>
  <dcterms:modified xsi:type="dcterms:W3CDTF">2014-03-07T12:48:07Z</dcterms:modified>
</cp:coreProperties>
</file>