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t-IT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35C32EB-DFA6-4042-A52B-651A00C7FCAA}" type="datetimeFigureOut">
              <a:rPr lang="it-IT" smtClean="0"/>
              <a:pPr/>
              <a:t>28/10/2013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E021B62-C84C-4F63-9D2C-FD76C70ABF3C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234729"/>
          </a:xfrm>
        </p:spPr>
        <p:txBody>
          <a:bodyPr>
            <a:normAutofit/>
          </a:bodyPr>
          <a:lstStyle/>
          <a:p>
            <a:pPr algn="ctr"/>
            <a:r>
              <a:rPr lang="it-IT" sz="6600" b="1" i="1" dirty="0" smtClean="0">
                <a:solidFill>
                  <a:schemeClr val="tx1"/>
                </a:solidFill>
                <a:latin typeface="AngsanaUPC" pitchFamily="18" charset="-34"/>
                <a:cs typeface="AngsanaUPC" pitchFamily="18" charset="-34"/>
              </a:rPr>
              <a:t>Agricoltura Sociale</a:t>
            </a:r>
            <a:endParaRPr lang="it-IT" sz="6600" b="1" i="1" dirty="0">
              <a:solidFill>
                <a:schemeClr val="tx1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1760" y="5949280"/>
            <a:ext cx="6656040" cy="786557"/>
          </a:xfrm>
        </p:spPr>
        <p:txBody>
          <a:bodyPr/>
          <a:lstStyle/>
          <a:p>
            <a:r>
              <a:rPr lang="it-IT" dirty="0" smtClean="0"/>
              <a:t>Economia e marketing agroalimentare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 cosa si tratta?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it-IT" sz="2800" dirty="0"/>
              <a:t>L’</a:t>
            </a:r>
            <a:r>
              <a:rPr lang="it-IT" sz="2800" b="1" dirty="0"/>
              <a:t>agricoltura sociale</a:t>
            </a:r>
            <a:r>
              <a:rPr lang="it-IT" sz="2800" dirty="0"/>
              <a:t> è una nuova pratica che attraverso iniziative promosse in ambito agricolo e alimentare da aziende agricole ma anche cooperative sociali, </a:t>
            </a:r>
            <a:r>
              <a:rPr lang="it-IT" sz="2800" b="1" dirty="0"/>
              <a:t>intende favorire il reinserimento terapeutico disoggetti svantaggiati nella comunità e al contempo  produrre beni</a:t>
            </a:r>
            <a:r>
              <a:rPr lang="it-IT" sz="2800" b="1" dirty="0" smtClean="0"/>
              <a:t>.</a:t>
            </a:r>
          </a:p>
          <a:p>
            <a:pPr lvl="0"/>
            <a:r>
              <a:rPr lang="it-IT" sz="2800" dirty="0" smtClean="0"/>
              <a:t>strumento operativo attraverso il quale i governi regionali e locali  possono applicare le politiche del welfare in ambito territoriale.</a:t>
            </a:r>
          </a:p>
          <a:p>
            <a:pPr algn="just"/>
            <a:r>
              <a:rPr lang="it-IT" sz="2800" dirty="0" smtClean="0"/>
              <a:t>La forma di aggregazione più comune</a:t>
            </a:r>
            <a:r>
              <a:rPr lang="it-IT" sz="2800" b="1" dirty="0" smtClean="0"/>
              <a:t> </a:t>
            </a:r>
            <a:r>
              <a:rPr lang="it-IT" sz="2800" dirty="0" smtClean="0"/>
              <a:t>è la cosiddetta “</a:t>
            </a:r>
            <a:r>
              <a:rPr lang="it-IT" sz="2800" b="1" dirty="0" smtClean="0"/>
              <a:t>azienda agri-sociale</a:t>
            </a:r>
            <a:r>
              <a:rPr lang="it-IT" sz="2800" dirty="0" smtClean="0"/>
              <a:t>” conosciuta anche come  ”</a:t>
            </a:r>
            <a:r>
              <a:rPr lang="it-IT" sz="2800" b="1" dirty="0" smtClean="0"/>
              <a:t>fattoria sociale</a:t>
            </a:r>
            <a:r>
              <a:rPr lang="it-IT" sz="2800" dirty="0" smtClean="0"/>
              <a:t>“.</a:t>
            </a:r>
          </a:p>
          <a:p>
            <a:pPr lvl="0" algn="just">
              <a:buNone/>
            </a:pPr>
            <a:r>
              <a:rPr lang="it-IT" sz="2800" dirty="0" smtClean="0"/>
              <a:t>    Ma l’agricoltura sociale </a:t>
            </a:r>
            <a:r>
              <a:rPr lang="it-IT" sz="2800" b="1" dirty="0" smtClean="0"/>
              <a:t>è un anche uno strumento di riappropriazione dell’individuo del proprio ruolo in società </a:t>
            </a:r>
            <a:r>
              <a:rPr lang="it-IT" sz="2800" dirty="0" smtClean="0"/>
              <a:t>da un punto di vista professionale.</a:t>
            </a:r>
          </a:p>
          <a:p>
            <a:pPr lvl="0">
              <a:buNone/>
            </a:pPr>
            <a:endParaRPr lang="it-IT" sz="2800" b="1" dirty="0" smtClean="0"/>
          </a:p>
          <a:p>
            <a:pPr lvl="0">
              <a:buNone/>
            </a:pPr>
            <a:endParaRPr lang="it-IT" sz="2800" b="1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 tempo stesso...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algn="just">
              <a:buNone/>
            </a:pPr>
            <a:r>
              <a:rPr lang="it-IT" dirty="0" smtClean="0"/>
              <a:t>  </a:t>
            </a:r>
            <a:r>
              <a:rPr lang="it-IT" sz="2800" dirty="0" smtClean="0"/>
              <a:t> anche l’Unione Europea fornisce la sua definizione “</a:t>
            </a:r>
            <a:r>
              <a:rPr lang="it-IT" sz="2800" i="1" dirty="0" smtClean="0"/>
              <a:t>il </a:t>
            </a:r>
            <a:r>
              <a:rPr lang="it-IT" sz="2800" i="1" dirty="0"/>
              <a:t>nesso fondamentale tra agricoltura sostenibile, sicurezza alimentare, equilibrio territoriale, conservazione del paesaggio e dell’ambiente, nonché garanzia dell’approvvigionamento alimentare</a:t>
            </a:r>
            <a:r>
              <a:rPr lang="it-IT" sz="2800" dirty="0"/>
              <a:t>” e ne ribadisce lo status di soggetto privilegiato per le politiche di welfare dei suoi stati membri</a:t>
            </a:r>
            <a:r>
              <a:rPr lang="it-IT" sz="2800" dirty="0" smtClean="0"/>
              <a:t>.</a:t>
            </a:r>
            <a:endParaRPr lang="it-IT" sz="2800" dirty="0"/>
          </a:p>
          <a:p>
            <a:endParaRPr lang="it-IT" dirty="0"/>
          </a:p>
        </p:txBody>
      </p:sp>
      <p:pic>
        <p:nvPicPr>
          <p:cNvPr id="4" name="Picture 3" descr="logo_biologico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4784471"/>
            <a:ext cx="3960440" cy="20735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6000" b="1" i="1" dirty="0" smtClean="0">
                <a:latin typeface="AngsanaUPC" pitchFamily="18" charset="-34"/>
                <a:cs typeface="AngsanaUPC" pitchFamily="18" charset="-34"/>
              </a:rPr>
              <a:t>AREE DI INTERVENTO:</a:t>
            </a:r>
            <a:endParaRPr lang="it-IT" sz="6000" b="1" i="1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600" dirty="0" smtClean="0"/>
              <a:t>Riabilitazione:</a:t>
            </a:r>
          </a:p>
          <a:p>
            <a:pPr lvl="0">
              <a:buNone/>
            </a:pPr>
            <a:r>
              <a:rPr lang="it-IT" sz="2000" dirty="0" smtClean="0"/>
              <a:t>     attività terapeuticheterapie assistite con gli animali (pet therapy, ippo-onoterapia…); ortoterapia…. per disabili e affetti da patologie psichiatriche. riabilitazione, ospitalità, , integraz. soc. anziani, persone non autosufficienti, tossico/ alcool dipendenti, traumatizzati psichici (minori, donne sottoposti a violenza…), ex detenuti, convalescenti.</a:t>
            </a:r>
          </a:p>
          <a:p>
            <a:pPr lvl="0">
              <a:buNone/>
            </a:pPr>
            <a:r>
              <a:rPr lang="it-IT" sz="2600" dirty="0" smtClean="0"/>
              <a:t>Inserimento Lavorativo:</a:t>
            </a:r>
          </a:p>
          <a:p>
            <a:pPr>
              <a:buNone/>
            </a:pPr>
            <a:r>
              <a:rPr lang="it-IT" sz="2000" dirty="0" smtClean="0"/>
              <a:t>     inclusione lavorativa di disabili mentali e fisici che partecipano al cicloagricolo secondo le loro capacità. lavoro e formazione di nuove professionalità all’interno di aziende carcerarie.cooperative sociali nelle azienderequisite.</a:t>
            </a:r>
          </a:p>
          <a:p>
            <a:pPr>
              <a:buNone/>
            </a:pPr>
            <a:r>
              <a:rPr lang="it-IT" sz="2600" dirty="0" smtClean="0"/>
              <a:t>Educazione e formazione:</a:t>
            </a:r>
          </a:p>
          <a:p>
            <a:pPr>
              <a:buNone/>
            </a:pPr>
            <a:r>
              <a:rPr lang="it-IT" sz="2000" dirty="0" smtClean="0"/>
              <a:t>     attività in azienda per studenti con difficoltà di apprendimento o problemi sociali. attività didattiche in cui gli studenti sperimentano il mondo rurale ed i cicli produttivi naturali. attività culturali come la riscoperta valori e tradizioni contadine.</a:t>
            </a:r>
          </a:p>
          <a:p>
            <a:pPr lvl="0">
              <a:buNone/>
            </a:pPr>
            <a:endParaRPr lang="it-IT" sz="2000" dirty="0" smtClean="0"/>
          </a:p>
          <a:p>
            <a:pPr lvl="0">
              <a:buNone/>
            </a:pPr>
            <a:endParaRPr lang="it-IT" sz="2000" dirty="0" smtClean="0"/>
          </a:p>
          <a:p>
            <a:pPr lvl="0">
              <a:buNone/>
            </a:pPr>
            <a:endParaRPr lang="it-IT" sz="2000" dirty="0" smtClean="0"/>
          </a:p>
          <a:p>
            <a:pPr lvl="0">
              <a:buNone/>
            </a:pPr>
            <a:endParaRPr lang="it-IT" sz="20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smtClean="0"/>
              <a:t>Chi è AIAB</a:t>
            </a:r>
            <a:r>
              <a:rPr lang="it-IT" sz="4000" i="1" dirty="0" smtClean="0"/>
              <a:t>?</a:t>
            </a:r>
            <a:endParaRPr lang="it-IT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i="1" dirty="0" smtClean="0"/>
              <a:t>AIAB  è una associazione di produttori, tecnici e cittadini-consumatori.</a:t>
            </a:r>
          </a:p>
          <a:p>
            <a:pPr algn="just"/>
            <a:r>
              <a:rPr lang="it-IT" dirty="0" smtClean="0"/>
              <a:t>AIAB è la messa in rete del movimento biologico e rappresenta prioritariamente gli interessi dei produttori biologici, attraverso la promozione dell'agricoltura biologica quale modello di sviluppo sostenibile, basato sui principi di salvaguardia e valorizzazione delle risorse, rispetto dell’ambiente, del benessere animale e della salute di chi consuma. L’agricoltura biologica è, infatti, un modello di sviluppo per le campagne italiane alternativo all’”agricoltura industriale”, capace di indirizzare in senso ecologico i comportamenti degli operatori e dei cittadini e, in particolare, il loro approccio al metodo di produzione e al consumo. Gli interessi dei produttori biologici riguardano gli interessi dei cittadini-consumatori ed esaltano il ruolo e la funzione dei tecnici specializzati in agricoltura biologica.</a:t>
            </a:r>
          </a:p>
          <a:p>
            <a:endParaRPr lang="it-IT" dirty="0" smtClean="0"/>
          </a:p>
        </p:txBody>
      </p:sp>
      <p:pic>
        <p:nvPicPr>
          <p:cNvPr id="4" name="Picture 3" descr="AIAB_25anni_ve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5369586"/>
            <a:ext cx="2523368" cy="14884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b="1" dirty="0" smtClean="0"/>
              <a:t>I numeri dell'agricoltura sociale in Italia e in Europa</a:t>
            </a:r>
            <a:r>
              <a:rPr lang="it-IT" b="1" dirty="0" smtClean="0"/>
              <a:t/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In Italia sono circa un migliaio le aziende che si occupano di agricoltura sociale. </a:t>
            </a:r>
          </a:p>
          <a:p>
            <a:pPr algn="just"/>
            <a:r>
              <a:rPr lang="it-IT" dirty="0" smtClean="0"/>
              <a:t>In Francia il numero risulta piu elevato sono infatti 2.100 le fattorie.</a:t>
            </a:r>
          </a:p>
          <a:p>
            <a:pPr algn="just"/>
            <a:r>
              <a:rPr lang="it-IT" dirty="0" smtClean="0"/>
              <a:t>le categorie più presenti in azienda sono: disabilità mentale 32%, disabilità</a:t>
            </a:r>
            <a:r>
              <a:rPr lang="it-IT" b="1" dirty="0" smtClean="0"/>
              <a:t> </a:t>
            </a:r>
            <a:r>
              <a:rPr lang="it-IT" dirty="0" smtClean="0"/>
              <a:t>fisica 19%, detenuti o ex detenuti 12,5%. Per le attività le più diffuse sono: coltivazione o allevamento 38%, ortoterapia 23%, pet therapy 7%, florovivaismo 5%.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 </a:t>
            </a:r>
            <a:br>
              <a:rPr lang="it-IT" b="1" dirty="0" smtClean="0"/>
            </a:b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sz="3100" b="1" dirty="0" smtClean="0"/>
              <a:t>Agricoltura: nelle Marche 17 cooperative attive nell'agricoltura sociale</a:t>
            </a:r>
            <a:r>
              <a:rPr lang="it-IT" sz="3100" dirty="0" smtClean="0"/>
              <a:t/>
            </a:r>
            <a:br>
              <a:rPr lang="it-IT" sz="3100" dirty="0" smtClean="0"/>
            </a:br>
            <a:r>
              <a:rPr lang="it-IT" sz="3100" dirty="0" smtClean="0"/>
              <a:t> 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Sono 17 le cooperative presenti nel comparto dell’agricoltura sociale nelle Marche.</a:t>
            </a:r>
          </a:p>
          <a:p>
            <a:r>
              <a:rPr lang="it-IT" dirty="0" smtClean="0"/>
              <a:t>Occupano una trentina di persone, coinvolgono nelle proprie attività 400 persone e hanno circa 700 clienti.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</p:nvPr>
        </p:nvGraphicFramePr>
        <p:xfrm>
          <a:off x="612775" y="476672"/>
          <a:ext cx="8153400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5904656">
                <a:tc>
                  <a:txBody>
                    <a:bodyPr/>
                    <a:lstStyle/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Punti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Forza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relazioni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Potenziale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elevato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Processi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immediato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riscontro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personalizzabili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Costo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contenuto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Valori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fiducia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reciprocità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motivazione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soggetti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coinvolti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Nuove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attitudini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professionali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personali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Mondo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lavoro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coerente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con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problematiche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specifiche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Dimensione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territoriale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Integrazione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sul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territorio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società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ed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economia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nuova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impostazione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del welfare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Interesse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ed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attenzione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crescente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sensibilizzazione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della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comunità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Nuovi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legami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settori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,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persone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, con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consumatori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Reputazione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agricoltura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Dimensione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imprenditoriale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Innovazione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diversificazione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azienda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Capace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coinvolgere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giovani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imprese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Utilizzatori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Benefici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supporti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alle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famiglie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Punti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debolezza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Nome e procedure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Quadro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giuridico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limitato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frammentato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Diffusione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ancora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limitata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Difficoltà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riconoscimento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ed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aziende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limiti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incontro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domanda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offerta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Eterogeneità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esperienze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puntuali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poco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collegate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,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scarsa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consapevolezza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operatori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Start up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Avviamento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non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semplice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burocrazia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organizzazione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..)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Problemi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culturali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linguaggio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nello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scambio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pareri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competenze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Gestione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iniziative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Limiti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competenze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per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poco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codificate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Valutazione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efficacia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limitata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Sistema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locale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Stigma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pregiudizi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confronti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diversabili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Connettività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trasporti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contesti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rurali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Mercati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prodotti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dell’ AS</a:t>
                      </a:r>
                      <a:endParaRPr kumimoji="0" lang="it-IT" sz="14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Limitata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visibilità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dei</a:t>
                      </a:r>
                      <a:r>
                        <a:rPr kumimoji="0" lang="en-US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prodotti</a:t>
                      </a:r>
                      <a:endParaRPr lang="it-IT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260648"/>
          <a:ext cx="8153400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6700"/>
                <a:gridCol w="4076700"/>
              </a:tblGrid>
              <a:tr h="6192688">
                <a:tc>
                  <a:txBody>
                    <a:bodyPr/>
                    <a:lstStyle/>
                    <a:p>
                      <a:pPr hangingPunct="0"/>
                      <a:r>
                        <a:rPr kumimoji="0" lang="en-US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Vincoli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Istituzioni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Burocrazia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assenza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cambiamento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o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interesse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Spontaneismo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assenza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del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mancato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riconoscimento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dell’ AS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aziendali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attori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Azioni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opportunistiche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logica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puro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mercato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Strutture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socio-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terapeutiche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aree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rurali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Rischio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incidenti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azienda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Tema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Eccesso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aspettative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Rischio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specializzazione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appiattimento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modifica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vocazioni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Competizione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conflitti</a:t>
                      </a:r>
                      <a:r>
                        <a:rPr kumimoji="0"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con no profit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/>
                      <a:r>
                        <a:rPr kumimoji="0" lang="en-US" sz="18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Opportunità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Sistema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locale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Attenzione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amministratori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,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istituzioni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AS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qualità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reputazione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Politiche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Istituzioni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Precisazione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quadro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normativo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istituzionale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chiaro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Riconoscimento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prestazioni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supporti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Sviluppo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agricoltura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multifunzionale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Pratiche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Passaggio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modello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medicalizzazione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ad un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sociale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Diversificazione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opportunità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cura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integrazione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nella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comunità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Reti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relazioni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Introduzione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agricoltura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nuove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reti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Mercati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prodotti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dell’ AS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Reputazione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immagine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imprese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agricole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Mercati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etici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filiera</a:t>
                      </a:r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corta</a:t>
                      </a:r>
                      <a:endParaRPr kumimoji="0" lang="it-IT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hangingPunct="0"/>
                      <a:r>
                        <a:rPr kumimoji="0"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it-IT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i="1" dirty="0" smtClean="0"/>
              <a:t>Caso di studio: Società agricola “Arcafelice”</a:t>
            </a:r>
            <a:endParaRPr lang="it-IT" sz="3200" b="1" i="1" dirty="0"/>
          </a:p>
        </p:txBody>
      </p:sp>
      <p:pic>
        <p:nvPicPr>
          <p:cNvPr id="4" name="Content Placeholder 3" descr="intarc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4653136"/>
            <a:ext cx="8274188" cy="1765160"/>
          </a:xfrm>
        </p:spPr>
      </p:pic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39552" y="1628800"/>
            <a:ext cx="7848872" cy="3024336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La Società Agricola Arcafelice è la nuova realtà pubblica nata per la gestione dell'Azienda Agraria del Comune di Jesi: 300 ettari di terreno agricolo comprendenti un uliveto, un allevamento bovino di circa 280 capi e un allevamento di 50 suini, il tutto certificato biologico: i prodotti così ottenuti vengono venduti presso il proprio punto vendita. Dal 2007 l'azienda è riconosciuta dallaRegione Marche come “Fattoria Didattica”.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GRAZIE PER L’ATTENZIONE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988840"/>
            <a:ext cx="3884240" cy="4172727"/>
          </a:xfrm>
        </p:spPr>
        <p:txBody>
          <a:bodyPr>
            <a:normAutofit fontScale="85000" lnSpcReduction="20000"/>
          </a:bodyPr>
          <a:lstStyle/>
          <a:p>
            <a:pPr lvl="6">
              <a:buNone/>
            </a:pPr>
            <a:endParaRPr lang="it-IT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580113" y="2924945"/>
            <a:ext cx="3150988" cy="3236622"/>
          </a:xfrm>
        </p:spPr>
        <p:txBody>
          <a:bodyPr>
            <a:normAutofit fontScale="85000" lnSpcReduction="20000"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Gianluca Pignoli	</a:t>
            </a:r>
          </a:p>
          <a:p>
            <a:pPr>
              <a:buNone/>
            </a:pPr>
            <a:r>
              <a:rPr lang="it-IT" dirty="0" smtClean="0"/>
              <a:t>Nicola Generi </a:t>
            </a:r>
          </a:p>
          <a:p>
            <a:pPr>
              <a:buNone/>
            </a:pPr>
            <a:r>
              <a:rPr lang="it-IT" dirty="0" smtClean="0"/>
              <a:t>Alina Machita </a:t>
            </a:r>
          </a:p>
          <a:p>
            <a:pPr>
              <a:buNone/>
            </a:pPr>
            <a:r>
              <a:rPr lang="it-IT" smtClean="0"/>
              <a:t>Valentina </a:t>
            </a:r>
            <a:r>
              <a:rPr lang="it-IT" smtClean="0"/>
              <a:t>perini</a:t>
            </a:r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3792</TotalTime>
  <Words>309</Words>
  <Application>Microsoft Office PowerPoint</Application>
  <PresentationFormat>On-screen Show (4:3)</PresentationFormat>
  <Paragraphs>122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Agricoltura Sociale</vt:lpstr>
      <vt:lpstr>Di cosa si tratta?</vt:lpstr>
      <vt:lpstr>Al tempo stesso...</vt:lpstr>
      <vt:lpstr>AREE DI INTERVENTO:</vt:lpstr>
      <vt:lpstr>Chi è AIAB?</vt:lpstr>
      <vt:lpstr>I numeri dell'agricoltura sociale in Italia e in Europa </vt:lpstr>
      <vt:lpstr>     Agricoltura: nelle Marche 17 cooperative attive nell'agricoltura sociale     </vt:lpstr>
      <vt:lpstr>Slide 8</vt:lpstr>
      <vt:lpstr>Slide 9</vt:lpstr>
      <vt:lpstr>Caso di studio: Società agricola “Arcafelice”</vt:lpstr>
      <vt:lpstr>GRAZIE PER L’ATTENZIONE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Agricoltura Sociale</dc:title>
  <dc:creator>zaza</dc:creator>
  <cp:lastModifiedBy>zaza</cp:lastModifiedBy>
  <cp:revision>26</cp:revision>
  <dcterms:created xsi:type="dcterms:W3CDTF">2013-10-25T09:19:39Z</dcterms:created>
  <dcterms:modified xsi:type="dcterms:W3CDTF">2013-10-28T10:15:15Z</dcterms:modified>
</cp:coreProperties>
</file>