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4" r:id="rId1"/>
  </p:sldMasterIdLst>
  <p:notesMasterIdLst>
    <p:notesMasterId r:id="rId22"/>
  </p:notesMasterIdLst>
  <p:sldIdLst>
    <p:sldId id="258"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5" r:id="rId17"/>
    <p:sldId id="276" r:id="rId18"/>
    <p:sldId id="256" r:id="rId19"/>
    <p:sldId id="273" r:id="rId20"/>
    <p:sldId id="274" r:id="rId21"/>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805" autoAdjust="0"/>
  </p:normalViewPr>
  <p:slideViewPr>
    <p:cSldViewPr>
      <p:cViewPr varScale="1">
        <p:scale>
          <a:sx n="65" d="100"/>
          <a:sy n="65" d="100"/>
        </p:scale>
        <p:origin x="-131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E7ADD53-1315-441A-A6FD-0F1BBB9488FD}" type="datetimeFigureOut">
              <a:rPr lang="it-IT" smtClean="0"/>
              <a:pPr/>
              <a:t>27/10/2013</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48AFE5B-54C8-4844-A083-61E684EA94A1}"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1143000" y="685800"/>
            <a:ext cx="4572000" cy="3429000"/>
          </a:xfrm>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948AFE5B-54C8-4844-A083-61E684EA94A1}" type="slidenum">
              <a:rPr lang="it-IT" smtClean="0"/>
              <a:pPr/>
              <a:t>6</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bg>
      <p:bgRef idx="1002">
        <a:schemeClr val="bg2"/>
      </p:bgRef>
    </p:bg>
    <p:spTree>
      <p:nvGrpSpPr>
        <p:cNvPr id="1" name=""/>
        <p:cNvGrpSpPr/>
        <p:nvPr/>
      </p:nvGrpSpPr>
      <p:grpSpPr>
        <a:xfrm>
          <a:off x="0" y="0"/>
          <a:ext cx="0" cy="0"/>
          <a:chOff x="0" y="0"/>
          <a:chExt cx="0" cy="0"/>
        </a:xfrm>
      </p:grpSpPr>
      <p:sp>
        <p:nvSpPr>
          <p:cNvPr id="9" name="Titolo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it-IT" smtClean="0"/>
              <a:t>Fare clic per modificare lo stile del titolo</a:t>
            </a:r>
            <a:endParaRPr kumimoji="0" lang="en-US"/>
          </a:p>
        </p:txBody>
      </p:sp>
      <p:sp>
        <p:nvSpPr>
          <p:cNvPr id="17" name="Sottotitolo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30" name="Segnaposto data 29"/>
          <p:cNvSpPr>
            <a:spLocks noGrp="1"/>
          </p:cNvSpPr>
          <p:nvPr>
            <p:ph type="dt" sz="half" idx="10"/>
          </p:nvPr>
        </p:nvSpPr>
        <p:spPr/>
        <p:txBody>
          <a:bodyPr/>
          <a:lstStyle/>
          <a:p>
            <a:fld id="{D9D5BD72-FA31-4406-8566-5CD11ADBAC69}" type="datetimeFigureOut">
              <a:rPr lang="it-IT" smtClean="0"/>
              <a:pPr/>
              <a:t>27/10/2013</a:t>
            </a:fld>
            <a:endParaRPr lang="it-IT"/>
          </a:p>
        </p:txBody>
      </p:sp>
      <p:sp>
        <p:nvSpPr>
          <p:cNvPr id="19" name="Segnaposto piè di pagina 18"/>
          <p:cNvSpPr>
            <a:spLocks noGrp="1"/>
          </p:cNvSpPr>
          <p:nvPr>
            <p:ph type="ftr" sz="quarter" idx="11"/>
          </p:nvPr>
        </p:nvSpPr>
        <p:spPr/>
        <p:txBody>
          <a:bodyPr/>
          <a:lstStyle/>
          <a:p>
            <a:endParaRPr lang="it-IT"/>
          </a:p>
        </p:txBody>
      </p:sp>
      <p:sp>
        <p:nvSpPr>
          <p:cNvPr id="27" name="Segnaposto numero diapositiva 26"/>
          <p:cNvSpPr>
            <a:spLocks noGrp="1"/>
          </p:cNvSpPr>
          <p:nvPr>
            <p:ph type="sldNum" sz="quarter" idx="12"/>
          </p:nvPr>
        </p:nvSpPr>
        <p:spPr/>
        <p:txBody>
          <a:bodyPr/>
          <a:lstStyle/>
          <a:p>
            <a:fld id="{C98EFE52-CB14-4727-9704-532E32B90FFE}" type="slidenum">
              <a:rPr lang="it-IT" smtClean="0"/>
              <a:pPr/>
              <a:t>‹N›</a:t>
            </a:fld>
            <a:endParaRPr lang="it-IT"/>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contenuto 2"/>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D9D5BD72-FA31-4406-8566-5CD11ADBAC69}" type="datetimeFigureOut">
              <a:rPr lang="it-IT" smtClean="0"/>
              <a:pPr/>
              <a:t>27/10/2013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98EFE52-CB14-4727-9704-532E32B90FFE}"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bg>
      <p:bgRef idx="1002">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530352" y="2704665"/>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4" name="Segnaposto data 3"/>
          <p:cNvSpPr>
            <a:spLocks noGrp="1"/>
          </p:cNvSpPr>
          <p:nvPr>
            <p:ph type="dt" sz="half" idx="10"/>
          </p:nvPr>
        </p:nvSpPr>
        <p:spPr/>
        <p:txBody>
          <a:bodyPr/>
          <a:lstStyle/>
          <a:p>
            <a:fld id="{D9D5BD72-FA31-4406-8566-5CD11ADBAC69}" type="datetimeFigureOut">
              <a:rPr lang="it-IT" smtClean="0"/>
              <a:pPr/>
              <a:t>27/10/2013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98EFE52-CB14-4727-9704-532E32B90FFE}" type="slidenum">
              <a:rPr lang="it-IT" smtClean="0"/>
              <a:pPr/>
              <a:t>‹N›</a:t>
            </a:fld>
            <a:endParaRPr lang="it-IT"/>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a:xfrm>
            <a:off x="457200" y="704088"/>
            <a:ext cx="8229600" cy="1143000"/>
          </a:xfrm>
        </p:spPr>
        <p:txBody>
          <a:bodyPr/>
          <a:lstStyle/>
          <a:p>
            <a:r>
              <a:rPr kumimoji="0" lang="it-IT" smtClean="0"/>
              <a:t>Fare clic per modificare lo stile del titolo</a:t>
            </a:r>
            <a:endParaRPr kumimoji="0" lang="en-US"/>
          </a:p>
        </p:txBody>
      </p:sp>
      <p:sp>
        <p:nvSpPr>
          <p:cNvPr id="3" name="Segnaposto contenuto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contenuto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p>
            <a:fld id="{D9D5BD72-FA31-4406-8566-5CD11ADBAC69}" type="datetimeFigureOut">
              <a:rPr lang="it-IT" smtClean="0"/>
              <a:pPr/>
              <a:t>27/10/2013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C98EFE52-CB14-4727-9704-532E32B90FFE}"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704088"/>
            <a:ext cx="8229600" cy="1143000"/>
          </a:xfrm>
        </p:spPr>
        <p:txBody>
          <a:bodyPr tIns="45720" anchor="b"/>
          <a:lstStyle>
            <a:lvl1pPr>
              <a:defRPr/>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457201"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testo 3"/>
          <p:cNvSpPr>
            <a:spLocks noGrp="1"/>
          </p:cNvSpPr>
          <p:nvPr>
            <p:ph type="body" sz="half" idx="3"/>
          </p:nvPr>
        </p:nvSpPr>
        <p:spPr>
          <a:xfrm>
            <a:off x="4645026" y="1859758"/>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5" name="Segnaposto contenuto 4"/>
          <p:cNvSpPr>
            <a:spLocks noGrp="1"/>
          </p:cNvSpPr>
          <p:nvPr>
            <p:ph sz="quarter" idx="2"/>
          </p:nvPr>
        </p:nvSpPr>
        <p:spPr>
          <a:xfrm>
            <a:off x="457201" y="2514601"/>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6" name="Segnaposto contenuto 5"/>
          <p:cNvSpPr>
            <a:spLocks noGrp="1"/>
          </p:cNvSpPr>
          <p:nvPr>
            <p:ph sz="quarter" idx="4"/>
          </p:nvPr>
        </p:nvSpPr>
        <p:spPr>
          <a:xfrm>
            <a:off x="4645026" y="2514601"/>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7" name="Segnaposto data 6"/>
          <p:cNvSpPr>
            <a:spLocks noGrp="1"/>
          </p:cNvSpPr>
          <p:nvPr>
            <p:ph type="dt" sz="half" idx="10"/>
          </p:nvPr>
        </p:nvSpPr>
        <p:spPr/>
        <p:txBody>
          <a:bodyPr/>
          <a:lstStyle/>
          <a:p>
            <a:fld id="{D9D5BD72-FA31-4406-8566-5CD11ADBAC69}" type="datetimeFigureOut">
              <a:rPr lang="it-IT" smtClean="0"/>
              <a:pPr/>
              <a:t>27/10/2013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C98EFE52-CB14-4727-9704-532E32B90FFE}"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it-IT" smtClean="0"/>
              <a:t>Fare clic per modificare lo stile del titolo</a:t>
            </a:r>
            <a:endParaRPr kumimoji="0" lang="en-US"/>
          </a:p>
        </p:txBody>
      </p:sp>
      <p:sp>
        <p:nvSpPr>
          <p:cNvPr id="3" name="Segnaposto data 2"/>
          <p:cNvSpPr>
            <a:spLocks noGrp="1"/>
          </p:cNvSpPr>
          <p:nvPr>
            <p:ph type="dt" sz="half" idx="10"/>
          </p:nvPr>
        </p:nvSpPr>
        <p:spPr/>
        <p:txBody>
          <a:bodyPr/>
          <a:lstStyle/>
          <a:p>
            <a:fld id="{D9D5BD72-FA31-4406-8566-5CD11ADBAC69}" type="datetimeFigureOut">
              <a:rPr lang="it-IT" smtClean="0"/>
              <a:pPr/>
              <a:t>27/10/2013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C98EFE52-CB14-4727-9704-532E32B90FFE}"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D9D5BD72-FA31-4406-8566-5CD11ADBAC69}" type="datetimeFigureOut">
              <a:rPr lang="it-IT" smtClean="0"/>
              <a:pPr/>
              <a:t>27/10/2013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C98EFE52-CB14-4727-9704-532E32B90FFE}"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it-IT" smtClean="0"/>
              <a:t>Fare clic per modificare stili del testo dello schema</a:t>
            </a:r>
          </a:p>
        </p:txBody>
      </p:sp>
      <p:sp>
        <p:nvSpPr>
          <p:cNvPr id="4" name="Segnaposto contenuto 3"/>
          <p:cNvSpPr>
            <a:spLocks noGrp="1"/>
          </p:cNvSpPr>
          <p:nvPr>
            <p:ph sz="half" idx="1"/>
          </p:nvPr>
        </p:nvSpPr>
        <p:spPr>
          <a:xfrm>
            <a:off x="3575050" y="1676400"/>
            <a:ext cx="5111751"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p>
            <a:fld id="{D9D5BD72-FA31-4406-8566-5CD11ADBAC69}" type="datetimeFigureOut">
              <a:rPr lang="it-IT" smtClean="0"/>
              <a:pPr/>
              <a:t>27/10/2013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C98EFE52-CB14-4727-9704-532E32B90FFE}"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9" name="Ritaglia e arrotonda singolo angolo rettangolo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Triangolo rettangolo 11"/>
          <p:cNvSpPr/>
          <p:nvPr/>
        </p:nvSpPr>
        <p:spPr>
          <a:xfrm rot="420000" flipV="1">
            <a:off x="8004135"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olo 1"/>
          <p:cNvSpPr>
            <a:spLocks noGrp="1"/>
          </p:cNvSpPr>
          <p:nvPr>
            <p:ph type="title"/>
          </p:nvPr>
        </p:nvSpPr>
        <p:spPr>
          <a:xfrm>
            <a:off x="609600" y="1176997"/>
            <a:ext cx="2212848" cy="1582621"/>
          </a:xfrm>
        </p:spPr>
        <p:txBody>
          <a:bodyPr vert="horz" lIns="45720" tIns="45720" rIns="45720" bIns="45720" anchor="b"/>
          <a:lstStyle>
            <a:lvl1pPr algn="l">
              <a:buNone/>
              <a:defRPr sz="2000" b="1">
                <a:solidFill>
                  <a:schemeClr val="tx2"/>
                </a:solidFill>
              </a:defRPr>
            </a:lvl1pPr>
          </a:lstStyle>
          <a:p>
            <a:r>
              <a:rPr kumimoji="0" lang="it-IT" smtClean="0"/>
              <a:t>Fare clic per modificare lo stile del titolo</a:t>
            </a:r>
            <a:endParaRPr kumimoji="0" lang="en-US"/>
          </a:p>
        </p:txBody>
      </p:sp>
      <p:sp>
        <p:nvSpPr>
          <p:cNvPr id="4" name="Segnaposto testo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
        <p:nvSpPr>
          <p:cNvPr id="5" name="Segnaposto data 4"/>
          <p:cNvSpPr>
            <a:spLocks noGrp="1"/>
          </p:cNvSpPr>
          <p:nvPr>
            <p:ph type="dt" sz="half" idx="10"/>
          </p:nvPr>
        </p:nvSpPr>
        <p:spPr/>
        <p:txBody>
          <a:bodyPr/>
          <a:lstStyle/>
          <a:p>
            <a:fld id="{D9D5BD72-FA31-4406-8566-5CD11ADBAC69}" type="datetimeFigureOut">
              <a:rPr lang="it-IT" smtClean="0"/>
              <a:pPr/>
              <a:t>27/10/2013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a:xfrm>
            <a:off x="8077200" y="6356351"/>
            <a:ext cx="609600" cy="365125"/>
          </a:xfrm>
        </p:spPr>
        <p:txBody>
          <a:bodyPr/>
          <a:lstStyle/>
          <a:p>
            <a:fld id="{C98EFE52-CB14-4727-9704-532E32B90FFE}" type="slidenum">
              <a:rPr lang="it-IT" smtClean="0"/>
              <a:pPr/>
              <a:t>‹N›</a:t>
            </a:fld>
            <a:endParaRPr lang="it-IT"/>
          </a:p>
        </p:txBody>
      </p:sp>
      <p:sp>
        <p:nvSpPr>
          <p:cNvPr id="3" name="Segnaposto immagine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it-IT" smtClean="0"/>
              <a:t>Fare clic sull'icona per inserire un'immagine</a:t>
            </a:r>
            <a:endParaRPr kumimoji="0" lang="en-US" dirty="0"/>
          </a:p>
        </p:txBody>
      </p:sp>
      <p:sp>
        <p:nvSpPr>
          <p:cNvPr id="10" name="Figura a mano libera 9"/>
          <p:cNvSpPr>
            <a:spLocks/>
          </p:cNvSpPr>
          <p:nvPr/>
        </p:nvSpPr>
        <p:spPr bwMode="auto">
          <a:xfrm flipV="1">
            <a:off x="-9526" y="5816601"/>
            <a:ext cx="9163051"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igura a mano libera 10"/>
          <p:cNvSpPr>
            <a:spLocks/>
          </p:cNvSpPr>
          <p:nvPr/>
        </p:nvSpPr>
        <p:spPr bwMode="auto">
          <a:xfrm flipV="1">
            <a:off x="4381501" y="6219826"/>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D9D5BD72-FA31-4406-8566-5CD11ADBAC69}" type="datetimeFigureOut">
              <a:rPr lang="it-IT" smtClean="0"/>
              <a:pPr/>
              <a:t>27/10/2013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98EFE52-CB14-4727-9704-532E32B90FFE}"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914402"/>
            <a:ext cx="2057400" cy="5211763"/>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914402"/>
            <a:ext cx="6019800" cy="5211763"/>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D9D5BD72-FA31-4406-8566-5CD11ADBAC69}" type="datetimeFigureOut">
              <a:rPr lang="it-IT" smtClean="0"/>
              <a:pPr/>
              <a:t>27/10/2013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98EFE52-CB14-4727-9704-532E32B90FFE}"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igura a mano libera 6"/>
          <p:cNvSpPr>
            <a:spLocks/>
          </p:cNvSpPr>
          <p:nvPr/>
        </p:nvSpPr>
        <p:spPr bwMode="auto">
          <a:xfrm>
            <a:off x="-9526" y="-7144"/>
            <a:ext cx="9163051"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igura a mano libera 7"/>
          <p:cNvSpPr>
            <a:spLocks/>
          </p:cNvSpPr>
          <p:nvPr/>
        </p:nvSpPr>
        <p:spPr bwMode="auto">
          <a:xfrm>
            <a:off x="4381501"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Segnaposto titolo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it-IT" smtClean="0"/>
              <a:t>Fare clic per modificare lo stile del titolo</a:t>
            </a:r>
            <a:endParaRPr kumimoji="0" lang="en-US"/>
          </a:p>
        </p:txBody>
      </p:sp>
      <p:sp>
        <p:nvSpPr>
          <p:cNvPr id="30" name="Segnaposto testo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0" name="Segnaposto data 9"/>
          <p:cNvSpPr>
            <a:spLocks noGrp="1"/>
          </p:cNvSpPr>
          <p:nvPr>
            <p:ph type="dt" sz="half" idx="2"/>
          </p:nvPr>
        </p:nvSpPr>
        <p:spPr>
          <a:xfrm>
            <a:off x="457200" y="6356351"/>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D9D5BD72-FA31-4406-8566-5CD11ADBAC69}" type="datetimeFigureOut">
              <a:rPr lang="it-IT" smtClean="0"/>
              <a:pPr/>
              <a:t>27/10/2013</a:t>
            </a:fld>
            <a:endParaRPr lang="it-IT"/>
          </a:p>
        </p:txBody>
      </p:sp>
      <p:sp>
        <p:nvSpPr>
          <p:cNvPr id="22" name="Segnaposto piè di pagina 21"/>
          <p:cNvSpPr>
            <a:spLocks noGrp="1"/>
          </p:cNvSpPr>
          <p:nvPr>
            <p:ph type="ftr" sz="quarter" idx="3"/>
          </p:nvPr>
        </p:nvSpPr>
        <p:spPr>
          <a:xfrm>
            <a:off x="2667000" y="6356351"/>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it-IT"/>
          </a:p>
        </p:txBody>
      </p:sp>
      <p:sp>
        <p:nvSpPr>
          <p:cNvPr id="18" name="Segnaposto numero diapositiva 17"/>
          <p:cNvSpPr>
            <a:spLocks noGrp="1"/>
          </p:cNvSpPr>
          <p:nvPr>
            <p:ph type="sldNum" sz="quarter" idx="4"/>
          </p:nvPr>
        </p:nvSpPr>
        <p:spPr>
          <a:xfrm>
            <a:off x="7924800" y="6356351"/>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C98EFE52-CB14-4727-9704-532E32B90FFE}" type="slidenum">
              <a:rPr lang="it-IT" smtClean="0"/>
              <a:pPr/>
              <a:t>‹N›</a:t>
            </a:fld>
            <a:endParaRPr lang="it-IT"/>
          </a:p>
        </p:txBody>
      </p:sp>
      <p:grpSp>
        <p:nvGrpSpPr>
          <p:cNvPr id="2" name="Gruppo 1"/>
          <p:cNvGrpSpPr/>
          <p:nvPr/>
        </p:nvGrpSpPr>
        <p:grpSpPr>
          <a:xfrm>
            <a:off x="-19017" y="202408"/>
            <a:ext cx="9180548" cy="649224"/>
            <a:chOff x="-19045" y="216550"/>
            <a:chExt cx="9180548" cy="649224"/>
          </a:xfrm>
        </p:grpSpPr>
        <p:sp>
          <p:nvSpPr>
            <p:cNvPr id="12" name="Figura a mano libera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igura a mano libera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hyperlink" Target="http://www.linkiesta.it/" TargetMode="External"/><Relationship Id="rId3" Type="http://schemas.openxmlformats.org/officeDocument/2006/relationships/hyperlink" Target="http://www.agriregionieuropa.univpm.it/" TargetMode="External"/><Relationship Id="rId7" Type="http://schemas.openxmlformats.org/officeDocument/2006/relationships/hyperlink" Target="http://www.mondobirra.it/" TargetMode="External"/><Relationship Id="rId2" Type="http://schemas.openxmlformats.org/officeDocument/2006/relationships/hyperlink" Target="http://www.agronotizie.imagelinenetwork.com/" TargetMode="External"/><Relationship Id="rId1" Type="http://schemas.openxmlformats.org/officeDocument/2006/relationships/slideLayout" Target="../slideLayouts/slideLayout2.xml"/><Relationship Id="rId6" Type="http://schemas.openxmlformats.org/officeDocument/2006/relationships/hyperlink" Target="http://www.assobirra.it/" TargetMode="External"/><Relationship Id="rId5" Type="http://schemas.openxmlformats.org/officeDocument/2006/relationships/hyperlink" Target="http://www.ilsole24ore.com/" TargetMode="External"/><Relationship Id="rId10" Type="http://schemas.openxmlformats.org/officeDocument/2006/relationships/image" Target="../media/image18.jpeg"/><Relationship Id="rId4" Type="http://schemas.openxmlformats.org/officeDocument/2006/relationships/hyperlink" Target="http://www.ladeabirra.it/" TargetMode="External"/><Relationship Id="rId9" Type="http://schemas.openxmlformats.org/officeDocument/2006/relationships/hyperlink" Target="http://www.wikipedia.i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donnamoderna.com/var/ezflow_site/storage/images/media/images/matrimonio/organizzazione/caldo-matrimonio/fresca-birra-artigianale/66305605-1-ita-IT/Fresca-birra-artigianale_o_gdo.jpg"/>
          <p:cNvPicPr>
            <a:picLocks noChangeAspect="1" noChangeArrowheads="1"/>
          </p:cNvPicPr>
          <p:nvPr/>
        </p:nvPicPr>
        <p:blipFill>
          <a:blip r:embed="rId2" cstate="print"/>
          <a:srcRect/>
          <a:stretch>
            <a:fillRect/>
          </a:stretch>
        </p:blipFill>
        <p:spPr bwMode="auto">
          <a:xfrm>
            <a:off x="0" y="0"/>
            <a:ext cx="9196605" cy="6858000"/>
          </a:xfrm>
          <a:prstGeom prst="rect">
            <a:avLst/>
          </a:prstGeom>
          <a:noFill/>
        </p:spPr>
      </p:pic>
      <p:sp>
        <p:nvSpPr>
          <p:cNvPr id="4" name="Titolo 3"/>
          <p:cNvSpPr>
            <a:spLocks noGrp="1"/>
          </p:cNvSpPr>
          <p:nvPr>
            <p:ph type="ctrTitle"/>
          </p:nvPr>
        </p:nvSpPr>
        <p:spPr>
          <a:xfrm>
            <a:off x="683568" y="3356993"/>
            <a:ext cx="7772400" cy="1470025"/>
          </a:xfrm>
        </p:spPr>
        <p:txBody>
          <a:bodyPr>
            <a:normAutofit fontScale="90000"/>
          </a:bodyPr>
          <a:lstStyle/>
          <a:p>
            <a:pPr algn="ctr"/>
            <a:r>
              <a:rPr lang="it-IT" dirty="0" smtClean="0">
                <a:solidFill>
                  <a:schemeClr val="tx1"/>
                </a:solidFill>
              </a:rPr>
              <a:t>Le birre artigianali e industriali, la nuova offerta e le tendenze di consumo</a:t>
            </a:r>
            <a:r>
              <a:rPr lang="it-IT" dirty="0" smtClean="0"/>
              <a:t/>
            </a:r>
            <a:br>
              <a:rPr lang="it-IT" dirty="0" smtClean="0"/>
            </a:br>
            <a:endParaRPr lang="it-IT" dirty="0"/>
          </a:p>
        </p:txBody>
      </p:sp>
      <p:sp>
        <p:nvSpPr>
          <p:cNvPr id="5" name="Sottotitolo 4"/>
          <p:cNvSpPr>
            <a:spLocks noGrp="1"/>
          </p:cNvSpPr>
          <p:nvPr>
            <p:ph type="subTitle" idx="1"/>
          </p:nvPr>
        </p:nvSpPr>
        <p:spPr>
          <a:xfrm>
            <a:off x="1403648" y="4725144"/>
            <a:ext cx="6400800" cy="1752600"/>
          </a:xfrm>
        </p:spPr>
        <p:txBody>
          <a:bodyPr>
            <a:normAutofit fontScale="92500" lnSpcReduction="10000"/>
          </a:bodyPr>
          <a:lstStyle/>
          <a:p>
            <a:pPr algn="ctr"/>
            <a:r>
              <a:rPr lang="it-IT" sz="1800" b="1" dirty="0" smtClean="0">
                <a:latin typeface="+mj-lt"/>
              </a:rPr>
              <a:t>Università degli Studi di Macerata</a:t>
            </a:r>
          </a:p>
          <a:p>
            <a:pPr algn="ctr"/>
            <a:r>
              <a:rPr lang="it-IT" sz="1800" b="1" dirty="0" smtClean="0">
                <a:latin typeface="+mj-lt"/>
              </a:rPr>
              <a:t>Economia e Marketing Agroalimentare</a:t>
            </a:r>
          </a:p>
          <a:p>
            <a:pPr algn="ctr"/>
            <a:r>
              <a:rPr lang="it-IT" sz="1800" b="1" dirty="0" smtClean="0">
                <a:latin typeface="+mj-lt"/>
              </a:rPr>
              <a:t>Professor </a:t>
            </a:r>
            <a:r>
              <a:rPr lang="it-IT" sz="1800" b="1" dirty="0" err="1" smtClean="0">
                <a:latin typeface="+mj-lt"/>
              </a:rPr>
              <a:t>A.Cavicchi</a:t>
            </a:r>
            <a:endParaRPr lang="it-IT" sz="1800" b="1" dirty="0" smtClean="0">
              <a:latin typeface="+mj-lt"/>
            </a:endParaRPr>
          </a:p>
          <a:p>
            <a:pPr algn="ctr"/>
            <a:r>
              <a:rPr lang="it-IT" sz="1800" b="1" dirty="0" smtClean="0">
                <a:latin typeface="+mj-lt"/>
              </a:rPr>
              <a:t>Anno accademico 2013/2014</a:t>
            </a:r>
          </a:p>
          <a:p>
            <a:pPr algn="ctr"/>
            <a:r>
              <a:rPr lang="it-IT" sz="1800" b="1" dirty="0" smtClean="0">
                <a:latin typeface="+mj-lt"/>
              </a:rPr>
              <a:t>Diego Marziali, Luca </a:t>
            </a:r>
            <a:r>
              <a:rPr lang="it-IT" sz="1800" b="1" dirty="0" err="1" smtClean="0">
                <a:latin typeface="+mj-lt"/>
              </a:rPr>
              <a:t>Panfoli</a:t>
            </a:r>
            <a:r>
              <a:rPr lang="it-IT" sz="1800" b="1" dirty="0" smtClean="0">
                <a:latin typeface="+mj-lt"/>
              </a:rPr>
              <a:t>, Luciano Russo, </a:t>
            </a:r>
            <a:r>
              <a:rPr lang="it-IT" sz="1800" b="1" dirty="0" err="1" smtClean="0">
                <a:latin typeface="+mj-lt"/>
              </a:rPr>
              <a:t>Joao</a:t>
            </a:r>
            <a:r>
              <a:rPr lang="it-IT" sz="1800" b="1" dirty="0" smtClean="0">
                <a:latin typeface="+mj-lt"/>
              </a:rPr>
              <a:t> Antonio </a:t>
            </a:r>
            <a:r>
              <a:rPr lang="it-IT" sz="1800" b="1" dirty="0" err="1" smtClean="0">
                <a:latin typeface="+mj-lt"/>
              </a:rPr>
              <a:t>Caballero</a:t>
            </a:r>
            <a:r>
              <a:rPr lang="it-IT" sz="1800" b="1" dirty="0" smtClean="0">
                <a:latin typeface="+mj-lt"/>
              </a:rPr>
              <a:t>, Mattia </a:t>
            </a:r>
            <a:r>
              <a:rPr lang="it-IT" sz="1800" b="1" dirty="0" err="1" smtClean="0">
                <a:latin typeface="+mj-lt"/>
              </a:rPr>
              <a:t>Granci</a:t>
            </a:r>
            <a:endParaRPr lang="it-IT" sz="1800" b="1" dirty="0" smtClean="0">
              <a:latin typeface="+mj-lt"/>
            </a:endParaRPr>
          </a:p>
          <a:p>
            <a:endParaRPr lang="it-IT" sz="1800" dirty="0" smtClean="0">
              <a:solidFill>
                <a:schemeClr val="bg1"/>
              </a:solidFill>
            </a:endParaRPr>
          </a:p>
          <a:p>
            <a:endParaRPr lang="it-IT" sz="1800" dirty="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67544" y="692697"/>
            <a:ext cx="8229600" cy="4525963"/>
          </a:xfrm>
        </p:spPr>
        <p:txBody>
          <a:bodyPr/>
          <a:lstStyle/>
          <a:p>
            <a:pPr algn="ctr">
              <a:buNone/>
            </a:pPr>
            <a:r>
              <a:rPr lang="it-IT" sz="3200" dirty="0" smtClean="0">
                <a:solidFill>
                  <a:schemeClr val="tx2"/>
                </a:solidFill>
                <a:latin typeface="+mj-lt"/>
              </a:rPr>
              <a:t>La birra: un mercato in espansione in Italia</a:t>
            </a:r>
          </a:p>
          <a:p>
            <a:pPr algn="just">
              <a:buNone/>
            </a:pPr>
            <a:r>
              <a:rPr lang="it-IT" sz="2400" dirty="0" smtClean="0">
                <a:solidFill>
                  <a:schemeClr val="tx2"/>
                </a:solidFill>
                <a:latin typeface="+mj-lt"/>
              </a:rPr>
              <a:t>Il prodotto birra sta riscuotendo sempre maggior successo, in particolare per quanto riguarda i giovani, vantando nei consumi un tasso di crescita superiore sia al vino che ai superalcolici. Questa tipologia di mercato contribuisce per oltre 1 miliardo di euro annui alla creazione del valore aggiunto nazionale e rappresenta un’importante fonte di reddito per la produzione agricola.</a:t>
            </a:r>
            <a:endParaRPr lang="it-IT" sz="2400" dirty="0">
              <a:solidFill>
                <a:schemeClr val="tx2"/>
              </a:solidFill>
              <a:latin typeface="+mj-lt"/>
            </a:endParaRPr>
          </a:p>
        </p:txBody>
      </p:sp>
      <p:pic>
        <p:nvPicPr>
          <p:cNvPr id="4" name="Immagine 3" descr="C:\Documents and Settings\utente\Desktop\Garavaglia_20_numero_40_f1.gif"/>
          <p:cNvPicPr/>
          <p:nvPr/>
        </p:nvPicPr>
        <p:blipFill>
          <a:blip r:embed="rId2" cstate="print"/>
          <a:srcRect/>
          <a:stretch>
            <a:fillRect/>
          </a:stretch>
        </p:blipFill>
        <p:spPr bwMode="auto">
          <a:xfrm>
            <a:off x="1331640" y="3861048"/>
            <a:ext cx="6336704" cy="28083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it.becks.com/img/becks_og.png"/>
          <p:cNvPicPr>
            <a:picLocks noChangeAspect="1" noChangeArrowheads="1"/>
          </p:cNvPicPr>
          <p:nvPr/>
        </p:nvPicPr>
        <p:blipFill>
          <a:blip r:embed="rId2" cstate="print"/>
          <a:srcRect/>
          <a:stretch>
            <a:fillRect/>
          </a:stretch>
        </p:blipFill>
        <p:spPr bwMode="auto">
          <a:xfrm>
            <a:off x="395536" y="3933057"/>
            <a:ext cx="2043608" cy="2043608"/>
          </a:xfrm>
          <a:prstGeom prst="rect">
            <a:avLst/>
          </a:prstGeom>
          <a:noFill/>
        </p:spPr>
      </p:pic>
      <p:pic>
        <p:nvPicPr>
          <p:cNvPr id="16390" name="Picture 6" descr="http://www.inventati.org/radiodimassa/wp-content/uploads/2010/07/image.axd1.jpeg"/>
          <p:cNvPicPr>
            <a:picLocks noChangeAspect="1" noChangeArrowheads="1"/>
          </p:cNvPicPr>
          <p:nvPr/>
        </p:nvPicPr>
        <p:blipFill>
          <a:blip r:embed="rId3" cstate="print"/>
          <a:srcRect/>
          <a:stretch>
            <a:fillRect/>
          </a:stretch>
        </p:blipFill>
        <p:spPr bwMode="auto">
          <a:xfrm>
            <a:off x="2843808" y="4697760"/>
            <a:ext cx="2880320" cy="2160240"/>
          </a:xfrm>
          <a:prstGeom prst="rect">
            <a:avLst/>
          </a:prstGeom>
          <a:noFill/>
        </p:spPr>
      </p:pic>
      <p:pic>
        <p:nvPicPr>
          <p:cNvPr id="16392" name="Picture 8" descr="http://www.damajority.com/wp-content/uploads/2012/09/01_Heineken_K2_Bottle_Embossed.jpg"/>
          <p:cNvPicPr>
            <a:picLocks noChangeAspect="1" noChangeArrowheads="1"/>
          </p:cNvPicPr>
          <p:nvPr/>
        </p:nvPicPr>
        <p:blipFill>
          <a:blip r:embed="rId4" cstate="print"/>
          <a:srcRect/>
          <a:stretch>
            <a:fillRect/>
          </a:stretch>
        </p:blipFill>
        <p:spPr bwMode="auto">
          <a:xfrm>
            <a:off x="5734050" y="1484784"/>
            <a:ext cx="3409951" cy="5562600"/>
          </a:xfrm>
          <a:prstGeom prst="rect">
            <a:avLst/>
          </a:prstGeom>
          <a:noFill/>
        </p:spPr>
      </p:pic>
      <p:sp>
        <p:nvSpPr>
          <p:cNvPr id="3" name="Segnaposto contenuto 2"/>
          <p:cNvSpPr>
            <a:spLocks noGrp="1"/>
          </p:cNvSpPr>
          <p:nvPr>
            <p:ph idx="1"/>
          </p:nvPr>
        </p:nvSpPr>
        <p:spPr>
          <a:xfrm>
            <a:off x="467544" y="908720"/>
            <a:ext cx="8229600" cy="4389120"/>
          </a:xfrm>
        </p:spPr>
        <p:txBody>
          <a:bodyPr/>
          <a:lstStyle/>
          <a:p>
            <a:pPr algn="ctr">
              <a:buNone/>
            </a:pPr>
            <a:r>
              <a:rPr lang="it-IT" sz="3200" dirty="0" smtClean="0">
                <a:solidFill>
                  <a:schemeClr val="tx2"/>
                </a:solidFill>
                <a:latin typeface="+mj-lt"/>
              </a:rPr>
              <a:t>La concentrazione nel mercato della birra</a:t>
            </a:r>
          </a:p>
          <a:p>
            <a:pPr algn="just">
              <a:buNone/>
            </a:pPr>
            <a:r>
              <a:rPr lang="it-IT" sz="2400" dirty="0" smtClean="0">
                <a:solidFill>
                  <a:schemeClr val="tx2"/>
                </a:solidFill>
                <a:latin typeface="+mj-lt"/>
              </a:rPr>
              <a:t>In questo ambito l’offerta italiana ha registrato negli ultimi decenni un incremento di concentrazione e internazionalizzazione del mercato, che verteva nei confronti di grandi gruppi multinazionali per il 65,3% delle vendite di birra nel 2008, tra cui spiccavano: Heineken, </a:t>
            </a:r>
            <a:r>
              <a:rPr lang="it-IT" sz="2400" dirty="0" err="1" smtClean="0">
                <a:solidFill>
                  <a:schemeClr val="tx2"/>
                </a:solidFill>
                <a:latin typeface="+mj-lt"/>
              </a:rPr>
              <a:t>SABMiller</a:t>
            </a:r>
            <a:r>
              <a:rPr lang="it-IT" sz="2400" dirty="0" smtClean="0">
                <a:solidFill>
                  <a:schemeClr val="tx2"/>
                </a:solidFill>
                <a:latin typeface="+mj-lt"/>
              </a:rPr>
              <a:t>/Peroni, </a:t>
            </a:r>
            <a:r>
              <a:rPr lang="it-IT" sz="2400" dirty="0" err="1" smtClean="0">
                <a:solidFill>
                  <a:schemeClr val="tx2"/>
                </a:solidFill>
                <a:latin typeface="+mj-lt"/>
              </a:rPr>
              <a:t>Carlsberg</a:t>
            </a:r>
            <a:r>
              <a:rPr lang="it-IT" sz="2400" dirty="0" smtClean="0">
                <a:solidFill>
                  <a:schemeClr val="tx2"/>
                </a:solidFill>
                <a:latin typeface="+mj-lt"/>
              </a:rPr>
              <a:t> e </a:t>
            </a:r>
            <a:r>
              <a:rPr lang="it-IT" sz="2400" dirty="0" err="1" smtClean="0">
                <a:solidFill>
                  <a:schemeClr val="tx2"/>
                </a:solidFill>
                <a:latin typeface="+mj-lt"/>
              </a:rPr>
              <a:t>InBev</a:t>
            </a:r>
            <a:r>
              <a:rPr lang="it-IT" sz="2400" dirty="0" smtClean="0">
                <a:solidFill>
                  <a:schemeClr val="tx2"/>
                </a:solidFill>
                <a:latin typeface="+mj-lt"/>
              </a:rPr>
              <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67544" y="188640"/>
            <a:ext cx="8229600" cy="1143000"/>
          </a:xfrm>
        </p:spPr>
        <p:txBody>
          <a:bodyPr>
            <a:normAutofit/>
          </a:bodyPr>
          <a:lstStyle/>
          <a:p>
            <a:pPr algn="ctr"/>
            <a:r>
              <a:rPr lang="it-IT" sz="3200" dirty="0" err="1" smtClean="0"/>
              <a:t>Microbirrificio</a:t>
            </a:r>
            <a:r>
              <a:rPr lang="it-IT" sz="3200" dirty="0" smtClean="0"/>
              <a:t> e </a:t>
            </a:r>
            <a:r>
              <a:rPr lang="it-IT" sz="3200" dirty="0" err="1" smtClean="0"/>
              <a:t>Brewpub</a:t>
            </a:r>
            <a:endParaRPr lang="it-IT" sz="3200" dirty="0"/>
          </a:p>
        </p:txBody>
      </p:sp>
      <p:sp>
        <p:nvSpPr>
          <p:cNvPr id="5" name="Segnaposto contenuto 4"/>
          <p:cNvSpPr>
            <a:spLocks noGrp="1"/>
          </p:cNvSpPr>
          <p:nvPr>
            <p:ph idx="1"/>
          </p:nvPr>
        </p:nvSpPr>
        <p:spPr>
          <a:xfrm>
            <a:off x="467544" y="1484784"/>
            <a:ext cx="8229600" cy="4389120"/>
          </a:xfrm>
        </p:spPr>
        <p:txBody>
          <a:bodyPr/>
          <a:lstStyle/>
          <a:p>
            <a:pPr algn="just">
              <a:buNone/>
            </a:pPr>
            <a:r>
              <a:rPr lang="it-IT" sz="2200" dirty="0" smtClean="0">
                <a:solidFill>
                  <a:schemeClr val="tx2"/>
                </a:solidFill>
                <a:latin typeface="+mj-lt"/>
              </a:rPr>
              <a:t>Numerosi piccoli produttori artigianali hanno fatto il loro ingresso nel mercato italiano. Queste entità produttrici, chiamate “</a:t>
            </a:r>
            <a:r>
              <a:rPr lang="it-IT" sz="2200" dirty="0" err="1" smtClean="0">
                <a:solidFill>
                  <a:schemeClr val="tx2"/>
                </a:solidFill>
                <a:latin typeface="+mj-lt"/>
              </a:rPr>
              <a:t>microbirrifici</a:t>
            </a:r>
            <a:r>
              <a:rPr lang="it-IT" sz="2200" dirty="0" smtClean="0">
                <a:solidFill>
                  <a:schemeClr val="tx2"/>
                </a:solidFill>
                <a:latin typeface="+mj-lt"/>
              </a:rPr>
              <a:t>” si stanno sviluppando a macchia d’olio in tutte le regioni d’Italia, fino a superare oggigiorno le 445 unità produttive. Si tratta di piccole imprese artigiane che si differenziano dai “giganti” soddisfacendo una domanda (in crescita) più attenta alla qualità e genuinità e aventi un immagine “pulita e pura”. </a:t>
            </a:r>
          </a:p>
          <a:p>
            <a:pPr>
              <a:buNone/>
            </a:pPr>
            <a:endParaRPr lang="it-IT" dirty="0" smtClean="0"/>
          </a:p>
          <a:p>
            <a:pPr>
              <a:buNone/>
            </a:pPr>
            <a:endParaRPr lang="it-IT" dirty="0"/>
          </a:p>
        </p:txBody>
      </p:sp>
      <p:pic>
        <p:nvPicPr>
          <p:cNvPr id="3076" name="Picture 4" descr="http://www.wachsmann.com/uploads/tx_templavoila/TBS-2.jpg"/>
          <p:cNvPicPr>
            <a:picLocks noChangeAspect="1" noChangeArrowheads="1"/>
          </p:cNvPicPr>
          <p:nvPr/>
        </p:nvPicPr>
        <p:blipFill>
          <a:blip r:embed="rId2" cstate="print"/>
          <a:srcRect/>
          <a:stretch>
            <a:fillRect/>
          </a:stretch>
        </p:blipFill>
        <p:spPr bwMode="auto">
          <a:xfrm>
            <a:off x="0" y="4077072"/>
            <a:ext cx="9144000" cy="3586564"/>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67544" y="836712"/>
            <a:ext cx="8229600" cy="4389120"/>
          </a:xfrm>
        </p:spPr>
        <p:txBody>
          <a:bodyPr/>
          <a:lstStyle/>
          <a:p>
            <a:pPr algn="just">
              <a:buNone/>
            </a:pPr>
            <a:r>
              <a:rPr lang="it-IT" sz="2400" dirty="0" smtClean="0">
                <a:solidFill>
                  <a:schemeClr val="tx2"/>
                </a:solidFill>
                <a:latin typeface="+mj-lt"/>
              </a:rPr>
              <a:t>Queste imprese si pongono in stretto legame con il territorio circostante, come si può facilmente intuire anche dall’uso di ingredienti prodotti in loco e dalla distribuzione prevalentemente locale in bar o ristoranti, attraverso la vendita diretta al cliente o tramite un locale annesso all’impianto di produzione (</a:t>
            </a:r>
            <a:r>
              <a:rPr lang="it-IT" sz="2400" dirty="0" err="1" smtClean="0">
                <a:solidFill>
                  <a:schemeClr val="tx2"/>
                </a:solidFill>
                <a:latin typeface="+mj-lt"/>
              </a:rPr>
              <a:t>brewpub</a:t>
            </a:r>
            <a:r>
              <a:rPr lang="it-IT" sz="2400" dirty="0" smtClean="0">
                <a:solidFill>
                  <a:schemeClr val="tx2"/>
                </a:solidFill>
                <a:latin typeface="+mj-lt"/>
              </a:rPr>
              <a:t>). </a:t>
            </a:r>
          </a:p>
          <a:p>
            <a:endParaRPr lang="it-IT" dirty="0"/>
          </a:p>
        </p:txBody>
      </p:sp>
      <p:pic>
        <p:nvPicPr>
          <p:cNvPr id="19458" name="Picture 2" descr="http://www.wachsmann.com/uploads/tx_templavoila/pavcbs15-NEW.jpg"/>
          <p:cNvPicPr>
            <a:picLocks noChangeAspect="1" noChangeArrowheads="1"/>
          </p:cNvPicPr>
          <p:nvPr/>
        </p:nvPicPr>
        <p:blipFill>
          <a:blip r:embed="rId2" cstate="print"/>
          <a:srcRect/>
          <a:stretch>
            <a:fillRect/>
          </a:stretch>
        </p:blipFill>
        <p:spPr bwMode="auto">
          <a:xfrm>
            <a:off x="0" y="3284985"/>
            <a:ext cx="9144000" cy="3573016"/>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67544" y="188640"/>
            <a:ext cx="8229600" cy="1143000"/>
          </a:xfrm>
        </p:spPr>
        <p:txBody>
          <a:bodyPr>
            <a:normAutofit/>
          </a:bodyPr>
          <a:lstStyle/>
          <a:p>
            <a:pPr algn="ctr"/>
            <a:r>
              <a:rPr lang="it-IT" sz="4000" dirty="0" smtClean="0"/>
              <a:t>Artigianale o industriale?</a:t>
            </a:r>
            <a:endParaRPr lang="it-IT" sz="4000" dirty="0"/>
          </a:p>
        </p:txBody>
      </p:sp>
      <p:sp>
        <p:nvSpPr>
          <p:cNvPr id="4" name="Segnaposto contenuto 3"/>
          <p:cNvSpPr>
            <a:spLocks noGrp="1"/>
          </p:cNvSpPr>
          <p:nvPr>
            <p:ph sz="half" idx="2"/>
          </p:nvPr>
        </p:nvSpPr>
        <p:spPr>
          <a:xfrm>
            <a:off x="4648200" y="1412776"/>
            <a:ext cx="4038600" cy="5445224"/>
          </a:xfrm>
        </p:spPr>
        <p:txBody>
          <a:bodyPr>
            <a:normAutofit fontScale="85000" lnSpcReduction="20000"/>
          </a:bodyPr>
          <a:lstStyle/>
          <a:p>
            <a:r>
              <a:rPr lang="it-IT" dirty="0" smtClean="0">
                <a:solidFill>
                  <a:schemeClr val="tx2"/>
                </a:solidFill>
                <a:latin typeface="+mj-lt"/>
              </a:rPr>
              <a:t>La birra industriale viene prodotta su larga scala, in grandi stabilimenti dove viene poi distribuita a livello internazionale. Gli ingredienti utilizzati sono standardizzati e scelti secondo criteri di convenienza economica. Per motivi di conservazione vengono aggiunti additivi, viene pastorizzata e microfiltrata. Un’azienda che produce industrialmente non riesce a monitorare tutta la filiera, col proprio intervento.</a:t>
            </a:r>
            <a:endParaRPr lang="it-IT" dirty="0">
              <a:solidFill>
                <a:schemeClr val="tx2"/>
              </a:solidFill>
              <a:latin typeface="+mj-lt"/>
            </a:endParaRPr>
          </a:p>
        </p:txBody>
      </p:sp>
      <p:pic>
        <p:nvPicPr>
          <p:cNvPr id="1027" name="Picture 3" descr="C:\Documents and Settings\utente\Desktop\images.jpg"/>
          <p:cNvPicPr>
            <a:picLocks noChangeAspect="1" noChangeArrowheads="1"/>
          </p:cNvPicPr>
          <p:nvPr/>
        </p:nvPicPr>
        <p:blipFill>
          <a:blip r:embed="rId3" cstate="print"/>
          <a:srcRect/>
          <a:stretch>
            <a:fillRect/>
          </a:stretch>
        </p:blipFill>
        <p:spPr bwMode="auto">
          <a:xfrm>
            <a:off x="755576" y="5229200"/>
            <a:ext cx="3024336" cy="2012558"/>
          </a:xfrm>
          <a:prstGeom prst="rect">
            <a:avLst/>
          </a:prstGeom>
          <a:noFill/>
          <a:effectLst>
            <a:softEdge rad="317500"/>
          </a:effectLst>
        </p:spPr>
      </p:pic>
      <p:sp>
        <p:nvSpPr>
          <p:cNvPr id="3" name="Segnaposto contenuto 2"/>
          <p:cNvSpPr>
            <a:spLocks noGrp="1"/>
          </p:cNvSpPr>
          <p:nvPr>
            <p:ph sz="half" idx="1"/>
          </p:nvPr>
        </p:nvSpPr>
        <p:spPr>
          <a:xfrm>
            <a:off x="457200" y="1340768"/>
            <a:ext cx="4042792" cy="4608512"/>
          </a:xfrm>
        </p:spPr>
        <p:txBody>
          <a:bodyPr>
            <a:normAutofit fontScale="85000" lnSpcReduction="20000"/>
          </a:bodyPr>
          <a:lstStyle/>
          <a:p>
            <a:r>
              <a:rPr lang="it-IT" dirty="0" smtClean="0">
                <a:solidFill>
                  <a:schemeClr val="tx2"/>
                </a:solidFill>
                <a:latin typeface="+mj-lt"/>
              </a:rPr>
              <a:t>La birra artigianale nasce dall’utilizzo di ingredienti prettamente naturali di alta qualità, spesso reperiti direttamente in loco, come castagne, farro, erbe aromatiche, spezie della macchia mediterranea, e nega i processi di pastorizzazione e microfiltrazione tipici e abituali della produzione su larga scala. Un birraio artigianale dovrebbe poter monitorare la maggior parte della filiera di produzione, col proprio intervento diretto. </a:t>
            </a:r>
            <a:endParaRPr lang="it-IT" dirty="0">
              <a:solidFill>
                <a:schemeClr val="tx2"/>
              </a:solidFill>
              <a:latin typeface="+mj-lt"/>
            </a:endParaRPr>
          </a:p>
        </p:txBody>
      </p:sp>
      <p:pic>
        <p:nvPicPr>
          <p:cNvPr id="1028" name="Picture 4" descr="C:\Documents and Settings\utente\Desktop\paulaner2.jpg"/>
          <p:cNvPicPr>
            <a:picLocks noChangeAspect="1" noChangeArrowheads="1"/>
          </p:cNvPicPr>
          <p:nvPr/>
        </p:nvPicPr>
        <p:blipFill>
          <a:blip r:embed="rId4" cstate="print"/>
          <a:srcRect/>
          <a:stretch>
            <a:fillRect/>
          </a:stretch>
        </p:blipFill>
        <p:spPr bwMode="auto">
          <a:xfrm>
            <a:off x="4388754" y="4869160"/>
            <a:ext cx="4755246" cy="2520280"/>
          </a:xfrm>
          <a:prstGeom prst="rect">
            <a:avLst/>
          </a:prstGeom>
          <a:noFill/>
          <a:effectLst>
            <a:softEdge rad="635000"/>
          </a:effectLst>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normAutofit/>
          </a:bodyPr>
          <a:lstStyle/>
          <a:p>
            <a:pPr algn="ctr"/>
            <a:r>
              <a:rPr lang="it-IT" sz="3600" dirty="0" smtClean="0"/>
              <a:t>Normativa sulla birra artigianale e industriale </a:t>
            </a:r>
            <a:endParaRPr lang="it-IT" sz="3600" dirty="0"/>
          </a:p>
        </p:txBody>
      </p:sp>
      <p:sp>
        <p:nvSpPr>
          <p:cNvPr id="6" name="Segnaposto contenuto 5"/>
          <p:cNvSpPr>
            <a:spLocks noGrp="1"/>
          </p:cNvSpPr>
          <p:nvPr>
            <p:ph idx="1"/>
          </p:nvPr>
        </p:nvSpPr>
        <p:spPr/>
        <p:txBody>
          <a:bodyPr/>
          <a:lstStyle/>
          <a:p>
            <a:pPr algn="just">
              <a:buFont typeface="Arial" pitchFamily="34" charset="0"/>
              <a:buChar char="•"/>
            </a:pPr>
            <a:r>
              <a:rPr lang="it-IT" sz="2400" dirty="0" smtClean="0">
                <a:solidFill>
                  <a:schemeClr val="tx2"/>
                </a:solidFill>
                <a:latin typeface="+mj-lt"/>
              </a:rPr>
              <a:t>Secondo la legge italiana non esiste alcuna differenza tra birra artigianale e birra industriale, ma solo tra la denominazione delle aziende (</a:t>
            </a:r>
            <a:r>
              <a:rPr lang="it-IT" sz="2400" dirty="0" err="1" smtClean="0">
                <a:solidFill>
                  <a:schemeClr val="tx2"/>
                </a:solidFill>
                <a:latin typeface="+mj-lt"/>
              </a:rPr>
              <a:t>microbirrificio</a:t>
            </a:r>
            <a:r>
              <a:rPr lang="it-IT" sz="2400" dirty="0" smtClean="0">
                <a:solidFill>
                  <a:schemeClr val="tx2"/>
                </a:solidFill>
                <a:latin typeface="+mj-lt"/>
              </a:rPr>
              <a:t> e birrificio industriale);</a:t>
            </a:r>
          </a:p>
          <a:p>
            <a:pPr algn="just">
              <a:buFont typeface="Arial" pitchFamily="34" charset="0"/>
              <a:buChar char="•"/>
            </a:pPr>
            <a:r>
              <a:rPr lang="it-IT" sz="2400" dirty="0" smtClean="0">
                <a:solidFill>
                  <a:schemeClr val="tx2"/>
                </a:solidFill>
                <a:latin typeface="+mj-lt"/>
              </a:rPr>
              <a:t>Legge n. 1354 del 16 agosto 1962. ;  tale normativa non riconoscerebbe un eventuale etichettatura “birra artigianale”, infatti, si possono utilizzare solo le diciture: "birra analcolica", "birra leggera" o "birra light", "birra speciale" e "birra doppio malto“;</a:t>
            </a:r>
          </a:p>
          <a:p>
            <a:pPr algn="just">
              <a:buFont typeface="Arial" pitchFamily="34" charset="0"/>
              <a:buChar char="•"/>
            </a:pPr>
            <a:r>
              <a:rPr lang="it-IT" sz="2400" dirty="0" smtClean="0">
                <a:solidFill>
                  <a:schemeClr val="tx2"/>
                </a:solidFill>
                <a:latin typeface="+mj-lt"/>
              </a:rPr>
              <a:t>Mancanza di certificazioni nelle birre in Italia;</a:t>
            </a:r>
          </a:p>
          <a:p>
            <a:pPr algn="just">
              <a:buFont typeface="Arial" pitchFamily="34" charset="0"/>
              <a:buChar char="•"/>
            </a:pPr>
            <a:r>
              <a:rPr lang="it-IT" sz="2400" dirty="0" smtClean="0">
                <a:solidFill>
                  <a:schemeClr val="tx2"/>
                </a:solidFill>
                <a:latin typeface="+mj-lt"/>
              </a:rPr>
              <a:t>Normativa finanziamenti Europei;</a:t>
            </a:r>
          </a:p>
          <a:p>
            <a:pPr>
              <a:buNone/>
            </a:pPr>
            <a:endParaRPr lang="it-IT"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67544" y="404664"/>
            <a:ext cx="8229600" cy="1143000"/>
          </a:xfrm>
        </p:spPr>
        <p:txBody>
          <a:bodyPr>
            <a:normAutofit/>
          </a:bodyPr>
          <a:lstStyle/>
          <a:p>
            <a:pPr algn="ctr"/>
            <a:r>
              <a:rPr lang="it-IT" sz="3600" dirty="0" smtClean="0"/>
              <a:t>Percezione e preferenze del consumatore</a:t>
            </a:r>
            <a:endParaRPr lang="it-IT" sz="3600" dirty="0"/>
          </a:p>
        </p:txBody>
      </p:sp>
      <p:sp>
        <p:nvSpPr>
          <p:cNvPr id="3" name="Segnaposto contenuto 2"/>
          <p:cNvSpPr>
            <a:spLocks noGrp="1"/>
          </p:cNvSpPr>
          <p:nvPr>
            <p:ph idx="1"/>
          </p:nvPr>
        </p:nvSpPr>
        <p:spPr>
          <a:xfrm>
            <a:off x="395536" y="1772816"/>
            <a:ext cx="8229600" cy="4389120"/>
          </a:xfrm>
        </p:spPr>
        <p:txBody>
          <a:bodyPr>
            <a:normAutofit lnSpcReduction="10000"/>
          </a:bodyPr>
          <a:lstStyle/>
          <a:p>
            <a:pPr algn="just"/>
            <a:r>
              <a:rPr lang="it-IT" dirty="0" smtClean="0">
                <a:solidFill>
                  <a:schemeClr val="tx2"/>
                </a:solidFill>
                <a:latin typeface="+mj-lt"/>
              </a:rPr>
              <a:t>Caratteristiche estrinseche/intrinseche nella scelta del consumatore (lavoro di </a:t>
            </a:r>
            <a:r>
              <a:rPr lang="it-IT" dirty="0" err="1" smtClean="0">
                <a:solidFill>
                  <a:schemeClr val="tx2"/>
                </a:solidFill>
                <a:latin typeface="+mj-lt"/>
              </a:rPr>
              <a:t>Allison</a:t>
            </a:r>
            <a:r>
              <a:rPr lang="it-IT" dirty="0" smtClean="0">
                <a:solidFill>
                  <a:schemeClr val="tx2"/>
                </a:solidFill>
                <a:latin typeface="+mj-lt"/>
              </a:rPr>
              <a:t> e </a:t>
            </a:r>
            <a:r>
              <a:rPr lang="it-IT" dirty="0" err="1" smtClean="0">
                <a:solidFill>
                  <a:schemeClr val="tx2"/>
                </a:solidFill>
                <a:latin typeface="+mj-lt"/>
              </a:rPr>
              <a:t>Uhl</a:t>
            </a:r>
            <a:r>
              <a:rPr lang="it-IT" dirty="0" smtClean="0">
                <a:solidFill>
                  <a:schemeClr val="tx2"/>
                </a:solidFill>
                <a:latin typeface="+mj-lt"/>
              </a:rPr>
              <a:t>, 1964);</a:t>
            </a:r>
          </a:p>
          <a:p>
            <a:pPr algn="just"/>
            <a:r>
              <a:rPr lang="it-IT" dirty="0" smtClean="0">
                <a:solidFill>
                  <a:schemeClr val="tx2"/>
                </a:solidFill>
                <a:latin typeface="+mj-lt"/>
              </a:rPr>
              <a:t>Gusto o semplice colpo d’occhio?;</a:t>
            </a:r>
          </a:p>
          <a:p>
            <a:pPr algn="just"/>
            <a:r>
              <a:rPr lang="it-IT" dirty="0" smtClean="0">
                <a:solidFill>
                  <a:schemeClr val="tx2"/>
                </a:solidFill>
                <a:latin typeface="+mj-lt"/>
              </a:rPr>
              <a:t>Il consumatore medio si affiderebbe maggiormente alle marche abituali e facilmente riconoscibili. Il consumatore più esperto, sarebbe invece più in grado di attenersi alle qualità intrinseche del prodotto e alle tecniche di produzione, quindi più predisposto all’acquisto di birre artigianali.</a:t>
            </a:r>
          </a:p>
          <a:p>
            <a:pPr algn="just"/>
            <a:r>
              <a:rPr lang="it-IT" dirty="0" smtClean="0">
                <a:solidFill>
                  <a:schemeClr val="tx2"/>
                </a:solidFill>
                <a:latin typeface="+mj-lt"/>
              </a:rPr>
              <a:t>Birra artigianale non solo come prodotto di nicchia ma anche come rivoluzione culturale;</a:t>
            </a:r>
          </a:p>
          <a:p>
            <a:endParaRPr lang="it-IT" dirty="0" smtClean="0">
              <a:solidFill>
                <a:schemeClr val="tx2"/>
              </a:solidFill>
              <a:latin typeface="+mj-lt"/>
            </a:endParaRPr>
          </a:p>
          <a:p>
            <a:endParaRPr lang="it-IT" dirty="0">
              <a:solidFill>
                <a:schemeClr val="tx2"/>
              </a:solidFill>
              <a:latin typeface="+mj-l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67544" y="404664"/>
            <a:ext cx="8229600" cy="1143000"/>
          </a:xfrm>
        </p:spPr>
        <p:txBody>
          <a:bodyPr>
            <a:normAutofit/>
          </a:bodyPr>
          <a:lstStyle/>
          <a:p>
            <a:pPr algn="ctr"/>
            <a:r>
              <a:rPr lang="it-IT" sz="4000" dirty="0" smtClean="0"/>
              <a:t>Birre </a:t>
            </a:r>
            <a:r>
              <a:rPr lang="it-IT" sz="4000" dirty="0" err="1" smtClean="0"/>
              <a:t>trappiste</a:t>
            </a:r>
            <a:r>
              <a:rPr lang="it-IT" sz="4000" dirty="0" smtClean="0"/>
              <a:t> e i falsi trappisti</a:t>
            </a:r>
            <a:endParaRPr lang="it-IT" sz="4000" dirty="0"/>
          </a:p>
        </p:txBody>
      </p:sp>
      <p:sp>
        <p:nvSpPr>
          <p:cNvPr id="3" name="Segnaposto contenuto 2"/>
          <p:cNvSpPr>
            <a:spLocks noGrp="1"/>
          </p:cNvSpPr>
          <p:nvPr>
            <p:ph idx="1"/>
          </p:nvPr>
        </p:nvSpPr>
        <p:spPr>
          <a:xfrm>
            <a:off x="467544" y="1628800"/>
            <a:ext cx="5554960" cy="5229200"/>
          </a:xfrm>
        </p:spPr>
        <p:txBody>
          <a:bodyPr>
            <a:normAutofit/>
          </a:bodyPr>
          <a:lstStyle/>
          <a:p>
            <a:pPr algn="just"/>
            <a:r>
              <a:rPr lang="it-IT" sz="2400" dirty="0" smtClean="0">
                <a:solidFill>
                  <a:schemeClr val="tx2"/>
                </a:solidFill>
                <a:latin typeface="+mj-lt"/>
              </a:rPr>
              <a:t>Con il termine trappista si definisce una birra fabbricata da monaci trappisti o sotto il loro diretto controllo. Esistono al mondo 170 monasteri trappisti, di cui però solo otto (sei in Belgio, una in Olanda e una in Germania), sono autorizzati a produrre e ad etichettare le loro birre con il logo “</a:t>
            </a:r>
            <a:r>
              <a:rPr lang="it-IT" sz="2400" dirty="0" err="1" smtClean="0">
                <a:solidFill>
                  <a:schemeClr val="tx2"/>
                </a:solidFill>
                <a:latin typeface="+mj-lt"/>
              </a:rPr>
              <a:t>Authentic</a:t>
            </a:r>
            <a:r>
              <a:rPr lang="it-IT" sz="2400" dirty="0" smtClean="0">
                <a:solidFill>
                  <a:schemeClr val="tx2"/>
                </a:solidFill>
                <a:latin typeface="+mj-lt"/>
              </a:rPr>
              <a:t> </a:t>
            </a:r>
            <a:r>
              <a:rPr lang="it-IT" sz="2400" dirty="0" err="1" smtClean="0">
                <a:solidFill>
                  <a:schemeClr val="tx2"/>
                </a:solidFill>
                <a:latin typeface="+mj-lt"/>
              </a:rPr>
              <a:t>trappist</a:t>
            </a:r>
            <a:r>
              <a:rPr lang="it-IT" sz="2400" dirty="0" smtClean="0">
                <a:solidFill>
                  <a:schemeClr val="tx2"/>
                </a:solidFill>
                <a:latin typeface="+mj-lt"/>
              </a:rPr>
              <a:t> </a:t>
            </a:r>
            <a:r>
              <a:rPr lang="it-IT" sz="2400" dirty="0" err="1" smtClean="0">
                <a:solidFill>
                  <a:schemeClr val="tx2"/>
                </a:solidFill>
                <a:latin typeface="+mj-lt"/>
              </a:rPr>
              <a:t>product</a:t>
            </a:r>
            <a:r>
              <a:rPr lang="it-IT" sz="2400" dirty="0" smtClean="0">
                <a:solidFill>
                  <a:schemeClr val="tx2"/>
                </a:solidFill>
                <a:latin typeface="+mj-lt"/>
              </a:rPr>
              <a:t>”,che indica l’osservanza di una serie di regole stabilite dall’Associazione Internazionale dei Trappisti.</a:t>
            </a:r>
          </a:p>
          <a:p>
            <a:r>
              <a:rPr lang="it-IT" sz="2400" dirty="0" smtClean="0">
                <a:solidFill>
                  <a:schemeClr val="tx2"/>
                </a:solidFill>
                <a:latin typeface="+mj-lt"/>
              </a:rPr>
              <a:t>Lo scandalo delle false birre </a:t>
            </a:r>
            <a:r>
              <a:rPr lang="it-IT" sz="2400" dirty="0" err="1" smtClean="0">
                <a:solidFill>
                  <a:schemeClr val="tx2"/>
                </a:solidFill>
                <a:latin typeface="+mj-lt"/>
              </a:rPr>
              <a:t>trappiste</a:t>
            </a:r>
            <a:r>
              <a:rPr lang="it-IT" sz="2400" dirty="0" smtClean="0">
                <a:solidFill>
                  <a:schemeClr val="tx2"/>
                </a:solidFill>
                <a:latin typeface="+mj-lt"/>
              </a:rPr>
              <a:t>;</a:t>
            </a:r>
          </a:p>
          <a:p>
            <a:endParaRPr lang="it-IT" sz="2000" dirty="0" smtClean="0">
              <a:solidFill>
                <a:schemeClr val="tx2"/>
              </a:solidFill>
              <a:latin typeface="+mj-lt"/>
            </a:endParaRPr>
          </a:p>
          <a:p>
            <a:endParaRPr lang="it-IT" sz="2000" dirty="0" smtClean="0">
              <a:solidFill>
                <a:schemeClr val="tx2"/>
              </a:solidFill>
              <a:latin typeface="+mj-lt"/>
            </a:endParaRPr>
          </a:p>
          <a:p>
            <a:endParaRPr lang="it-IT" dirty="0"/>
          </a:p>
        </p:txBody>
      </p:sp>
      <p:pic>
        <p:nvPicPr>
          <p:cNvPr id="4" name="Immagine 3" descr="C:\Documents and Settings\utente\Desktop\atp.jpg"/>
          <p:cNvPicPr/>
          <p:nvPr/>
        </p:nvPicPr>
        <p:blipFill>
          <a:blip r:embed="rId2" cstate="print"/>
          <a:srcRect/>
          <a:stretch>
            <a:fillRect/>
          </a:stretch>
        </p:blipFill>
        <p:spPr bwMode="auto">
          <a:xfrm>
            <a:off x="6084168" y="1772816"/>
            <a:ext cx="2808312" cy="2376264"/>
          </a:xfrm>
          <a:prstGeom prst="rect">
            <a:avLst/>
          </a:prstGeom>
          <a:noFill/>
          <a:ln w="9525">
            <a:noFill/>
            <a:miter lim="800000"/>
            <a:headEnd/>
            <a:tailEnd/>
          </a:ln>
        </p:spPr>
      </p:pic>
      <p:pic>
        <p:nvPicPr>
          <p:cNvPr id="5" name="Immagine 4" descr="C:\Documents and Settings\utente\Desktop\Chimays.jpg"/>
          <p:cNvPicPr/>
          <p:nvPr/>
        </p:nvPicPr>
        <p:blipFill>
          <a:blip r:embed="rId3" cstate="print"/>
          <a:srcRect/>
          <a:stretch>
            <a:fillRect/>
          </a:stretch>
        </p:blipFill>
        <p:spPr bwMode="auto">
          <a:xfrm>
            <a:off x="6012160" y="4509121"/>
            <a:ext cx="2902240" cy="1781175"/>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67544" y="-171400"/>
            <a:ext cx="8229600" cy="1143000"/>
          </a:xfrm>
        </p:spPr>
        <p:txBody>
          <a:bodyPr>
            <a:normAutofit/>
          </a:bodyPr>
          <a:lstStyle/>
          <a:p>
            <a:pPr algn="ctr"/>
            <a:r>
              <a:rPr lang="it-IT" sz="4000" dirty="0" smtClean="0"/>
              <a:t>Statistiche rilevanti ai fini della ricerca</a:t>
            </a:r>
            <a:endParaRPr lang="it-IT" sz="4000" dirty="0"/>
          </a:p>
        </p:txBody>
      </p:sp>
      <p:sp>
        <p:nvSpPr>
          <p:cNvPr id="3" name="Segnaposto contenuto 2"/>
          <p:cNvSpPr>
            <a:spLocks noGrp="1"/>
          </p:cNvSpPr>
          <p:nvPr>
            <p:ph idx="1"/>
          </p:nvPr>
        </p:nvSpPr>
        <p:spPr>
          <a:xfrm>
            <a:off x="467544" y="908720"/>
            <a:ext cx="8229600" cy="4389120"/>
          </a:xfrm>
        </p:spPr>
        <p:txBody>
          <a:bodyPr/>
          <a:lstStyle/>
          <a:p>
            <a:r>
              <a:rPr lang="it-IT" sz="2000" dirty="0" smtClean="0">
                <a:solidFill>
                  <a:schemeClr val="tx2"/>
                </a:solidFill>
                <a:latin typeface="+mj-lt"/>
              </a:rPr>
              <a:t>Situazione produzioni/consumi di birra in Italia, </a:t>
            </a:r>
            <a:r>
              <a:rPr lang="it-IT" sz="2000" dirty="0" err="1" smtClean="0">
                <a:solidFill>
                  <a:schemeClr val="tx2"/>
                </a:solidFill>
                <a:latin typeface="+mj-lt"/>
              </a:rPr>
              <a:t>Annual</a:t>
            </a:r>
            <a:r>
              <a:rPr lang="it-IT" sz="2000" dirty="0" smtClean="0">
                <a:solidFill>
                  <a:schemeClr val="tx2"/>
                </a:solidFill>
                <a:latin typeface="+mj-lt"/>
              </a:rPr>
              <a:t> Report 2010 </a:t>
            </a:r>
            <a:r>
              <a:rPr lang="it-IT" sz="2000" dirty="0" err="1" smtClean="0">
                <a:solidFill>
                  <a:schemeClr val="tx2"/>
                </a:solidFill>
                <a:latin typeface="+mj-lt"/>
              </a:rPr>
              <a:t>Assobirra</a:t>
            </a:r>
            <a:r>
              <a:rPr lang="it-IT" sz="2000" dirty="0" smtClean="0">
                <a:solidFill>
                  <a:schemeClr val="tx2"/>
                </a:solidFill>
                <a:latin typeface="+mj-lt"/>
              </a:rPr>
              <a:t> (statistiche inerenti la situazione della birra “in generale”, industriale e non):</a:t>
            </a:r>
          </a:p>
          <a:p>
            <a:endParaRPr lang="it-IT" dirty="0"/>
          </a:p>
        </p:txBody>
      </p:sp>
      <p:pic>
        <p:nvPicPr>
          <p:cNvPr id="4" name="Immagine 3" descr="C:\Documents and Settings\utente\Desktop\Immagine.bmp"/>
          <p:cNvPicPr/>
          <p:nvPr/>
        </p:nvPicPr>
        <p:blipFill>
          <a:blip r:embed="rId2" cstate="print"/>
          <a:srcRect/>
          <a:stretch>
            <a:fillRect/>
          </a:stretch>
        </p:blipFill>
        <p:spPr bwMode="auto">
          <a:xfrm>
            <a:off x="-324544" y="1916833"/>
            <a:ext cx="9649072" cy="547260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a:spLocks noGrp="1"/>
          </p:cNvSpPr>
          <p:nvPr>
            <p:ph idx="1"/>
          </p:nvPr>
        </p:nvSpPr>
        <p:spPr>
          <a:xfrm>
            <a:off x="468313" y="981075"/>
            <a:ext cx="8229600" cy="4389438"/>
          </a:xfrm>
        </p:spPr>
        <p:txBody>
          <a:bodyPr/>
          <a:lstStyle/>
          <a:p>
            <a:r>
              <a:rPr lang="it-IT" sz="2000" dirty="0" smtClean="0">
                <a:solidFill>
                  <a:schemeClr val="tx2"/>
                </a:solidFill>
                <a:latin typeface="+mj-lt"/>
              </a:rPr>
              <a:t>Consumo pro-capite 2000-2010 in litri:</a:t>
            </a:r>
          </a:p>
          <a:p>
            <a:endParaRPr lang="it-IT" dirty="0"/>
          </a:p>
        </p:txBody>
      </p:sp>
      <p:pic>
        <p:nvPicPr>
          <p:cNvPr id="5" name="Immagine 4" descr="C:\Documents and Settings\utente\Desktop\Nuova immagine.bmp"/>
          <p:cNvPicPr/>
          <p:nvPr/>
        </p:nvPicPr>
        <p:blipFill>
          <a:blip r:embed="rId2" cstate="print"/>
          <a:srcRect/>
          <a:stretch>
            <a:fillRect/>
          </a:stretch>
        </p:blipFill>
        <p:spPr bwMode="auto">
          <a:xfrm>
            <a:off x="0" y="1474212"/>
            <a:ext cx="9144000" cy="5383788"/>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67544" y="908720"/>
            <a:ext cx="8229600" cy="4389120"/>
          </a:xfrm>
        </p:spPr>
        <p:txBody>
          <a:bodyPr/>
          <a:lstStyle/>
          <a:p>
            <a:r>
              <a:rPr lang="it-IT" sz="2000" dirty="0" smtClean="0">
                <a:solidFill>
                  <a:schemeClr val="tx2"/>
                </a:solidFill>
                <a:latin typeface="+mj-lt"/>
              </a:rPr>
              <a:t>Struttura dell’offerta 2006-2010:</a:t>
            </a:r>
          </a:p>
          <a:p>
            <a:endParaRPr lang="it-IT" dirty="0"/>
          </a:p>
        </p:txBody>
      </p:sp>
      <p:pic>
        <p:nvPicPr>
          <p:cNvPr id="4" name="Immagine 3" descr="C:\Documents and Settings\utente\Desktop\Nuova immagine (1).bmp"/>
          <p:cNvPicPr/>
          <p:nvPr/>
        </p:nvPicPr>
        <p:blipFill>
          <a:blip r:embed="rId2" cstate="print"/>
          <a:srcRect/>
          <a:stretch>
            <a:fillRect/>
          </a:stretch>
        </p:blipFill>
        <p:spPr bwMode="auto">
          <a:xfrm>
            <a:off x="0" y="1340768"/>
            <a:ext cx="9144000" cy="5517232"/>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67544" y="908720"/>
            <a:ext cx="8229600" cy="4389120"/>
          </a:xfrm>
        </p:spPr>
        <p:txBody>
          <a:bodyPr/>
          <a:lstStyle/>
          <a:p>
            <a:r>
              <a:rPr lang="it-IT" sz="2000" dirty="0" smtClean="0">
                <a:solidFill>
                  <a:schemeClr val="tx2"/>
                </a:solidFill>
                <a:latin typeface="+mj-lt"/>
              </a:rPr>
              <a:t>Tipi di birra/canale distributivo 2003-2010:</a:t>
            </a:r>
          </a:p>
          <a:p>
            <a:endParaRPr lang="it-IT" dirty="0"/>
          </a:p>
        </p:txBody>
      </p:sp>
      <p:pic>
        <p:nvPicPr>
          <p:cNvPr id="4" name="Immagine 3" descr="C:\Documents and Settings\utente\Desktop\Nuova immagine (2).bmp"/>
          <p:cNvPicPr/>
          <p:nvPr/>
        </p:nvPicPr>
        <p:blipFill>
          <a:blip r:embed="rId2" cstate="print"/>
          <a:srcRect/>
          <a:stretch>
            <a:fillRect/>
          </a:stretch>
        </p:blipFill>
        <p:spPr bwMode="auto">
          <a:xfrm>
            <a:off x="0" y="1340768"/>
            <a:ext cx="9144000" cy="551723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67544" y="836712"/>
            <a:ext cx="8229600" cy="4389120"/>
          </a:xfrm>
        </p:spPr>
        <p:txBody>
          <a:bodyPr/>
          <a:lstStyle/>
          <a:p>
            <a:r>
              <a:rPr lang="it-IT" sz="2000" dirty="0" smtClean="0">
                <a:solidFill>
                  <a:schemeClr val="tx2"/>
                </a:solidFill>
                <a:latin typeface="+mj-lt"/>
              </a:rPr>
              <a:t>Saldo commerciale Italia 2000-2010:</a:t>
            </a:r>
          </a:p>
          <a:p>
            <a:endParaRPr lang="it-IT" dirty="0"/>
          </a:p>
        </p:txBody>
      </p:sp>
      <p:pic>
        <p:nvPicPr>
          <p:cNvPr id="4" name="Immagine 3" descr="C:\Documents and Settings\utente\Desktop\Nuova immagine (3).bmp"/>
          <p:cNvPicPr/>
          <p:nvPr/>
        </p:nvPicPr>
        <p:blipFill>
          <a:blip r:embed="rId2" cstate="print"/>
          <a:srcRect/>
          <a:stretch>
            <a:fillRect/>
          </a:stretch>
        </p:blipFill>
        <p:spPr bwMode="auto">
          <a:xfrm>
            <a:off x="-180528" y="1340769"/>
            <a:ext cx="9324528" cy="5517232"/>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67544" y="188640"/>
            <a:ext cx="8229600" cy="1143000"/>
          </a:xfrm>
        </p:spPr>
        <p:txBody>
          <a:bodyPr/>
          <a:lstStyle/>
          <a:p>
            <a:r>
              <a:rPr lang="it-IT" dirty="0" smtClean="0"/>
              <a:t>Birra artigianale in percentuali</a:t>
            </a:r>
            <a:endParaRPr lang="it-IT" dirty="0"/>
          </a:p>
        </p:txBody>
      </p:sp>
      <p:sp>
        <p:nvSpPr>
          <p:cNvPr id="3" name="Segnaposto contenuto 2"/>
          <p:cNvSpPr>
            <a:spLocks noGrp="1"/>
          </p:cNvSpPr>
          <p:nvPr>
            <p:ph idx="1"/>
          </p:nvPr>
        </p:nvSpPr>
        <p:spPr>
          <a:xfrm>
            <a:off x="467544" y="1484784"/>
            <a:ext cx="8229600" cy="6408712"/>
          </a:xfrm>
        </p:spPr>
        <p:txBody>
          <a:bodyPr>
            <a:normAutofit fontScale="77500" lnSpcReduction="20000"/>
          </a:bodyPr>
          <a:lstStyle/>
          <a:p>
            <a:pPr algn="just"/>
            <a:r>
              <a:rPr lang="it-IT" sz="3000" dirty="0" smtClean="0">
                <a:solidFill>
                  <a:schemeClr val="tx2"/>
                </a:solidFill>
                <a:latin typeface="+mj-lt"/>
              </a:rPr>
              <a:t>E’ dato ormai certo che i micro birrifici italiani sarebbero finalmente riusciti a conquistare nel 2011 il 2% del mercato nazionale della birra (il che vuol dire quasi 500mila ettolitri) e il 2-3% del valore (secondo </a:t>
            </a:r>
            <a:r>
              <a:rPr lang="it-IT" sz="3000" dirty="0" err="1" smtClean="0">
                <a:solidFill>
                  <a:schemeClr val="tx2"/>
                </a:solidFill>
                <a:latin typeface="+mj-lt"/>
              </a:rPr>
              <a:t>Assobirra</a:t>
            </a:r>
            <a:r>
              <a:rPr lang="it-IT" sz="3000" dirty="0" smtClean="0">
                <a:solidFill>
                  <a:schemeClr val="tx2"/>
                </a:solidFill>
                <a:latin typeface="+mj-lt"/>
              </a:rPr>
              <a:t>, siamo sui 60milioni di euro) ma la crescita delle birre speciali, importate ma soprattutto artigianali e italiane, viaggia tra il 10 e il 20% annuo. Il calcolo per ricavare la fetta di mercato della birra artigianale (2%) in Italia è stato ottenuto in maniera residuale, sottraendo al 100% la quota controllata dalle birre </a:t>
            </a:r>
            <a:r>
              <a:rPr lang="it-IT" sz="3000" dirty="0" err="1" smtClean="0">
                <a:solidFill>
                  <a:schemeClr val="tx2"/>
                </a:solidFill>
                <a:latin typeface="+mj-lt"/>
              </a:rPr>
              <a:t>mainstream</a:t>
            </a:r>
            <a:r>
              <a:rPr lang="it-IT" sz="3000" dirty="0" smtClean="0">
                <a:solidFill>
                  <a:schemeClr val="tx2"/>
                </a:solidFill>
                <a:latin typeface="+mj-lt"/>
              </a:rPr>
              <a:t>. Il crescente successo nei consumi di birre artigianali in Italia deve condividere i suoi successi  anche con quei marchi che si pongono </a:t>
            </a:r>
            <a:r>
              <a:rPr lang="it-IT" sz="3000" b="1" dirty="0" smtClean="0">
                <a:solidFill>
                  <a:schemeClr val="tx2"/>
                </a:solidFill>
                <a:latin typeface="+mj-lt"/>
              </a:rPr>
              <a:t>a metà strada</a:t>
            </a:r>
            <a:r>
              <a:rPr lang="it-IT" sz="3000" dirty="0" smtClean="0">
                <a:solidFill>
                  <a:schemeClr val="tx2"/>
                </a:solidFill>
                <a:latin typeface="+mj-lt"/>
              </a:rPr>
              <a:t> tra i produttori artigianali e le multinazionali: </a:t>
            </a:r>
            <a:r>
              <a:rPr lang="it-IT" sz="3000" dirty="0" err="1" smtClean="0">
                <a:solidFill>
                  <a:schemeClr val="tx2"/>
                </a:solidFill>
                <a:latin typeface="+mj-lt"/>
              </a:rPr>
              <a:t>Forst</a:t>
            </a:r>
            <a:r>
              <a:rPr lang="it-IT" sz="3000" dirty="0" smtClean="0">
                <a:solidFill>
                  <a:schemeClr val="tx2"/>
                </a:solidFill>
                <a:latin typeface="+mj-lt"/>
              </a:rPr>
              <a:t>, Birra Castello, </a:t>
            </a:r>
            <a:r>
              <a:rPr lang="it-IT" sz="3000" dirty="0" err="1" smtClean="0">
                <a:solidFill>
                  <a:schemeClr val="tx2"/>
                </a:solidFill>
                <a:latin typeface="+mj-lt"/>
              </a:rPr>
              <a:t>Poretti</a:t>
            </a:r>
            <a:r>
              <a:rPr lang="it-IT" sz="3000" dirty="0" smtClean="0">
                <a:solidFill>
                  <a:schemeClr val="tx2"/>
                </a:solidFill>
                <a:latin typeface="+mj-lt"/>
              </a:rPr>
              <a:t>, </a:t>
            </a:r>
            <a:r>
              <a:rPr lang="it-IT" sz="3000" dirty="0" err="1" smtClean="0">
                <a:solidFill>
                  <a:schemeClr val="tx2"/>
                </a:solidFill>
                <a:latin typeface="+mj-lt"/>
              </a:rPr>
              <a:t>Pedavena</a:t>
            </a:r>
            <a:r>
              <a:rPr lang="it-IT" sz="3000" dirty="0" smtClean="0">
                <a:solidFill>
                  <a:schemeClr val="tx2"/>
                </a:solidFill>
                <a:latin typeface="+mj-lt"/>
              </a:rPr>
              <a:t>, </a:t>
            </a:r>
            <a:r>
              <a:rPr lang="it-IT" sz="3000" dirty="0" err="1" smtClean="0">
                <a:solidFill>
                  <a:schemeClr val="tx2"/>
                </a:solidFill>
                <a:latin typeface="+mj-lt"/>
              </a:rPr>
              <a:t>Menabrea</a:t>
            </a:r>
            <a:r>
              <a:rPr lang="it-IT" sz="3000" dirty="0" smtClean="0">
                <a:solidFill>
                  <a:schemeClr val="tx2"/>
                </a:solidFill>
                <a:latin typeface="+mj-lt"/>
              </a:rPr>
              <a:t>, ecc. Tutti nomi con un’impostazione spiccatamente industriale, ma in grado di vantare qualche produzione apprezzabile anche dagli amanti dell’artigianale, che sono riusciti negli ultimi quattro anni a </a:t>
            </a:r>
            <a:r>
              <a:rPr lang="it-IT" sz="3000" b="1" dirty="0" smtClean="0">
                <a:solidFill>
                  <a:schemeClr val="tx2"/>
                </a:solidFill>
                <a:latin typeface="+mj-lt"/>
              </a:rPr>
              <a:t>incrementare la rispettiva quota di mercato di quasi 2 punti percentuali,</a:t>
            </a:r>
            <a:r>
              <a:rPr lang="it-IT" sz="3000" dirty="0" smtClean="0">
                <a:solidFill>
                  <a:schemeClr val="tx2"/>
                </a:solidFill>
                <a:latin typeface="+mj-lt"/>
              </a:rPr>
              <a:t> passando dall’8% al 9,7%. </a:t>
            </a:r>
          </a:p>
          <a:p>
            <a:endParaRPr lang="it-IT"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67544" y="1025352"/>
            <a:ext cx="8229600" cy="5832648"/>
          </a:xfrm>
        </p:spPr>
        <p:txBody>
          <a:bodyPr>
            <a:normAutofit fontScale="92500" lnSpcReduction="20000"/>
          </a:bodyPr>
          <a:lstStyle/>
          <a:p>
            <a:pPr algn="just"/>
            <a:r>
              <a:rPr lang="it-IT" dirty="0" smtClean="0">
                <a:solidFill>
                  <a:schemeClr val="tx2"/>
                </a:solidFill>
                <a:latin typeface="+mj-lt"/>
              </a:rPr>
              <a:t>Per quanto riguarda le differenze di consumo tra birra industriale e artigianale, secondo una ricerca del 2009 di Matteo </a:t>
            </a:r>
            <a:r>
              <a:rPr lang="it-IT" dirty="0" err="1" smtClean="0">
                <a:solidFill>
                  <a:schemeClr val="tx2"/>
                </a:solidFill>
                <a:latin typeface="+mj-lt"/>
              </a:rPr>
              <a:t>Bonfanti</a:t>
            </a:r>
            <a:r>
              <a:rPr lang="it-IT" dirty="0" smtClean="0">
                <a:solidFill>
                  <a:schemeClr val="tx2"/>
                </a:solidFill>
                <a:latin typeface="+mj-lt"/>
              </a:rPr>
              <a:t>, presidente di </a:t>
            </a:r>
            <a:r>
              <a:rPr lang="it-IT" dirty="0" err="1" smtClean="0">
                <a:solidFill>
                  <a:schemeClr val="tx2"/>
                </a:solidFill>
                <a:latin typeface="+mj-lt"/>
              </a:rPr>
              <a:t>Unionbirrai</a:t>
            </a:r>
            <a:r>
              <a:rPr lang="it-IT" dirty="0" smtClean="0">
                <a:solidFill>
                  <a:schemeClr val="tx2"/>
                </a:solidFill>
                <a:latin typeface="+mj-lt"/>
              </a:rPr>
              <a:t>, un buon 40% si manifesta esclusivamente legato a consumi industriali, un 35% afferma di consumare dal 60 al 100% di birra artigianale, mentre la restante parte si pone nel mezzo, consumandole entrambe. Per il futuro si pensa addirittura che si possa arrivare ad una situazione di equilibrio del 50% dei consumi tra birra industriale ed artigianale.  Riguardo al prezzo, solamente il 3,7% dei consumatori ritiene determinante il fattore prezzo nella scelta delle birre, a favore di parametri nutrizionali, curiosità verso un prodotto nuovo e consigli da altre persone. L’ultima parte del questionario è rivolta all’interesse dei consumatori a un marchio collettivo per la birra artigianale: il 78% ritiene possa essere utile perché ne garantirebbe l’effettiva “artigianalità” delle birra, mentre il restante 22% sostiene che non sarebbe un marchio ad influenzare le loro scelte di acquisto.</a:t>
            </a:r>
          </a:p>
          <a:p>
            <a:endParaRPr lang="it-IT"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ella 6"/>
          <p:cNvGraphicFramePr>
            <a:graphicFrameLocks noGrp="1"/>
          </p:cNvGraphicFramePr>
          <p:nvPr/>
        </p:nvGraphicFramePr>
        <p:xfrm>
          <a:off x="0" y="1196751"/>
          <a:ext cx="9144000" cy="6553200"/>
        </p:xfrm>
        <a:graphic>
          <a:graphicData uri="http://schemas.openxmlformats.org/drawingml/2006/table">
            <a:tbl>
              <a:tblPr firstRow="1" bandRow="1">
                <a:tableStyleId>{5C22544A-7EE6-4342-B048-85BDC9FD1C3A}</a:tableStyleId>
              </a:tblPr>
              <a:tblGrid>
                <a:gridCol w="4572000"/>
                <a:gridCol w="4572000"/>
              </a:tblGrid>
              <a:tr h="2448273">
                <a:tc>
                  <a:txBody>
                    <a:bodyPr/>
                    <a:lstStyle/>
                    <a:p>
                      <a:r>
                        <a:rPr kumimoji="0" lang="it-IT" sz="1400" b="1" kern="1200" dirty="0" smtClean="0">
                          <a:solidFill>
                            <a:schemeClr val="tx2"/>
                          </a:solidFill>
                          <a:latin typeface="+mj-lt"/>
                          <a:ea typeface="+mn-ea"/>
                          <a:cs typeface="+mn-cs"/>
                        </a:rPr>
                        <a:t>Punti di forza, </a:t>
                      </a:r>
                      <a:r>
                        <a:rPr kumimoji="0" lang="it-IT" sz="1400" b="1" kern="1200" dirty="0" err="1" smtClean="0">
                          <a:solidFill>
                            <a:schemeClr val="tx2"/>
                          </a:solidFill>
                          <a:latin typeface="+mj-lt"/>
                          <a:ea typeface="+mn-ea"/>
                          <a:cs typeface="+mn-cs"/>
                        </a:rPr>
                        <a:t>Strenghts</a:t>
                      </a:r>
                      <a:r>
                        <a:rPr kumimoji="0" lang="it-IT" sz="1400" b="1" kern="1200" dirty="0" smtClean="0">
                          <a:solidFill>
                            <a:schemeClr val="tx2"/>
                          </a:solidFill>
                          <a:latin typeface="+mj-lt"/>
                          <a:ea typeface="+mn-ea"/>
                          <a:cs typeface="+mn-cs"/>
                        </a:rPr>
                        <a:t>:</a:t>
                      </a:r>
                    </a:p>
                    <a:p>
                      <a:endParaRPr kumimoji="0" lang="it-IT" sz="1400" b="1" kern="1200" dirty="0" smtClean="0">
                        <a:solidFill>
                          <a:schemeClr val="tx2"/>
                        </a:solidFill>
                        <a:latin typeface="+mj-lt"/>
                        <a:ea typeface="+mn-ea"/>
                        <a:cs typeface="+mn-cs"/>
                      </a:endParaRPr>
                    </a:p>
                    <a:p>
                      <a:pPr lvl="0"/>
                      <a:r>
                        <a:rPr kumimoji="0" lang="it-IT" sz="1400" b="1" kern="1200" dirty="0" smtClean="0">
                          <a:solidFill>
                            <a:schemeClr val="tx2"/>
                          </a:solidFill>
                          <a:latin typeface="+mj-lt"/>
                          <a:ea typeface="+mn-ea"/>
                          <a:cs typeface="+mn-cs"/>
                        </a:rPr>
                        <a:t>Maggiore genuinità, naturalità e sicurezza del prodotto, poiché vengono impiegati ingredienti naturali e autoctoni che molto spesso sono prodotti dal micro birrificio stesso;</a:t>
                      </a:r>
                    </a:p>
                    <a:p>
                      <a:pPr lvl="0"/>
                      <a:r>
                        <a:rPr kumimoji="0" lang="it-IT" sz="1400" b="1" kern="1200" dirty="0" smtClean="0">
                          <a:solidFill>
                            <a:schemeClr val="tx2"/>
                          </a:solidFill>
                          <a:latin typeface="+mj-lt"/>
                          <a:ea typeface="+mn-ea"/>
                          <a:cs typeface="+mn-cs"/>
                        </a:rPr>
                        <a:t>Maggiore attenzione e cura alla qualità, date dalla produzione in piccola-media scala;</a:t>
                      </a:r>
                    </a:p>
                    <a:p>
                      <a:pPr lvl="0"/>
                      <a:r>
                        <a:rPr kumimoji="0" lang="it-IT" sz="1400" b="1" kern="1200" dirty="0" smtClean="0">
                          <a:solidFill>
                            <a:schemeClr val="tx2"/>
                          </a:solidFill>
                          <a:latin typeface="+mj-lt"/>
                          <a:ea typeface="+mn-ea"/>
                          <a:cs typeface="+mn-cs"/>
                        </a:rPr>
                        <a:t>Maggiore interesse alla cultura e alle tradizioni locali;</a:t>
                      </a:r>
                    </a:p>
                    <a:p>
                      <a:pPr lvl="0"/>
                      <a:r>
                        <a:rPr kumimoji="0" lang="it-IT" sz="1400" b="1" kern="1200" dirty="0" smtClean="0">
                          <a:solidFill>
                            <a:schemeClr val="tx2"/>
                          </a:solidFill>
                          <a:latin typeface="+mj-lt"/>
                          <a:ea typeface="+mn-ea"/>
                          <a:cs typeface="+mn-cs"/>
                        </a:rPr>
                        <a:t>Soddisfacimento di una parte della domanda differenziata;</a:t>
                      </a:r>
                    </a:p>
                    <a:p>
                      <a:pPr lvl="0"/>
                      <a:r>
                        <a:rPr kumimoji="0" lang="it-IT" sz="1400" b="1" kern="1200" dirty="0" smtClean="0">
                          <a:solidFill>
                            <a:schemeClr val="tx2"/>
                          </a:solidFill>
                          <a:latin typeface="+mj-lt"/>
                          <a:ea typeface="+mn-ea"/>
                          <a:cs typeface="+mn-cs"/>
                        </a:rPr>
                        <a:t>Limitata concorrenza tra singoli birrifici, tendenza del birrificio a soddisfare le esigenze e i gusti del territorio circostante;</a:t>
                      </a:r>
                    </a:p>
                    <a:p>
                      <a:endParaRPr lang="it-IT" sz="1800" dirty="0"/>
                    </a:p>
                  </a:txBody>
                  <a:tcPr/>
                </a:tc>
                <a:tc>
                  <a:txBody>
                    <a:bodyPr/>
                    <a:lstStyle/>
                    <a:p>
                      <a:r>
                        <a:rPr kumimoji="0" lang="it-IT" sz="1400" b="1" kern="1200" dirty="0" smtClean="0">
                          <a:solidFill>
                            <a:schemeClr val="tx2"/>
                          </a:solidFill>
                          <a:latin typeface="+mj-lt"/>
                          <a:ea typeface="+mn-ea"/>
                          <a:cs typeface="+mn-cs"/>
                        </a:rPr>
                        <a:t>Punti di debolezza, </a:t>
                      </a:r>
                      <a:r>
                        <a:rPr kumimoji="0" lang="it-IT" sz="1400" b="1" kern="1200" dirty="0" err="1" smtClean="0">
                          <a:solidFill>
                            <a:schemeClr val="tx2"/>
                          </a:solidFill>
                          <a:latin typeface="+mj-lt"/>
                          <a:ea typeface="+mn-ea"/>
                          <a:cs typeface="+mn-cs"/>
                        </a:rPr>
                        <a:t>Weaknesses</a:t>
                      </a:r>
                      <a:r>
                        <a:rPr kumimoji="0" lang="it-IT" sz="1400" b="1" kern="1200" dirty="0" smtClean="0">
                          <a:solidFill>
                            <a:schemeClr val="tx2"/>
                          </a:solidFill>
                          <a:latin typeface="+mj-lt"/>
                          <a:ea typeface="+mn-ea"/>
                          <a:cs typeface="+mn-cs"/>
                        </a:rPr>
                        <a:t>:</a:t>
                      </a:r>
                    </a:p>
                    <a:p>
                      <a:endParaRPr kumimoji="0" lang="it-IT" sz="1400" b="1" kern="1200" dirty="0" smtClean="0">
                        <a:solidFill>
                          <a:schemeClr val="tx2"/>
                        </a:solidFill>
                        <a:latin typeface="+mj-lt"/>
                        <a:ea typeface="+mn-ea"/>
                        <a:cs typeface="+mn-cs"/>
                      </a:endParaRPr>
                    </a:p>
                    <a:p>
                      <a:pPr lvl="0"/>
                      <a:r>
                        <a:rPr kumimoji="0" lang="it-IT" sz="1400" b="1" kern="1200" dirty="0" smtClean="0">
                          <a:solidFill>
                            <a:schemeClr val="tx2"/>
                          </a:solidFill>
                          <a:latin typeface="+mj-lt"/>
                          <a:ea typeface="+mn-ea"/>
                          <a:cs typeface="+mn-cs"/>
                        </a:rPr>
                        <a:t>Elevato prezzo rispetto alle birre industriali;</a:t>
                      </a:r>
                    </a:p>
                    <a:p>
                      <a:pPr lvl="0"/>
                      <a:r>
                        <a:rPr kumimoji="0" lang="it-IT" sz="1400" b="1" kern="1200" dirty="0" smtClean="0">
                          <a:solidFill>
                            <a:schemeClr val="tx2"/>
                          </a:solidFill>
                          <a:latin typeface="+mj-lt"/>
                          <a:ea typeface="+mn-ea"/>
                          <a:cs typeface="+mn-cs"/>
                        </a:rPr>
                        <a:t>Maggiore difficoltà di reperimento, (molte birre artigianali non vengono distribuite nei supermercati);</a:t>
                      </a:r>
                    </a:p>
                    <a:p>
                      <a:pPr lvl="0"/>
                      <a:r>
                        <a:rPr kumimoji="0" lang="it-IT" sz="1400" b="1" kern="1200" dirty="0" smtClean="0">
                          <a:solidFill>
                            <a:schemeClr val="tx2"/>
                          </a:solidFill>
                          <a:latin typeface="+mj-lt"/>
                          <a:ea typeface="+mn-ea"/>
                          <a:cs typeface="+mn-cs"/>
                        </a:rPr>
                        <a:t>Poco pubblicizzate e conosciute sul mercato;</a:t>
                      </a:r>
                    </a:p>
                    <a:p>
                      <a:pPr lvl="0"/>
                      <a:r>
                        <a:rPr kumimoji="0" lang="it-IT" sz="1400" b="1" kern="1200" dirty="0" smtClean="0">
                          <a:solidFill>
                            <a:schemeClr val="tx2"/>
                          </a:solidFill>
                          <a:latin typeface="+mj-lt"/>
                          <a:ea typeface="+mn-ea"/>
                          <a:cs typeface="+mn-cs"/>
                        </a:rPr>
                        <a:t>Rischio di non riuscire ad espandersi al di là del luogo di produzione;</a:t>
                      </a:r>
                    </a:p>
                    <a:p>
                      <a:pPr lvl="0"/>
                      <a:r>
                        <a:rPr kumimoji="0" lang="it-IT" sz="1400" b="1" kern="1200" dirty="0" smtClean="0">
                          <a:solidFill>
                            <a:schemeClr val="tx2"/>
                          </a:solidFill>
                          <a:latin typeface="+mj-lt"/>
                          <a:ea typeface="+mn-ea"/>
                          <a:cs typeface="+mn-cs"/>
                        </a:rPr>
                        <a:t>Gusto molto intenso ma poco abituale, dovuto al metodo di lavorazione;</a:t>
                      </a:r>
                    </a:p>
                    <a:p>
                      <a:endParaRPr lang="it-IT" sz="1800" dirty="0"/>
                    </a:p>
                  </a:txBody>
                  <a:tcPr/>
                </a:tc>
              </a:tr>
              <a:tr h="3552448">
                <a:tc>
                  <a:txBody>
                    <a:bodyPr/>
                    <a:lstStyle/>
                    <a:p>
                      <a:r>
                        <a:rPr kumimoji="0" lang="it-IT" sz="1400" kern="1200" dirty="0" smtClean="0">
                          <a:solidFill>
                            <a:schemeClr val="accent1">
                              <a:lumMod val="75000"/>
                            </a:schemeClr>
                          </a:solidFill>
                          <a:latin typeface="+mj-lt"/>
                          <a:ea typeface="+mn-ea"/>
                          <a:cs typeface="+mn-cs"/>
                        </a:rPr>
                        <a:t>Opportunità, </a:t>
                      </a:r>
                      <a:r>
                        <a:rPr kumimoji="0" lang="it-IT" sz="1400" kern="1200" dirty="0" err="1" smtClean="0">
                          <a:solidFill>
                            <a:schemeClr val="accent1">
                              <a:lumMod val="75000"/>
                            </a:schemeClr>
                          </a:solidFill>
                          <a:latin typeface="+mj-lt"/>
                          <a:ea typeface="+mn-ea"/>
                          <a:cs typeface="+mn-cs"/>
                        </a:rPr>
                        <a:t>Opportunities</a:t>
                      </a:r>
                      <a:r>
                        <a:rPr kumimoji="0" lang="it-IT" sz="1400" kern="1200" dirty="0" smtClean="0">
                          <a:solidFill>
                            <a:schemeClr val="accent1">
                              <a:lumMod val="75000"/>
                            </a:schemeClr>
                          </a:solidFill>
                          <a:latin typeface="+mj-lt"/>
                          <a:ea typeface="+mn-ea"/>
                          <a:cs typeface="+mn-cs"/>
                        </a:rPr>
                        <a:t>:</a:t>
                      </a:r>
                    </a:p>
                    <a:p>
                      <a:endParaRPr kumimoji="0" lang="it-IT" sz="1400" kern="1200" dirty="0" smtClean="0">
                        <a:solidFill>
                          <a:schemeClr val="accent1">
                            <a:lumMod val="75000"/>
                          </a:schemeClr>
                        </a:solidFill>
                        <a:latin typeface="+mj-lt"/>
                        <a:ea typeface="+mn-ea"/>
                        <a:cs typeface="+mn-cs"/>
                      </a:endParaRPr>
                    </a:p>
                    <a:p>
                      <a:pPr lvl="0"/>
                      <a:r>
                        <a:rPr kumimoji="0" lang="it-IT" sz="1400" kern="1200" dirty="0" smtClean="0">
                          <a:solidFill>
                            <a:schemeClr val="accent1">
                              <a:lumMod val="75000"/>
                            </a:schemeClr>
                          </a:solidFill>
                          <a:latin typeface="+mj-lt"/>
                          <a:ea typeface="+mn-ea"/>
                          <a:cs typeface="+mn-cs"/>
                        </a:rPr>
                        <a:t>Creazione di nuovi posti di lavoro, espansione dell’offerta;</a:t>
                      </a:r>
                    </a:p>
                    <a:p>
                      <a:pPr lvl="0"/>
                      <a:r>
                        <a:rPr kumimoji="0" lang="it-IT" sz="1400" kern="1200" dirty="0" smtClean="0">
                          <a:solidFill>
                            <a:schemeClr val="accent1">
                              <a:lumMod val="75000"/>
                            </a:schemeClr>
                          </a:solidFill>
                          <a:latin typeface="+mj-lt"/>
                          <a:ea typeface="+mn-ea"/>
                          <a:cs typeface="+mn-cs"/>
                        </a:rPr>
                        <a:t>Possibilità di espandere la propria rete di vendita tramite web promotion e pubblicità;</a:t>
                      </a:r>
                    </a:p>
                    <a:p>
                      <a:pPr lvl="0"/>
                      <a:r>
                        <a:rPr kumimoji="0" lang="it-IT" sz="1400" kern="1200" dirty="0" smtClean="0">
                          <a:solidFill>
                            <a:schemeClr val="accent1">
                              <a:lumMod val="75000"/>
                            </a:schemeClr>
                          </a:solidFill>
                          <a:latin typeface="+mj-lt"/>
                          <a:ea typeface="+mn-ea"/>
                          <a:cs typeface="+mn-cs"/>
                        </a:rPr>
                        <a:t>Possibilità di annettere all’azienda un punto di consumo diretto di birra (</a:t>
                      </a:r>
                      <a:r>
                        <a:rPr kumimoji="0" lang="it-IT" sz="1400" kern="1200" dirty="0" err="1" smtClean="0">
                          <a:solidFill>
                            <a:schemeClr val="accent1">
                              <a:lumMod val="75000"/>
                            </a:schemeClr>
                          </a:solidFill>
                          <a:latin typeface="+mj-lt"/>
                          <a:ea typeface="+mn-ea"/>
                          <a:cs typeface="+mn-cs"/>
                        </a:rPr>
                        <a:t>brewpub</a:t>
                      </a:r>
                      <a:r>
                        <a:rPr kumimoji="0" lang="it-IT" sz="1400" kern="1200" dirty="0" smtClean="0">
                          <a:solidFill>
                            <a:schemeClr val="accent1">
                              <a:lumMod val="75000"/>
                            </a:schemeClr>
                          </a:solidFill>
                          <a:latin typeface="+mj-lt"/>
                          <a:ea typeface="+mn-ea"/>
                          <a:cs typeface="+mn-cs"/>
                        </a:rPr>
                        <a:t>);</a:t>
                      </a:r>
                    </a:p>
                    <a:p>
                      <a:pPr lvl="0"/>
                      <a:r>
                        <a:rPr kumimoji="0" lang="it-IT" sz="1400" kern="1200" dirty="0" smtClean="0">
                          <a:solidFill>
                            <a:schemeClr val="accent1">
                              <a:lumMod val="75000"/>
                            </a:schemeClr>
                          </a:solidFill>
                          <a:latin typeface="+mj-lt"/>
                          <a:ea typeface="+mn-ea"/>
                          <a:cs typeface="+mn-cs"/>
                        </a:rPr>
                        <a:t>Possibilità di produrre direttamente orzo in azienda, ottenendo finanziamenti europei;</a:t>
                      </a:r>
                    </a:p>
                    <a:p>
                      <a:pPr lvl="0"/>
                      <a:r>
                        <a:rPr kumimoji="0" lang="it-IT" sz="1400" kern="1200" dirty="0" smtClean="0">
                          <a:solidFill>
                            <a:schemeClr val="accent1">
                              <a:lumMod val="75000"/>
                            </a:schemeClr>
                          </a:solidFill>
                          <a:latin typeface="+mj-lt"/>
                          <a:ea typeface="+mn-ea"/>
                          <a:cs typeface="+mn-cs"/>
                        </a:rPr>
                        <a:t>Rafforzamento dei rapporti con i distributori e consumatori per fidelizzarli;</a:t>
                      </a:r>
                    </a:p>
                    <a:p>
                      <a:pPr lvl="0"/>
                      <a:r>
                        <a:rPr kumimoji="0" lang="it-IT" sz="1400" kern="1200" dirty="0" smtClean="0">
                          <a:solidFill>
                            <a:schemeClr val="accent1">
                              <a:lumMod val="75000"/>
                            </a:schemeClr>
                          </a:solidFill>
                          <a:latin typeface="+mj-lt"/>
                          <a:ea typeface="+mn-ea"/>
                          <a:cs typeface="+mn-cs"/>
                        </a:rPr>
                        <a:t>Opportunità di creazione di marchi e certificazioni;</a:t>
                      </a:r>
                    </a:p>
                    <a:p>
                      <a:pPr lvl="0"/>
                      <a:r>
                        <a:rPr kumimoji="0" lang="it-IT" sz="1400" kern="1200" dirty="0" smtClean="0">
                          <a:solidFill>
                            <a:schemeClr val="accent1">
                              <a:lumMod val="75000"/>
                            </a:schemeClr>
                          </a:solidFill>
                          <a:latin typeface="+mj-lt"/>
                          <a:ea typeface="+mn-ea"/>
                          <a:cs typeface="+mn-cs"/>
                        </a:rPr>
                        <a:t>Campagne di comunicazione per rafforzare l’immagine dei marchi;</a:t>
                      </a:r>
                    </a:p>
                    <a:p>
                      <a:r>
                        <a:rPr kumimoji="0" lang="it-IT" sz="1800" kern="1200" dirty="0" smtClean="0">
                          <a:solidFill>
                            <a:schemeClr val="accent1">
                              <a:lumMod val="75000"/>
                            </a:schemeClr>
                          </a:solidFill>
                          <a:latin typeface="+mj-lt"/>
                          <a:ea typeface="+mn-ea"/>
                          <a:cs typeface="+mn-cs"/>
                        </a:rPr>
                        <a:t> </a:t>
                      </a:r>
                    </a:p>
                    <a:p>
                      <a:endParaRPr lang="it-IT" sz="1800" dirty="0"/>
                    </a:p>
                  </a:txBody>
                  <a:tcPr/>
                </a:tc>
                <a:tc>
                  <a:txBody>
                    <a:bodyPr/>
                    <a:lstStyle/>
                    <a:p>
                      <a:r>
                        <a:rPr kumimoji="0" lang="it-IT" sz="1400" kern="1200" dirty="0" smtClean="0">
                          <a:solidFill>
                            <a:schemeClr val="accent1">
                              <a:lumMod val="75000"/>
                            </a:schemeClr>
                          </a:solidFill>
                          <a:latin typeface="+mj-lt"/>
                          <a:ea typeface="+mn-ea"/>
                          <a:cs typeface="+mn-cs"/>
                        </a:rPr>
                        <a:t>Minacce, </a:t>
                      </a:r>
                      <a:r>
                        <a:rPr kumimoji="0" lang="it-IT" sz="1400" kern="1200" dirty="0" err="1" smtClean="0">
                          <a:solidFill>
                            <a:schemeClr val="accent1">
                              <a:lumMod val="75000"/>
                            </a:schemeClr>
                          </a:solidFill>
                          <a:latin typeface="+mj-lt"/>
                          <a:ea typeface="+mn-ea"/>
                          <a:cs typeface="+mn-cs"/>
                        </a:rPr>
                        <a:t>Threats</a:t>
                      </a:r>
                      <a:r>
                        <a:rPr kumimoji="0" lang="it-IT" sz="1400" kern="1200" dirty="0" smtClean="0">
                          <a:solidFill>
                            <a:schemeClr val="accent1">
                              <a:lumMod val="75000"/>
                            </a:schemeClr>
                          </a:solidFill>
                          <a:latin typeface="+mj-lt"/>
                          <a:ea typeface="+mn-ea"/>
                          <a:cs typeface="+mn-cs"/>
                        </a:rPr>
                        <a:t>:</a:t>
                      </a:r>
                    </a:p>
                    <a:p>
                      <a:endParaRPr kumimoji="0" lang="it-IT" sz="1400" kern="1200" dirty="0" smtClean="0">
                        <a:solidFill>
                          <a:schemeClr val="accent1">
                            <a:lumMod val="75000"/>
                          </a:schemeClr>
                        </a:solidFill>
                        <a:latin typeface="+mj-lt"/>
                        <a:ea typeface="+mn-ea"/>
                        <a:cs typeface="+mn-cs"/>
                      </a:endParaRPr>
                    </a:p>
                    <a:p>
                      <a:pPr lvl="0"/>
                      <a:r>
                        <a:rPr kumimoji="0" lang="it-IT" sz="1400" kern="1200" dirty="0" smtClean="0">
                          <a:solidFill>
                            <a:schemeClr val="accent1">
                              <a:lumMod val="75000"/>
                            </a:schemeClr>
                          </a:solidFill>
                          <a:latin typeface="+mj-lt"/>
                          <a:ea typeface="+mn-ea"/>
                          <a:cs typeface="+mn-cs"/>
                        </a:rPr>
                        <a:t>Concorrenza delle birre che si pongono a metà tra industriale e artigianale (</a:t>
                      </a:r>
                      <a:r>
                        <a:rPr kumimoji="0" lang="it-IT" sz="1400" kern="1200" dirty="0" err="1" smtClean="0">
                          <a:solidFill>
                            <a:schemeClr val="accent1">
                              <a:lumMod val="75000"/>
                            </a:schemeClr>
                          </a:solidFill>
                          <a:latin typeface="+mj-lt"/>
                          <a:ea typeface="+mn-ea"/>
                          <a:cs typeface="+mn-cs"/>
                        </a:rPr>
                        <a:t>Menabrea</a:t>
                      </a:r>
                      <a:r>
                        <a:rPr kumimoji="0" lang="it-IT" sz="1400" kern="1200" dirty="0" smtClean="0">
                          <a:solidFill>
                            <a:schemeClr val="accent1">
                              <a:lumMod val="75000"/>
                            </a:schemeClr>
                          </a:solidFill>
                          <a:latin typeface="+mj-lt"/>
                          <a:ea typeface="+mn-ea"/>
                          <a:cs typeface="+mn-cs"/>
                        </a:rPr>
                        <a:t>, </a:t>
                      </a:r>
                      <a:r>
                        <a:rPr kumimoji="0" lang="it-IT" sz="1400" kern="1200" dirty="0" err="1" smtClean="0">
                          <a:solidFill>
                            <a:schemeClr val="accent1">
                              <a:lumMod val="75000"/>
                            </a:schemeClr>
                          </a:solidFill>
                          <a:latin typeface="+mj-lt"/>
                          <a:ea typeface="+mn-ea"/>
                          <a:cs typeface="+mn-cs"/>
                        </a:rPr>
                        <a:t>Pedavena</a:t>
                      </a:r>
                      <a:r>
                        <a:rPr kumimoji="0" lang="it-IT" sz="1400" kern="1200" dirty="0" smtClean="0">
                          <a:solidFill>
                            <a:schemeClr val="accent1">
                              <a:lumMod val="75000"/>
                            </a:schemeClr>
                          </a:solidFill>
                          <a:latin typeface="+mj-lt"/>
                          <a:ea typeface="+mn-ea"/>
                          <a:cs typeface="+mn-cs"/>
                        </a:rPr>
                        <a:t>, </a:t>
                      </a:r>
                      <a:r>
                        <a:rPr kumimoji="0" lang="it-IT" sz="1400" kern="1200" dirty="0" err="1" smtClean="0">
                          <a:solidFill>
                            <a:schemeClr val="accent1">
                              <a:lumMod val="75000"/>
                            </a:schemeClr>
                          </a:solidFill>
                          <a:latin typeface="+mj-lt"/>
                          <a:ea typeface="+mn-ea"/>
                          <a:cs typeface="+mn-cs"/>
                        </a:rPr>
                        <a:t>Poretti</a:t>
                      </a:r>
                      <a:r>
                        <a:rPr kumimoji="0" lang="it-IT" sz="1400" kern="1200" dirty="0" smtClean="0">
                          <a:solidFill>
                            <a:schemeClr val="accent1">
                              <a:lumMod val="75000"/>
                            </a:schemeClr>
                          </a:solidFill>
                          <a:latin typeface="+mj-lt"/>
                          <a:ea typeface="+mn-ea"/>
                          <a:cs typeface="+mn-cs"/>
                        </a:rPr>
                        <a:t>), ma anche di quelle industriali e artigianali stesse;</a:t>
                      </a:r>
                    </a:p>
                    <a:p>
                      <a:pPr lvl="0"/>
                      <a:r>
                        <a:rPr kumimoji="0" lang="it-IT" sz="1400" kern="1200" dirty="0" smtClean="0">
                          <a:solidFill>
                            <a:schemeClr val="accent1">
                              <a:lumMod val="75000"/>
                            </a:schemeClr>
                          </a:solidFill>
                          <a:latin typeface="+mj-lt"/>
                          <a:ea typeface="+mn-ea"/>
                          <a:cs typeface="+mn-cs"/>
                        </a:rPr>
                        <a:t>L’alto prezzo potrebbe indurre nel lungo periodo (quando la curiosità iniziale sarà svanita) a una scarsa fidelizzazione;</a:t>
                      </a:r>
                    </a:p>
                    <a:p>
                      <a:pPr lvl="0"/>
                      <a:r>
                        <a:rPr kumimoji="0" lang="it-IT" sz="1400" kern="1200" dirty="0" smtClean="0">
                          <a:solidFill>
                            <a:schemeClr val="accent1">
                              <a:lumMod val="75000"/>
                            </a:schemeClr>
                          </a:solidFill>
                          <a:latin typeface="+mj-lt"/>
                          <a:ea typeface="+mn-ea"/>
                          <a:cs typeface="+mn-cs"/>
                        </a:rPr>
                        <a:t>Riduzione della quota di mercato per la presenza di nuovi birrifici artigianali;</a:t>
                      </a:r>
                    </a:p>
                    <a:p>
                      <a:endParaRPr lang="it-IT" sz="1800" dirty="0"/>
                    </a:p>
                  </a:txBody>
                  <a:tcPr/>
                </a:tc>
              </a:tr>
            </a:tbl>
          </a:graphicData>
        </a:graphic>
      </p:graphicFrame>
      <p:sp>
        <p:nvSpPr>
          <p:cNvPr id="20481" name="Rectangle 1"/>
          <p:cNvSpPr>
            <a:spLocks noChangeArrowheads="1"/>
          </p:cNvSpPr>
          <p:nvPr/>
        </p:nvSpPr>
        <p:spPr bwMode="auto">
          <a:xfrm>
            <a:off x="755576" y="-61555"/>
            <a:ext cx="7416825"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3200" b="0" i="0" u="none" strike="noStrike" cap="none" normalizeH="0" baseline="0" dirty="0" smtClean="0">
                <a:ln>
                  <a:noFill/>
                </a:ln>
                <a:solidFill>
                  <a:schemeClr val="tx2"/>
                </a:solidFill>
                <a:effectLst/>
                <a:latin typeface="+mj-lt"/>
                <a:ea typeface="Calibri" pitchFamily="34" charset="0"/>
                <a:cs typeface="Times New Roman" pitchFamily="18" charset="0"/>
              </a:rPr>
              <a:t>Analisi SWOT</a:t>
            </a:r>
            <a:r>
              <a:rPr kumimoji="0" lang="it-IT" sz="3200" b="0" i="0" u="none" strike="noStrike" cap="none" normalizeH="0" dirty="0" smtClean="0">
                <a:ln>
                  <a:noFill/>
                </a:ln>
                <a:solidFill>
                  <a:schemeClr val="tx2"/>
                </a:solidFill>
                <a:effectLst/>
                <a:latin typeface="+mj-lt"/>
                <a:ea typeface="Calibri" pitchFamily="34" charset="0"/>
                <a:cs typeface="Times New Roman" pitchFamily="18" charset="0"/>
              </a:rPr>
              <a:t> </a:t>
            </a:r>
          </a:p>
          <a:p>
            <a:pPr marL="0" marR="0" lvl="0" indent="0" algn="ctr" defTabSz="914400" rtl="0" eaLnBrk="1" fontAlgn="base" latinLnBrk="0" hangingPunct="1">
              <a:lnSpc>
                <a:spcPct val="100000"/>
              </a:lnSpc>
              <a:spcBef>
                <a:spcPct val="0"/>
              </a:spcBef>
              <a:spcAft>
                <a:spcPct val="0"/>
              </a:spcAft>
              <a:buClrTx/>
              <a:buSzTx/>
              <a:buFontTx/>
              <a:buNone/>
              <a:tabLst/>
            </a:pPr>
            <a:r>
              <a:rPr lang="it-IT" sz="3200" dirty="0" smtClean="0">
                <a:solidFill>
                  <a:schemeClr val="tx2"/>
                </a:solidFill>
                <a:latin typeface="+mj-lt"/>
                <a:cs typeface="Times New Roman" pitchFamily="18" charset="0"/>
              </a:rPr>
              <a:t>Birra Artigianale </a:t>
            </a:r>
            <a:endParaRPr kumimoji="0" lang="it-IT" sz="3200" b="0" i="0" u="none" strike="noStrike" cap="none" normalizeH="0" baseline="0" dirty="0" smtClean="0">
              <a:ln>
                <a:noFill/>
              </a:ln>
              <a:solidFill>
                <a:schemeClr val="tx2"/>
              </a:solidFill>
              <a:effectLst/>
              <a:latin typeface="+mj-lt"/>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ella 6"/>
          <p:cNvGraphicFramePr>
            <a:graphicFrameLocks noGrp="1"/>
          </p:cNvGraphicFramePr>
          <p:nvPr/>
        </p:nvGraphicFramePr>
        <p:xfrm>
          <a:off x="0" y="908720"/>
          <a:ext cx="9144000" cy="5544616"/>
        </p:xfrm>
        <a:graphic>
          <a:graphicData uri="http://schemas.openxmlformats.org/drawingml/2006/table">
            <a:tbl>
              <a:tblPr firstRow="1" bandRow="1">
                <a:tableStyleId>{5C22544A-7EE6-4342-B048-85BDC9FD1C3A}</a:tableStyleId>
              </a:tblPr>
              <a:tblGrid>
                <a:gridCol w="4572000"/>
                <a:gridCol w="4572000"/>
              </a:tblGrid>
              <a:tr h="2664296">
                <a:tc>
                  <a:txBody>
                    <a:bodyPr/>
                    <a:lstStyle/>
                    <a:p>
                      <a:r>
                        <a:rPr kumimoji="0" lang="it-IT" sz="1400" b="1" kern="1200" dirty="0" smtClean="0">
                          <a:solidFill>
                            <a:schemeClr val="lt1"/>
                          </a:solidFill>
                          <a:latin typeface="+mj-lt"/>
                          <a:ea typeface="+mn-ea"/>
                          <a:cs typeface="+mn-cs"/>
                        </a:rPr>
                        <a:t>Punti di forza, </a:t>
                      </a:r>
                      <a:r>
                        <a:rPr kumimoji="0" lang="it-IT" sz="1400" b="1" kern="1200" dirty="0" err="1" smtClean="0">
                          <a:solidFill>
                            <a:schemeClr val="lt1"/>
                          </a:solidFill>
                          <a:latin typeface="+mj-lt"/>
                          <a:ea typeface="+mn-ea"/>
                          <a:cs typeface="+mn-cs"/>
                        </a:rPr>
                        <a:t>Strenghts</a:t>
                      </a:r>
                      <a:r>
                        <a:rPr kumimoji="0" lang="it-IT" sz="1400" b="1" kern="1200" dirty="0" smtClean="0">
                          <a:solidFill>
                            <a:schemeClr val="lt1"/>
                          </a:solidFill>
                          <a:latin typeface="+mj-lt"/>
                          <a:ea typeface="+mn-ea"/>
                          <a:cs typeface="+mn-cs"/>
                        </a:rPr>
                        <a:t>:</a:t>
                      </a:r>
                    </a:p>
                    <a:p>
                      <a:endParaRPr kumimoji="0" lang="it-IT" sz="1400" b="1" kern="1200" dirty="0" smtClean="0">
                        <a:solidFill>
                          <a:schemeClr val="lt1"/>
                        </a:solidFill>
                        <a:latin typeface="+mj-lt"/>
                        <a:ea typeface="+mn-ea"/>
                        <a:cs typeface="+mn-cs"/>
                      </a:endParaRPr>
                    </a:p>
                    <a:p>
                      <a:pPr lvl="0"/>
                      <a:r>
                        <a:rPr kumimoji="0" lang="it-IT" sz="1400" b="1" kern="1200" dirty="0" smtClean="0">
                          <a:solidFill>
                            <a:schemeClr val="lt1"/>
                          </a:solidFill>
                          <a:latin typeface="+mj-lt"/>
                          <a:ea typeface="+mn-ea"/>
                          <a:cs typeface="+mn-cs"/>
                        </a:rPr>
                        <a:t>Alta accessibilità economica;</a:t>
                      </a:r>
                    </a:p>
                    <a:p>
                      <a:pPr lvl="0"/>
                      <a:r>
                        <a:rPr kumimoji="0" lang="it-IT" sz="1400" b="1" kern="1200" dirty="0" smtClean="0">
                          <a:solidFill>
                            <a:schemeClr val="lt1"/>
                          </a:solidFill>
                          <a:latin typeface="+mj-lt"/>
                          <a:ea typeface="+mn-ea"/>
                          <a:cs typeface="+mn-cs"/>
                        </a:rPr>
                        <a:t>Alta reperibilità;</a:t>
                      </a:r>
                    </a:p>
                    <a:p>
                      <a:pPr lvl="0"/>
                      <a:r>
                        <a:rPr kumimoji="0" lang="it-IT" sz="1400" b="1" kern="1200" dirty="0" smtClean="0">
                          <a:solidFill>
                            <a:schemeClr val="lt1"/>
                          </a:solidFill>
                          <a:latin typeface="+mj-lt"/>
                          <a:ea typeface="+mn-ea"/>
                          <a:cs typeface="+mn-cs"/>
                        </a:rPr>
                        <a:t>Produzione in larga scala;</a:t>
                      </a:r>
                    </a:p>
                    <a:p>
                      <a:pPr lvl="0"/>
                      <a:r>
                        <a:rPr kumimoji="0" lang="it-IT" sz="1400" b="1" kern="1200" dirty="0" smtClean="0">
                          <a:solidFill>
                            <a:schemeClr val="lt1"/>
                          </a:solidFill>
                          <a:latin typeface="+mj-lt"/>
                          <a:ea typeface="+mn-ea"/>
                          <a:cs typeface="+mn-cs"/>
                        </a:rPr>
                        <a:t>Maggiore conoscenza del marchio del prodotto;</a:t>
                      </a:r>
                    </a:p>
                    <a:p>
                      <a:pPr lvl="0"/>
                      <a:r>
                        <a:rPr kumimoji="0" lang="it-IT" sz="1400" b="1" kern="1200" dirty="0" smtClean="0">
                          <a:solidFill>
                            <a:schemeClr val="lt1"/>
                          </a:solidFill>
                          <a:latin typeface="+mj-lt"/>
                          <a:ea typeface="+mn-ea"/>
                          <a:cs typeface="+mn-cs"/>
                        </a:rPr>
                        <a:t>Canali distributivi altamente efficienti;</a:t>
                      </a:r>
                    </a:p>
                    <a:p>
                      <a:pPr lvl="0"/>
                      <a:r>
                        <a:rPr kumimoji="0" lang="it-IT" sz="1400" b="1" kern="1200" dirty="0" smtClean="0">
                          <a:solidFill>
                            <a:schemeClr val="lt1"/>
                          </a:solidFill>
                          <a:latin typeface="+mj-lt"/>
                          <a:ea typeface="+mn-ea"/>
                          <a:cs typeface="+mn-cs"/>
                        </a:rPr>
                        <a:t>Soddisfacimento di buona parte della domanda internazionale;</a:t>
                      </a:r>
                    </a:p>
                    <a:p>
                      <a:pPr lvl="0"/>
                      <a:r>
                        <a:rPr kumimoji="0" lang="it-IT" sz="1400" b="1" kern="1200" dirty="0" smtClean="0">
                          <a:solidFill>
                            <a:schemeClr val="lt1"/>
                          </a:solidFill>
                          <a:latin typeface="+mj-lt"/>
                          <a:ea typeface="+mn-ea"/>
                          <a:cs typeface="+mn-cs"/>
                        </a:rPr>
                        <a:t>Fiducia dei consumatori verso un marchio ben conosciuto;</a:t>
                      </a:r>
                    </a:p>
                    <a:p>
                      <a:endParaRPr lang="it-IT" sz="1800" dirty="0"/>
                    </a:p>
                  </a:txBody>
                  <a:tcPr/>
                </a:tc>
                <a:tc>
                  <a:txBody>
                    <a:bodyPr/>
                    <a:lstStyle/>
                    <a:p>
                      <a:r>
                        <a:rPr kumimoji="0" lang="it-IT" sz="1400" b="1" kern="1200" dirty="0" smtClean="0">
                          <a:solidFill>
                            <a:schemeClr val="lt1"/>
                          </a:solidFill>
                          <a:latin typeface="+mj-lt"/>
                          <a:ea typeface="+mn-ea"/>
                          <a:cs typeface="+mn-cs"/>
                        </a:rPr>
                        <a:t>Punti di debolezza, </a:t>
                      </a:r>
                      <a:r>
                        <a:rPr kumimoji="0" lang="it-IT" sz="1400" b="1" kern="1200" dirty="0" err="1" smtClean="0">
                          <a:solidFill>
                            <a:schemeClr val="lt1"/>
                          </a:solidFill>
                          <a:latin typeface="+mj-lt"/>
                          <a:ea typeface="+mn-ea"/>
                          <a:cs typeface="+mn-cs"/>
                        </a:rPr>
                        <a:t>Weaknesses</a:t>
                      </a:r>
                      <a:r>
                        <a:rPr kumimoji="0" lang="it-IT" sz="1400" b="1" kern="1200" dirty="0" smtClean="0">
                          <a:solidFill>
                            <a:schemeClr val="lt1"/>
                          </a:solidFill>
                          <a:latin typeface="+mj-lt"/>
                          <a:ea typeface="+mn-ea"/>
                          <a:cs typeface="+mn-cs"/>
                        </a:rPr>
                        <a:t>:</a:t>
                      </a:r>
                    </a:p>
                    <a:p>
                      <a:endParaRPr kumimoji="0" lang="it-IT" sz="1400" b="1" kern="1200" dirty="0" smtClean="0">
                        <a:solidFill>
                          <a:schemeClr val="lt1"/>
                        </a:solidFill>
                        <a:latin typeface="+mj-lt"/>
                        <a:ea typeface="+mn-ea"/>
                        <a:cs typeface="+mn-cs"/>
                      </a:endParaRPr>
                    </a:p>
                    <a:p>
                      <a:pPr lvl="0"/>
                      <a:r>
                        <a:rPr kumimoji="0" lang="it-IT" sz="1400" b="1" kern="1200" dirty="0" smtClean="0">
                          <a:solidFill>
                            <a:schemeClr val="lt1"/>
                          </a:solidFill>
                          <a:latin typeface="+mj-lt"/>
                          <a:ea typeface="+mn-ea"/>
                          <a:cs typeface="+mn-cs"/>
                        </a:rPr>
                        <a:t>Standardizzazione del prodotto;</a:t>
                      </a:r>
                    </a:p>
                    <a:p>
                      <a:pPr lvl="0"/>
                      <a:r>
                        <a:rPr kumimoji="0" lang="it-IT" sz="1400" b="1" kern="1200" dirty="0" smtClean="0">
                          <a:solidFill>
                            <a:schemeClr val="lt1"/>
                          </a:solidFill>
                          <a:latin typeface="+mj-lt"/>
                          <a:ea typeface="+mn-ea"/>
                          <a:cs typeface="+mn-cs"/>
                        </a:rPr>
                        <a:t>Scarso uso di materie prime naturali;</a:t>
                      </a:r>
                    </a:p>
                    <a:p>
                      <a:pPr lvl="0"/>
                      <a:r>
                        <a:rPr kumimoji="0" lang="it-IT" sz="1400" b="1" kern="1200" dirty="0" smtClean="0">
                          <a:solidFill>
                            <a:schemeClr val="lt1"/>
                          </a:solidFill>
                          <a:latin typeface="+mj-lt"/>
                          <a:ea typeface="+mn-ea"/>
                          <a:cs typeface="+mn-cs"/>
                        </a:rPr>
                        <a:t>Maggiore attenzione alle quantità a discapito della qualità;</a:t>
                      </a:r>
                    </a:p>
                    <a:p>
                      <a:pPr lvl="0"/>
                      <a:r>
                        <a:rPr kumimoji="0" lang="it-IT" sz="1400" b="1" kern="1200" dirty="0" smtClean="0">
                          <a:solidFill>
                            <a:schemeClr val="lt1"/>
                          </a:solidFill>
                          <a:latin typeface="+mj-lt"/>
                          <a:ea typeface="+mn-ea"/>
                          <a:cs typeface="+mn-cs"/>
                        </a:rPr>
                        <a:t>Alta concorrenza tra marchi </a:t>
                      </a:r>
                      <a:r>
                        <a:rPr kumimoji="0" lang="it-IT" sz="1400" b="1" kern="1200" dirty="0" err="1" smtClean="0">
                          <a:solidFill>
                            <a:schemeClr val="lt1"/>
                          </a:solidFill>
                          <a:latin typeface="+mj-lt"/>
                          <a:ea typeface="+mn-ea"/>
                          <a:cs typeface="+mn-cs"/>
                        </a:rPr>
                        <a:t>mainstream</a:t>
                      </a:r>
                      <a:r>
                        <a:rPr kumimoji="0" lang="it-IT" sz="1400" b="1" kern="1200" dirty="0" smtClean="0">
                          <a:solidFill>
                            <a:schemeClr val="lt1"/>
                          </a:solidFill>
                          <a:latin typeface="+mj-lt"/>
                          <a:ea typeface="+mn-ea"/>
                          <a:cs typeface="+mn-cs"/>
                        </a:rPr>
                        <a:t>;</a:t>
                      </a:r>
                    </a:p>
                    <a:p>
                      <a:pPr lvl="0"/>
                      <a:r>
                        <a:rPr kumimoji="0" lang="it-IT" sz="1400" b="1" kern="1200" dirty="0" err="1" smtClean="0">
                          <a:solidFill>
                            <a:schemeClr val="lt1"/>
                          </a:solidFill>
                          <a:latin typeface="+mj-lt"/>
                          <a:ea typeface="+mn-ea"/>
                          <a:cs typeface="+mn-cs"/>
                        </a:rPr>
                        <a:t>Esternalità</a:t>
                      </a:r>
                      <a:r>
                        <a:rPr kumimoji="0" lang="it-IT" sz="1400" b="1" kern="1200" dirty="0" smtClean="0">
                          <a:solidFill>
                            <a:schemeClr val="lt1"/>
                          </a:solidFill>
                          <a:latin typeface="+mj-lt"/>
                          <a:ea typeface="+mn-ea"/>
                          <a:cs typeface="+mn-cs"/>
                        </a:rPr>
                        <a:t> negative</a:t>
                      </a:r>
                      <a:r>
                        <a:rPr kumimoji="0" lang="it-IT" sz="1400" b="1" kern="1200" dirty="0" smtClean="0">
                          <a:solidFill>
                            <a:schemeClr val="lt1"/>
                          </a:solidFill>
                          <a:latin typeface="+mj-lt"/>
                          <a:ea typeface="+mn-ea"/>
                          <a:cs typeface="+mn-cs"/>
                        </a:rPr>
                        <a:t>;</a:t>
                      </a:r>
                      <a:endParaRPr kumimoji="0" lang="it-IT" sz="1400" b="1" kern="1200" dirty="0" smtClean="0">
                        <a:solidFill>
                          <a:schemeClr val="lt1"/>
                        </a:solidFill>
                        <a:latin typeface="+mj-lt"/>
                        <a:ea typeface="+mn-ea"/>
                        <a:cs typeface="+mn-cs"/>
                      </a:endParaRPr>
                    </a:p>
                    <a:p>
                      <a:endParaRPr lang="it-IT" sz="1800" dirty="0"/>
                    </a:p>
                  </a:txBody>
                  <a:tcPr/>
                </a:tc>
              </a:tr>
              <a:tr h="2880320">
                <a:tc>
                  <a:txBody>
                    <a:bodyPr/>
                    <a:lstStyle/>
                    <a:p>
                      <a:r>
                        <a:rPr kumimoji="0" lang="it-IT" sz="1400" kern="1200" dirty="0" smtClean="0">
                          <a:solidFill>
                            <a:schemeClr val="accent1">
                              <a:lumMod val="50000"/>
                            </a:schemeClr>
                          </a:solidFill>
                          <a:latin typeface="+mj-lt"/>
                          <a:ea typeface="+mn-ea"/>
                          <a:cs typeface="+mn-cs"/>
                        </a:rPr>
                        <a:t>Opportunità, </a:t>
                      </a:r>
                      <a:r>
                        <a:rPr kumimoji="0" lang="it-IT" sz="1400" kern="1200" dirty="0" err="1" smtClean="0">
                          <a:solidFill>
                            <a:schemeClr val="accent1">
                              <a:lumMod val="50000"/>
                            </a:schemeClr>
                          </a:solidFill>
                          <a:latin typeface="+mj-lt"/>
                          <a:ea typeface="+mn-ea"/>
                          <a:cs typeface="+mn-cs"/>
                        </a:rPr>
                        <a:t>Opportunities</a:t>
                      </a:r>
                      <a:r>
                        <a:rPr kumimoji="0" lang="it-IT" sz="1400" kern="1200" dirty="0" smtClean="0">
                          <a:solidFill>
                            <a:schemeClr val="accent1">
                              <a:lumMod val="50000"/>
                            </a:schemeClr>
                          </a:solidFill>
                          <a:latin typeface="+mj-lt"/>
                          <a:ea typeface="+mn-ea"/>
                          <a:cs typeface="+mn-cs"/>
                        </a:rPr>
                        <a:t>:</a:t>
                      </a:r>
                    </a:p>
                    <a:p>
                      <a:endParaRPr kumimoji="0" lang="it-IT" sz="1400" kern="1200" dirty="0" smtClean="0">
                        <a:solidFill>
                          <a:schemeClr val="accent1">
                            <a:lumMod val="50000"/>
                          </a:schemeClr>
                        </a:solidFill>
                        <a:latin typeface="+mj-lt"/>
                        <a:ea typeface="+mn-ea"/>
                        <a:cs typeface="+mn-cs"/>
                      </a:endParaRPr>
                    </a:p>
                    <a:p>
                      <a:pPr lvl="0"/>
                      <a:r>
                        <a:rPr kumimoji="0" lang="it-IT" sz="1400" kern="1200" dirty="0" smtClean="0">
                          <a:solidFill>
                            <a:schemeClr val="accent1">
                              <a:lumMod val="50000"/>
                            </a:schemeClr>
                          </a:solidFill>
                          <a:latin typeface="+mj-lt"/>
                          <a:ea typeface="+mn-ea"/>
                          <a:cs typeface="+mn-cs"/>
                        </a:rPr>
                        <a:t>Creazione di occupazione;</a:t>
                      </a:r>
                    </a:p>
                    <a:p>
                      <a:pPr lvl="0"/>
                      <a:r>
                        <a:rPr kumimoji="0" lang="it-IT" sz="1400" kern="1200" dirty="0" smtClean="0">
                          <a:solidFill>
                            <a:schemeClr val="accent1">
                              <a:lumMod val="50000"/>
                            </a:schemeClr>
                          </a:solidFill>
                          <a:latin typeface="+mj-lt"/>
                          <a:ea typeface="+mn-ea"/>
                          <a:cs typeface="+mn-cs"/>
                        </a:rPr>
                        <a:t>Possibilità del cliente di fruire della storia dell’azienda di birra tramite museo della birra e visite all’interno del birrificio stesso;</a:t>
                      </a:r>
                    </a:p>
                    <a:p>
                      <a:pPr lvl="0"/>
                      <a:r>
                        <a:rPr kumimoji="0" lang="it-IT" sz="1400" kern="1200" dirty="0" smtClean="0">
                          <a:solidFill>
                            <a:schemeClr val="accent1">
                              <a:lumMod val="50000"/>
                            </a:schemeClr>
                          </a:solidFill>
                          <a:latin typeface="+mj-lt"/>
                          <a:ea typeface="+mn-ea"/>
                          <a:cs typeface="+mn-cs"/>
                        </a:rPr>
                        <a:t>Fidelizzazione del cliente tramite campagne promozionali;</a:t>
                      </a:r>
                    </a:p>
                    <a:p>
                      <a:endParaRPr lang="it-IT" sz="1800" dirty="0"/>
                    </a:p>
                  </a:txBody>
                  <a:tcPr/>
                </a:tc>
                <a:tc>
                  <a:txBody>
                    <a:bodyPr/>
                    <a:lstStyle/>
                    <a:p>
                      <a:r>
                        <a:rPr kumimoji="0" lang="it-IT" sz="1400" kern="1200" dirty="0" smtClean="0">
                          <a:solidFill>
                            <a:schemeClr val="accent1">
                              <a:lumMod val="50000"/>
                            </a:schemeClr>
                          </a:solidFill>
                          <a:latin typeface="+mj-lt"/>
                          <a:ea typeface="+mn-ea"/>
                          <a:cs typeface="+mn-cs"/>
                        </a:rPr>
                        <a:t>Minacce, </a:t>
                      </a:r>
                      <a:r>
                        <a:rPr kumimoji="0" lang="it-IT" sz="1400" kern="1200" dirty="0" err="1" smtClean="0">
                          <a:solidFill>
                            <a:schemeClr val="accent1">
                              <a:lumMod val="50000"/>
                            </a:schemeClr>
                          </a:solidFill>
                          <a:latin typeface="+mj-lt"/>
                          <a:ea typeface="+mn-ea"/>
                          <a:cs typeface="+mn-cs"/>
                        </a:rPr>
                        <a:t>Threats</a:t>
                      </a:r>
                      <a:r>
                        <a:rPr kumimoji="0" lang="it-IT" sz="1400" kern="1200" dirty="0" smtClean="0">
                          <a:solidFill>
                            <a:schemeClr val="accent1">
                              <a:lumMod val="50000"/>
                            </a:schemeClr>
                          </a:solidFill>
                          <a:latin typeface="+mj-lt"/>
                          <a:ea typeface="+mn-ea"/>
                          <a:cs typeface="+mn-cs"/>
                        </a:rPr>
                        <a:t>:</a:t>
                      </a:r>
                    </a:p>
                    <a:p>
                      <a:endParaRPr kumimoji="0" lang="it-IT" sz="1400" kern="1200" dirty="0" smtClean="0">
                        <a:solidFill>
                          <a:schemeClr val="accent1">
                            <a:lumMod val="50000"/>
                          </a:schemeClr>
                        </a:solidFill>
                        <a:latin typeface="+mj-lt"/>
                        <a:ea typeface="+mn-ea"/>
                        <a:cs typeface="+mn-cs"/>
                      </a:endParaRPr>
                    </a:p>
                    <a:p>
                      <a:pPr lvl="0"/>
                      <a:r>
                        <a:rPr kumimoji="0" lang="it-IT" sz="1400" kern="1200" dirty="0" smtClean="0">
                          <a:solidFill>
                            <a:schemeClr val="accent1">
                              <a:lumMod val="50000"/>
                            </a:schemeClr>
                          </a:solidFill>
                          <a:latin typeface="+mj-lt"/>
                          <a:ea typeface="+mn-ea"/>
                          <a:cs typeface="+mn-cs"/>
                        </a:rPr>
                        <a:t>Crescente domanda di birre speciali/artigianali;</a:t>
                      </a:r>
                    </a:p>
                    <a:p>
                      <a:pPr lvl="0"/>
                      <a:r>
                        <a:rPr kumimoji="0" lang="it-IT" sz="1400" kern="1200" dirty="0" smtClean="0">
                          <a:solidFill>
                            <a:schemeClr val="accent1">
                              <a:lumMod val="50000"/>
                            </a:schemeClr>
                          </a:solidFill>
                          <a:latin typeface="+mj-lt"/>
                          <a:ea typeface="+mn-ea"/>
                          <a:cs typeface="+mn-cs"/>
                        </a:rPr>
                        <a:t>Maggiore esigenza di qualità del consumatore moderno;</a:t>
                      </a:r>
                    </a:p>
                    <a:p>
                      <a:endParaRPr lang="it-IT" sz="1800" dirty="0"/>
                    </a:p>
                  </a:txBody>
                  <a:tcPr/>
                </a:tc>
              </a:tr>
            </a:tbl>
          </a:graphicData>
        </a:graphic>
      </p:graphicFrame>
      <p:sp>
        <p:nvSpPr>
          <p:cNvPr id="2049" name="Rectangle 1"/>
          <p:cNvSpPr>
            <a:spLocks noChangeArrowheads="1"/>
          </p:cNvSpPr>
          <p:nvPr/>
        </p:nvSpPr>
        <p:spPr bwMode="auto">
          <a:xfrm>
            <a:off x="2051720" y="50141"/>
            <a:ext cx="4608512"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3200" b="0" i="0" u="none" strike="noStrike" cap="none" normalizeH="0" baseline="0" dirty="0" smtClean="0">
                <a:ln>
                  <a:noFill/>
                </a:ln>
                <a:solidFill>
                  <a:schemeClr val="tx2"/>
                </a:solidFill>
                <a:effectLst/>
                <a:latin typeface="+mj-lt"/>
                <a:ea typeface="Calibri" pitchFamily="34" charset="0"/>
                <a:cs typeface="Times New Roman" pitchFamily="18" charset="0"/>
              </a:rPr>
              <a:t>Le birre industriali</a:t>
            </a:r>
            <a:endParaRPr kumimoji="0" lang="it-IT" sz="3200" b="0" i="0" u="none" strike="noStrike" cap="none" normalizeH="0" baseline="0" dirty="0" smtClean="0">
              <a:ln>
                <a:noFill/>
              </a:ln>
              <a:solidFill>
                <a:schemeClr val="tx2"/>
              </a:solidFill>
              <a:effectLst/>
              <a:latin typeface="+mj-lt"/>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67544" y="1052737"/>
            <a:ext cx="8229600" cy="6309320"/>
          </a:xfrm>
        </p:spPr>
        <p:txBody>
          <a:bodyPr>
            <a:normAutofit/>
          </a:bodyPr>
          <a:lstStyle/>
          <a:p>
            <a:pPr algn="just"/>
            <a:r>
              <a:rPr lang="it-IT" sz="2400" dirty="0" smtClean="0">
                <a:solidFill>
                  <a:schemeClr val="tx2"/>
                </a:solidFill>
                <a:latin typeface="+mj-lt"/>
              </a:rPr>
              <a:t>In questa trattazione abbiamo visto l’importanza sempre maggiore riscossa dalla produzione di birra artigianale, giungendo cosi alla conclusione che il mercato della birra ha registrato significativi e positivi cambiamenti, seguendo una domanda sempre più attenta ed esigente, maggiormente propensa ad un uso più responsabile della birra ma del cibo più in generale, quasi, una rivoluzione culturale che lascia svelare quali siano i presupposti per il futuro. In Italia la birra non ha ancora ricevuto le dovute attenzioni come invece accade in Europa, in quest’ambito mancano ancora le certificazioni e le tutele, eppure un paese che conta ormai un notevole potenziale di aziende produttrici e che si sta manifestando qualitativamente eccellente anche a livello europeo dovrebbe iniziare a lavorare su questo campo.</a:t>
            </a:r>
          </a:p>
          <a:p>
            <a:endParaRPr lang="it-IT" dirty="0" smtClean="0">
              <a:solidFill>
                <a:schemeClr val="tx2"/>
              </a:solidFill>
              <a:latin typeface="+mj-lt"/>
            </a:endParaRPr>
          </a:p>
          <a:p>
            <a:endParaRPr lang="it-IT"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67544" y="764704"/>
            <a:ext cx="8229600" cy="5688632"/>
          </a:xfrm>
        </p:spPr>
        <p:txBody>
          <a:bodyPr>
            <a:normAutofit/>
          </a:bodyPr>
          <a:lstStyle/>
          <a:p>
            <a:endParaRPr lang="it-IT" dirty="0" smtClean="0">
              <a:solidFill>
                <a:schemeClr val="tx2"/>
              </a:solidFill>
            </a:endParaRPr>
          </a:p>
          <a:p>
            <a:r>
              <a:rPr lang="it-IT" dirty="0" err="1" smtClean="0">
                <a:solidFill>
                  <a:schemeClr val="tx2"/>
                </a:solidFill>
              </a:rPr>
              <a:t>Sitografia</a:t>
            </a:r>
            <a:endParaRPr lang="it-IT" dirty="0" smtClean="0">
              <a:solidFill>
                <a:schemeClr val="tx2"/>
              </a:solidFill>
            </a:endParaRPr>
          </a:p>
          <a:p>
            <a:pPr>
              <a:buNone/>
            </a:pPr>
            <a:endParaRPr lang="it-IT" dirty="0" smtClean="0">
              <a:solidFill>
                <a:schemeClr val="tx2"/>
              </a:solidFill>
            </a:endParaRPr>
          </a:p>
          <a:p>
            <a:r>
              <a:rPr lang="it-IT" u="sng" dirty="0" smtClean="0">
                <a:solidFill>
                  <a:schemeClr val="tx2"/>
                </a:solidFill>
                <a:hlinkClick r:id="rId2"/>
              </a:rPr>
              <a:t>www.agronotizie.imagelinenetwork.com</a:t>
            </a:r>
            <a:r>
              <a:rPr lang="it-IT" dirty="0" smtClean="0">
                <a:solidFill>
                  <a:schemeClr val="tx2"/>
                </a:solidFill>
              </a:rPr>
              <a:t> </a:t>
            </a:r>
          </a:p>
          <a:p>
            <a:r>
              <a:rPr lang="it-IT" u="sng" dirty="0" smtClean="0">
                <a:solidFill>
                  <a:schemeClr val="tx2"/>
                </a:solidFill>
                <a:hlinkClick r:id="rId3"/>
              </a:rPr>
              <a:t>www.agriregionieuropa.univpm.it</a:t>
            </a:r>
            <a:r>
              <a:rPr lang="it-IT" dirty="0" smtClean="0">
                <a:solidFill>
                  <a:schemeClr val="tx2"/>
                </a:solidFill>
              </a:rPr>
              <a:t> </a:t>
            </a:r>
          </a:p>
          <a:p>
            <a:r>
              <a:rPr lang="it-IT" u="sng" dirty="0" smtClean="0">
                <a:solidFill>
                  <a:schemeClr val="tx2"/>
                </a:solidFill>
                <a:hlinkClick r:id="rId4"/>
              </a:rPr>
              <a:t>www.ladeabirra.it</a:t>
            </a:r>
            <a:endParaRPr lang="it-IT" dirty="0" smtClean="0">
              <a:solidFill>
                <a:schemeClr val="tx2"/>
              </a:solidFill>
            </a:endParaRPr>
          </a:p>
          <a:p>
            <a:r>
              <a:rPr lang="it-IT" u="sng" dirty="0" smtClean="0">
                <a:solidFill>
                  <a:schemeClr val="tx2"/>
                </a:solidFill>
                <a:hlinkClick r:id="rId5"/>
              </a:rPr>
              <a:t>www.ilsole24ore.com</a:t>
            </a:r>
            <a:endParaRPr lang="it-IT" dirty="0" smtClean="0">
              <a:solidFill>
                <a:schemeClr val="tx2"/>
              </a:solidFill>
            </a:endParaRPr>
          </a:p>
          <a:p>
            <a:r>
              <a:rPr lang="it-IT" u="sng" dirty="0" smtClean="0">
                <a:solidFill>
                  <a:schemeClr val="tx2"/>
                </a:solidFill>
                <a:hlinkClick r:id="rId6"/>
              </a:rPr>
              <a:t>www.assobirra.it</a:t>
            </a:r>
            <a:r>
              <a:rPr lang="it-IT" dirty="0" smtClean="0">
                <a:solidFill>
                  <a:schemeClr val="tx2"/>
                </a:solidFill>
              </a:rPr>
              <a:t> </a:t>
            </a:r>
          </a:p>
          <a:p>
            <a:r>
              <a:rPr lang="it-IT" u="sng" dirty="0" smtClean="0">
                <a:solidFill>
                  <a:schemeClr val="tx2"/>
                </a:solidFill>
                <a:hlinkClick r:id="rId7"/>
              </a:rPr>
              <a:t>www.mondobirra.it</a:t>
            </a:r>
            <a:r>
              <a:rPr lang="it-IT" dirty="0" smtClean="0">
                <a:solidFill>
                  <a:schemeClr val="tx2"/>
                </a:solidFill>
              </a:rPr>
              <a:t> </a:t>
            </a:r>
          </a:p>
          <a:p>
            <a:r>
              <a:rPr lang="it-IT" u="sng" dirty="0" smtClean="0">
                <a:solidFill>
                  <a:schemeClr val="tx2"/>
                </a:solidFill>
                <a:hlinkClick r:id="rId8"/>
              </a:rPr>
              <a:t>www.linkiesta.it</a:t>
            </a:r>
            <a:endParaRPr lang="it-IT" dirty="0" smtClean="0">
              <a:solidFill>
                <a:schemeClr val="tx2"/>
              </a:solidFill>
            </a:endParaRPr>
          </a:p>
          <a:p>
            <a:r>
              <a:rPr lang="it-IT" u="sng" dirty="0" smtClean="0">
                <a:solidFill>
                  <a:schemeClr val="tx2"/>
                </a:solidFill>
                <a:hlinkClick r:id="rId9"/>
              </a:rPr>
              <a:t>www.wikipedia.it</a:t>
            </a:r>
            <a:endParaRPr lang="it-IT" dirty="0" smtClean="0">
              <a:solidFill>
                <a:schemeClr val="tx2"/>
              </a:solidFill>
            </a:endParaRPr>
          </a:p>
          <a:p>
            <a:endParaRPr lang="it-IT" dirty="0"/>
          </a:p>
        </p:txBody>
      </p:sp>
      <p:pic>
        <p:nvPicPr>
          <p:cNvPr id="2050" name="Picture 2" descr="C:\Documents and Settings\utente\Desktop\boccali.jpg"/>
          <p:cNvPicPr>
            <a:picLocks noChangeAspect="1" noChangeArrowheads="1"/>
          </p:cNvPicPr>
          <p:nvPr/>
        </p:nvPicPr>
        <p:blipFill>
          <a:blip r:embed="rId10" cstate="print"/>
          <a:srcRect/>
          <a:stretch>
            <a:fillRect/>
          </a:stretch>
        </p:blipFill>
        <p:spPr bwMode="auto">
          <a:xfrm>
            <a:off x="3275856" y="2492896"/>
            <a:ext cx="6061182" cy="4545886"/>
          </a:xfrm>
          <a:prstGeom prst="rect">
            <a:avLst/>
          </a:prstGeom>
          <a:noFill/>
          <a:effectLst>
            <a:softEdge rad="635000"/>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nozio">
  <a:themeElements>
    <a:clrScheme name="Carta">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Equinozi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nozi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362</TotalTime>
  <Words>1720</Words>
  <Application>Microsoft Office PowerPoint</Application>
  <PresentationFormat>Presentazione su schermo (4:3)</PresentationFormat>
  <Paragraphs>109</Paragraphs>
  <Slides>20</Slides>
  <Notes>1</Notes>
  <HiddenSlides>0</HiddenSlides>
  <MMClips>0</MMClips>
  <ScaleCrop>false</ScaleCrop>
  <HeadingPairs>
    <vt:vector size="4" baseType="variant">
      <vt:variant>
        <vt:lpstr>Tema</vt:lpstr>
      </vt:variant>
      <vt:variant>
        <vt:i4>1</vt:i4>
      </vt:variant>
      <vt:variant>
        <vt:lpstr>Titoli diapositive</vt:lpstr>
      </vt:variant>
      <vt:variant>
        <vt:i4>20</vt:i4>
      </vt:variant>
    </vt:vector>
  </HeadingPairs>
  <TitlesOfParts>
    <vt:vector size="21" baseType="lpstr">
      <vt:lpstr>Equinozio</vt:lpstr>
      <vt:lpstr>Le birre artigianali e industriali, la nuova offerta e le tendenze di consumo </vt:lpstr>
      <vt:lpstr>Diapositiva 2</vt:lpstr>
      <vt:lpstr>Diapositiva 3</vt:lpstr>
      <vt:lpstr>Microbirrificio e Brewpub</vt:lpstr>
      <vt:lpstr>Diapositiva 5</vt:lpstr>
      <vt:lpstr>Artigianale o industriale?</vt:lpstr>
      <vt:lpstr>Normativa sulla birra artigianale e industriale </vt:lpstr>
      <vt:lpstr>Percezione e preferenze del consumatore</vt:lpstr>
      <vt:lpstr>Birre trappiste e i falsi trappisti</vt:lpstr>
      <vt:lpstr>Statistiche rilevanti ai fini della ricerca</vt:lpstr>
      <vt:lpstr>Diapositiva 11</vt:lpstr>
      <vt:lpstr>Diapositiva 12</vt:lpstr>
      <vt:lpstr>Diapositiva 13</vt:lpstr>
      <vt:lpstr>Diapositiva 14</vt:lpstr>
      <vt:lpstr>Birra artigianale in percentuali</vt:lpstr>
      <vt:lpstr>Diapositiva 16</vt:lpstr>
      <vt:lpstr>Diapositiva 17</vt:lpstr>
      <vt:lpstr>Diapositiva 18</vt:lpstr>
      <vt:lpstr>Diapositiva 19</vt:lpstr>
      <vt:lpstr>Diapositiva 20</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user</dc:creator>
  <cp:lastModifiedBy>user</cp:lastModifiedBy>
  <cp:revision>41</cp:revision>
  <dcterms:created xsi:type="dcterms:W3CDTF">2013-10-25T08:11:14Z</dcterms:created>
  <dcterms:modified xsi:type="dcterms:W3CDTF">2013-10-27T15:08:58Z</dcterms:modified>
</cp:coreProperties>
</file>