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notesMasterIdLst>
    <p:notesMasterId r:id="rId26"/>
  </p:notesMasterIdLst>
  <p:sldIdLst>
    <p:sldId id="260" r:id="rId2"/>
    <p:sldId id="261" r:id="rId3"/>
    <p:sldId id="262" r:id="rId4"/>
    <p:sldId id="256" r:id="rId5"/>
    <p:sldId id="257" r:id="rId6"/>
    <p:sldId id="258" r:id="rId7"/>
    <p:sldId id="281" r:id="rId8"/>
    <p:sldId id="282" r:id="rId9"/>
    <p:sldId id="283" r:id="rId10"/>
    <p:sldId id="284" r:id="rId11"/>
    <p:sldId id="285" r:id="rId12"/>
    <p:sldId id="286" r:id="rId13"/>
    <p:sldId id="264" r:id="rId14"/>
    <p:sldId id="265" r:id="rId15"/>
    <p:sldId id="274" r:id="rId16"/>
    <p:sldId id="275" r:id="rId17"/>
    <p:sldId id="276" r:id="rId18"/>
    <p:sldId id="278" r:id="rId19"/>
    <p:sldId id="279" r:id="rId20"/>
    <p:sldId id="291" r:id="rId21"/>
    <p:sldId id="280" r:id="rId22"/>
    <p:sldId id="289" r:id="rId23"/>
    <p:sldId id="273" r:id="rId24"/>
    <p:sldId id="288" r:id="rId25"/>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66"/>
    <a:srgbClr val="F26222"/>
    <a:srgbClr val="FFFF66"/>
    <a:srgbClr val="006000"/>
    <a:srgbClr val="A80000"/>
    <a:srgbClr val="008000"/>
    <a:srgbClr val="990000"/>
    <a:srgbClr val="FF3300"/>
    <a:srgbClr val="00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69" d="100"/>
          <a:sy n="69" d="100"/>
        </p:scale>
        <p:origin x="-858"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3FA98F-BF05-4D08-AB41-4AEFC741ECF1}" type="datetimeFigureOut">
              <a:rPr lang="it-IT" smtClean="0"/>
              <a:pPr/>
              <a:t>27/10/2013</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FBB8E8-DBCF-4272-B214-F0D18CBA653E}" type="slidenum">
              <a:rPr lang="it-IT" smtClean="0"/>
              <a:pPr/>
              <a:t>‹N›</a:t>
            </a:fld>
            <a:endParaRPr lang="it-IT"/>
          </a:p>
        </p:txBody>
      </p:sp>
    </p:spTree>
    <p:extLst>
      <p:ext uri="{BB962C8B-B14F-4D97-AF65-F5344CB8AC3E}">
        <p14:creationId xmlns:p14="http://schemas.microsoft.com/office/powerpoint/2010/main" xmlns="" val="1169695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0ABB9C68-3C0F-46F7-824C-8416735DFC7E}" type="slidenum">
              <a:rPr lang="it-IT" smtClean="0"/>
              <a:pPr/>
              <a:t>23</a:t>
            </a:fld>
            <a:endParaRPr lang="it-IT"/>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4B6055F8-1D02-4417-9241-55C834FD9970}" type="datetimeFigureOut">
              <a:rPr lang="it-IT" smtClean="0"/>
              <a:pPr/>
              <a:t>27/10/2013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B6055F8-1D02-4417-9241-55C834FD9970}" type="datetimeFigureOut">
              <a:rPr lang="it-IT" smtClean="0"/>
              <a:pPr/>
              <a:t>27/10/2013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4B6055F8-1D02-4417-9241-55C834FD9970}" type="datetimeFigureOut">
              <a:rPr lang="it-IT" smtClean="0"/>
              <a:pPr/>
              <a:t>27/10/2013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4B6055F8-1D02-4417-9241-55C834FD9970}" type="datetimeFigureOut">
              <a:rPr lang="it-IT" smtClean="0"/>
              <a:pPr/>
              <a:t>27/10/2013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4B6055F8-1D02-4417-9241-55C834FD9970}" type="datetimeFigureOut">
              <a:rPr lang="it-IT" smtClean="0"/>
              <a:pPr/>
              <a:t>27/10/2013</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4B6055F8-1D02-4417-9241-55C834FD9970}" type="datetimeFigureOut">
              <a:rPr lang="it-IT" smtClean="0"/>
              <a:pPr/>
              <a:t>27/10/2013</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4B6055F8-1D02-4417-9241-55C834FD9970}" type="datetimeFigureOut">
              <a:rPr lang="it-IT" smtClean="0"/>
              <a:pPr/>
              <a:t>27/10/2013</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4B6055F8-1D02-4417-9241-55C834FD9970}" type="datetimeFigureOut">
              <a:rPr lang="it-IT" smtClean="0"/>
              <a:pPr/>
              <a:t>27/10/2013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4B6055F8-1D02-4417-9241-55C834FD9970}" type="datetimeFigureOut">
              <a:rPr lang="it-IT" smtClean="0"/>
              <a:pPr/>
              <a:t>27/10/2013</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B6055F8-1D02-4417-9241-55C834FD9970}" type="datetimeFigureOut">
              <a:rPr lang="it-IT" smtClean="0"/>
              <a:pPr/>
              <a:t>27/10/2013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4B6055F8-1D02-4417-9241-55C834FD9970}" type="datetimeFigureOut">
              <a:rPr lang="it-IT" smtClean="0"/>
              <a:pPr/>
              <a:t>27/10/2013</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007B441-5312-499D-93C3-6E37886527FA}"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6055F8-1D02-4417-9241-55C834FD9970}" type="datetimeFigureOut">
              <a:rPr lang="it-IT" smtClean="0"/>
              <a:pPr/>
              <a:t>27/10/2013</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07B441-5312-499D-93C3-6E37886527FA}"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hyperlink" Target="http://foodpolitics.com.unita.it/cibo/2013/02/15/come-cambiano-i-consumi-alimentari-con-la-crisi-e-con-gli-scandali/" TargetMode="External"/><Relationship Id="rId13" Type="http://schemas.openxmlformats.org/officeDocument/2006/relationships/hyperlink" Target="http://www.treccani.it/enciclopedia/prodotti-alimentari-qualita-e-certificazione_(XXI_Secolo)/)" TargetMode="External"/><Relationship Id="rId3" Type="http://schemas.openxmlformats.org/officeDocument/2006/relationships/image" Target="../media/image1.jpeg"/><Relationship Id="rId7" Type="http://schemas.openxmlformats.org/officeDocument/2006/relationships/hyperlink" Target="http://www.mednat.org/" TargetMode="External"/><Relationship Id="rId12" Type="http://schemas.openxmlformats.org/officeDocument/2006/relationships/hyperlink" Target="http://www.sivempveneto.it/leggi-tutte-le-notizie/13218-carne-cavallo-legislazione-europea-e-sanzioni-nazionali-serve-unarmonizzazione-e-polemica-su-proposta-brambilla" TargetMode="External"/><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hyperlink" Target="http://www.ansa.it/" TargetMode="External"/><Relationship Id="rId11" Type="http://schemas.openxmlformats.org/officeDocument/2006/relationships/hyperlink" Target="http://www.asca.it/newsCarne_cavallo__Cia__45_PERCENTO__degli_italiani_evita_cibo_scandali_alimentari-1254928.html" TargetMode="External"/><Relationship Id="rId5" Type="http://schemas.openxmlformats.org/officeDocument/2006/relationships/hyperlink" Target="http://www.larepubblica.it/" TargetMode="External"/><Relationship Id="rId10" Type="http://schemas.openxmlformats.org/officeDocument/2006/relationships/hyperlink" Target="http://www.ilpost.it/2013/06/02/crisi-coldiretti-2-italiani-su-3-tagliano-sprechi-25-cibo-buttato/" TargetMode="External"/><Relationship Id="rId4" Type="http://schemas.openxmlformats.org/officeDocument/2006/relationships/hyperlink" Target="http://www.archiviolastampa.it/" TargetMode="External"/><Relationship Id="rId9" Type="http://schemas.openxmlformats.org/officeDocument/2006/relationships/hyperlink" Target="http://www.ilsole24ore.com/articlegallery/notizie/2013/scandali-alimentari/index.shtml" TargetMode="External"/><Relationship Id="rId14" Type="http://schemas.openxmlformats.org/officeDocument/2006/relationships/hyperlink" Target="http://europa.eu/rapid/press-release_IP-13-400_it.h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4302" y="0"/>
            <a:ext cx="9172603" cy="6885384"/>
          </a:xfrm>
          <a:prstGeom prst="rect">
            <a:avLst/>
          </a:prstGeom>
        </p:spPr>
      </p:pic>
      <p:sp>
        <p:nvSpPr>
          <p:cNvPr id="4" name="CasellaDiTesto 3"/>
          <p:cNvSpPr txBox="1"/>
          <p:nvPr/>
        </p:nvSpPr>
        <p:spPr>
          <a:xfrm>
            <a:off x="268851" y="761790"/>
            <a:ext cx="7975557" cy="707886"/>
          </a:xfrm>
          <a:prstGeom prst="rect">
            <a:avLst/>
          </a:prstGeom>
          <a:blipFill>
            <a:blip r:embed="rId3" cstate="print">
              <a:alphaModFix amt="40000"/>
            </a:blip>
            <a:tile tx="0" ty="0" sx="100000" sy="100000" flip="none" algn="tl"/>
          </a:blipFill>
        </p:spPr>
        <p:txBody>
          <a:bodyPr wrap="square" rtlCol="0">
            <a:spAutoFit/>
          </a:bodyPr>
          <a:lstStyle/>
          <a:p>
            <a:r>
              <a:rPr lang="it-IT" sz="2000" b="1" dirty="0" smtClean="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Nel 1996 </a:t>
            </a:r>
            <a:r>
              <a:rPr lang="it-IT" sz="2000" b="1" dirty="0" err="1">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ll</a:t>
            </a:r>
            <a:r>
              <a:rPr lang="it-IT" sz="20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 </a:t>
            </a:r>
            <a:r>
              <a:rPr lang="it-IT" sz="2000" b="1" dirty="0" err="1">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Food</a:t>
            </a:r>
            <a:r>
              <a:rPr lang="it-IT" sz="20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 Word </a:t>
            </a:r>
            <a:r>
              <a:rPr lang="it-IT" sz="2000" b="1" dirty="0" smtClean="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Summit definisce </a:t>
            </a:r>
            <a:r>
              <a:rPr lang="it-IT" sz="20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la situazione di sicurezza </a:t>
            </a:r>
            <a:r>
              <a:rPr lang="it-IT" sz="2000" b="1" dirty="0" smtClean="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alimentare: </a:t>
            </a:r>
            <a:endParaRPr lang="it-IT" sz="20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endParaRPr>
          </a:p>
        </p:txBody>
      </p:sp>
      <p:sp>
        <p:nvSpPr>
          <p:cNvPr id="5" name="CasellaDiTesto 4"/>
          <p:cNvSpPr txBox="1"/>
          <p:nvPr/>
        </p:nvSpPr>
        <p:spPr>
          <a:xfrm>
            <a:off x="2699792" y="1700808"/>
            <a:ext cx="6192688" cy="1938992"/>
          </a:xfrm>
          <a:prstGeom prst="rect">
            <a:avLst/>
          </a:prstGeom>
          <a:blipFill dpi="0" rotWithShape="1">
            <a:blip r:embed="rId3" cstate="print">
              <a:alphaModFix amt="70000"/>
            </a:blip>
            <a:srcRect/>
            <a:tile tx="0" ty="0" sx="100000" sy="100000" flip="none" algn="tl"/>
          </a:blipFill>
        </p:spPr>
        <p:txBody>
          <a:bodyPr wrap="square" rtlCol="0">
            <a:spAutoFit/>
          </a:bodyPr>
          <a:lstStyle/>
          <a:p>
            <a:r>
              <a:rPr lang="it-IT" sz="2000" b="1" i="1" dirty="0" smtClean="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"una </a:t>
            </a:r>
            <a:r>
              <a:rPr lang="it-IT" sz="2000" b="1" i="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situazione in cui tutte le persone possono disporre in ogni momento, dal punto di vista economico e fisico, degli alimenti sufficienti, appropriati e sicuri dal punto di vista nutrizionale per condurre una vita attiva e sana. (</a:t>
            </a:r>
            <a:r>
              <a:rPr lang="it-IT" sz="2000" b="1" i="1" dirty="0" err="1">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Fao</a:t>
            </a:r>
            <a:r>
              <a:rPr lang="it-IT" sz="2000" b="1" i="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 1996</a:t>
            </a:r>
            <a:r>
              <a:rPr lang="it-IT" sz="2000" b="1" i="1" dirty="0" smtClean="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a:t>
            </a:r>
            <a:endParaRPr lang="it-IT" sz="2000" b="1" i="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endParaRPr>
          </a:p>
        </p:txBody>
      </p:sp>
      <p:sp>
        <p:nvSpPr>
          <p:cNvPr id="6" name="CasellaDiTesto 5"/>
          <p:cNvSpPr txBox="1"/>
          <p:nvPr/>
        </p:nvSpPr>
        <p:spPr>
          <a:xfrm>
            <a:off x="216024" y="5437673"/>
            <a:ext cx="8820472" cy="1015663"/>
          </a:xfrm>
          <a:prstGeom prst="rect">
            <a:avLst/>
          </a:prstGeom>
          <a:blipFill dpi="0" rotWithShape="1">
            <a:blip r:embed="rId3" cstate="print">
              <a:alphaModFix amt="70000"/>
            </a:blip>
            <a:srcRect/>
            <a:tile tx="0" ty="0" sx="100000" sy="100000" flip="none" algn="tl"/>
          </a:blipFill>
        </p:spPr>
        <p:txBody>
          <a:bodyPr wrap="square" rtlCol="0">
            <a:spAutoFit/>
          </a:bodyPr>
          <a:lstStyle>
            <a:defPPr>
              <a:defRPr lang="it-IT"/>
            </a:defPPr>
            <a:lvl1pPr>
              <a:defRPr sz="2000" b="1" i="1">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defRPr>
            </a:lvl1pPr>
          </a:lstStyle>
          <a:p>
            <a:pPr algn="ctr"/>
            <a:r>
              <a:rPr lang="it-IT" i="0" dirty="0"/>
              <a:t>ciò implica che vi deve essere una condizione </a:t>
            </a:r>
            <a:r>
              <a:rPr lang="it-IT" i="0" dirty="0" smtClean="0"/>
              <a:t>di accessibilità </a:t>
            </a:r>
            <a:r>
              <a:rPr lang="it-IT" i="0" dirty="0"/>
              <a:t>e utilizzo dei prodotti, nonché di disponibilità di qualità e di origine sicura</a:t>
            </a:r>
          </a:p>
        </p:txBody>
      </p:sp>
    </p:spTree>
    <p:extLst>
      <p:ext uri="{BB962C8B-B14F-4D97-AF65-F5344CB8AC3E}">
        <p14:creationId xmlns:p14="http://schemas.microsoft.com/office/powerpoint/2010/main" xmlns="" val="112022033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2700" y="3175"/>
            <a:ext cx="9169400" cy="685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CasellaDiTesto 1"/>
          <p:cNvSpPr txBox="1"/>
          <p:nvPr/>
        </p:nvSpPr>
        <p:spPr>
          <a:xfrm>
            <a:off x="5076056" y="3453493"/>
            <a:ext cx="3960440" cy="2862322"/>
          </a:xfrm>
          <a:prstGeom prst="rect">
            <a:avLst/>
          </a:prstGeom>
          <a:blipFill dpi="0" rotWithShape="1">
            <a:blip r:embed="rId3" cstate="print">
              <a:alphaModFix amt="70000"/>
            </a:blip>
            <a:srcRect/>
            <a:tile tx="0" ty="0" sx="100000" sy="100000" flip="none" algn="tl"/>
          </a:blipFill>
        </p:spPr>
        <p:txBody>
          <a:bodyPr wrap="square" rtlCol="0">
            <a:spAutoFit/>
          </a:bodyPr>
          <a:lstStyle>
            <a:defPPr>
              <a:defRPr lang="it-IT"/>
            </a:defPPr>
            <a:lvl1pPr algn="ctr">
              <a:defRPr sz="2000" b="1" i="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defRPr>
            </a:lvl1pPr>
          </a:lstStyle>
          <a:p>
            <a:pPr algn="r"/>
            <a:r>
              <a:rPr lang="it-IT" dirty="0"/>
              <a:t>Qualità e sicurezza dove si possono ricercare quando l'agricoltura di </a:t>
            </a:r>
            <a:r>
              <a:rPr lang="it-IT" dirty="0" smtClean="0"/>
              <a:t>massa, </a:t>
            </a:r>
            <a:r>
              <a:rPr lang="it-IT" dirty="0"/>
              <a:t>negli ultimi decenni si è trasformata </a:t>
            </a:r>
            <a:r>
              <a:rPr lang="it-IT" dirty="0" smtClean="0"/>
              <a:t>radicalmente, </a:t>
            </a:r>
            <a:r>
              <a:rPr lang="it-IT" dirty="0"/>
              <a:t>diventando un ramo subalterno dell'industria </a:t>
            </a:r>
            <a:r>
              <a:rPr lang="it-IT" dirty="0" smtClean="0"/>
              <a:t>chimica? </a:t>
            </a:r>
            <a:endParaRPr lang="it-IT" dirty="0"/>
          </a:p>
          <a:p>
            <a:endParaRPr lang="it-IT" dirty="0"/>
          </a:p>
        </p:txBody>
      </p:sp>
    </p:spTree>
    <p:extLst>
      <p:ext uri="{BB962C8B-B14F-4D97-AF65-F5344CB8AC3E}">
        <p14:creationId xmlns:p14="http://schemas.microsoft.com/office/powerpoint/2010/main" xmlns="" val="314741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0514" y="5708537"/>
            <a:ext cx="4621235" cy="28590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90721" y="5428456"/>
            <a:ext cx="4553279" cy="28590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rot="10800000">
            <a:off x="5321300" y="2595303"/>
            <a:ext cx="3822700" cy="28590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21300" y="0"/>
            <a:ext cx="3822700" cy="28590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10800000">
            <a:off x="-27990" y="2857500"/>
            <a:ext cx="3822700" cy="28590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Immagine 7"/>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0" y="0"/>
            <a:ext cx="3819525" cy="2857500"/>
          </a:xfrm>
          <a:prstGeom prst="rect">
            <a:avLst/>
          </a:prstGeom>
        </p:spPr>
      </p:pic>
      <p:pic>
        <p:nvPicPr>
          <p:cNvPr id="2" name="Immagine 1"/>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021730" y="0"/>
            <a:ext cx="7050574" cy="5761196"/>
          </a:xfrm>
          <a:prstGeom prst="rect">
            <a:avLst/>
          </a:prstGeom>
        </p:spPr>
      </p:pic>
      <p:sp>
        <p:nvSpPr>
          <p:cNvPr id="7" name="CasellaDiTesto 6"/>
          <p:cNvSpPr txBox="1"/>
          <p:nvPr/>
        </p:nvSpPr>
        <p:spPr>
          <a:xfrm rot="772466">
            <a:off x="1350246" y="4150518"/>
            <a:ext cx="6703452" cy="923330"/>
          </a:xfrm>
          <a:prstGeom prst="rect">
            <a:avLst/>
          </a:prstGeom>
          <a:noFill/>
        </p:spPr>
        <p:txBody>
          <a:bodyPr wrap="square" rtlCol="0">
            <a:spAutoFit/>
          </a:bodyPr>
          <a:lstStyle/>
          <a:p>
            <a:r>
              <a:rPr lang="it-IT" sz="5400" b="1" dirty="0" smtClean="0">
                <a:ln w="19050">
                  <a:solidFill>
                    <a:schemeClr val="tx1"/>
                  </a:solidFill>
                </a:ln>
                <a:solidFill>
                  <a:schemeClr val="bg1"/>
                </a:solidFill>
                <a:latin typeface="Snap ITC" panose="04040A07060A02020202" pitchFamily="82" charset="0"/>
              </a:rPr>
              <a:t>Crisi alimentari</a:t>
            </a:r>
            <a:endParaRPr lang="it-IT" sz="5400" b="1" dirty="0">
              <a:ln w="19050">
                <a:solidFill>
                  <a:schemeClr val="tx1"/>
                </a:solidFill>
              </a:ln>
              <a:solidFill>
                <a:schemeClr val="bg1"/>
              </a:solidFill>
              <a:latin typeface="Snap ITC" panose="04040A07060A02020202" pitchFamily="82" charset="0"/>
            </a:endParaRPr>
          </a:p>
        </p:txBody>
      </p:sp>
      <p:sp>
        <p:nvSpPr>
          <p:cNvPr id="5" name="CasellaDiTesto 4"/>
          <p:cNvSpPr txBox="1"/>
          <p:nvPr/>
        </p:nvSpPr>
        <p:spPr>
          <a:xfrm rot="903045">
            <a:off x="5247816" y="1525679"/>
            <a:ext cx="936104" cy="1446550"/>
          </a:xfrm>
          <a:prstGeom prst="rect">
            <a:avLst/>
          </a:prstGeom>
          <a:noFill/>
        </p:spPr>
        <p:txBody>
          <a:bodyPr wrap="square" rtlCol="0">
            <a:spAutoFit/>
          </a:bodyPr>
          <a:lstStyle/>
          <a:p>
            <a:r>
              <a:rPr lang="it-IT" sz="8800" b="1" dirty="0" smtClean="0">
                <a:ln w="12700">
                  <a:solidFill>
                    <a:schemeClr val="tx1"/>
                  </a:solidFill>
                </a:ln>
                <a:solidFill>
                  <a:srgbClr val="006000"/>
                </a:solidFill>
                <a:effectLst>
                  <a:outerShdw blurRad="38100" dist="38100" dir="2700000" algn="tl">
                    <a:srgbClr val="000000">
                      <a:alpha val="43137"/>
                    </a:srgbClr>
                  </a:outerShdw>
                </a:effectLst>
                <a:latin typeface="Forte" panose="03060902040502070203" pitchFamily="66" charset="0"/>
              </a:rPr>
              <a:t>&amp;</a:t>
            </a:r>
            <a:endParaRPr lang="it-IT" sz="8800" dirty="0">
              <a:ln w="12700">
                <a:solidFill>
                  <a:schemeClr val="tx1"/>
                </a:solidFill>
              </a:ln>
              <a:solidFill>
                <a:srgbClr val="006000"/>
              </a:solidFill>
              <a:effectLst>
                <a:outerShdw blurRad="38100" dist="38100" dir="2700000" algn="tl">
                  <a:srgbClr val="000000">
                    <a:alpha val="43137"/>
                  </a:srgbClr>
                </a:outerShdw>
              </a:effectLst>
              <a:latin typeface="Forte" panose="03060902040502070203" pitchFamily="66" charset="0"/>
            </a:endParaRPr>
          </a:p>
        </p:txBody>
      </p:sp>
      <p:sp>
        <p:nvSpPr>
          <p:cNvPr id="3" name="CasellaDiTesto 2"/>
          <p:cNvSpPr txBox="1"/>
          <p:nvPr/>
        </p:nvSpPr>
        <p:spPr>
          <a:xfrm rot="20515605">
            <a:off x="1296032" y="420697"/>
            <a:ext cx="4011689" cy="1862048"/>
          </a:xfrm>
          <a:prstGeom prst="rect">
            <a:avLst/>
          </a:prstGeom>
          <a:noFill/>
          <a:ln>
            <a:noFill/>
          </a:ln>
        </p:spPr>
        <p:txBody>
          <a:bodyPr wrap="square" rtlCol="0">
            <a:spAutoFit/>
          </a:bodyPr>
          <a:lstStyle/>
          <a:p>
            <a:r>
              <a:rPr lang="it-IT" sz="11500" b="1" dirty="0" smtClean="0">
                <a:ln w="19050">
                  <a:solidFill>
                    <a:schemeClr val="tx1"/>
                  </a:solidFill>
                </a:ln>
                <a:solidFill>
                  <a:srgbClr val="A80000"/>
                </a:solidFill>
                <a:effectLst>
                  <a:outerShdw blurRad="38100" dist="38100" dir="2700000" algn="tl">
                    <a:srgbClr val="000000">
                      <a:alpha val="43137"/>
                    </a:srgbClr>
                  </a:outerShdw>
                </a:effectLst>
                <a:latin typeface="Chiller" panose="04020404031007020602" pitchFamily="82" charset="0"/>
              </a:rPr>
              <a:t>Scandali</a:t>
            </a:r>
            <a:endParaRPr lang="it-IT" sz="11500" b="1" dirty="0">
              <a:ln w="19050">
                <a:solidFill>
                  <a:schemeClr val="tx1"/>
                </a:solidFill>
              </a:ln>
              <a:solidFill>
                <a:srgbClr val="A80000"/>
              </a:solidFill>
              <a:effectLst>
                <a:outerShdw blurRad="38100" dist="38100" dir="2700000" algn="tl">
                  <a:srgbClr val="000000">
                    <a:alpha val="43137"/>
                  </a:srgbClr>
                </a:outerShdw>
              </a:effectLst>
              <a:latin typeface="Chiller" panose="04020404031007020602" pitchFamily="82" charset="0"/>
            </a:endParaRPr>
          </a:p>
        </p:txBody>
      </p:sp>
    </p:spTree>
    <p:extLst>
      <p:ext uri="{BB962C8B-B14F-4D97-AF65-F5344CB8AC3E}">
        <p14:creationId xmlns:p14="http://schemas.microsoft.com/office/powerpoint/2010/main" xmlns="" val="3806806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1000" fill="hold"/>
                                        <p:tgtEl>
                                          <p:spTgt spid="7"/>
                                        </p:tgtEl>
                                        <p:attrNameLst>
                                          <p:attrName>ppt_w</p:attrName>
                                        </p:attrNameLst>
                                      </p:cBhvr>
                                      <p:tavLst>
                                        <p:tav tm="0">
                                          <p:val>
                                            <p:fltVal val="0"/>
                                          </p:val>
                                        </p:tav>
                                        <p:tav tm="100000">
                                          <p:val>
                                            <p:strVal val="#ppt_w"/>
                                          </p:val>
                                        </p:tav>
                                      </p:tavLst>
                                    </p:anim>
                                    <p:anim calcmode="lin" valueType="num">
                                      <p:cBhvr>
                                        <p:cTn id="23" dur="1000" fill="hold"/>
                                        <p:tgtEl>
                                          <p:spTgt spid="7"/>
                                        </p:tgtEl>
                                        <p:attrNameLst>
                                          <p:attrName>ppt_h</p:attrName>
                                        </p:attrNameLst>
                                      </p:cBhvr>
                                      <p:tavLst>
                                        <p:tav tm="0">
                                          <p:val>
                                            <p:fltVal val="0"/>
                                          </p:val>
                                        </p:tav>
                                        <p:tav tm="100000">
                                          <p:val>
                                            <p:strVal val="#ppt_h"/>
                                          </p:val>
                                        </p:tav>
                                      </p:tavLst>
                                    </p:anim>
                                    <p:anim calcmode="lin" valueType="num">
                                      <p:cBhvr>
                                        <p:cTn id="24" dur="1000" fill="hold"/>
                                        <p:tgtEl>
                                          <p:spTgt spid="7"/>
                                        </p:tgtEl>
                                        <p:attrNameLst>
                                          <p:attrName>style.rotation</p:attrName>
                                        </p:attrNameLst>
                                      </p:cBhvr>
                                      <p:tavLst>
                                        <p:tav tm="0">
                                          <p:val>
                                            <p:fltVal val="90"/>
                                          </p:val>
                                        </p:tav>
                                        <p:tav tm="100000">
                                          <p:val>
                                            <p:fltVal val="0"/>
                                          </p:val>
                                        </p:tav>
                                      </p:tavLst>
                                    </p:anim>
                                    <p:animEffect transition="in" filter="fade">
                                      <p:cBhvr>
                                        <p:cTn id="2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208" y="0"/>
            <a:ext cx="9160416" cy="6858000"/>
          </a:xfrm>
          <a:prstGeom prst="rect">
            <a:avLst/>
          </a:prstGeom>
        </p:spPr>
      </p:pic>
      <p:sp>
        <p:nvSpPr>
          <p:cNvPr id="3" name="CasellaDiTesto 2"/>
          <p:cNvSpPr txBox="1"/>
          <p:nvPr/>
        </p:nvSpPr>
        <p:spPr>
          <a:xfrm>
            <a:off x="467544" y="188640"/>
            <a:ext cx="4536504" cy="523220"/>
          </a:xfrm>
          <a:prstGeom prst="rect">
            <a:avLst/>
          </a:prstGeom>
          <a:noFill/>
        </p:spPr>
        <p:txBody>
          <a:bodyPr wrap="square" rtlCol="0">
            <a:spAutoFit/>
          </a:bodyPr>
          <a:lstStyle/>
          <a:p>
            <a:r>
              <a:rPr lang="it-IT" sz="28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La storia insegna…</a:t>
            </a:r>
          </a:p>
        </p:txBody>
      </p:sp>
      <p:sp>
        <p:nvSpPr>
          <p:cNvPr id="4" name="CasellaDiTesto 3"/>
          <p:cNvSpPr txBox="1"/>
          <p:nvPr/>
        </p:nvSpPr>
        <p:spPr>
          <a:xfrm>
            <a:off x="251520" y="836712"/>
            <a:ext cx="4104456" cy="1754326"/>
          </a:xfrm>
          <a:prstGeom prst="rect">
            <a:avLst/>
          </a:prstGeom>
          <a:solidFill>
            <a:srgbClr val="FFC000">
              <a:alpha val="20000"/>
            </a:srgbClr>
          </a:solidFill>
          <a:ln w="31750">
            <a:solidFill>
              <a:srgbClr val="FFC000"/>
            </a:solidFill>
          </a:ln>
        </p:spPr>
        <p:txBody>
          <a:bodyPr wrap="square" rtlCol="0">
            <a:spAutoFit/>
          </a:bodyPr>
          <a:lstStyle/>
          <a:p>
            <a:r>
              <a:rPr lang="it-IT" b="1" dirty="0">
                <a:latin typeface="Consolas" panose="020B0609020204030204" pitchFamily="49" charset="0"/>
                <a:cs typeface="Consolas" panose="020B0609020204030204" pitchFamily="49" charset="0"/>
              </a:rPr>
              <a:t>L'analisi della crisi alimentare è da ricercare nella storia contemporanea</a:t>
            </a:r>
            <a:r>
              <a:rPr lang="it-IT" b="1" dirty="0" smtClean="0">
                <a:latin typeface="Consolas" panose="020B0609020204030204" pitchFamily="49" charset="0"/>
                <a:cs typeface="Consolas" panose="020B0609020204030204" pitchFamily="49" charset="0"/>
              </a:rPr>
              <a:t>, poiché </a:t>
            </a:r>
            <a:r>
              <a:rPr lang="it-IT" b="1" dirty="0">
                <a:latin typeface="Consolas" panose="020B0609020204030204" pitchFamily="49" charset="0"/>
                <a:cs typeface="Consolas" panose="020B0609020204030204" pitchFamily="49" charset="0"/>
              </a:rPr>
              <a:t>l'agricoltura e l'allevamento animale hanno subito una profonda </a:t>
            </a:r>
            <a:r>
              <a:rPr lang="it-IT" b="1" dirty="0" smtClean="0">
                <a:latin typeface="Consolas" panose="020B0609020204030204" pitchFamily="49" charset="0"/>
                <a:cs typeface="Consolas" panose="020B0609020204030204" pitchFamily="49" charset="0"/>
              </a:rPr>
              <a:t>trasformazione.</a:t>
            </a:r>
            <a:endParaRPr lang="it-IT" b="1" dirty="0">
              <a:latin typeface="Consolas" panose="020B0609020204030204" pitchFamily="49" charset="0"/>
              <a:cs typeface="Consolas" panose="020B0609020204030204" pitchFamily="49" charset="0"/>
            </a:endParaRPr>
          </a:p>
        </p:txBody>
      </p:sp>
      <p:sp>
        <p:nvSpPr>
          <p:cNvPr id="6" name="CasellaDiTesto 5"/>
          <p:cNvSpPr txBox="1"/>
          <p:nvPr/>
        </p:nvSpPr>
        <p:spPr>
          <a:xfrm>
            <a:off x="611560" y="3068960"/>
            <a:ext cx="8136904" cy="1477328"/>
          </a:xfrm>
          <a:prstGeom prst="rect">
            <a:avLst/>
          </a:prstGeom>
          <a:solidFill>
            <a:srgbClr val="92D050">
              <a:alpha val="82000"/>
            </a:srgbClr>
          </a:solidFill>
          <a:ln w="28575">
            <a:solidFill>
              <a:srgbClr val="008000"/>
            </a:solidFill>
          </a:ln>
        </p:spPr>
        <p:txBody>
          <a:bodyPr wrap="square" rtlCol="0">
            <a:spAutoFit/>
          </a:bodyPr>
          <a:lstStyle/>
          <a:p>
            <a:r>
              <a:rPr lang="it-IT" b="1" dirty="0" smtClean="0">
                <a:latin typeface="Consolas" panose="020B0609020204030204" pitchFamily="49" charset="0"/>
                <a:cs typeface="Consolas" panose="020B0609020204030204" pitchFamily="49" charset="0"/>
              </a:rPr>
              <a:t>Infatti, l'attività </a:t>
            </a:r>
            <a:r>
              <a:rPr lang="it-IT" b="1" dirty="0">
                <a:latin typeface="Consolas" panose="020B0609020204030204" pitchFamily="49" charset="0"/>
                <a:cs typeface="Consolas" panose="020B0609020204030204" pitchFamily="49" charset="0"/>
              </a:rPr>
              <a:t>produttiva mossa dal progresso </a:t>
            </a:r>
            <a:r>
              <a:rPr lang="it-IT" b="1" dirty="0" smtClean="0">
                <a:latin typeface="Consolas" panose="020B0609020204030204" pitchFamily="49" charset="0"/>
                <a:cs typeface="Consolas" panose="020B0609020204030204" pitchFamily="49" charset="0"/>
              </a:rPr>
              <a:t>tecnologico, </a:t>
            </a:r>
            <a:r>
              <a:rPr lang="it-IT" b="1" dirty="0">
                <a:latin typeface="Consolas" panose="020B0609020204030204" pitchFamily="49" charset="0"/>
                <a:cs typeface="Consolas" panose="020B0609020204030204" pitchFamily="49" charset="0"/>
              </a:rPr>
              <a:t>dalla libera competizione tra imprese, per arrivare ad un mercato di massa, ha contribuito a raggiungere una condizione per cui vi sono costi eccessivi per il mantenimento </a:t>
            </a:r>
            <a:r>
              <a:rPr lang="it-IT" b="1" dirty="0" smtClean="0">
                <a:latin typeface="Consolas" panose="020B0609020204030204" pitchFamily="49" charset="0"/>
                <a:cs typeface="Consolas" panose="020B0609020204030204" pitchFamily="49" charset="0"/>
              </a:rPr>
              <a:t>dell'artificialità.</a:t>
            </a:r>
            <a:endParaRPr lang="it-IT" b="1" dirty="0">
              <a:latin typeface="Consolas" panose="020B0609020204030204" pitchFamily="49" charset="0"/>
              <a:cs typeface="Consolas" panose="020B0609020204030204" pitchFamily="49" charset="0"/>
            </a:endParaRPr>
          </a:p>
        </p:txBody>
      </p:sp>
      <p:sp>
        <p:nvSpPr>
          <p:cNvPr id="7" name="CasellaDiTesto 6"/>
          <p:cNvSpPr txBox="1"/>
          <p:nvPr/>
        </p:nvSpPr>
        <p:spPr>
          <a:xfrm>
            <a:off x="2077662" y="5229200"/>
            <a:ext cx="6984776" cy="923330"/>
          </a:xfrm>
          <a:prstGeom prst="rect">
            <a:avLst/>
          </a:prstGeom>
          <a:solidFill>
            <a:schemeClr val="accent6">
              <a:lumMod val="75000"/>
              <a:alpha val="54000"/>
            </a:schemeClr>
          </a:solidFill>
          <a:ln w="28575">
            <a:solidFill>
              <a:srgbClr val="FF3300"/>
            </a:solidFill>
          </a:ln>
        </p:spPr>
        <p:txBody>
          <a:bodyPr wrap="square" rtlCol="0">
            <a:spAutoFit/>
          </a:bodyPr>
          <a:lstStyle/>
          <a:p>
            <a:r>
              <a:rPr lang="it-IT" b="1" dirty="0">
                <a:latin typeface="Consolas" panose="020B0609020204030204" pitchFamily="49" charset="0"/>
                <a:cs typeface="Consolas" panose="020B0609020204030204" pitchFamily="49" charset="0"/>
              </a:rPr>
              <a:t>ci si imbatte nell'alterazione dell' habitat generale, la scarsa qualità dei prodotti immessi nel </a:t>
            </a:r>
            <a:r>
              <a:rPr lang="it-IT" b="1" dirty="0" smtClean="0">
                <a:latin typeface="Consolas" panose="020B0609020204030204" pitchFamily="49" charset="0"/>
                <a:cs typeface="Consolas" panose="020B0609020204030204" pitchFamily="49" charset="0"/>
              </a:rPr>
              <a:t>mercato.  </a:t>
            </a:r>
            <a:endParaRPr lang="it-IT" b="1" dirty="0">
              <a:latin typeface="Consolas" panose="020B0609020204030204" pitchFamily="49" charset="0"/>
              <a:cs typeface="Consolas" panose="020B0609020204030204" pitchFamily="49" charset="0"/>
            </a:endParaRPr>
          </a:p>
          <a:p>
            <a:endParaRPr lang="it-IT" dirty="0"/>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3999" cy="6858000"/>
          </a:xfrm>
          <a:prstGeom prst="rect">
            <a:avLst/>
          </a:prstGeom>
        </p:spPr>
      </p:pic>
      <p:sp>
        <p:nvSpPr>
          <p:cNvPr id="6" name="CasellaDiTesto 5"/>
          <p:cNvSpPr txBox="1"/>
          <p:nvPr/>
        </p:nvSpPr>
        <p:spPr>
          <a:xfrm>
            <a:off x="3275856" y="116632"/>
            <a:ext cx="5760640" cy="954107"/>
          </a:xfrm>
          <a:prstGeom prst="rect">
            <a:avLst/>
          </a:prstGeom>
          <a:noFill/>
        </p:spPr>
        <p:txBody>
          <a:bodyPr wrap="square" rtlCol="0">
            <a:spAutoFit/>
          </a:bodyPr>
          <a:lstStyle/>
          <a:p>
            <a:r>
              <a:rPr lang="it-IT" sz="28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 oggi cosa abbiamo appreso?</a:t>
            </a:r>
          </a:p>
          <a:p>
            <a:endParaRPr lang="it-IT" sz="28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endParaRPr>
          </a:p>
        </p:txBody>
      </p:sp>
      <p:sp>
        <p:nvSpPr>
          <p:cNvPr id="7" name="CasellaDiTesto 6"/>
          <p:cNvSpPr txBox="1"/>
          <p:nvPr/>
        </p:nvSpPr>
        <p:spPr>
          <a:xfrm>
            <a:off x="3923928" y="1240884"/>
            <a:ext cx="1800200" cy="400110"/>
          </a:xfrm>
          <a:prstGeom prst="rect">
            <a:avLst/>
          </a:prstGeom>
          <a:noFill/>
        </p:spPr>
        <p:txBody>
          <a:bodyPr wrap="square" rtlCol="0">
            <a:spAutoFit/>
          </a:bodyPr>
          <a:lstStyle/>
          <a:p>
            <a:r>
              <a:rPr lang="it-IT" b="1" dirty="0">
                <a:solidFill>
                  <a:srgbClr val="A80000"/>
                </a:solidFill>
                <a:latin typeface="Consolas" panose="020B0609020204030204" pitchFamily="49" charset="0"/>
                <a:cs typeface="Consolas" panose="020B0609020204030204" pitchFamily="49" charset="0"/>
              </a:rPr>
              <a:t>Una </a:t>
            </a:r>
            <a:r>
              <a:rPr lang="it-IT" sz="2000" b="1" dirty="0">
                <a:solidFill>
                  <a:srgbClr val="A80000"/>
                </a:solidFill>
                <a:latin typeface="Consolas" panose="020B0609020204030204" pitchFamily="49" charset="0"/>
                <a:cs typeface="Consolas" panose="020B0609020204030204" pitchFamily="49" charset="0"/>
              </a:rPr>
              <a:t>domanda</a:t>
            </a:r>
            <a:r>
              <a:rPr lang="it-IT" b="1" dirty="0">
                <a:solidFill>
                  <a:srgbClr val="A80000"/>
                </a:solidFill>
                <a:latin typeface="Consolas" panose="020B0609020204030204" pitchFamily="49" charset="0"/>
                <a:cs typeface="Consolas" panose="020B0609020204030204" pitchFamily="49" charset="0"/>
              </a:rPr>
              <a:t>: </a:t>
            </a:r>
          </a:p>
        </p:txBody>
      </p:sp>
      <p:sp>
        <p:nvSpPr>
          <p:cNvPr id="9" name="CasellaDiTesto 8"/>
          <p:cNvSpPr txBox="1"/>
          <p:nvPr/>
        </p:nvSpPr>
        <p:spPr>
          <a:xfrm>
            <a:off x="2411760" y="1640994"/>
            <a:ext cx="5112568" cy="738664"/>
          </a:xfrm>
          <a:prstGeom prst="rect">
            <a:avLst/>
          </a:prstGeom>
          <a:noFill/>
        </p:spPr>
        <p:txBody>
          <a:bodyPr wrap="square" rtlCol="0" anchor="ctr">
            <a:spAutoFit/>
          </a:bodyPr>
          <a:lstStyle/>
          <a:p>
            <a:r>
              <a:rPr lang="it-IT" sz="2400" b="1" u="sng" dirty="0" smtClean="0">
                <a:solidFill>
                  <a:srgbClr val="006000"/>
                </a:solidFill>
              </a:rPr>
              <a:t>E’ </a:t>
            </a:r>
            <a:r>
              <a:rPr lang="it-IT" sz="2400" b="1" u="sng" dirty="0">
                <a:solidFill>
                  <a:srgbClr val="006000"/>
                </a:solidFill>
              </a:rPr>
              <a:t>possibile </a:t>
            </a:r>
            <a:r>
              <a:rPr lang="it-IT" sz="2400" b="1" u="sng" dirty="0" smtClean="0">
                <a:solidFill>
                  <a:srgbClr val="006000"/>
                </a:solidFill>
              </a:rPr>
              <a:t>mangiar bene nel 2013?</a:t>
            </a:r>
            <a:endParaRPr lang="it-IT" sz="2400" b="1" u="sng" dirty="0">
              <a:solidFill>
                <a:srgbClr val="006000"/>
              </a:solidFill>
            </a:endParaRPr>
          </a:p>
          <a:p>
            <a:endParaRPr lang="it-IT" dirty="0"/>
          </a:p>
        </p:txBody>
      </p:sp>
      <p:sp>
        <p:nvSpPr>
          <p:cNvPr id="10" name="CasellaDiTesto 9"/>
          <p:cNvSpPr txBox="1"/>
          <p:nvPr/>
        </p:nvSpPr>
        <p:spPr>
          <a:xfrm>
            <a:off x="251520" y="2527736"/>
            <a:ext cx="7272808" cy="1477328"/>
          </a:xfrm>
          <a:prstGeom prst="rect">
            <a:avLst/>
          </a:prstGeom>
          <a:solidFill>
            <a:schemeClr val="accent1">
              <a:lumMod val="40000"/>
              <a:lumOff val="60000"/>
              <a:alpha val="81000"/>
            </a:schemeClr>
          </a:solidFill>
          <a:ln w="28575">
            <a:solidFill>
              <a:schemeClr val="accent1">
                <a:lumMod val="75000"/>
              </a:schemeClr>
            </a:solidFill>
          </a:ln>
        </p:spPr>
        <p:txBody>
          <a:bodyPr wrap="square" rtlCol="0">
            <a:spAutoFit/>
          </a:bodyPr>
          <a:lstStyle/>
          <a:p>
            <a:r>
              <a:rPr lang="it-IT" b="1" dirty="0">
                <a:latin typeface="Consolas" panose="020B0609020204030204" pitchFamily="49" charset="0"/>
                <a:cs typeface="Consolas" panose="020B0609020204030204" pitchFamily="49" charset="0"/>
              </a:rPr>
              <a:t>L'effetto della crisi economica ed il continuo bombardamento mediatico, relativo a scandali alimentari che si sono susseguiti negli ultimi decenni, hanno comportato un cambiamento delle abitudini alimentari e soprattutto un calo degli </a:t>
            </a:r>
            <a:r>
              <a:rPr lang="it-IT" b="1" dirty="0" smtClean="0">
                <a:latin typeface="Consolas" panose="020B0609020204030204" pitchFamily="49" charset="0"/>
                <a:cs typeface="Consolas" panose="020B0609020204030204" pitchFamily="49" charset="0"/>
              </a:rPr>
              <a:t>acquisti.</a:t>
            </a:r>
            <a:endParaRPr lang="it-IT" b="1" dirty="0">
              <a:latin typeface="Consolas" panose="020B0609020204030204" pitchFamily="49" charset="0"/>
              <a:cs typeface="Consolas" panose="020B0609020204030204" pitchFamily="49" charset="0"/>
            </a:endParaRPr>
          </a:p>
        </p:txBody>
      </p:sp>
      <p:sp>
        <p:nvSpPr>
          <p:cNvPr id="11" name="Freccia in giù 10"/>
          <p:cNvSpPr/>
          <p:nvPr/>
        </p:nvSpPr>
        <p:spPr>
          <a:xfrm>
            <a:off x="4571999" y="4221088"/>
            <a:ext cx="576065" cy="576064"/>
          </a:xfrm>
          <a:prstGeom prst="downArrow">
            <a:avLst/>
          </a:prstGeom>
          <a:solidFill>
            <a:schemeClr val="bg1"/>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CasellaDiTesto 12"/>
          <p:cNvSpPr txBox="1"/>
          <p:nvPr/>
        </p:nvSpPr>
        <p:spPr>
          <a:xfrm>
            <a:off x="1763688" y="5013176"/>
            <a:ext cx="7272808" cy="1477328"/>
          </a:xfrm>
          <a:prstGeom prst="rect">
            <a:avLst/>
          </a:prstGeom>
          <a:solidFill>
            <a:srgbClr val="CCFF66">
              <a:alpha val="65000"/>
            </a:srgbClr>
          </a:solidFill>
          <a:ln w="28575">
            <a:solidFill>
              <a:srgbClr val="92D050"/>
            </a:solidFill>
          </a:ln>
        </p:spPr>
        <p:txBody>
          <a:bodyPr wrap="square" rtlCol="0">
            <a:spAutoFit/>
          </a:bodyPr>
          <a:lstStyle/>
          <a:p>
            <a:r>
              <a:rPr lang="it-IT" b="1" dirty="0">
                <a:latin typeface="Consolas" panose="020B0609020204030204" pitchFamily="49" charset="0"/>
                <a:cs typeface="Consolas" panose="020B0609020204030204" pitchFamily="49" charset="0"/>
              </a:rPr>
              <a:t>Ciò è dovuto </a:t>
            </a:r>
            <a:r>
              <a:rPr lang="it-IT" b="1" dirty="0" smtClean="0">
                <a:latin typeface="Consolas" panose="020B0609020204030204" pitchFamily="49" charset="0"/>
                <a:cs typeface="Consolas" panose="020B0609020204030204" pitchFamily="49" charset="0"/>
              </a:rPr>
              <a:t>non </a:t>
            </a:r>
            <a:r>
              <a:rPr lang="it-IT" b="1" dirty="0">
                <a:latin typeface="Consolas" panose="020B0609020204030204" pitchFamily="49" charset="0"/>
                <a:cs typeface="Consolas" panose="020B0609020204030204" pitchFamily="49" charset="0"/>
              </a:rPr>
              <a:t>solo al calo del potere di acquisto ma soprattutto </a:t>
            </a:r>
            <a:r>
              <a:rPr lang="it-IT" b="1" dirty="0" smtClean="0">
                <a:latin typeface="Consolas" panose="020B0609020204030204" pitchFamily="49" charset="0"/>
                <a:cs typeface="Consolas" panose="020B0609020204030204" pitchFamily="49" charset="0"/>
              </a:rPr>
              <a:t>all'influenza </a:t>
            </a:r>
            <a:r>
              <a:rPr lang="it-IT" b="1" dirty="0">
                <a:latin typeface="Consolas" panose="020B0609020204030204" pitchFamily="49" charset="0"/>
                <a:cs typeface="Consolas" panose="020B0609020204030204" pitchFamily="49" charset="0"/>
              </a:rPr>
              <a:t>mediatica di allarmismo che </a:t>
            </a:r>
            <a:r>
              <a:rPr lang="it-IT" b="1" dirty="0" smtClean="0">
                <a:latin typeface="Consolas" panose="020B0609020204030204" pitchFamily="49" charset="0"/>
                <a:cs typeface="Consolas" panose="020B0609020204030204" pitchFamily="49" charset="0"/>
              </a:rPr>
              <a:t>suggestiona </a:t>
            </a:r>
            <a:r>
              <a:rPr lang="it-IT" b="1" dirty="0">
                <a:latin typeface="Consolas" panose="020B0609020204030204" pitchFamily="49" charset="0"/>
                <a:cs typeface="Consolas" panose="020B0609020204030204" pitchFamily="49" charset="0"/>
              </a:rPr>
              <a:t>il </a:t>
            </a:r>
            <a:r>
              <a:rPr lang="it-IT" b="1" dirty="0" smtClean="0">
                <a:latin typeface="Consolas" panose="020B0609020204030204" pitchFamily="49" charset="0"/>
                <a:cs typeface="Consolas" panose="020B0609020204030204" pitchFamily="49" charset="0"/>
              </a:rPr>
              <a:t>consumatore, </a:t>
            </a:r>
            <a:r>
              <a:rPr lang="it-IT" b="1" dirty="0">
                <a:latin typeface="Consolas" panose="020B0609020204030204" pitchFamily="49" charset="0"/>
                <a:cs typeface="Consolas" panose="020B0609020204030204" pitchFamily="49" charset="0"/>
              </a:rPr>
              <a:t>il quale si ritrova a fare la spesa ordinaria in una condizione di </a:t>
            </a:r>
            <a:r>
              <a:rPr lang="it-IT" b="1" dirty="0" smtClean="0">
                <a:latin typeface="Consolas" panose="020B0609020204030204" pitchFamily="49" charset="0"/>
                <a:cs typeface="Consolas" panose="020B0609020204030204" pitchFamily="49" charset="0"/>
              </a:rPr>
              <a:t>insicurezza. </a:t>
            </a:r>
            <a:endParaRPr lang="it-IT" b="1" dirty="0">
              <a:latin typeface="Consolas" panose="020B0609020204030204" pitchFamily="49" charset="0"/>
              <a:cs typeface="Consolas" panose="020B0609020204030204" pitchFamily="49" charset="0"/>
            </a:endParaRPr>
          </a:p>
          <a:p>
            <a:endParaRPr lang="it-I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1000" fill="hold"/>
                                        <p:tgtEl>
                                          <p:spTgt spid="9"/>
                                        </p:tgtEl>
                                        <p:attrNameLst>
                                          <p:attrName>ppt_w</p:attrName>
                                        </p:attrNameLst>
                                      </p:cBhvr>
                                      <p:tavLst>
                                        <p:tav tm="0">
                                          <p:val>
                                            <p:fltVal val="0"/>
                                          </p:val>
                                        </p:tav>
                                        <p:tav tm="100000">
                                          <p:val>
                                            <p:strVal val="#ppt_w"/>
                                          </p:val>
                                        </p:tav>
                                      </p:tavLst>
                                    </p:anim>
                                    <p:anim calcmode="lin" valueType="num">
                                      <p:cBhvr>
                                        <p:cTn id="21" dur="1000" fill="hold"/>
                                        <p:tgtEl>
                                          <p:spTgt spid="9"/>
                                        </p:tgtEl>
                                        <p:attrNameLst>
                                          <p:attrName>ppt_h</p:attrName>
                                        </p:attrNameLst>
                                      </p:cBhvr>
                                      <p:tavLst>
                                        <p:tav tm="0">
                                          <p:val>
                                            <p:fltVal val="0"/>
                                          </p:val>
                                        </p:tav>
                                        <p:tav tm="100000">
                                          <p:val>
                                            <p:strVal val="#ppt_h"/>
                                          </p:val>
                                        </p:tav>
                                      </p:tavLst>
                                    </p:anim>
                                    <p:anim calcmode="lin" valueType="num">
                                      <p:cBhvr>
                                        <p:cTn id="22" dur="1000" fill="hold"/>
                                        <p:tgtEl>
                                          <p:spTgt spid="9"/>
                                        </p:tgtEl>
                                        <p:attrNameLst>
                                          <p:attrName>style.rotation</p:attrName>
                                        </p:attrNameLst>
                                      </p:cBhvr>
                                      <p:tavLst>
                                        <p:tav tm="0">
                                          <p:val>
                                            <p:fltVal val="90"/>
                                          </p:val>
                                        </p:tav>
                                        <p:tav tm="100000">
                                          <p:val>
                                            <p:fltVal val="0"/>
                                          </p:val>
                                        </p:tav>
                                      </p:tavLst>
                                    </p:anim>
                                    <p:animEffect transition="in" filter="fade">
                                      <p:cBhvr>
                                        <p:cTn id="23" dur="1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inVertical)">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1000"/>
                                        <p:tgtEl>
                                          <p:spTgt spid="13"/>
                                        </p:tgtEl>
                                      </p:cBhvr>
                                    </p:animEffect>
                                    <p:anim calcmode="lin" valueType="num">
                                      <p:cBhvr>
                                        <p:cTn id="41" dur="1000" fill="hold"/>
                                        <p:tgtEl>
                                          <p:spTgt spid="13"/>
                                        </p:tgtEl>
                                        <p:attrNameLst>
                                          <p:attrName>ppt_x</p:attrName>
                                        </p:attrNameLst>
                                      </p:cBhvr>
                                      <p:tavLst>
                                        <p:tav tm="0">
                                          <p:val>
                                            <p:strVal val="#ppt_x"/>
                                          </p:val>
                                        </p:tav>
                                        <p:tav tm="100000">
                                          <p:val>
                                            <p:strVal val="#ppt_x"/>
                                          </p:val>
                                        </p:tav>
                                      </p:tavLst>
                                    </p:anim>
                                    <p:anim calcmode="lin" valueType="num">
                                      <p:cBhvr>
                                        <p:cTn id="4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animBg="1"/>
      <p:bldP spid="11"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magine 1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9144000" cy="6858000"/>
          </a:xfrm>
          <a:prstGeom prst="rect">
            <a:avLst/>
          </a:prstGeom>
        </p:spPr>
      </p:pic>
      <p:sp>
        <p:nvSpPr>
          <p:cNvPr id="7" name="CasellaDiTesto 6"/>
          <p:cNvSpPr txBox="1"/>
          <p:nvPr/>
        </p:nvSpPr>
        <p:spPr>
          <a:xfrm>
            <a:off x="179004" y="116632"/>
            <a:ext cx="5832648" cy="830997"/>
          </a:xfrm>
          <a:prstGeom prst="rect">
            <a:avLst/>
          </a:prstGeom>
          <a:solidFill>
            <a:schemeClr val="bg1">
              <a:alpha val="81000"/>
            </a:schemeClr>
          </a:solidFill>
          <a:ln w="28575">
            <a:solidFill>
              <a:schemeClr val="tx1"/>
            </a:solidFill>
          </a:ln>
        </p:spPr>
        <p:txBody>
          <a:bodyPr wrap="square" rtlCol="0">
            <a:spAutoFit/>
          </a:bodyPr>
          <a:lstStyle/>
          <a:p>
            <a:r>
              <a:rPr lang="it-IT" sz="1600" b="1" dirty="0">
                <a:latin typeface="Consolas" panose="020B0609020204030204" pitchFamily="49" charset="0"/>
                <a:cs typeface="Consolas" panose="020B0609020204030204" pitchFamily="49" charset="0"/>
              </a:rPr>
              <a:t>Scandali alimentari mediatici si susseguono sin dal 1986 con il caso della presenza del metanolo nel vino</a:t>
            </a:r>
          </a:p>
        </p:txBody>
      </p:sp>
      <p:pic>
        <p:nvPicPr>
          <p:cNvPr id="16" name="Immagine 1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1165697">
            <a:off x="5827997" y="186266"/>
            <a:ext cx="1283973" cy="958041"/>
          </a:xfrm>
          <a:prstGeom prst="rect">
            <a:avLst/>
          </a:prstGeom>
        </p:spPr>
      </p:pic>
      <p:sp>
        <p:nvSpPr>
          <p:cNvPr id="8" name="CasellaDiTesto 7"/>
          <p:cNvSpPr txBox="1"/>
          <p:nvPr/>
        </p:nvSpPr>
        <p:spPr>
          <a:xfrm>
            <a:off x="2765896" y="1052736"/>
            <a:ext cx="6264696" cy="830997"/>
          </a:xfrm>
          <a:prstGeom prst="rect">
            <a:avLst/>
          </a:prstGeom>
          <a:solidFill>
            <a:srgbClr val="FFFF66">
              <a:alpha val="78000"/>
            </a:srgbClr>
          </a:solidFill>
          <a:ln w="28575">
            <a:solidFill>
              <a:srgbClr val="FFFF00"/>
            </a:solidFill>
          </a:ln>
        </p:spPr>
        <p:txBody>
          <a:bodyPr wrap="square" rtlCol="0">
            <a:spAutoFit/>
          </a:bodyPr>
          <a:lstStyle/>
          <a:p>
            <a:pPr algn="r"/>
            <a:r>
              <a:rPr lang="it-IT" sz="1600" b="1" dirty="0">
                <a:latin typeface="Consolas" panose="020B0609020204030204" pitchFamily="49" charset="0"/>
                <a:cs typeface="Consolas" panose="020B0609020204030204" pitchFamily="49" charset="0"/>
              </a:rPr>
              <a:t>tra il 2000 e 2001 si diffonde la notizia della mucca </a:t>
            </a:r>
            <a:r>
              <a:rPr lang="it-IT" sz="1600" b="1" dirty="0" smtClean="0">
                <a:latin typeface="Consolas" panose="020B0609020204030204" pitchFamily="49" charset="0"/>
                <a:cs typeface="Consolas" panose="020B0609020204030204" pitchFamily="49" charset="0"/>
              </a:rPr>
              <a:t>pazza, alimentata da </a:t>
            </a:r>
            <a:r>
              <a:rPr lang="it-IT" sz="1600" b="1" dirty="0">
                <a:latin typeface="Consolas" panose="020B0609020204030204" pitchFamily="49" charset="0"/>
                <a:cs typeface="Consolas" panose="020B0609020204030204" pitchFamily="49" charset="0"/>
              </a:rPr>
              <a:t>farine prodotte dalle carcasse di animali </a:t>
            </a:r>
            <a:r>
              <a:rPr lang="it-IT" sz="1600" b="1" dirty="0" smtClean="0">
                <a:latin typeface="Consolas" panose="020B0609020204030204" pitchFamily="49" charset="0"/>
                <a:cs typeface="Consolas" panose="020B0609020204030204" pitchFamily="49" charset="0"/>
              </a:rPr>
              <a:t>già infetti</a:t>
            </a:r>
            <a:endParaRPr lang="it-IT" sz="1600" b="1" dirty="0">
              <a:latin typeface="Consolas" panose="020B0609020204030204" pitchFamily="49" charset="0"/>
              <a:cs typeface="Consolas" panose="020B0609020204030204" pitchFamily="49" charset="0"/>
            </a:endParaRPr>
          </a:p>
        </p:txBody>
      </p:sp>
      <p:pic>
        <p:nvPicPr>
          <p:cNvPr id="17" name="Immagine 1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20316864">
            <a:off x="1271353" y="968434"/>
            <a:ext cx="1523855" cy="1141926"/>
          </a:xfrm>
          <a:prstGeom prst="rect">
            <a:avLst/>
          </a:prstGeom>
        </p:spPr>
      </p:pic>
      <p:sp>
        <p:nvSpPr>
          <p:cNvPr id="9" name="CasellaDiTesto 8"/>
          <p:cNvSpPr txBox="1"/>
          <p:nvPr/>
        </p:nvSpPr>
        <p:spPr>
          <a:xfrm>
            <a:off x="232609" y="1988840"/>
            <a:ext cx="6552728" cy="830997"/>
          </a:xfrm>
          <a:prstGeom prst="rect">
            <a:avLst/>
          </a:prstGeom>
          <a:solidFill>
            <a:schemeClr val="accent6">
              <a:lumMod val="60000"/>
              <a:lumOff val="40000"/>
              <a:alpha val="85000"/>
            </a:schemeClr>
          </a:solidFill>
          <a:ln w="28575">
            <a:solidFill>
              <a:schemeClr val="accent6">
                <a:lumMod val="75000"/>
              </a:schemeClr>
            </a:solidFill>
          </a:ln>
        </p:spPr>
        <p:txBody>
          <a:bodyPr wrap="square" rtlCol="0">
            <a:spAutoFit/>
          </a:bodyPr>
          <a:lstStyle/>
          <a:p>
            <a:r>
              <a:rPr lang="it-IT" sz="1600" b="1" dirty="0">
                <a:latin typeface="Consolas" panose="020B0609020204030204" pitchFamily="49" charset="0"/>
                <a:cs typeface="Consolas" panose="020B0609020204030204" pitchFamily="49" charset="0"/>
              </a:rPr>
              <a:t>nel 2003 si diffonde la malattia dei volatili, </a:t>
            </a:r>
            <a:r>
              <a:rPr lang="it-IT" sz="1600" b="1" dirty="0" smtClean="0">
                <a:latin typeface="Consolas" panose="020B0609020204030204" pitchFamily="49" charset="0"/>
                <a:cs typeface="Consolas" panose="020B0609020204030204" pitchFamily="49" charset="0"/>
              </a:rPr>
              <a:t>l'aviaria, </a:t>
            </a:r>
            <a:r>
              <a:rPr lang="it-IT" sz="1600" b="1" dirty="0">
                <a:latin typeface="Consolas" panose="020B0609020204030204" pitchFamily="49" charset="0"/>
                <a:cs typeface="Consolas" panose="020B0609020204030204" pitchFamily="49" charset="0"/>
              </a:rPr>
              <a:t>e ci si accerta che un ceppo – l’H5N1 - possa essere trasmesso anche agli umani</a:t>
            </a:r>
          </a:p>
        </p:txBody>
      </p:sp>
      <p:pic>
        <p:nvPicPr>
          <p:cNvPr id="18" name="Immagine 17"/>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779114" flipH="1">
            <a:off x="6655465" y="2005334"/>
            <a:ext cx="1699409" cy="1132939"/>
          </a:xfrm>
          <a:prstGeom prst="rect">
            <a:avLst/>
          </a:prstGeom>
        </p:spPr>
      </p:pic>
      <p:sp>
        <p:nvSpPr>
          <p:cNvPr id="10" name="CasellaDiTesto 9"/>
          <p:cNvSpPr txBox="1"/>
          <p:nvPr/>
        </p:nvSpPr>
        <p:spPr>
          <a:xfrm>
            <a:off x="2189832" y="3013502"/>
            <a:ext cx="6840760" cy="830997"/>
          </a:xfrm>
          <a:prstGeom prst="rect">
            <a:avLst/>
          </a:prstGeom>
          <a:solidFill>
            <a:srgbClr val="92D050">
              <a:alpha val="66000"/>
            </a:srgbClr>
          </a:solidFill>
          <a:ln w="28575">
            <a:solidFill>
              <a:srgbClr val="006000"/>
            </a:solidFill>
          </a:ln>
        </p:spPr>
        <p:txBody>
          <a:bodyPr wrap="square" rtlCol="0">
            <a:spAutoFit/>
          </a:bodyPr>
          <a:lstStyle/>
          <a:p>
            <a:pPr algn="r"/>
            <a:r>
              <a:rPr lang="it-IT" sz="1600" b="1" dirty="0">
                <a:latin typeface="Consolas" panose="020B0609020204030204" pitchFamily="49" charset="0"/>
                <a:cs typeface="Consolas" panose="020B0609020204030204" pitchFamily="49" charset="0"/>
              </a:rPr>
              <a:t>nel 2008 la diossina, sostanza cancerogena, presente nei maiali, insieme con la </a:t>
            </a:r>
            <a:r>
              <a:rPr lang="it-IT" sz="1600" b="1" dirty="0" smtClean="0">
                <a:latin typeface="Consolas" panose="020B0609020204030204" pitchFamily="49" charset="0"/>
                <a:cs typeface="Consolas" panose="020B0609020204030204" pitchFamily="49" charset="0"/>
              </a:rPr>
              <a:t>cosiddetta </a:t>
            </a:r>
            <a:r>
              <a:rPr lang="it-IT" sz="1600" b="1" i="1" dirty="0" smtClean="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a:t>
            </a:r>
            <a:r>
              <a:rPr lang="it-IT" sz="1600" b="1" dirty="0" smtClean="0">
                <a:latin typeface="Consolas" panose="020B0609020204030204" pitchFamily="49" charset="0"/>
                <a:cs typeface="Consolas" panose="020B0609020204030204" pitchFamily="49" charset="0"/>
              </a:rPr>
              <a:t>febbre suina</a:t>
            </a:r>
            <a:r>
              <a:rPr lang="it-IT" sz="1600" b="1" i="1" dirty="0" smtClean="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a:t>
            </a:r>
            <a:r>
              <a:rPr lang="it-IT" sz="1600" b="1" dirty="0" smtClean="0">
                <a:latin typeface="Consolas" panose="020B0609020204030204" pitchFamily="49" charset="0"/>
                <a:cs typeface="Consolas" panose="020B0609020204030204" pitchFamily="49" charset="0"/>
              </a:rPr>
              <a:t> </a:t>
            </a:r>
            <a:r>
              <a:rPr lang="it-IT" sz="1600" b="1" dirty="0">
                <a:latin typeface="Consolas" panose="020B0609020204030204" pitchFamily="49" charset="0"/>
                <a:cs typeface="Consolas" panose="020B0609020204030204" pitchFamily="49" charset="0"/>
              </a:rPr>
              <a:t>colpiscono l'ambito dei prodotti di carne suina</a:t>
            </a:r>
          </a:p>
        </p:txBody>
      </p:sp>
      <p:pic>
        <p:nvPicPr>
          <p:cNvPr id="19" name="Immagine 18"/>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20889258">
            <a:off x="641519" y="2995831"/>
            <a:ext cx="1680378" cy="1118215"/>
          </a:xfrm>
          <a:prstGeom prst="rect">
            <a:avLst/>
          </a:prstGeom>
        </p:spPr>
      </p:pic>
      <p:sp>
        <p:nvSpPr>
          <p:cNvPr id="11" name="CasellaDiTesto 10"/>
          <p:cNvSpPr txBox="1"/>
          <p:nvPr/>
        </p:nvSpPr>
        <p:spPr>
          <a:xfrm>
            <a:off x="232609" y="4005064"/>
            <a:ext cx="5472608" cy="830997"/>
          </a:xfrm>
          <a:prstGeom prst="rect">
            <a:avLst/>
          </a:prstGeom>
          <a:solidFill>
            <a:schemeClr val="accent1">
              <a:lumMod val="40000"/>
              <a:lumOff val="60000"/>
              <a:alpha val="60000"/>
            </a:schemeClr>
          </a:solidFill>
          <a:ln w="28575">
            <a:solidFill>
              <a:schemeClr val="accent1">
                <a:lumMod val="75000"/>
              </a:schemeClr>
            </a:solidFill>
          </a:ln>
        </p:spPr>
        <p:txBody>
          <a:bodyPr wrap="square" rtlCol="0">
            <a:spAutoFit/>
          </a:bodyPr>
          <a:lstStyle/>
          <a:p>
            <a:r>
              <a:rPr lang="it-IT" sz="1600" b="1" dirty="0" smtClean="0">
                <a:latin typeface="Consolas" panose="020B0609020204030204" pitchFamily="49" charset="0"/>
                <a:cs typeface="Consolas" panose="020B0609020204030204" pitchFamily="49" charset="0"/>
              </a:rPr>
              <a:t>il </a:t>
            </a:r>
            <a:r>
              <a:rPr lang="it-IT" sz="1600" b="1" dirty="0">
                <a:latin typeface="Consolas" panose="020B0609020204030204" pitchFamily="49" charset="0"/>
                <a:cs typeface="Consolas" panose="020B0609020204030204" pitchFamily="49" charset="0"/>
              </a:rPr>
              <a:t>2010 è l’anno del caso della mozzarella blu, dell'olio d'oliva deodorato e della presenza di escherichia coli nel latte</a:t>
            </a:r>
          </a:p>
        </p:txBody>
      </p:sp>
      <p:pic>
        <p:nvPicPr>
          <p:cNvPr id="20" name="Immagine 1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539775">
            <a:off x="5653952" y="3927942"/>
            <a:ext cx="1632060" cy="1224045"/>
          </a:xfrm>
          <a:prstGeom prst="rect">
            <a:avLst/>
          </a:prstGeom>
        </p:spPr>
      </p:pic>
      <p:sp>
        <p:nvSpPr>
          <p:cNvPr id="14" name="CasellaDiTesto 13"/>
          <p:cNvSpPr txBox="1"/>
          <p:nvPr/>
        </p:nvSpPr>
        <p:spPr>
          <a:xfrm>
            <a:off x="2645005" y="5015807"/>
            <a:ext cx="6402808" cy="584775"/>
          </a:xfrm>
          <a:prstGeom prst="rect">
            <a:avLst/>
          </a:prstGeom>
          <a:solidFill>
            <a:srgbClr val="FF3300">
              <a:alpha val="31000"/>
            </a:srgbClr>
          </a:solidFill>
          <a:ln w="28575">
            <a:solidFill>
              <a:srgbClr val="990000"/>
            </a:solidFill>
          </a:ln>
        </p:spPr>
        <p:txBody>
          <a:bodyPr wrap="square" rtlCol="0">
            <a:spAutoFit/>
          </a:bodyPr>
          <a:lstStyle/>
          <a:p>
            <a:pPr algn="r"/>
            <a:r>
              <a:rPr lang="it-IT" sz="1600" b="1" dirty="0" smtClean="0">
                <a:latin typeface="Consolas" panose="020B0609020204030204" pitchFamily="49" charset="0"/>
                <a:cs typeface="Consolas" panose="020B0609020204030204" pitchFamily="49" charset="0"/>
              </a:rPr>
              <a:t>ultimo, </a:t>
            </a:r>
            <a:r>
              <a:rPr lang="it-IT" sz="1600" b="1" dirty="0">
                <a:latin typeface="Consolas" panose="020B0609020204030204" pitchFamily="49" charset="0"/>
                <a:cs typeface="Consolas" panose="020B0609020204030204" pitchFamily="49" charset="0"/>
              </a:rPr>
              <a:t>ma non meno </a:t>
            </a:r>
            <a:r>
              <a:rPr lang="it-IT" sz="1600" b="1" dirty="0" smtClean="0">
                <a:latin typeface="Consolas" panose="020B0609020204030204" pitchFamily="49" charset="0"/>
                <a:cs typeface="Consolas" panose="020B0609020204030204" pitchFamily="49" charset="0"/>
              </a:rPr>
              <a:t>importate, è il caso della </a:t>
            </a:r>
            <a:r>
              <a:rPr lang="it-IT" sz="1600" b="1" dirty="0">
                <a:latin typeface="Consolas" panose="020B0609020204030204" pitchFamily="49" charset="0"/>
                <a:cs typeface="Consolas" panose="020B0609020204030204" pitchFamily="49" charset="0"/>
              </a:rPr>
              <a:t>carne di cavallo presente nel ripieno dei ravioli e tortellini </a:t>
            </a:r>
          </a:p>
        </p:txBody>
      </p:sp>
      <p:pic>
        <p:nvPicPr>
          <p:cNvPr id="21" name="Immagine 20"/>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rot="21110036">
            <a:off x="1298616" y="4851449"/>
            <a:ext cx="1522691" cy="1139480"/>
          </a:xfrm>
          <a:prstGeom prst="rect">
            <a:avLst/>
          </a:prstGeom>
        </p:spPr>
      </p:pic>
      <p:sp>
        <p:nvSpPr>
          <p:cNvPr id="15" name="CasellaDiTesto 14"/>
          <p:cNvSpPr txBox="1"/>
          <p:nvPr/>
        </p:nvSpPr>
        <p:spPr>
          <a:xfrm>
            <a:off x="503548" y="5916566"/>
            <a:ext cx="8136904" cy="954107"/>
          </a:xfrm>
          <a:prstGeom prst="rect">
            <a:avLst/>
          </a:prstGeom>
          <a:noFill/>
        </p:spPr>
        <p:txBody>
          <a:bodyPr wrap="square" rtlCol="0">
            <a:spAutoFit/>
          </a:bodyPr>
          <a:lstStyle/>
          <a:p>
            <a:pPr algn="ctr"/>
            <a:r>
              <a:rPr lang="it-IT" sz="1900" b="1" dirty="0">
                <a:solidFill>
                  <a:srgbClr val="C00000"/>
                </a:solidFill>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scandali mediatici che influenzano radicalmente il consumatore sulla sicurezza di ciò che acquista e </a:t>
            </a:r>
            <a:r>
              <a:rPr lang="it-IT" sz="1900" b="1" dirty="0" smtClean="0">
                <a:solidFill>
                  <a:srgbClr val="C00000"/>
                </a:solidFill>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mangia</a:t>
            </a:r>
            <a:endParaRPr lang="it-IT" sz="1900" b="1" dirty="0">
              <a:solidFill>
                <a:srgbClr val="C00000"/>
              </a:solidFill>
              <a:effectLst>
                <a:outerShdw blurRad="38100" dist="38100" dir="2700000" algn="tl">
                  <a:srgbClr val="000000">
                    <a:alpha val="43137"/>
                  </a:srgbClr>
                </a:outerShdw>
              </a:effectLst>
              <a:latin typeface="Consolas" panose="020B0609020204030204" pitchFamily="49" charset="0"/>
              <a:cs typeface="Consolas" panose="020B0609020204030204" pitchFamily="49" charset="0"/>
            </a:endParaRPr>
          </a:p>
          <a:p>
            <a:endParaRPr lang="it-I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randombar(horizontal)">
                                      <p:cBhvr>
                                        <p:cTn id="14" dur="500"/>
                                        <p:tgtEl>
                                          <p:spTgt spid="16"/>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2000"/>
                                        <p:tgtEl>
                                          <p:spTgt spid="17"/>
                                        </p:tgtEl>
                                      </p:cBhvr>
                                    </p:animEffect>
                                    <p:anim calcmode="lin" valueType="num">
                                      <p:cBhvr>
                                        <p:cTn id="27" dur="2000" fill="hold"/>
                                        <p:tgtEl>
                                          <p:spTgt spid="17"/>
                                        </p:tgtEl>
                                        <p:attrNameLst>
                                          <p:attrName>ppt_w</p:attrName>
                                        </p:attrNameLst>
                                      </p:cBhvr>
                                      <p:tavLst>
                                        <p:tav tm="0" fmla="#ppt_w*sin(2.5*pi*$)">
                                          <p:val>
                                            <p:fltVal val="0"/>
                                          </p:val>
                                        </p:tav>
                                        <p:tav tm="100000">
                                          <p:val>
                                            <p:fltVal val="1"/>
                                          </p:val>
                                        </p:tav>
                                      </p:tavLst>
                                    </p:anim>
                                    <p:anim calcmode="lin" valueType="num">
                                      <p:cBhvr>
                                        <p:cTn id="28" dur="2000" fill="hold"/>
                                        <p:tgtEl>
                                          <p:spTgt spid="17"/>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ppt_x"/>
                                          </p:val>
                                        </p:tav>
                                        <p:tav tm="100000">
                                          <p:val>
                                            <p:strVal val="#ppt_x"/>
                                          </p:val>
                                        </p:tav>
                                      </p:tavLst>
                                    </p:anim>
                                    <p:anim calcmode="lin" valueType="num">
                                      <p:cBhvr additive="base">
                                        <p:cTn id="4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0"/>
                                        <p:tgtEl>
                                          <p:spTgt spid="10"/>
                                        </p:tgtEl>
                                      </p:cBhvr>
                                    </p:animEffect>
                                    <p:anim calcmode="lin" valueType="num">
                                      <p:cBhvr>
                                        <p:cTn id="47" dur="1000" fill="hold"/>
                                        <p:tgtEl>
                                          <p:spTgt spid="10"/>
                                        </p:tgtEl>
                                        <p:attrNameLst>
                                          <p:attrName>ppt_x</p:attrName>
                                        </p:attrNameLst>
                                      </p:cBhvr>
                                      <p:tavLst>
                                        <p:tav tm="0">
                                          <p:val>
                                            <p:strVal val="#ppt_x"/>
                                          </p:val>
                                        </p:tav>
                                        <p:tav tm="100000">
                                          <p:val>
                                            <p:strVal val="#ppt_x"/>
                                          </p:val>
                                        </p:tav>
                                      </p:tavLst>
                                    </p:anim>
                                    <p:anim calcmode="lin" valueType="num">
                                      <p:cBhvr>
                                        <p:cTn id="4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nodeType="click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p:cTn id="53" dur="500" fill="hold"/>
                                        <p:tgtEl>
                                          <p:spTgt spid="19"/>
                                        </p:tgtEl>
                                        <p:attrNameLst>
                                          <p:attrName>ppt_w</p:attrName>
                                        </p:attrNameLst>
                                      </p:cBhvr>
                                      <p:tavLst>
                                        <p:tav tm="0">
                                          <p:val>
                                            <p:fltVal val="0"/>
                                          </p:val>
                                        </p:tav>
                                        <p:tav tm="100000">
                                          <p:val>
                                            <p:strVal val="#ppt_w"/>
                                          </p:val>
                                        </p:tav>
                                      </p:tavLst>
                                    </p:anim>
                                    <p:anim calcmode="lin" valueType="num">
                                      <p:cBhvr>
                                        <p:cTn id="54" dur="500" fill="hold"/>
                                        <p:tgtEl>
                                          <p:spTgt spid="19"/>
                                        </p:tgtEl>
                                        <p:attrNameLst>
                                          <p:attrName>ppt_h</p:attrName>
                                        </p:attrNameLst>
                                      </p:cBhvr>
                                      <p:tavLst>
                                        <p:tav tm="0">
                                          <p:val>
                                            <p:fltVal val="0"/>
                                          </p:val>
                                        </p:tav>
                                        <p:tav tm="100000">
                                          <p:val>
                                            <p:strVal val="#ppt_h"/>
                                          </p:val>
                                        </p:tav>
                                      </p:tavLst>
                                    </p:anim>
                                    <p:animEffect transition="in" filter="fade">
                                      <p:cBhvr>
                                        <p:cTn id="55" dur="500"/>
                                        <p:tgtEl>
                                          <p:spTgt spid="19"/>
                                        </p:tgtEl>
                                      </p:cBhvr>
                                    </p:animEffect>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1000"/>
                                        <p:tgtEl>
                                          <p:spTgt spid="11"/>
                                        </p:tgtEl>
                                      </p:cBhvr>
                                    </p:animEffect>
                                    <p:anim calcmode="lin" valueType="num">
                                      <p:cBhvr>
                                        <p:cTn id="61" dur="1000" fill="hold"/>
                                        <p:tgtEl>
                                          <p:spTgt spid="11"/>
                                        </p:tgtEl>
                                        <p:attrNameLst>
                                          <p:attrName>ppt_x</p:attrName>
                                        </p:attrNameLst>
                                      </p:cBhvr>
                                      <p:tavLst>
                                        <p:tav tm="0">
                                          <p:val>
                                            <p:strVal val="#ppt_x"/>
                                          </p:val>
                                        </p:tav>
                                        <p:tav tm="100000">
                                          <p:val>
                                            <p:strVal val="#ppt_x"/>
                                          </p:val>
                                        </p:tav>
                                      </p:tavLst>
                                    </p:anim>
                                    <p:anim calcmode="lin" valueType="num">
                                      <p:cBhvr>
                                        <p:cTn id="6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1" presetClass="entr" presetSubtype="0" fill="hold" nodeType="click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1000" fill="hold"/>
                                        <p:tgtEl>
                                          <p:spTgt spid="20"/>
                                        </p:tgtEl>
                                        <p:attrNameLst>
                                          <p:attrName>ppt_w</p:attrName>
                                        </p:attrNameLst>
                                      </p:cBhvr>
                                      <p:tavLst>
                                        <p:tav tm="0">
                                          <p:val>
                                            <p:fltVal val="0"/>
                                          </p:val>
                                        </p:tav>
                                        <p:tav tm="100000">
                                          <p:val>
                                            <p:strVal val="#ppt_w"/>
                                          </p:val>
                                        </p:tav>
                                      </p:tavLst>
                                    </p:anim>
                                    <p:anim calcmode="lin" valueType="num">
                                      <p:cBhvr>
                                        <p:cTn id="68" dur="1000" fill="hold"/>
                                        <p:tgtEl>
                                          <p:spTgt spid="20"/>
                                        </p:tgtEl>
                                        <p:attrNameLst>
                                          <p:attrName>ppt_h</p:attrName>
                                        </p:attrNameLst>
                                      </p:cBhvr>
                                      <p:tavLst>
                                        <p:tav tm="0">
                                          <p:val>
                                            <p:fltVal val="0"/>
                                          </p:val>
                                        </p:tav>
                                        <p:tav tm="100000">
                                          <p:val>
                                            <p:strVal val="#ppt_h"/>
                                          </p:val>
                                        </p:tav>
                                      </p:tavLst>
                                    </p:anim>
                                    <p:anim calcmode="lin" valueType="num">
                                      <p:cBhvr>
                                        <p:cTn id="69" dur="1000" fill="hold"/>
                                        <p:tgtEl>
                                          <p:spTgt spid="20"/>
                                        </p:tgtEl>
                                        <p:attrNameLst>
                                          <p:attrName>style.rotation</p:attrName>
                                        </p:attrNameLst>
                                      </p:cBhvr>
                                      <p:tavLst>
                                        <p:tav tm="0">
                                          <p:val>
                                            <p:fltVal val="90"/>
                                          </p:val>
                                        </p:tav>
                                        <p:tav tm="100000">
                                          <p:val>
                                            <p:fltVal val="0"/>
                                          </p:val>
                                        </p:tav>
                                      </p:tavLst>
                                    </p:anim>
                                    <p:animEffect transition="in" filter="fade">
                                      <p:cBhvr>
                                        <p:cTn id="70" dur="1000"/>
                                        <p:tgtEl>
                                          <p:spTgt spid="20"/>
                                        </p:tgtEl>
                                      </p:cBhvr>
                                    </p:animEffect>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fade">
                                      <p:cBhvr>
                                        <p:cTn id="75" dur="1000"/>
                                        <p:tgtEl>
                                          <p:spTgt spid="14"/>
                                        </p:tgtEl>
                                      </p:cBhvr>
                                    </p:animEffect>
                                    <p:anim calcmode="lin" valueType="num">
                                      <p:cBhvr>
                                        <p:cTn id="76" dur="1000" fill="hold"/>
                                        <p:tgtEl>
                                          <p:spTgt spid="14"/>
                                        </p:tgtEl>
                                        <p:attrNameLst>
                                          <p:attrName>ppt_x</p:attrName>
                                        </p:attrNameLst>
                                      </p:cBhvr>
                                      <p:tavLst>
                                        <p:tav tm="0">
                                          <p:val>
                                            <p:strVal val="#ppt_x"/>
                                          </p:val>
                                        </p:tav>
                                        <p:tav tm="100000">
                                          <p:val>
                                            <p:strVal val="#ppt_x"/>
                                          </p:val>
                                        </p:tav>
                                      </p:tavLst>
                                    </p:anim>
                                    <p:anim calcmode="lin" valueType="num">
                                      <p:cBhvr>
                                        <p:cTn id="7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6" presetClass="entr" presetSubtype="0" fill="hold" nodeType="click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down)">
                                      <p:cBhvr>
                                        <p:cTn id="82" dur="580">
                                          <p:stCondLst>
                                            <p:cond delay="0"/>
                                          </p:stCondLst>
                                        </p:cTn>
                                        <p:tgtEl>
                                          <p:spTgt spid="21"/>
                                        </p:tgtEl>
                                      </p:cBhvr>
                                    </p:animEffect>
                                    <p:anim calcmode="lin" valueType="num">
                                      <p:cBhvr>
                                        <p:cTn id="83" dur="1822"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84" dur="664"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85" dur="664" tmFilter="0, 0; 0.125,0.2665; 0.25,0.4; 0.375,0.465; 0.5,0.5;  0.625,0.535; 0.75,0.6; 0.875,0.7335; 1,1">
                                          <p:stCondLst>
                                            <p:cond delay="664"/>
                                          </p:stCondLst>
                                        </p:cTn>
                                        <p:tgtEl>
                                          <p:spTgt spid="21"/>
                                        </p:tgtEl>
                                        <p:attrNameLst>
                                          <p:attrName>ppt_y</p:attrName>
                                        </p:attrNameLst>
                                      </p:cBhvr>
                                      <p:tavLst>
                                        <p:tav tm="0" fmla="#ppt_y-sin(pi*$)/9">
                                          <p:val>
                                            <p:fltVal val="0"/>
                                          </p:val>
                                        </p:tav>
                                        <p:tav tm="100000">
                                          <p:val>
                                            <p:fltVal val="1"/>
                                          </p:val>
                                        </p:tav>
                                      </p:tavLst>
                                    </p:anim>
                                    <p:anim calcmode="lin" valueType="num">
                                      <p:cBhvr>
                                        <p:cTn id="86" dur="332" tmFilter="0, 0; 0.125,0.2665; 0.25,0.4; 0.375,0.465; 0.5,0.5;  0.625,0.535; 0.75,0.6; 0.875,0.7335; 1,1">
                                          <p:stCondLst>
                                            <p:cond delay="1324"/>
                                          </p:stCondLst>
                                        </p:cTn>
                                        <p:tgtEl>
                                          <p:spTgt spid="21"/>
                                        </p:tgtEl>
                                        <p:attrNameLst>
                                          <p:attrName>ppt_y</p:attrName>
                                        </p:attrNameLst>
                                      </p:cBhvr>
                                      <p:tavLst>
                                        <p:tav tm="0" fmla="#ppt_y-sin(pi*$)/27">
                                          <p:val>
                                            <p:fltVal val="0"/>
                                          </p:val>
                                        </p:tav>
                                        <p:tav tm="100000">
                                          <p:val>
                                            <p:fltVal val="1"/>
                                          </p:val>
                                        </p:tav>
                                      </p:tavLst>
                                    </p:anim>
                                    <p:anim calcmode="lin" valueType="num">
                                      <p:cBhvr>
                                        <p:cTn id="87" dur="164" tmFilter="0, 0; 0.125,0.2665; 0.25,0.4; 0.375,0.465; 0.5,0.5;  0.625,0.535; 0.75,0.6; 0.875,0.7335; 1,1">
                                          <p:stCondLst>
                                            <p:cond delay="1656"/>
                                          </p:stCondLst>
                                        </p:cTn>
                                        <p:tgtEl>
                                          <p:spTgt spid="21"/>
                                        </p:tgtEl>
                                        <p:attrNameLst>
                                          <p:attrName>ppt_y</p:attrName>
                                        </p:attrNameLst>
                                      </p:cBhvr>
                                      <p:tavLst>
                                        <p:tav tm="0" fmla="#ppt_y-sin(pi*$)/81">
                                          <p:val>
                                            <p:fltVal val="0"/>
                                          </p:val>
                                        </p:tav>
                                        <p:tav tm="100000">
                                          <p:val>
                                            <p:fltVal val="1"/>
                                          </p:val>
                                        </p:tav>
                                      </p:tavLst>
                                    </p:anim>
                                    <p:animScale>
                                      <p:cBhvr>
                                        <p:cTn id="88" dur="26">
                                          <p:stCondLst>
                                            <p:cond delay="650"/>
                                          </p:stCondLst>
                                        </p:cTn>
                                        <p:tgtEl>
                                          <p:spTgt spid="21"/>
                                        </p:tgtEl>
                                      </p:cBhvr>
                                      <p:to x="100000" y="60000"/>
                                    </p:animScale>
                                    <p:animScale>
                                      <p:cBhvr>
                                        <p:cTn id="89" dur="166" decel="50000">
                                          <p:stCondLst>
                                            <p:cond delay="676"/>
                                          </p:stCondLst>
                                        </p:cTn>
                                        <p:tgtEl>
                                          <p:spTgt spid="21"/>
                                        </p:tgtEl>
                                      </p:cBhvr>
                                      <p:to x="100000" y="100000"/>
                                    </p:animScale>
                                    <p:animScale>
                                      <p:cBhvr>
                                        <p:cTn id="90" dur="26">
                                          <p:stCondLst>
                                            <p:cond delay="1312"/>
                                          </p:stCondLst>
                                        </p:cTn>
                                        <p:tgtEl>
                                          <p:spTgt spid="21"/>
                                        </p:tgtEl>
                                      </p:cBhvr>
                                      <p:to x="100000" y="80000"/>
                                    </p:animScale>
                                    <p:animScale>
                                      <p:cBhvr>
                                        <p:cTn id="91" dur="166" decel="50000">
                                          <p:stCondLst>
                                            <p:cond delay="1338"/>
                                          </p:stCondLst>
                                        </p:cTn>
                                        <p:tgtEl>
                                          <p:spTgt spid="21"/>
                                        </p:tgtEl>
                                      </p:cBhvr>
                                      <p:to x="100000" y="100000"/>
                                    </p:animScale>
                                    <p:animScale>
                                      <p:cBhvr>
                                        <p:cTn id="92" dur="26">
                                          <p:stCondLst>
                                            <p:cond delay="1642"/>
                                          </p:stCondLst>
                                        </p:cTn>
                                        <p:tgtEl>
                                          <p:spTgt spid="21"/>
                                        </p:tgtEl>
                                      </p:cBhvr>
                                      <p:to x="100000" y="90000"/>
                                    </p:animScale>
                                    <p:animScale>
                                      <p:cBhvr>
                                        <p:cTn id="93" dur="166" decel="50000">
                                          <p:stCondLst>
                                            <p:cond delay="1668"/>
                                          </p:stCondLst>
                                        </p:cTn>
                                        <p:tgtEl>
                                          <p:spTgt spid="21"/>
                                        </p:tgtEl>
                                      </p:cBhvr>
                                      <p:to x="100000" y="100000"/>
                                    </p:animScale>
                                    <p:animScale>
                                      <p:cBhvr>
                                        <p:cTn id="94" dur="26">
                                          <p:stCondLst>
                                            <p:cond delay="1808"/>
                                          </p:stCondLst>
                                        </p:cTn>
                                        <p:tgtEl>
                                          <p:spTgt spid="21"/>
                                        </p:tgtEl>
                                      </p:cBhvr>
                                      <p:to x="100000" y="95000"/>
                                    </p:animScale>
                                    <p:animScale>
                                      <p:cBhvr>
                                        <p:cTn id="95" dur="166" decel="50000">
                                          <p:stCondLst>
                                            <p:cond delay="1834"/>
                                          </p:stCondLst>
                                        </p:cTn>
                                        <p:tgtEl>
                                          <p:spTgt spid="21"/>
                                        </p:tgtEl>
                                      </p:cBhvr>
                                      <p:to x="100000" y="100000"/>
                                    </p:animScale>
                                  </p:childTnLst>
                                </p:cTn>
                              </p:par>
                            </p:childTnLst>
                          </p:cTn>
                        </p:par>
                      </p:childTnLst>
                    </p:cTn>
                  </p:par>
                  <p:par>
                    <p:cTn id="96" fill="hold">
                      <p:stCondLst>
                        <p:cond delay="indefinite"/>
                      </p:stCondLst>
                      <p:childTnLst>
                        <p:par>
                          <p:cTn id="97" fill="hold">
                            <p:stCondLst>
                              <p:cond delay="0"/>
                            </p:stCondLst>
                            <p:childTnLst>
                              <p:par>
                                <p:cTn id="98" presetID="55" presetClass="entr" presetSubtype="0" fill="hold" grpId="0" nodeType="clickEffect">
                                  <p:stCondLst>
                                    <p:cond delay="0"/>
                                  </p:stCondLst>
                                  <p:childTnLst>
                                    <p:set>
                                      <p:cBhvr>
                                        <p:cTn id="99" dur="1" fill="hold">
                                          <p:stCondLst>
                                            <p:cond delay="0"/>
                                          </p:stCondLst>
                                        </p:cTn>
                                        <p:tgtEl>
                                          <p:spTgt spid="15"/>
                                        </p:tgtEl>
                                        <p:attrNameLst>
                                          <p:attrName>style.visibility</p:attrName>
                                        </p:attrNameLst>
                                      </p:cBhvr>
                                      <p:to>
                                        <p:strVal val="visible"/>
                                      </p:to>
                                    </p:set>
                                    <p:anim calcmode="lin" valueType="num">
                                      <p:cBhvr>
                                        <p:cTn id="100" dur="1000" fill="hold"/>
                                        <p:tgtEl>
                                          <p:spTgt spid="15"/>
                                        </p:tgtEl>
                                        <p:attrNameLst>
                                          <p:attrName>ppt_w</p:attrName>
                                        </p:attrNameLst>
                                      </p:cBhvr>
                                      <p:tavLst>
                                        <p:tav tm="0">
                                          <p:val>
                                            <p:strVal val="#ppt_w*0.70"/>
                                          </p:val>
                                        </p:tav>
                                        <p:tav tm="100000">
                                          <p:val>
                                            <p:strVal val="#ppt_w"/>
                                          </p:val>
                                        </p:tav>
                                      </p:tavLst>
                                    </p:anim>
                                    <p:anim calcmode="lin" valueType="num">
                                      <p:cBhvr>
                                        <p:cTn id="101" dur="1000" fill="hold"/>
                                        <p:tgtEl>
                                          <p:spTgt spid="15"/>
                                        </p:tgtEl>
                                        <p:attrNameLst>
                                          <p:attrName>ppt_h</p:attrName>
                                        </p:attrNameLst>
                                      </p:cBhvr>
                                      <p:tavLst>
                                        <p:tav tm="0">
                                          <p:val>
                                            <p:strVal val="#ppt_h"/>
                                          </p:val>
                                        </p:tav>
                                        <p:tav tm="100000">
                                          <p:val>
                                            <p:strVal val="#ppt_h"/>
                                          </p:val>
                                        </p:tav>
                                      </p:tavLst>
                                    </p:anim>
                                    <p:animEffect transition="in" filter="fade">
                                      <p:cBhvr>
                                        <p:cTn id="10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4" grpId="0" animBg="1"/>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p:nvPr/>
        </p:nvPicPr>
        <p:blipFill>
          <a:blip r:embed="rId3" cstate="print"/>
          <a:srcRect/>
          <a:stretch>
            <a:fillRect/>
          </a:stretch>
        </p:blipFill>
        <p:spPr bwMode="auto">
          <a:xfrm>
            <a:off x="-36512" y="-27384"/>
            <a:ext cx="9180512" cy="6858000"/>
          </a:xfrm>
          <a:prstGeom prst="rect">
            <a:avLst/>
          </a:prstGeom>
          <a:noFill/>
          <a:ln w="9525">
            <a:noFill/>
            <a:miter lim="800000"/>
            <a:headEnd/>
            <a:tailEnd/>
          </a:ln>
        </p:spPr>
      </p:pic>
      <p:sp>
        <p:nvSpPr>
          <p:cNvPr id="3" name="Arrotonda angolo diagonale rettangolo 2"/>
          <p:cNvSpPr/>
          <p:nvPr/>
        </p:nvSpPr>
        <p:spPr>
          <a:xfrm>
            <a:off x="3275856" y="1852374"/>
            <a:ext cx="5868144" cy="5005626"/>
          </a:xfrm>
          <a:prstGeom prst="round2DiagRect">
            <a:avLst/>
          </a:prstGeom>
          <a:blipFill>
            <a:blip r:embed="rId4" cstate="print"/>
            <a:tile tx="0" ty="0" sx="100000" sy="100000" flip="none" algn="tl"/>
          </a:blipFill>
          <a:ln>
            <a:solidFill>
              <a:schemeClr val="bg2">
                <a:lumMod val="25000"/>
              </a:schemeClr>
            </a:solidFill>
          </a:ln>
        </p:spPr>
        <p:style>
          <a:lnRef idx="1">
            <a:schemeClr val="accent2"/>
          </a:lnRef>
          <a:fillRef idx="3">
            <a:schemeClr val="accent2"/>
          </a:fillRef>
          <a:effectRef idx="2">
            <a:schemeClr val="accent2"/>
          </a:effectRef>
          <a:fontRef idx="minor">
            <a:schemeClr val="lt1"/>
          </a:fontRef>
        </p:style>
        <p:txBody>
          <a:bodyPr wrap="square">
            <a:spAutoFit/>
          </a:bodyPr>
          <a:lstStyle/>
          <a:p>
            <a:pPr lvl="0" algn="ctr" fontAlgn="base">
              <a:spcBef>
                <a:spcPct val="0"/>
              </a:spcBef>
              <a:spcAft>
                <a:spcPct val="0"/>
              </a:spcAft>
            </a:pPr>
            <a:r>
              <a:rPr lang="it-IT" sz="2400" b="1" dirty="0" smtClean="0">
                <a:solidFill>
                  <a:schemeClr val="tx1"/>
                </a:solidFill>
                <a:latin typeface="Baskerville Old Face" pitchFamily="18" charset="0"/>
                <a:ea typeface="Calibri" pitchFamily="34" charset="0"/>
                <a:cs typeface="Times New Roman" pitchFamily="18" charset="0"/>
              </a:rPr>
              <a:t>VINO AL METANOLO</a:t>
            </a:r>
            <a:endParaRPr lang="it-IT" sz="1200" dirty="0" smtClean="0">
              <a:solidFill>
                <a:schemeClr val="tx1"/>
              </a:solidFill>
              <a:latin typeface="Baskerville Old Face" pitchFamily="18" charset="0"/>
              <a:cs typeface="Arial" pitchFamily="34" charset="0"/>
            </a:endParaRPr>
          </a:p>
          <a:p>
            <a:pPr lvl="0" algn="just" eaLnBrk="0" fontAlgn="base" hangingPunct="0">
              <a:spcBef>
                <a:spcPct val="0"/>
              </a:spcBef>
              <a:spcAft>
                <a:spcPct val="0"/>
              </a:spcAft>
            </a:pPr>
            <a:r>
              <a:rPr lang="it-IT" b="1" i="1" u="sng" dirty="0" smtClean="0">
                <a:solidFill>
                  <a:schemeClr val="tx1"/>
                </a:solidFill>
                <a:latin typeface="Arial Narrow" pitchFamily="34" charset="0"/>
                <a:ea typeface="Calibri" pitchFamily="34" charset="0"/>
                <a:cs typeface="Times New Roman" pitchFamily="18" charset="0"/>
              </a:rPr>
              <a:t>Quando</a:t>
            </a:r>
            <a:r>
              <a:rPr lang="it-IT" sz="1600" b="1" i="1" dirty="0" smtClean="0">
                <a:solidFill>
                  <a:schemeClr val="tx1"/>
                </a:solidFill>
                <a:latin typeface="Arial Narrow" pitchFamily="34" charset="0"/>
                <a:ea typeface="Calibri" pitchFamily="34" charset="0"/>
                <a:cs typeface="Times New Roman" pitchFamily="18" charset="0"/>
              </a:rPr>
              <a:t>:</a:t>
            </a:r>
            <a:r>
              <a:rPr lang="it-IT" sz="1400" b="1" i="1" dirty="0" smtClean="0">
                <a:solidFill>
                  <a:schemeClr val="tx1"/>
                </a:solidFill>
                <a:latin typeface="Arial Narrow" pitchFamily="34" charset="0"/>
                <a:ea typeface="Calibri" pitchFamily="34" charset="0"/>
                <a:cs typeface="Times New Roman" pitchFamily="18" charset="0"/>
              </a:rPr>
              <a:t> </a:t>
            </a:r>
            <a:r>
              <a:rPr lang="it-IT" sz="1400" dirty="0" smtClean="0">
                <a:solidFill>
                  <a:schemeClr val="tx1"/>
                </a:solidFill>
                <a:latin typeface="Berlin Sans FB" pitchFamily="34" charset="0"/>
                <a:ea typeface="Calibri" pitchFamily="34" charset="0"/>
                <a:cs typeface="Times New Roman" pitchFamily="18" charset="0"/>
              </a:rPr>
              <a:t>1986</a:t>
            </a:r>
            <a:endParaRPr lang="it-IT" sz="1400" dirty="0" smtClean="0">
              <a:solidFill>
                <a:schemeClr val="tx1"/>
              </a:solidFill>
              <a:latin typeface="Berlin Sans FB" pitchFamily="34" charset="0"/>
              <a:cs typeface="Arial" pitchFamily="34" charset="0"/>
            </a:endParaRPr>
          </a:p>
          <a:p>
            <a:pPr lvl="0" algn="just" eaLnBrk="0" fontAlgn="base" hangingPunct="0">
              <a:spcBef>
                <a:spcPct val="0"/>
              </a:spcBef>
              <a:spcAft>
                <a:spcPct val="0"/>
              </a:spcAft>
            </a:pPr>
            <a:r>
              <a:rPr lang="it-IT" b="1" i="1" u="sng" dirty="0" smtClean="0">
                <a:solidFill>
                  <a:schemeClr val="tx1"/>
                </a:solidFill>
                <a:latin typeface="Arial Narrow" pitchFamily="34" charset="0"/>
                <a:ea typeface="Calibri" pitchFamily="34" charset="0"/>
                <a:cs typeface="Times New Roman" pitchFamily="18" charset="0"/>
              </a:rPr>
              <a:t>Area geografica</a:t>
            </a:r>
            <a:r>
              <a:rPr lang="it-IT" sz="1400" dirty="0" smtClean="0">
                <a:solidFill>
                  <a:schemeClr val="tx1"/>
                </a:solidFill>
                <a:latin typeface="Berlin Sans FB" pitchFamily="34" charset="0"/>
                <a:ea typeface="Calibri" pitchFamily="34" charset="0"/>
                <a:cs typeface="Times New Roman" pitchFamily="18" charset="0"/>
              </a:rPr>
              <a:t>: Italia</a:t>
            </a:r>
            <a:endParaRPr lang="it-IT" sz="1400" dirty="0" smtClean="0">
              <a:solidFill>
                <a:schemeClr val="tx1"/>
              </a:solidFill>
              <a:latin typeface="Berlin Sans FB" pitchFamily="34" charset="0"/>
              <a:cs typeface="Arial" pitchFamily="34" charset="0"/>
            </a:endParaRPr>
          </a:p>
          <a:p>
            <a:pPr lvl="0" algn="just" eaLnBrk="0" fontAlgn="base" hangingPunct="0">
              <a:spcBef>
                <a:spcPct val="0"/>
              </a:spcBef>
              <a:spcAft>
                <a:spcPct val="0"/>
              </a:spcAft>
            </a:pPr>
            <a:r>
              <a:rPr lang="it-IT" sz="1400" dirty="0" smtClean="0">
                <a:solidFill>
                  <a:schemeClr val="tx1"/>
                </a:solidFill>
                <a:latin typeface="Consolas" panose="020B0609020204030204" pitchFamily="49" charset="0"/>
                <a:cs typeface="Consolas" panose="020B0609020204030204" pitchFamily="49" charset="0"/>
              </a:rPr>
              <a:t>Il primo grande scandalo alimentare italiano colpisce al cuore uno dei nostri prodotti più amati, sia in patria che all'estero: il vino. Tutto nasce dalla sofisticazione di un vino di bassa qualità: per alzarne la gradazione alcolica i produttori aumentavano infatti la concentrazione di metanolo, trasformando la bevanda in un veleno mortale. Il metanolo, infatti, è un prodotto naturale della fermentazione dell'uva e in piccole quantità è innocuo. Nelle bottiglie, che nella maggior parte provenivano da cantine del Nord Italia questa sostanza era presente molto al di sopra della soglia minima consentita.</a:t>
            </a:r>
          </a:p>
          <a:p>
            <a:pPr lvl="0" algn="just" eaLnBrk="0" fontAlgn="base" hangingPunct="0">
              <a:spcBef>
                <a:spcPct val="0"/>
              </a:spcBef>
              <a:spcAft>
                <a:spcPct val="0"/>
              </a:spcAft>
            </a:pPr>
            <a:r>
              <a:rPr lang="it-IT" b="1" u="sng" dirty="0" smtClean="0">
                <a:solidFill>
                  <a:schemeClr val="tx1"/>
                </a:solidFill>
                <a:latin typeface="Arial Narrow" pitchFamily="34" charset="0"/>
                <a:cs typeface="Consolas" panose="020B0609020204030204" pitchFamily="49" charset="0"/>
              </a:rPr>
              <a:t>Bilancio</a:t>
            </a:r>
            <a:r>
              <a:rPr lang="it-IT" sz="1600" b="1" dirty="0" smtClean="0">
                <a:solidFill>
                  <a:schemeClr val="tx1"/>
                </a:solidFill>
                <a:latin typeface="Arial Narrow" pitchFamily="34" charset="0"/>
                <a:cs typeface="Consolas" panose="020B0609020204030204" pitchFamily="49" charset="0"/>
              </a:rPr>
              <a:t>:</a:t>
            </a:r>
            <a:r>
              <a:rPr lang="it-IT" sz="1400" b="1" dirty="0" smtClean="0">
                <a:solidFill>
                  <a:schemeClr val="tx1"/>
                </a:solidFill>
                <a:latin typeface="Consolas" panose="020B0609020204030204" pitchFamily="49" charset="0"/>
                <a:cs typeface="Consolas" panose="020B0609020204030204" pitchFamily="49" charset="0"/>
              </a:rPr>
              <a:t> </a:t>
            </a:r>
            <a:r>
              <a:rPr lang="it-IT" sz="1400" dirty="0" smtClean="0">
                <a:solidFill>
                  <a:schemeClr val="tx1"/>
                </a:solidFill>
                <a:latin typeface="Consolas" panose="020B0609020204030204" pitchFamily="49" charset="0"/>
                <a:cs typeface="Consolas" panose="020B0609020204030204" pitchFamily="49" charset="0"/>
              </a:rPr>
              <a:t>19 morti tra Lombardia, Liguria e Piemonte. Diverse altre persone hanno subito danni permanenti alla vista.</a:t>
            </a:r>
          </a:p>
        </p:txBody>
      </p:sp>
    </p:spTree>
    <p:extLst>
      <p:ext uri="{BB962C8B-B14F-4D97-AF65-F5344CB8AC3E}">
        <p14:creationId xmlns:p14="http://schemas.microsoft.com/office/powerpoint/2010/main" xmlns="" val="1807512337"/>
      </p:ext>
    </p:extLst>
  </p:cSld>
  <p:clrMapOvr>
    <a:masterClrMapping/>
  </p:clrMapOvr>
  <p:transition spd="slow">
    <p:newsflash/>
    <p:sndAc>
      <p:stSnd>
        <p:snd r:embed="rId2" name="drumroll.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6" name="Rettangolo arrotondato 5"/>
          <p:cNvSpPr/>
          <p:nvPr/>
        </p:nvSpPr>
        <p:spPr>
          <a:xfrm>
            <a:off x="0" y="1852374"/>
            <a:ext cx="7956376" cy="5005626"/>
          </a:xfrm>
          <a:prstGeom prst="roundRect">
            <a:avLst/>
          </a:prstGeom>
          <a:solidFill>
            <a:schemeClr val="lt1">
              <a:alpha val="56000"/>
            </a:schemeClr>
          </a:solidFill>
        </p:spPr>
        <p:style>
          <a:lnRef idx="2">
            <a:schemeClr val="dk1"/>
          </a:lnRef>
          <a:fillRef idx="1">
            <a:schemeClr val="lt1"/>
          </a:fillRef>
          <a:effectRef idx="0">
            <a:schemeClr val="dk1"/>
          </a:effectRef>
          <a:fontRef idx="minor">
            <a:schemeClr val="dk1"/>
          </a:fontRef>
        </p:style>
        <p:txBody>
          <a:bodyPr wrap="square">
            <a:spAutoFit/>
          </a:bodyPr>
          <a:lstStyle/>
          <a:p>
            <a:pPr lvl="0" algn="ctr" fontAlgn="base">
              <a:spcBef>
                <a:spcPct val="0"/>
              </a:spcBef>
              <a:spcAft>
                <a:spcPct val="0"/>
              </a:spcAft>
            </a:pPr>
            <a:r>
              <a:rPr lang="it-IT" sz="4400" b="1" dirty="0" smtClean="0">
                <a:latin typeface="Baskerville Old Face" pitchFamily="18" charset="0"/>
                <a:ea typeface="Calibri" pitchFamily="34" charset="0"/>
                <a:cs typeface="Times New Roman" pitchFamily="18" charset="0"/>
              </a:rPr>
              <a:t>Mucca pazza </a:t>
            </a:r>
            <a:endParaRPr lang="it-IT" sz="2400" b="1" dirty="0" smtClean="0">
              <a:latin typeface="Baskerville Old Face" pitchFamily="18" charset="0"/>
              <a:cs typeface="Arial" pitchFamily="34" charset="0"/>
            </a:endParaRPr>
          </a:p>
          <a:p>
            <a:pPr lvl="0" algn="just" eaLnBrk="0" fontAlgn="base" hangingPunct="0">
              <a:spcBef>
                <a:spcPct val="0"/>
              </a:spcBef>
              <a:spcAft>
                <a:spcPct val="0"/>
              </a:spcAft>
            </a:pPr>
            <a:r>
              <a:rPr lang="it-IT" sz="2800" b="1" i="1" u="sng" dirty="0" smtClean="0">
                <a:latin typeface="Arial Narrow" pitchFamily="34" charset="0"/>
                <a:ea typeface="Calibri" pitchFamily="34" charset="0"/>
                <a:cs typeface="Times New Roman" pitchFamily="18" charset="0"/>
              </a:rPr>
              <a:t>Quando</a:t>
            </a:r>
            <a:r>
              <a:rPr lang="it-IT" sz="2000" b="1" dirty="0" smtClean="0">
                <a:latin typeface="Calibri" pitchFamily="34" charset="0"/>
                <a:ea typeface="Calibri" pitchFamily="34" charset="0"/>
                <a:cs typeface="Times New Roman" pitchFamily="18" charset="0"/>
              </a:rPr>
              <a:t>: </a:t>
            </a:r>
            <a:r>
              <a:rPr lang="it-IT" sz="1600" dirty="0" smtClean="0">
                <a:solidFill>
                  <a:schemeClr val="tx1"/>
                </a:solidFill>
                <a:latin typeface="Consolas" panose="020B0609020204030204" pitchFamily="49" charset="0"/>
                <a:cs typeface="Consolas" panose="020B0609020204030204" pitchFamily="49" charset="0"/>
              </a:rPr>
              <a:t>2000</a:t>
            </a:r>
          </a:p>
          <a:p>
            <a:pPr lvl="0" algn="just" eaLnBrk="0" fontAlgn="base" hangingPunct="0">
              <a:spcBef>
                <a:spcPct val="0"/>
              </a:spcBef>
              <a:spcAft>
                <a:spcPct val="0"/>
              </a:spcAft>
            </a:pPr>
            <a:r>
              <a:rPr lang="it-IT" sz="2800" b="1" i="1" u="sng" dirty="0" smtClean="0">
                <a:latin typeface="Arial Narrow" pitchFamily="34" charset="0"/>
                <a:ea typeface="Calibri" pitchFamily="34" charset="0"/>
                <a:cs typeface="Times New Roman" pitchFamily="18" charset="0"/>
              </a:rPr>
              <a:t>Area geografica</a:t>
            </a:r>
            <a:r>
              <a:rPr lang="it-IT" sz="2000" dirty="0" smtClean="0">
                <a:latin typeface="Calibri" pitchFamily="34" charset="0"/>
                <a:ea typeface="Calibri" pitchFamily="34" charset="0"/>
                <a:cs typeface="Times New Roman" pitchFamily="18" charset="0"/>
              </a:rPr>
              <a:t>: </a:t>
            </a:r>
            <a:r>
              <a:rPr lang="it-IT" sz="1600" dirty="0" smtClean="0">
                <a:solidFill>
                  <a:schemeClr val="tx1"/>
                </a:solidFill>
                <a:latin typeface="Consolas" panose="020B0609020204030204" pitchFamily="49" charset="0"/>
                <a:cs typeface="Consolas" panose="020B0609020204030204" pitchFamily="49" charset="0"/>
              </a:rPr>
              <a:t>Regno Unito/Francia</a:t>
            </a:r>
          </a:p>
          <a:p>
            <a:pPr lvl="0" algn="just" eaLnBrk="0" fontAlgn="base" hangingPunct="0">
              <a:spcBef>
                <a:spcPct val="0"/>
              </a:spcBef>
              <a:spcAft>
                <a:spcPct val="0"/>
              </a:spcAft>
            </a:pPr>
            <a:r>
              <a:rPr lang="it-IT" sz="1600" dirty="0" smtClean="0">
                <a:solidFill>
                  <a:schemeClr val="tx1"/>
                </a:solidFill>
                <a:latin typeface="Consolas" panose="020B0609020204030204" pitchFamily="49" charset="0"/>
                <a:cs typeface="Consolas" panose="020B0609020204030204" pitchFamily="49" charset="0"/>
              </a:rPr>
              <a:t>Tra il 2000 e il 2001 si diffonde dal Regno Unito la notizia che decine di migliaia di mucche, alimentate con farine prodotte con carcasse di animali infetti, avevano contratto la </a:t>
            </a:r>
            <a:r>
              <a:rPr lang="it-IT" sz="1600" dirty="0" err="1" smtClean="0">
                <a:solidFill>
                  <a:schemeClr val="tx1"/>
                </a:solidFill>
                <a:latin typeface="Consolas" panose="020B0609020204030204" pitchFamily="49" charset="0"/>
                <a:cs typeface="Consolas" panose="020B0609020204030204" pitchFamily="49" charset="0"/>
              </a:rPr>
              <a:t>Bse</a:t>
            </a:r>
            <a:r>
              <a:rPr lang="it-IT" sz="1600" dirty="0" smtClean="0">
                <a:solidFill>
                  <a:schemeClr val="tx1"/>
                </a:solidFill>
                <a:latin typeface="Consolas" panose="020B0609020204030204" pitchFamily="49" charset="0"/>
                <a:cs typeface="Consolas" panose="020B0609020204030204" pitchFamily="49" charset="0"/>
              </a:rPr>
              <a:t> (encefalopatia spongiforme bovina). Una malattia neurologica degenerativa che portava gli animali a stati di ansia e forte aggressività: da qui termine "mucca pazza". La malattia, però, si poteva trasmettere all'uomo, che consumando carne infetta rischiava di contrarre una variante del morbo di </a:t>
            </a:r>
            <a:r>
              <a:rPr lang="it-IT" sz="1600" dirty="0" err="1" smtClean="0">
                <a:solidFill>
                  <a:schemeClr val="tx1"/>
                </a:solidFill>
                <a:latin typeface="Consolas" panose="020B0609020204030204" pitchFamily="49" charset="0"/>
                <a:cs typeface="Consolas" panose="020B0609020204030204" pitchFamily="49" charset="0"/>
              </a:rPr>
              <a:t>Creutzfeldt-Jakob</a:t>
            </a:r>
            <a:r>
              <a:rPr lang="it-IT" sz="1600" dirty="0" smtClean="0">
                <a:solidFill>
                  <a:schemeClr val="tx1"/>
                </a:solidFill>
                <a:latin typeface="Consolas" panose="020B0609020204030204" pitchFamily="49" charset="0"/>
                <a:cs typeface="Consolas" panose="020B0609020204030204" pitchFamily="49" charset="0"/>
              </a:rPr>
              <a:t> (</a:t>
            </a:r>
            <a:r>
              <a:rPr lang="it-IT" sz="1600" dirty="0" err="1" smtClean="0">
                <a:solidFill>
                  <a:schemeClr val="tx1"/>
                </a:solidFill>
                <a:latin typeface="Consolas" panose="020B0609020204030204" pitchFamily="49" charset="0"/>
                <a:cs typeface="Consolas" panose="020B0609020204030204" pitchFamily="49" charset="0"/>
              </a:rPr>
              <a:t>vCJD</a:t>
            </a:r>
            <a:r>
              <a:rPr lang="it-IT" sz="1600" dirty="0" smtClean="0">
                <a:solidFill>
                  <a:schemeClr val="tx1"/>
                </a:solidFill>
                <a:latin typeface="Consolas" panose="020B0609020204030204" pitchFamily="49" charset="0"/>
                <a:cs typeface="Consolas" panose="020B0609020204030204" pitchFamily="49" charset="0"/>
              </a:rPr>
              <a:t>), un male incurabile. </a:t>
            </a:r>
          </a:p>
          <a:p>
            <a:pPr lvl="0" algn="just" eaLnBrk="0" fontAlgn="base" hangingPunct="0">
              <a:spcBef>
                <a:spcPct val="0"/>
              </a:spcBef>
              <a:spcAft>
                <a:spcPct val="0"/>
              </a:spcAft>
            </a:pPr>
            <a:r>
              <a:rPr lang="it-IT" sz="1600" dirty="0" smtClean="0">
                <a:solidFill>
                  <a:schemeClr val="tx1"/>
                </a:solidFill>
                <a:latin typeface="Consolas" panose="020B0609020204030204" pitchFamily="49" charset="0"/>
                <a:cs typeface="Consolas" panose="020B0609020204030204" pitchFamily="49" charset="0"/>
              </a:rPr>
              <a:t>Fu una vera e propria psicosi. </a:t>
            </a:r>
            <a:endParaRPr lang="it-IT" sz="1400" dirty="0" smtClean="0">
              <a:solidFill>
                <a:schemeClr val="tx1"/>
              </a:solidFill>
              <a:latin typeface="Consolas" panose="020B0609020204030204" pitchFamily="49" charset="0"/>
              <a:cs typeface="Consolas" panose="020B0609020204030204" pitchFamily="49" charset="0"/>
            </a:endParaRPr>
          </a:p>
          <a:p>
            <a:pPr lvl="0" algn="just" eaLnBrk="0" fontAlgn="base" hangingPunct="0">
              <a:spcBef>
                <a:spcPct val="0"/>
              </a:spcBef>
              <a:spcAft>
                <a:spcPct val="0"/>
              </a:spcAft>
            </a:pPr>
            <a:r>
              <a:rPr lang="it-IT" sz="2800" b="1" i="1" u="sng" dirty="0" smtClean="0">
                <a:latin typeface="Arial Narrow" pitchFamily="34" charset="0"/>
                <a:ea typeface="Calibri" pitchFamily="34" charset="0"/>
                <a:cs typeface="Times New Roman" pitchFamily="18" charset="0"/>
              </a:rPr>
              <a:t>Bilancio</a:t>
            </a:r>
            <a:r>
              <a:rPr lang="it-IT" sz="2000" u="sng" dirty="0" smtClean="0">
                <a:latin typeface="Calibri" pitchFamily="34" charset="0"/>
                <a:ea typeface="Calibri" pitchFamily="34" charset="0"/>
                <a:cs typeface="Times New Roman" pitchFamily="18" charset="0"/>
              </a:rPr>
              <a:t>: </a:t>
            </a:r>
            <a:r>
              <a:rPr lang="it-IT" sz="2000" dirty="0" smtClean="0">
                <a:latin typeface="Calibri" pitchFamily="34" charset="0"/>
                <a:ea typeface="Calibri" pitchFamily="34" charset="0"/>
                <a:cs typeface="Times New Roman" pitchFamily="18" charset="0"/>
              </a:rPr>
              <a:t> </a:t>
            </a:r>
            <a:r>
              <a:rPr lang="it-IT" sz="1600" dirty="0" smtClean="0">
                <a:solidFill>
                  <a:schemeClr val="tx1"/>
                </a:solidFill>
                <a:latin typeface="Consolas" panose="020B0609020204030204" pitchFamily="49" charset="0"/>
                <a:cs typeface="Consolas" panose="020B0609020204030204" pitchFamily="49" charset="0"/>
              </a:rPr>
              <a:t>40 morti nel Regno Unito, 1 in Francia.</a:t>
            </a:r>
            <a:endParaRPr lang="it-IT" sz="1400" dirty="0" smtClean="0">
              <a:solidFill>
                <a:schemeClr val="tx1"/>
              </a:solidFill>
              <a:latin typeface="Consolas" panose="020B0609020204030204" pitchFamily="49" charset="0"/>
              <a:cs typeface="Consolas" panose="020B0609020204030204" pitchFamily="49" charset="0"/>
            </a:endParaRPr>
          </a:p>
        </p:txBody>
      </p:sp>
    </p:spTree>
    <p:extLst>
      <p:ext uri="{BB962C8B-B14F-4D97-AF65-F5344CB8AC3E}">
        <p14:creationId xmlns:p14="http://schemas.microsoft.com/office/powerpoint/2010/main" xmlns="" val="1292667769"/>
      </p:ext>
    </p:extLst>
  </p:cSld>
  <p:clrMapOvr>
    <a:masterClrMapping/>
  </p:clrMapOvr>
  <p:transition spd="slow">
    <p:newsflash/>
    <p:sndAc>
      <p:stSnd>
        <p:snd r:embed="rId2" name="drumroll.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Arrotonda angolo stesso lato rettangolo 2"/>
          <p:cNvSpPr/>
          <p:nvPr/>
        </p:nvSpPr>
        <p:spPr>
          <a:xfrm>
            <a:off x="0" y="2695694"/>
            <a:ext cx="9144000" cy="4162306"/>
          </a:xfrm>
          <a:prstGeom prst="round2SameRect">
            <a:avLst/>
          </a:prstGeom>
          <a:solidFill>
            <a:schemeClr val="accent1">
              <a:lumMod val="20000"/>
              <a:lumOff val="80000"/>
              <a:alpha val="71000"/>
            </a:schemeClr>
          </a:solidFill>
          <a:ln w="38100">
            <a:solidFill>
              <a:schemeClr val="accent3">
                <a:lumMod val="75000"/>
              </a:schemeClr>
            </a:solidFill>
          </a:ln>
        </p:spPr>
        <p:txBody>
          <a:bodyPr wrap="square">
            <a:spAutoFit/>
          </a:bodyPr>
          <a:lstStyle/>
          <a:p>
            <a:pPr lvl="0" algn="ctr" fontAlgn="base">
              <a:spcBef>
                <a:spcPct val="0"/>
              </a:spcBef>
              <a:spcAft>
                <a:spcPct val="0"/>
              </a:spcAft>
            </a:pPr>
            <a:r>
              <a:rPr lang="it-IT" sz="3600" b="1" dirty="0" smtClean="0">
                <a:latin typeface="Baskerville Old Face" pitchFamily="18" charset="0"/>
                <a:ea typeface="Calibri" pitchFamily="34" charset="0"/>
                <a:cs typeface="Times New Roman" pitchFamily="18" charset="0"/>
              </a:rPr>
              <a:t>Influenza aviaria </a:t>
            </a:r>
            <a:endParaRPr lang="it-IT" b="1" dirty="0" smtClean="0">
              <a:latin typeface="Baskerville Old Face" pitchFamily="18" charset="0"/>
              <a:cs typeface="Arial" pitchFamily="34" charset="0"/>
            </a:endParaRPr>
          </a:p>
          <a:p>
            <a:pPr lvl="0" algn="just" eaLnBrk="0" fontAlgn="base" hangingPunct="0">
              <a:spcBef>
                <a:spcPct val="0"/>
              </a:spcBef>
              <a:spcAft>
                <a:spcPct val="0"/>
              </a:spcAft>
            </a:pPr>
            <a:r>
              <a:rPr lang="it-IT" sz="2400" b="1" i="1" u="sng" dirty="0" smtClean="0">
                <a:latin typeface="Arial Narrow" pitchFamily="34" charset="0"/>
                <a:ea typeface="Calibri" pitchFamily="34" charset="0"/>
                <a:cs typeface="Times New Roman" pitchFamily="18" charset="0"/>
              </a:rPr>
              <a:t>Quando</a:t>
            </a:r>
            <a:r>
              <a:rPr lang="it-IT" dirty="0" smtClean="0">
                <a:latin typeface="Calibri" pitchFamily="34" charset="0"/>
                <a:ea typeface="Calibri" pitchFamily="34" charset="0"/>
                <a:cs typeface="Times New Roman" pitchFamily="18" charset="0"/>
              </a:rPr>
              <a:t>: </a:t>
            </a:r>
            <a:r>
              <a:rPr lang="it-IT" sz="1600" dirty="0" smtClean="0">
                <a:latin typeface="Consolas" panose="020B0609020204030204" pitchFamily="49" charset="0"/>
                <a:cs typeface="Consolas" panose="020B0609020204030204" pitchFamily="49" charset="0"/>
              </a:rPr>
              <a:t>2003</a:t>
            </a:r>
          </a:p>
          <a:p>
            <a:pPr lvl="0" algn="just" eaLnBrk="0" fontAlgn="base" hangingPunct="0">
              <a:spcBef>
                <a:spcPct val="0"/>
              </a:spcBef>
              <a:spcAft>
                <a:spcPct val="0"/>
              </a:spcAft>
            </a:pPr>
            <a:r>
              <a:rPr lang="it-IT" sz="2400" b="1" i="1" u="sng" dirty="0" smtClean="0">
                <a:latin typeface="Arial Narrow" pitchFamily="34" charset="0"/>
                <a:ea typeface="Calibri" pitchFamily="34" charset="0"/>
                <a:cs typeface="Times New Roman" pitchFamily="18" charset="0"/>
              </a:rPr>
              <a:t>Area geografica</a:t>
            </a:r>
            <a:r>
              <a:rPr lang="it-IT" dirty="0" smtClean="0">
                <a:latin typeface="Calibri" pitchFamily="34" charset="0"/>
                <a:ea typeface="Calibri" pitchFamily="34" charset="0"/>
                <a:cs typeface="Times New Roman" pitchFamily="18" charset="0"/>
              </a:rPr>
              <a:t>: </a:t>
            </a:r>
            <a:r>
              <a:rPr lang="it-IT" sz="1600" dirty="0" smtClean="0">
                <a:latin typeface="Consolas" panose="020B0609020204030204" pitchFamily="49" charset="0"/>
                <a:cs typeface="Consolas" panose="020B0609020204030204" pitchFamily="49" charset="0"/>
              </a:rPr>
              <a:t>sud est asiatico, Europa</a:t>
            </a:r>
          </a:p>
          <a:p>
            <a:pPr lvl="0" algn="just" eaLnBrk="0" fontAlgn="base" hangingPunct="0">
              <a:spcBef>
                <a:spcPct val="0"/>
              </a:spcBef>
              <a:spcAft>
                <a:spcPct val="0"/>
              </a:spcAft>
            </a:pPr>
            <a:r>
              <a:rPr lang="it-IT" sz="1600" dirty="0" smtClean="0">
                <a:latin typeface="Consolas" panose="020B0609020204030204" pitchFamily="49" charset="0"/>
                <a:cs typeface="Consolas" panose="020B0609020204030204" pitchFamily="49" charset="0"/>
              </a:rPr>
              <a:t>La malattia dei volatili è nota da oltre un secolo. Nel 2003, però, viene accertato che un ceppo - il virus H5N1 - si può trasmettere anche agli umani. I sintomi per gli esseri umani sono quelli di una forte influenza che, in alcuni casi, può portare anche alla morte. Oltre a diffondersi con grande rapidità, H5N1 è un virus in grado di attaccare diverse specie: uccelli, uomini, maiali, ma anche gatti e topi moltiplicando così il rischio di pandemia. In Italia l'impatto dell'aviaria è bassissimo, ma l'allarme che si è generato ha comunque portato a un crollo dei consumi di pollo, tacchino e galline.</a:t>
            </a:r>
          </a:p>
          <a:p>
            <a:pPr lvl="0" algn="just" eaLnBrk="0" fontAlgn="base" hangingPunct="0">
              <a:spcBef>
                <a:spcPct val="0"/>
              </a:spcBef>
              <a:spcAft>
                <a:spcPct val="0"/>
              </a:spcAft>
            </a:pPr>
            <a:r>
              <a:rPr lang="it-IT" sz="2400" b="1" i="1" u="sng" dirty="0" smtClean="0">
                <a:latin typeface="Calibri" pitchFamily="34" charset="0"/>
                <a:ea typeface="Calibri" pitchFamily="34" charset="0"/>
                <a:cs typeface="Times New Roman" pitchFamily="18" charset="0"/>
              </a:rPr>
              <a:t>Bilancio</a:t>
            </a:r>
            <a:r>
              <a:rPr lang="it-IT" sz="2400" b="1" i="1" dirty="0" smtClean="0">
                <a:latin typeface="Calibri" pitchFamily="34" charset="0"/>
                <a:ea typeface="Calibri" pitchFamily="34" charset="0"/>
                <a:cs typeface="Times New Roman" pitchFamily="18" charset="0"/>
              </a:rPr>
              <a:t>:</a:t>
            </a:r>
            <a:r>
              <a:rPr lang="it-IT" dirty="0" smtClean="0">
                <a:latin typeface="Calibri" pitchFamily="34" charset="0"/>
                <a:ea typeface="Calibri" pitchFamily="34" charset="0"/>
                <a:cs typeface="Times New Roman" pitchFamily="18" charset="0"/>
              </a:rPr>
              <a:t> </a:t>
            </a:r>
            <a:r>
              <a:rPr lang="it-IT" sz="1400" dirty="0" smtClean="0">
                <a:latin typeface="Consolas" panose="020B0609020204030204" pitchFamily="49" charset="0"/>
                <a:cs typeface="Consolas" panose="020B0609020204030204" pitchFamily="49" charset="0"/>
              </a:rPr>
              <a:t>dal 2003 il virus ha colpito 204 persone e provocato 113 morti (OMS).</a:t>
            </a:r>
            <a:endParaRPr lang="it-IT" sz="1200" dirty="0">
              <a:latin typeface="Consolas" panose="020B0609020204030204" pitchFamily="49" charset="0"/>
              <a:cs typeface="Consolas" panose="020B0609020204030204" pitchFamily="49" charset="0"/>
            </a:endParaRPr>
          </a:p>
        </p:txBody>
      </p:sp>
    </p:spTree>
    <p:extLst>
      <p:ext uri="{BB962C8B-B14F-4D97-AF65-F5344CB8AC3E}">
        <p14:creationId xmlns:p14="http://schemas.microsoft.com/office/powerpoint/2010/main" xmlns="" val="3430856654"/>
      </p:ext>
    </p:extLst>
  </p:cSld>
  <p:clrMapOvr>
    <a:masterClrMapping/>
  </p:clrMapOvr>
  <p:transition spd="slow">
    <p:newsflash/>
    <p:sndAc>
      <p:stSnd>
        <p:snd r:embed="rId2" name="drumroll.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p:nvPr/>
        </p:nvPicPr>
        <p:blipFill>
          <a:blip r:embed="rId3" cstate="print"/>
          <a:srcRect/>
          <a:stretch>
            <a:fillRect/>
          </a:stretch>
        </p:blipFill>
        <p:spPr bwMode="auto">
          <a:xfrm>
            <a:off x="0" y="0"/>
            <a:ext cx="5940152" cy="6858000"/>
          </a:xfrm>
          <a:prstGeom prst="rect">
            <a:avLst/>
          </a:prstGeom>
          <a:noFill/>
          <a:ln w="9525">
            <a:noFill/>
            <a:miter lim="800000"/>
            <a:headEnd/>
            <a:tailEnd/>
          </a:ln>
        </p:spPr>
      </p:pic>
      <p:sp>
        <p:nvSpPr>
          <p:cNvPr id="3" name="Fumetto 1 2"/>
          <p:cNvSpPr/>
          <p:nvPr/>
        </p:nvSpPr>
        <p:spPr>
          <a:xfrm>
            <a:off x="5364088" y="0"/>
            <a:ext cx="3779912" cy="6858000"/>
          </a:xfrm>
          <a:prstGeom prst="wedgeRectCallout">
            <a:avLst>
              <a:gd name="adj1" fmla="val -71052"/>
              <a:gd name="adj2" fmla="val 25786"/>
            </a:avLst>
          </a:prstGeom>
          <a:solidFill>
            <a:schemeClr val="bg2">
              <a:alpha val="67000"/>
            </a:schemeClr>
          </a:solidFill>
          <a:ln w="38100">
            <a:solidFill>
              <a:schemeClr val="accent2">
                <a:lumMod val="75000"/>
              </a:schemeClr>
            </a:solidFill>
          </a:ln>
        </p:spPr>
        <p:txBody>
          <a:bodyPr wrap="square">
            <a:spAutoFit/>
          </a:bodyPr>
          <a:lstStyle/>
          <a:p>
            <a:pPr lvl="0" algn="ctr" fontAlgn="base">
              <a:spcBef>
                <a:spcPct val="0"/>
              </a:spcBef>
              <a:spcAft>
                <a:spcPct val="0"/>
              </a:spcAft>
            </a:pPr>
            <a:r>
              <a:rPr lang="it-IT" sz="3600" b="1" dirty="0" smtClean="0">
                <a:latin typeface="Baskerville Old Face" pitchFamily="18" charset="0"/>
                <a:ea typeface="Calibri" pitchFamily="34" charset="0"/>
                <a:cs typeface="Times New Roman" pitchFamily="18" charset="0"/>
              </a:rPr>
              <a:t>Carne di maiale diossina </a:t>
            </a:r>
            <a:endParaRPr lang="it-IT" dirty="0" smtClean="0">
              <a:latin typeface="Baskerville Old Face" pitchFamily="18" charset="0"/>
              <a:cs typeface="Arial" pitchFamily="34" charset="0"/>
            </a:endParaRPr>
          </a:p>
          <a:p>
            <a:pPr lvl="0" eaLnBrk="0" fontAlgn="base" hangingPunct="0">
              <a:spcBef>
                <a:spcPct val="0"/>
              </a:spcBef>
              <a:spcAft>
                <a:spcPct val="0"/>
              </a:spcAft>
            </a:pPr>
            <a:r>
              <a:rPr lang="it-IT" sz="2400" b="1" i="1" u="sng" dirty="0" smtClean="0">
                <a:latin typeface="Arial Narrow" pitchFamily="34" charset="0"/>
                <a:ea typeface="Calibri" pitchFamily="34" charset="0"/>
                <a:cs typeface="Times New Roman" pitchFamily="18" charset="0"/>
              </a:rPr>
              <a:t>Quando</a:t>
            </a:r>
            <a:r>
              <a:rPr lang="it-IT" dirty="0" smtClean="0">
                <a:latin typeface="Calibri" pitchFamily="34" charset="0"/>
                <a:ea typeface="Calibri" pitchFamily="34" charset="0"/>
                <a:cs typeface="Times New Roman" pitchFamily="18" charset="0"/>
              </a:rPr>
              <a:t>: </a:t>
            </a:r>
            <a:r>
              <a:rPr lang="it-IT" sz="1600" dirty="0" smtClean="0">
                <a:latin typeface="Consolas" panose="020B0609020204030204" pitchFamily="49" charset="0"/>
                <a:cs typeface="Consolas" panose="020B0609020204030204" pitchFamily="49" charset="0"/>
              </a:rPr>
              <a:t>2008</a:t>
            </a:r>
          </a:p>
          <a:p>
            <a:pPr lvl="0" eaLnBrk="0" fontAlgn="base" hangingPunct="0">
              <a:spcBef>
                <a:spcPct val="0"/>
              </a:spcBef>
              <a:spcAft>
                <a:spcPct val="0"/>
              </a:spcAft>
            </a:pPr>
            <a:r>
              <a:rPr lang="it-IT" sz="2400" b="1" i="1" u="sng" dirty="0" smtClean="0">
                <a:latin typeface="Arial Narrow" pitchFamily="34" charset="0"/>
                <a:ea typeface="Calibri" pitchFamily="34" charset="0"/>
                <a:cs typeface="Times New Roman" pitchFamily="18" charset="0"/>
              </a:rPr>
              <a:t>Area geografica</a:t>
            </a:r>
            <a:r>
              <a:rPr lang="it-IT" dirty="0" smtClean="0">
                <a:latin typeface="Calibri" pitchFamily="34" charset="0"/>
                <a:ea typeface="Calibri" pitchFamily="34" charset="0"/>
                <a:cs typeface="Times New Roman" pitchFamily="18" charset="0"/>
              </a:rPr>
              <a:t>: </a:t>
            </a:r>
            <a:r>
              <a:rPr lang="it-IT" sz="1600" dirty="0" smtClean="0">
                <a:latin typeface="Consolas" panose="020B0609020204030204" pitchFamily="49" charset="0"/>
                <a:cs typeface="Consolas" panose="020B0609020204030204" pitchFamily="49" charset="0"/>
              </a:rPr>
              <a:t>Irlanda,</a:t>
            </a:r>
            <a:r>
              <a:rPr lang="it-IT" dirty="0" smtClean="0">
                <a:latin typeface="Calibri" pitchFamily="34" charset="0"/>
                <a:ea typeface="Calibri" pitchFamily="34" charset="0"/>
                <a:cs typeface="Times New Roman" pitchFamily="18" charset="0"/>
              </a:rPr>
              <a:t> </a:t>
            </a:r>
            <a:r>
              <a:rPr lang="it-IT" sz="1600" dirty="0" smtClean="0">
                <a:latin typeface="Consolas" panose="020B0609020204030204" pitchFamily="49" charset="0"/>
                <a:cs typeface="Consolas" panose="020B0609020204030204" pitchFamily="49" charset="0"/>
              </a:rPr>
              <a:t>Germania, Europa</a:t>
            </a:r>
          </a:p>
          <a:p>
            <a:pPr lvl="0" eaLnBrk="0" fontAlgn="base" hangingPunct="0">
              <a:spcBef>
                <a:spcPct val="0"/>
              </a:spcBef>
              <a:spcAft>
                <a:spcPct val="0"/>
              </a:spcAft>
            </a:pPr>
            <a:r>
              <a:rPr lang="it-IT" sz="1600" dirty="0" smtClean="0">
                <a:latin typeface="Consolas" panose="020B0609020204030204" pitchFamily="49" charset="0"/>
                <a:cs typeface="Consolas" panose="020B0609020204030204" pitchFamily="49" charset="0"/>
              </a:rPr>
              <a:t>Nel 2008 tocca ai maiali: alcuni animali allevati in Irlanda presentano tracce di diossina, una sostanza cancerogena, superiori anche di cento volte ai limiti massimi consentiti all'interno dell'Unione Europea. Le autorità irlandesi ritirano tutta la carne suina prodotta sull'isola e l'allarme si estende in tutta Europa. Nel 2011 succede più o meno la stessa cosa, ma in quel caso la carne di maiale è tedesca. E la diossina è presente anche in tacchini, galline e, di conseguenza, uova. In entrambi i casi la sostanza nociva proviene da mangimi contaminati .</a:t>
            </a:r>
          </a:p>
        </p:txBody>
      </p:sp>
    </p:spTree>
    <p:extLst>
      <p:ext uri="{BB962C8B-B14F-4D97-AF65-F5344CB8AC3E}">
        <p14:creationId xmlns:p14="http://schemas.microsoft.com/office/powerpoint/2010/main" xmlns="" val="3998921771"/>
      </p:ext>
    </p:extLst>
  </p:cSld>
  <p:clrMapOvr>
    <a:masterClrMapping/>
  </p:clrMapOvr>
  <p:transition spd="slow">
    <p:newsflash/>
    <p:sndAc>
      <p:stSnd>
        <p:snd r:embed="rId2" name="drumroll.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Rettangolo arrotondato 2"/>
          <p:cNvSpPr/>
          <p:nvPr/>
        </p:nvSpPr>
        <p:spPr>
          <a:xfrm>
            <a:off x="0" y="2420888"/>
            <a:ext cx="6732240" cy="4392692"/>
          </a:xfrm>
          <a:prstGeom prst="roundRect">
            <a:avLst/>
          </a:prstGeom>
          <a:solidFill>
            <a:schemeClr val="accent1">
              <a:lumMod val="40000"/>
              <a:lumOff val="60000"/>
              <a:alpha val="69000"/>
            </a:schemeClr>
          </a:solidFill>
          <a:ln w="38100">
            <a:solidFill>
              <a:schemeClr val="tx2">
                <a:lumMod val="60000"/>
                <a:lumOff val="40000"/>
              </a:schemeClr>
            </a:solidFill>
          </a:ln>
        </p:spPr>
        <p:txBody>
          <a:bodyPr wrap="square">
            <a:spAutoFit/>
          </a:bodyPr>
          <a:lstStyle/>
          <a:p>
            <a:pPr lvl="0" algn="ctr" fontAlgn="base">
              <a:spcBef>
                <a:spcPct val="0"/>
              </a:spcBef>
              <a:spcAft>
                <a:spcPct val="0"/>
              </a:spcAft>
            </a:pPr>
            <a:r>
              <a:rPr lang="it-IT" sz="4000" b="1" dirty="0" smtClean="0">
                <a:latin typeface="Baskerville Old Face" pitchFamily="18" charset="0"/>
                <a:ea typeface="Calibri" pitchFamily="34" charset="0"/>
                <a:cs typeface="Times New Roman" pitchFamily="18" charset="0"/>
              </a:rPr>
              <a:t>Febbre suina </a:t>
            </a:r>
            <a:endParaRPr lang="it-IT" sz="2000" b="1" dirty="0" smtClean="0">
              <a:latin typeface="Baskerville Old Face" pitchFamily="18" charset="0"/>
              <a:cs typeface="Arial" pitchFamily="34" charset="0"/>
            </a:endParaRPr>
          </a:p>
          <a:p>
            <a:pPr lvl="0" eaLnBrk="0" fontAlgn="base" hangingPunct="0">
              <a:spcBef>
                <a:spcPct val="0"/>
              </a:spcBef>
              <a:spcAft>
                <a:spcPct val="0"/>
              </a:spcAft>
            </a:pPr>
            <a:r>
              <a:rPr lang="it-IT" sz="2400" b="1" i="1" u="sng" dirty="0" smtClean="0">
                <a:latin typeface="Arial Narrow" pitchFamily="34" charset="0"/>
                <a:ea typeface="Calibri" pitchFamily="34" charset="0"/>
                <a:cs typeface="Times New Roman" pitchFamily="18" charset="0"/>
              </a:rPr>
              <a:t>Quando</a:t>
            </a:r>
            <a:r>
              <a:rPr lang="it-IT" dirty="0" smtClean="0">
                <a:latin typeface="Arial Narrow" pitchFamily="34" charset="0"/>
                <a:ea typeface="Calibri" pitchFamily="34" charset="0"/>
                <a:cs typeface="Times New Roman" pitchFamily="18" charset="0"/>
              </a:rPr>
              <a:t>:</a:t>
            </a:r>
            <a:r>
              <a:rPr lang="it-IT" dirty="0" smtClean="0">
                <a:latin typeface="Calibri" pitchFamily="34" charset="0"/>
                <a:ea typeface="Calibri" pitchFamily="34" charset="0"/>
                <a:cs typeface="Times New Roman" pitchFamily="18" charset="0"/>
              </a:rPr>
              <a:t> </a:t>
            </a:r>
            <a:r>
              <a:rPr lang="it-IT" sz="1600" dirty="0" smtClean="0">
                <a:latin typeface="Consolas" panose="020B0609020204030204" pitchFamily="49" charset="0"/>
                <a:cs typeface="Consolas" panose="020B0609020204030204" pitchFamily="49" charset="0"/>
              </a:rPr>
              <a:t>2009</a:t>
            </a:r>
          </a:p>
          <a:p>
            <a:pPr lvl="0" eaLnBrk="0" fontAlgn="base" hangingPunct="0">
              <a:spcBef>
                <a:spcPct val="0"/>
              </a:spcBef>
              <a:spcAft>
                <a:spcPct val="0"/>
              </a:spcAft>
            </a:pPr>
            <a:r>
              <a:rPr lang="it-IT" sz="2400" b="1" i="1" u="sng" dirty="0" smtClean="0">
                <a:latin typeface="Arial Narrow" pitchFamily="34" charset="0"/>
                <a:ea typeface="Calibri" pitchFamily="34" charset="0"/>
                <a:cs typeface="Times New Roman" pitchFamily="18" charset="0"/>
              </a:rPr>
              <a:t>Area geografica</a:t>
            </a:r>
            <a:r>
              <a:rPr lang="it-IT" dirty="0" smtClean="0">
                <a:latin typeface="Calibri" pitchFamily="34" charset="0"/>
                <a:ea typeface="Calibri" pitchFamily="34" charset="0"/>
                <a:cs typeface="Times New Roman" pitchFamily="18" charset="0"/>
              </a:rPr>
              <a:t>: </a:t>
            </a:r>
            <a:r>
              <a:rPr lang="it-IT" sz="1600" dirty="0" smtClean="0">
                <a:latin typeface="Consolas" panose="020B0609020204030204" pitchFamily="49" charset="0"/>
                <a:cs typeface="Consolas" panose="020B0609020204030204" pitchFamily="49" charset="0"/>
              </a:rPr>
              <a:t>Messico</a:t>
            </a:r>
          </a:p>
          <a:p>
            <a:pPr lvl="0" eaLnBrk="0" fontAlgn="base" hangingPunct="0">
              <a:spcBef>
                <a:spcPct val="0"/>
              </a:spcBef>
              <a:spcAft>
                <a:spcPct val="0"/>
              </a:spcAft>
            </a:pPr>
            <a:r>
              <a:rPr lang="it-IT" sz="1600" dirty="0" smtClean="0">
                <a:latin typeface="Consolas" panose="020B0609020204030204" pitchFamily="49" charset="0"/>
                <a:cs typeface="Consolas" panose="020B0609020204030204" pitchFamily="49" charset="0"/>
              </a:rPr>
              <a:t>Una vera e propria psicosi. Parte dal Messico, e si diffonde rapidamente in Europa e in altri continenti questo nuovo allarme di influenza tra i suini. La differenza con la “mucca pazza”in questo caso è che la febbre suina non si trasmette mangiando carne infetta,ma come una normale influenza cioè soprattutto per via aerea. </a:t>
            </a:r>
          </a:p>
          <a:p>
            <a:pPr lvl="0" eaLnBrk="0" fontAlgn="base" hangingPunct="0">
              <a:spcBef>
                <a:spcPct val="0"/>
              </a:spcBef>
              <a:spcAft>
                <a:spcPct val="0"/>
              </a:spcAft>
            </a:pPr>
            <a:r>
              <a:rPr lang="it-IT" sz="2400" b="1" i="1" u="sng" dirty="0" smtClean="0">
                <a:latin typeface="Arial Narrow" pitchFamily="34" charset="0"/>
                <a:ea typeface="Calibri" pitchFamily="34" charset="0"/>
                <a:cs typeface="Times New Roman" pitchFamily="18" charset="0"/>
              </a:rPr>
              <a:t>Bilancio</a:t>
            </a:r>
            <a:r>
              <a:rPr lang="it-IT" sz="2000" b="1" i="1" dirty="0" smtClean="0">
                <a:latin typeface="Calibri" pitchFamily="34" charset="0"/>
                <a:ea typeface="Calibri" pitchFamily="34" charset="0"/>
                <a:cs typeface="Times New Roman" pitchFamily="18" charset="0"/>
              </a:rPr>
              <a:t>:</a:t>
            </a:r>
            <a:r>
              <a:rPr lang="it-IT" dirty="0" smtClean="0">
                <a:latin typeface="Calibri" pitchFamily="34" charset="0"/>
                <a:ea typeface="Calibri" pitchFamily="34" charset="0"/>
                <a:cs typeface="Times New Roman" pitchFamily="18" charset="0"/>
              </a:rPr>
              <a:t> </a:t>
            </a:r>
            <a:r>
              <a:rPr lang="it-IT" sz="1600" dirty="0" smtClean="0">
                <a:latin typeface="Consolas" panose="020B0609020204030204" pitchFamily="49" charset="0"/>
                <a:cs typeface="Consolas" panose="020B0609020204030204" pitchFamily="49" charset="0"/>
              </a:rPr>
              <a:t>oltre 700 vittime (Oms)</a:t>
            </a:r>
          </a:p>
          <a:p>
            <a:pPr lvl="0" eaLnBrk="0" fontAlgn="base" hangingPunct="0">
              <a:spcBef>
                <a:spcPct val="0"/>
              </a:spcBef>
              <a:spcAft>
                <a:spcPct val="0"/>
              </a:spcAft>
            </a:pPr>
            <a:endParaRPr lang="it-IT" sz="2800" dirty="0" smtClean="0">
              <a:latin typeface="Arial" pitchFamily="34" charset="0"/>
              <a:cs typeface="Arial" pitchFamily="34" charset="0"/>
            </a:endParaRPr>
          </a:p>
        </p:txBody>
      </p:sp>
    </p:spTree>
    <p:extLst>
      <p:ext uri="{BB962C8B-B14F-4D97-AF65-F5344CB8AC3E}">
        <p14:creationId xmlns:p14="http://schemas.microsoft.com/office/powerpoint/2010/main" xmlns="" val="2455475697"/>
      </p:ext>
    </p:extLst>
  </p:cSld>
  <p:clrMapOvr>
    <a:masterClrMapping/>
  </p:clrMapOvr>
  <p:transition spd="slow">
    <p:newsflash/>
    <p:sndAc>
      <p:stSnd>
        <p:snd r:embed="rId2" name="drumroll.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mministratore\Documents\Economia e Marketing agroalimentare\Presentazione candali e crisi alimentari\1384909_10200622496319029_348500356_n.jpg"/>
          <p:cNvPicPr>
            <a:picLocks noChangeAspect="1" noChangeArrowheads="1"/>
          </p:cNvPicPr>
          <p:nvPr/>
        </p:nvPicPr>
        <p:blipFill>
          <a:blip r:embed="rId3" cstate="print"/>
          <a:srcRect/>
          <a:stretch>
            <a:fillRect/>
          </a:stretch>
        </p:blipFill>
        <p:spPr bwMode="auto">
          <a:xfrm>
            <a:off x="0" y="-27384"/>
            <a:ext cx="9144000" cy="6885384"/>
          </a:xfrm>
          <a:prstGeom prst="rect">
            <a:avLst/>
          </a:prstGeom>
          <a:blipFill dpi="0" rotWithShape="1">
            <a:blip r:embed="rId4" cstate="print">
              <a:alphaModFix amt="0"/>
            </a:blip>
            <a:srcRect/>
            <a:tile tx="0" ty="0" sx="100000" sy="100000" flip="none" algn="tl"/>
          </a:blipFill>
        </p:spPr>
      </p:pic>
      <p:sp>
        <p:nvSpPr>
          <p:cNvPr id="3" name="Rettangolo arrotondato 2"/>
          <p:cNvSpPr/>
          <p:nvPr/>
        </p:nvSpPr>
        <p:spPr>
          <a:xfrm>
            <a:off x="0" y="1412776"/>
            <a:ext cx="9144000" cy="4052173"/>
          </a:xfrm>
          <a:prstGeom prst="roundRect">
            <a:avLst/>
          </a:prstGeom>
          <a:solidFill>
            <a:schemeClr val="bg2">
              <a:alpha val="48000"/>
            </a:schemeClr>
          </a:solidFill>
          <a:ln>
            <a:solidFill>
              <a:schemeClr val="tx1">
                <a:lumMod val="85000"/>
                <a:lumOff val="15000"/>
              </a:schemeClr>
            </a:solidFill>
          </a:ln>
        </p:spPr>
        <p:txBody>
          <a:bodyPr wrap="square">
            <a:spAutoFit/>
          </a:bodyPr>
          <a:lstStyle/>
          <a:p>
            <a:pPr lvl="0" algn="ctr" fontAlgn="base">
              <a:spcBef>
                <a:spcPct val="0"/>
              </a:spcBef>
              <a:spcAft>
                <a:spcPct val="0"/>
              </a:spcAft>
            </a:pPr>
            <a:r>
              <a:rPr lang="it-IT" sz="4400" b="1" dirty="0" smtClean="0">
                <a:latin typeface="Baskerville Old Face" pitchFamily="18" charset="0"/>
                <a:ea typeface="Calibri" pitchFamily="34" charset="0"/>
                <a:cs typeface="Times New Roman" pitchFamily="18" charset="0"/>
              </a:rPr>
              <a:t>Mozzarella blu </a:t>
            </a:r>
            <a:endParaRPr lang="it-IT" sz="2400" dirty="0" smtClean="0">
              <a:latin typeface="Baskerville Old Face" pitchFamily="18" charset="0"/>
              <a:cs typeface="Arial" pitchFamily="34" charset="0"/>
            </a:endParaRPr>
          </a:p>
          <a:p>
            <a:pPr lvl="0" algn="just" eaLnBrk="0" fontAlgn="base" hangingPunct="0">
              <a:spcBef>
                <a:spcPct val="0"/>
              </a:spcBef>
              <a:spcAft>
                <a:spcPct val="0"/>
              </a:spcAft>
            </a:pPr>
            <a:r>
              <a:rPr lang="it-IT" sz="2400" b="1" i="1" u="sng" dirty="0" smtClean="0">
                <a:latin typeface="Arial Narrow" pitchFamily="34" charset="0"/>
                <a:ea typeface="Calibri" pitchFamily="34" charset="0"/>
                <a:cs typeface="Times New Roman" pitchFamily="18" charset="0"/>
              </a:rPr>
              <a:t>Quando</a:t>
            </a:r>
            <a:r>
              <a:rPr lang="it-IT" dirty="0" smtClean="0">
                <a:latin typeface="Calibri" pitchFamily="34" charset="0"/>
                <a:ea typeface="Calibri" pitchFamily="34" charset="0"/>
                <a:cs typeface="Times New Roman" pitchFamily="18" charset="0"/>
              </a:rPr>
              <a:t>: </a:t>
            </a:r>
            <a:r>
              <a:rPr lang="it-IT" sz="1600" dirty="0" smtClean="0">
                <a:latin typeface="Consolas" panose="020B0609020204030204" pitchFamily="49" charset="0"/>
                <a:cs typeface="Consolas" panose="020B0609020204030204" pitchFamily="49" charset="0"/>
              </a:rPr>
              <a:t>2010</a:t>
            </a:r>
          </a:p>
          <a:p>
            <a:pPr lvl="0" algn="just" eaLnBrk="0" fontAlgn="base" hangingPunct="0">
              <a:spcBef>
                <a:spcPct val="0"/>
              </a:spcBef>
              <a:spcAft>
                <a:spcPct val="0"/>
              </a:spcAft>
            </a:pPr>
            <a:r>
              <a:rPr lang="it-IT" sz="2400" b="1" i="1" u="sng" dirty="0" smtClean="0">
                <a:latin typeface="Arial Narrow" pitchFamily="34" charset="0"/>
                <a:ea typeface="Calibri" pitchFamily="34" charset="0"/>
                <a:cs typeface="Times New Roman" pitchFamily="18" charset="0"/>
              </a:rPr>
              <a:t>Area geografica</a:t>
            </a:r>
            <a:r>
              <a:rPr lang="it-IT" sz="1600" dirty="0" smtClean="0">
                <a:latin typeface="Consolas" panose="020B0609020204030204" pitchFamily="49" charset="0"/>
                <a:cs typeface="Consolas" panose="020B0609020204030204" pitchFamily="49" charset="0"/>
              </a:rPr>
              <a:t>: Italia e altri paesi dell’UE</a:t>
            </a:r>
          </a:p>
          <a:p>
            <a:pPr lvl="0" algn="just" eaLnBrk="0" fontAlgn="base" hangingPunct="0">
              <a:spcBef>
                <a:spcPct val="0"/>
              </a:spcBef>
              <a:spcAft>
                <a:spcPct val="0"/>
              </a:spcAft>
            </a:pPr>
            <a:r>
              <a:rPr lang="it-IT" sz="1600" dirty="0" smtClean="0">
                <a:latin typeface="Consolas" panose="020B0609020204030204" pitchFamily="49" charset="0"/>
                <a:cs typeface="Consolas" panose="020B0609020204030204" pitchFamily="49" charset="0"/>
              </a:rPr>
              <a:t>L’allarme parte da due donne di Trento e Torino, che,aprendo il frigorifero e scartando la confezione di una normale mozzarella, si accorgono che la colorazione di quest’ultima era bluastra. La causa di questo scandalo è lo </a:t>
            </a:r>
            <a:r>
              <a:rPr lang="it-IT" sz="1600" b="1" dirty="0" err="1" smtClean="0">
                <a:latin typeface="Consolas" panose="020B0609020204030204" pitchFamily="49" charset="0"/>
                <a:cs typeface="Consolas" panose="020B0609020204030204" pitchFamily="49" charset="0"/>
              </a:rPr>
              <a:t>Pseudomonas</a:t>
            </a:r>
            <a:r>
              <a:rPr lang="it-IT" sz="1600" b="1" dirty="0" smtClean="0">
                <a:latin typeface="Consolas" panose="020B0609020204030204" pitchFamily="49" charset="0"/>
                <a:cs typeface="Consolas" panose="020B0609020204030204" pitchFamily="49" charset="0"/>
              </a:rPr>
              <a:t> </a:t>
            </a:r>
            <a:r>
              <a:rPr lang="it-IT" sz="1600" b="1" dirty="0" err="1" smtClean="0">
                <a:latin typeface="Consolas" panose="020B0609020204030204" pitchFamily="49" charset="0"/>
                <a:cs typeface="Consolas" panose="020B0609020204030204" pitchFamily="49" charset="0"/>
              </a:rPr>
              <a:t>Fluorescens</a:t>
            </a:r>
            <a:r>
              <a:rPr lang="it-IT" sz="1600" dirty="0" smtClean="0">
                <a:latin typeface="Consolas" panose="020B0609020204030204" pitchFamily="49" charset="0"/>
                <a:cs typeface="Consolas" panose="020B0609020204030204" pitchFamily="49" charset="0"/>
              </a:rPr>
              <a:t>, un batterio che ha contaminato l’acqua delle mozzarelle a causa dello scarso ricambio  oppure formatosi per le condizioni igieniche trascurate del luogo di produzione. Non ha alcun effetto nocivo sulla salute dell'uomo. </a:t>
            </a:r>
          </a:p>
          <a:p>
            <a:pPr lvl="0" algn="just" eaLnBrk="0" fontAlgn="base" hangingPunct="0">
              <a:spcBef>
                <a:spcPct val="0"/>
              </a:spcBef>
              <a:spcAft>
                <a:spcPct val="0"/>
              </a:spcAft>
            </a:pPr>
            <a:endParaRPr lang="it-IT" sz="2800" dirty="0" smtClean="0">
              <a:latin typeface="Arial" pitchFamily="34" charset="0"/>
              <a:cs typeface="Arial" pitchFamily="34" charset="0"/>
            </a:endParaRPr>
          </a:p>
        </p:txBody>
      </p:sp>
    </p:spTree>
    <p:extLst>
      <p:ext uri="{BB962C8B-B14F-4D97-AF65-F5344CB8AC3E}">
        <p14:creationId xmlns:p14="http://schemas.microsoft.com/office/powerpoint/2010/main" xmlns="" val="1916686958"/>
      </p:ext>
    </p:extLst>
  </p:cSld>
  <p:clrMapOvr>
    <a:masterClrMapping/>
  </p:clrMapOvr>
  <p:transition>
    <p:circle/>
    <p:sndAc>
      <p:stSnd>
        <p:snd r:embed="rId2" name="camera.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xmlns="" val="1486351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2354" y="0"/>
            <a:ext cx="9178821" cy="6858000"/>
          </a:xfrm>
          <a:prstGeom prst="rect">
            <a:avLst/>
          </a:prstGeom>
        </p:spPr>
      </p:pic>
      <p:sp>
        <p:nvSpPr>
          <p:cNvPr id="4" name="CasellaDiTesto 3"/>
          <p:cNvSpPr txBox="1"/>
          <p:nvPr/>
        </p:nvSpPr>
        <p:spPr>
          <a:xfrm>
            <a:off x="467544" y="188640"/>
            <a:ext cx="8496944" cy="523220"/>
          </a:xfrm>
          <a:prstGeom prst="rect">
            <a:avLst/>
          </a:prstGeom>
          <a:noFill/>
        </p:spPr>
        <p:txBody>
          <a:bodyPr wrap="square" rtlCol="0">
            <a:spAutoFit/>
          </a:bodyPr>
          <a:lstStyle/>
          <a:p>
            <a:r>
              <a:rPr lang="it-IT" sz="28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Conseguenze di scandali e crisi alimentari</a:t>
            </a:r>
          </a:p>
        </p:txBody>
      </p:sp>
      <p:sp>
        <p:nvSpPr>
          <p:cNvPr id="8" name="CasellaDiTesto 7"/>
          <p:cNvSpPr txBox="1"/>
          <p:nvPr/>
        </p:nvSpPr>
        <p:spPr>
          <a:xfrm>
            <a:off x="1674269" y="836712"/>
            <a:ext cx="5760639" cy="1107996"/>
          </a:xfrm>
          <a:prstGeom prst="rect">
            <a:avLst/>
          </a:prstGeom>
          <a:solidFill>
            <a:srgbClr val="FFC000">
              <a:alpha val="65000"/>
            </a:srgbClr>
          </a:solidFill>
          <a:ln w="28575">
            <a:solidFill>
              <a:srgbClr val="990000"/>
            </a:solidFill>
          </a:ln>
        </p:spPr>
        <p:txBody>
          <a:bodyPr wrap="square" rtlCol="0">
            <a:spAutoFit/>
          </a:bodyPr>
          <a:lstStyle/>
          <a:p>
            <a:pPr algn="ctr"/>
            <a:r>
              <a:rPr lang="it-IT" sz="1600" b="1" dirty="0">
                <a:solidFill>
                  <a:srgbClr val="A80000"/>
                </a:solidFill>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aspetti di maggior rilievo che emergono dall’osservazione dei consumi alimentari nazionali ed europei degli ultimi anni</a:t>
            </a:r>
          </a:p>
          <a:p>
            <a:endParaRPr lang="it-IT" dirty="0"/>
          </a:p>
        </p:txBody>
      </p:sp>
      <p:sp>
        <p:nvSpPr>
          <p:cNvPr id="7" name="CasellaDiTesto 6"/>
          <p:cNvSpPr txBox="1"/>
          <p:nvPr/>
        </p:nvSpPr>
        <p:spPr>
          <a:xfrm>
            <a:off x="3366456" y="3173487"/>
            <a:ext cx="2376264" cy="615553"/>
          </a:xfrm>
          <a:prstGeom prst="rect">
            <a:avLst/>
          </a:prstGeom>
          <a:solidFill>
            <a:schemeClr val="accent1">
              <a:lumMod val="40000"/>
              <a:lumOff val="60000"/>
              <a:alpha val="77000"/>
            </a:schemeClr>
          </a:solidFill>
          <a:ln w="28575">
            <a:solidFill>
              <a:schemeClr val="tx2"/>
            </a:solidFill>
          </a:ln>
        </p:spPr>
        <p:txBody>
          <a:bodyPr wrap="square" rtlCol="0">
            <a:spAutoFit/>
          </a:bodyPr>
          <a:lstStyle/>
          <a:p>
            <a:pPr algn="ctr"/>
            <a:r>
              <a:rPr lang="it-IT" sz="1600" b="1" dirty="0">
                <a:solidFill>
                  <a:schemeClr val="tx2">
                    <a:lumMod val="50000"/>
                  </a:schemeClr>
                </a:solidFill>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fattori scatenanti</a:t>
            </a:r>
          </a:p>
          <a:p>
            <a:endParaRPr lang="it-IT" dirty="0"/>
          </a:p>
        </p:txBody>
      </p:sp>
      <p:sp>
        <p:nvSpPr>
          <p:cNvPr id="11" name="CasellaDiTesto 10"/>
          <p:cNvSpPr txBox="1"/>
          <p:nvPr/>
        </p:nvSpPr>
        <p:spPr>
          <a:xfrm>
            <a:off x="3591776" y="5061957"/>
            <a:ext cx="1925624" cy="615553"/>
          </a:xfrm>
          <a:prstGeom prst="rect">
            <a:avLst/>
          </a:prstGeom>
          <a:solidFill>
            <a:srgbClr val="CCFF66">
              <a:alpha val="72000"/>
            </a:srgbClr>
          </a:solidFill>
          <a:ln w="28575">
            <a:solidFill>
              <a:srgbClr val="006000"/>
            </a:solidFill>
          </a:ln>
        </p:spPr>
        <p:txBody>
          <a:bodyPr wrap="square" rtlCol="0">
            <a:spAutoFit/>
          </a:bodyPr>
          <a:lstStyle/>
          <a:p>
            <a:pPr algn="ctr"/>
            <a:r>
              <a:rPr lang="it-IT" sz="1600" b="1" dirty="0" smtClean="0">
                <a:solidFill>
                  <a:srgbClr val="006000"/>
                </a:solidFill>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Conseguenze </a:t>
            </a:r>
            <a:endParaRPr lang="it-IT" sz="1600" b="1" dirty="0">
              <a:solidFill>
                <a:srgbClr val="006000"/>
              </a:solidFill>
              <a:effectLst>
                <a:outerShdw blurRad="38100" dist="38100" dir="2700000" algn="tl">
                  <a:srgbClr val="000000">
                    <a:alpha val="43137"/>
                  </a:srgbClr>
                </a:outerShdw>
              </a:effectLst>
              <a:latin typeface="Consolas" panose="020B0609020204030204" pitchFamily="49" charset="0"/>
              <a:cs typeface="Consolas" panose="020B0609020204030204" pitchFamily="49" charset="0"/>
            </a:endParaRPr>
          </a:p>
          <a:p>
            <a:endParaRPr lang="it-IT" dirty="0"/>
          </a:p>
        </p:txBody>
      </p:sp>
      <p:grpSp>
        <p:nvGrpSpPr>
          <p:cNvPr id="14" name="Gruppo 13"/>
          <p:cNvGrpSpPr/>
          <p:nvPr/>
        </p:nvGrpSpPr>
        <p:grpSpPr>
          <a:xfrm>
            <a:off x="35496" y="2204864"/>
            <a:ext cx="9073008" cy="590291"/>
            <a:chOff x="35496" y="2204864"/>
            <a:chExt cx="9073008" cy="590291"/>
          </a:xfrm>
        </p:grpSpPr>
        <p:sp>
          <p:nvSpPr>
            <p:cNvPr id="12" name="Ovale 11"/>
            <p:cNvSpPr/>
            <p:nvPr/>
          </p:nvSpPr>
          <p:spPr>
            <a:xfrm>
              <a:off x="35496" y="2204864"/>
              <a:ext cx="4375076" cy="584775"/>
            </a:xfrm>
            <a:prstGeom prst="ellipse">
              <a:avLst/>
            </a:prstGeom>
            <a:solidFill>
              <a:schemeClr val="bg1">
                <a:alpha val="71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Ovale 12"/>
            <p:cNvSpPr/>
            <p:nvPr/>
          </p:nvSpPr>
          <p:spPr>
            <a:xfrm>
              <a:off x="4733428" y="2210380"/>
              <a:ext cx="4375076" cy="584775"/>
            </a:xfrm>
            <a:prstGeom prst="ellipse">
              <a:avLst/>
            </a:prstGeom>
            <a:solidFill>
              <a:schemeClr val="bg1">
                <a:alpha val="71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grpSp>
        <p:nvGrpSpPr>
          <p:cNvPr id="15" name="Gruppo 14"/>
          <p:cNvGrpSpPr/>
          <p:nvPr/>
        </p:nvGrpSpPr>
        <p:grpSpPr>
          <a:xfrm>
            <a:off x="-36512" y="2348880"/>
            <a:ext cx="9145016" cy="584775"/>
            <a:chOff x="-36512" y="2348880"/>
            <a:chExt cx="9145016" cy="584775"/>
          </a:xfrm>
        </p:grpSpPr>
        <p:sp>
          <p:nvSpPr>
            <p:cNvPr id="3" name="CasellaDiTesto 2"/>
            <p:cNvSpPr txBox="1"/>
            <p:nvPr/>
          </p:nvSpPr>
          <p:spPr>
            <a:xfrm>
              <a:off x="-36512" y="2348880"/>
              <a:ext cx="4303068" cy="584775"/>
            </a:xfrm>
            <a:prstGeom prst="rect">
              <a:avLst/>
            </a:prstGeom>
            <a:noFill/>
          </p:spPr>
          <p:txBody>
            <a:bodyPr wrap="square" rtlCol="0">
              <a:spAutoFit/>
            </a:bodyPr>
            <a:lstStyle/>
            <a:p>
              <a:r>
                <a:rPr lang="it-IT" sz="1400" b="1" dirty="0">
                  <a:latin typeface="Consolas" panose="020B0609020204030204" pitchFamily="49" charset="0"/>
                  <a:cs typeface="Consolas" panose="020B0609020204030204" pitchFamily="49" charset="0"/>
                </a:rPr>
                <a:t>il cambiamento delle abitudini alimentari </a:t>
              </a:r>
            </a:p>
            <a:p>
              <a:endParaRPr lang="it-IT" dirty="0"/>
            </a:p>
          </p:txBody>
        </p:sp>
        <p:sp>
          <p:nvSpPr>
            <p:cNvPr id="5" name="CasellaDiTesto 4"/>
            <p:cNvSpPr txBox="1"/>
            <p:nvPr/>
          </p:nvSpPr>
          <p:spPr>
            <a:xfrm>
              <a:off x="4842622" y="2348880"/>
              <a:ext cx="4265882" cy="307777"/>
            </a:xfrm>
            <a:prstGeom prst="rect">
              <a:avLst/>
            </a:prstGeom>
            <a:noFill/>
          </p:spPr>
          <p:txBody>
            <a:bodyPr wrap="square" rtlCol="0">
              <a:spAutoFit/>
            </a:bodyPr>
            <a:lstStyle/>
            <a:p>
              <a:r>
                <a:rPr lang="it-IT" sz="1400" b="1" dirty="0">
                  <a:latin typeface="Consolas" panose="020B0609020204030204" pitchFamily="49" charset="0"/>
                  <a:cs typeface="Consolas" panose="020B0609020204030204" pitchFamily="49" charset="0"/>
                </a:rPr>
                <a:t>la  costante diminuzione sugli acquisti</a:t>
              </a:r>
            </a:p>
          </p:txBody>
        </p:sp>
      </p:grpSp>
      <p:grpSp>
        <p:nvGrpSpPr>
          <p:cNvPr id="17" name="Gruppo 16"/>
          <p:cNvGrpSpPr/>
          <p:nvPr/>
        </p:nvGrpSpPr>
        <p:grpSpPr>
          <a:xfrm>
            <a:off x="4067944" y="1988840"/>
            <a:ext cx="939425" cy="392480"/>
            <a:chOff x="4067944" y="1988840"/>
            <a:chExt cx="939425" cy="392480"/>
          </a:xfrm>
        </p:grpSpPr>
        <p:sp>
          <p:nvSpPr>
            <p:cNvPr id="16" name="Freccia a destra 15"/>
            <p:cNvSpPr/>
            <p:nvPr/>
          </p:nvSpPr>
          <p:spPr>
            <a:xfrm rot="2785736">
              <a:off x="4685808" y="2059759"/>
              <a:ext cx="377450" cy="265672"/>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flipH="1">
              <a:off x="4067944" y="1988840"/>
              <a:ext cx="347663" cy="3540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grpSp>
        <p:nvGrpSpPr>
          <p:cNvPr id="19" name="Gruppo 18"/>
          <p:cNvGrpSpPr/>
          <p:nvPr/>
        </p:nvGrpSpPr>
        <p:grpSpPr>
          <a:xfrm>
            <a:off x="4043906" y="3828608"/>
            <a:ext cx="939425" cy="392480"/>
            <a:chOff x="4067944" y="1988840"/>
            <a:chExt cx="939425" cy="392480"/>
          </a:xfrm>
        </p:grpSpPr>
        <p:sp>
          <p:nvSpPr>
            <p:cNvPr id="20" name="Freccia a destra 19"/>
            <p:cNvSpPr/>
            <p:nvPr/>
          </p:nvSpPr>
          <p:spPr>
            <a:xfrm rot="2785736">
              <a:off x="4685808" y="2059759"/>
              <a:ext cx="377450" cy="265672"/>
            </a:xfrm>
            <a:prstGeom prst="righ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1"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flipH="1">
              <a:off x="4067944" y="1988840"/>
              <a:ext cx="347663" cy="3540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grpSp>
        <p:nvGrpSpPr>
          <p:cNvPr id="27" name="Gruppo 26"/>
          <p:cNvGrpSpPr/>
          <p:nvPr/>
        </p:nvGrpSpPr>
        <p:grpSpPr>
          <a:xfrm>
            <a:off x="35496" y="3864531"/>
            <a:ext cx="9073008" cy="1292661"/>
            <a:chOff x="35496" y="3933056"/>
            <a:chExt cx="9073008" cy="1292661"/>
          </a:xfrm>
        </p:grpSpPr>
        <p:sp>
          <p:nvSpPr>
            <p:cNvPr id="25" name="Ovale 24"/>
            <p:cNvSpPr/>
            <p:nvPr/>
          </p:nvSpPr>
          <p:spPr>
            <a:xfrm>
              <a:off x="35496" y="4260656"/>
              <a:ext cx="4380111" cy="461585"/>
            </a:xfrm>
            <a:prstGeom prst="ellipse">
              <a:avLst/>
            </a:prstGeom>
            <a:solidFill>
              <a:schemeClr val="bg1">
                <a:alpha val="79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6" name="Ovale 25"/>
            <p:cNvSpPr/>
            <p:nvPr/>
          </p:nvSpPr>
          <p:spPr>
            <a:xfrm>
              <a:off x="4850495" y="3933056"/>
              <a:ext cx="4258009" cy="1292661"/>
            </a:xfrm>
            <a:prstGeom prst="ellipse">
              <a:avLst/>
            </a:prstGeom>
            <a:solidFill>
              <a:schemeClr val="bg1">
                <a:alpha val="79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grpSp>
        <p:nvGrpSpPr>
          <p:cNvPr id="24" name="Gruppo 23"/>
          <p:cNvGrpSpPr/>
          <p:nvPr/>
        </p:nvGrpSpPr>
        <p:grpSpPr>
          <a:xfrm>
            <a:off x="1142324" y="4161273"/>
            <a:ext cx="8051167" cy="984885"/>
            <a:chOff x="1177820" y="4008546"/>
            <a:chExt cx="8051167" cy="984885"/>
          </a:xfrm>
        </p:grpSpPr>
        <p:sp>
          <p:nvSpPr>
            <p:cNvPr id="9" name="CasellaDiTesto 8"/>
            <p:cNvSpPr txBox="1"/>
            <p:nvPr/>
          </p:nvSpPr>
          <p:spPr>
            <a:xfrm>
              <a:off x="1177820" y="4107929"/>
              <a:ext cx="4375076" cy="584775"/>
            </a:xfrm>
            <a:prstGeom prst="rect">
              <a:avLst/>
            </a:prstGeom>
            <a:noFill/>
          </p:spPr>
          <p:txBody>
            <a:bodyPr wrap="square" rtlCol="0">
              <a:spAutoFit/>
            </a:bodyPr>
            <a:lstStyle/>
            <a:p>
              <a:r>
                <a:rPr lang="it-IT" sz="1400" b="1" dirty="0">
                  <a:latin typeface="Consolas" panose="020B0609020204030204" pitchFamily="49" charset="0"/>
                  <a:cs typeface="Consolas" panose="020B0609020204030204" pitchFamily="49" charset="0"/>
                </a:rPr>
                <a:t>la crisi economica </a:t>
              </a:r>
            </a:p>
            <a:p>
              <a:endParaRPr lang="it-IT" dirty="0"/>
            </a:p>
          </p:txBody>
        </p:sp>
        <p:sp>
          <p:nvSpPr>
            <p:cNvPr id="10" name="CasellaDiTesto 9"/>
            <p:cNvSpPr txBox="1"/>
            <p:nvPr/>
          </p:nvSpPr>
          <p:spPr>
            <a:xfrm>
              <a:off x="4801003" y="4008546"/>
              <a:ext cx="4427984" cy="984885"/>
            </a:xfrm>
            <a:prstGeom prst="rect">
              <a:avLst/>
            </a:prstGeom>
            <a:noFill/>
          </p:spPr>
          <p:txBody>
            <a:bodyPr wrap="square" rtlCol="0">
              <a:spAutoFit/>
            </a:bodyPr>
            <a:lstStyle/>
            <a:p>
              <a:pPr algn="ctr"/>
              <a:r>
                <a:rPr lang="it-IT" sz="1400" b="1" dirty="0">
                  <a:latin typeface="Consolas" panose="020B0609020204030204" pitchFamily="49" charset="0"/>
                  <a:cs typeface="Consolas" panose="020B0609020204030204" pitchFamily="49" charset="0"/>
                </a:rPr>
                <a:t>l’impatto della comunicazione dei tanti allarmi alimentari che si sono susseguiti nel tempo</a:t>
              </a:r>
            </a:p>
            <a:p>
              <a:endParaRPr lang="it-IT" sz="1600" b="1" dirty="0">
                <a:latin typeface="Consolas" panose="020B0609020204030204" pitchFamily="49" charset="0"/>
                <a:cs typeface="Consolas" panose="020B0609020204030204" pitchFamily="49" charset="0"/>
              </a:endParaRPr>
            </a:p>
          </p:txBody>
        </p:sp>
      </p:grpSp>
      <p:sp>
        <p:nvSpPr>
          <p:cNvPr id="28" name="CasellaDiTesto 27"/>
          <p:cNvSpPr txBox="1"/>
          <p:nvPr/>
        </p:nvSpPr>
        <p:spPr>
          <a:xfrm>
            <a:off x="1399379" y="5776329"/>
            <a:ext cx="6408712" cy="1107996"/>
          </a:xfrm>
          <a:prstGeom prst="rect">
            <a:avLst/>
          </a:prstGeom>
          <a:noFill/>
        </p:spPr>
        <p:txBody>
          <a:bodyPr wrap="square" rtlCol="0">
            <a:spAutoFit/>
          </a:bodyPr>
          <a:lstStyle/>
          <a:p>
            <a:pPr algn="ctr"/>
            <a:r>
              <a:rPr lang="it-IT" sz="1600" b="1" dirty="0">
                <a:ln>
                  <a:solidFill>
                    <a:schemeClr val="tx1"/>
                  </a:solidFill>
                </a:ln>
                <a:latin typeface="Consolas" panose="020B0609020204030204" pitchFamily="49" charset="0"/>
                <a:cs typeface="Consolas" panose="020B0609020204030204" pitchFamily="49" charset="0"/>
              </a:rPr>
              <a:t>Il  potere di acquisto delle famiglie, come certifica l’Istat trimestralmente, è diminuito in maniera progressiva dal 2009</a:t>
            </a:r>
          </a:p>
          <a:p>
            <a:endParaRPr lang="it-IT" dirty="0"/>
          </a:p>
        </p:txBody>
      </p:sp>
    </p:spTree>
    <p:extLst>
      <p:ext uri="{BB962C8B-B14F-4D97-AF65-F5344CB8AC3E}">
        <p14:creationId xmlns:p14="http://schemas.microsoft.com/office/powerpoint/2010/main" xmlns="" val="2295608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down)">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circle(in)">
                                      <p:cBhvr>
                                        <p:cTn id="19" dur="20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randombar(horizontal)">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down)">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down)">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circle(in)">
                                      <p:cBhvr>
                                        <p:cTn id="39" dur="20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14" presetClass="entr" presetSubtype="10" fill="hold" nodeType="click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randombar(horizontal)">
                                      <p:cBhvr>
                                        <p:cTn id="44" dur="500"/>
                                        <p:tgtEl>
                                          <p:spTgt spid="27"/>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wipe(down)">
                                      <p:cBhvr>
                                        <p:cTn id="49" dur="500"/>
                                        <p:tgtEl>
                                          <p:spTgt spid="24"/>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down)">
                                      <p:cBhvr>
                                        <p:cTn id="54" dur="500"/>
                                        <p:tgtEl>
                                          <p:spTgt spid="11"/>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7" grpId="0" animBg="1"/>
      <p:bldP spid="11" grpId="0" animBg="1"/>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0182" y="-27384"/>
            <a:ext cx="9154182" cy="6885384"/>
          </a:xfrm>
          <a:prstGeom prst="rect">
            <a:avLst/>
          </a:prstGeom>
        </p:spPr>
      </p:pic>
      <p:sp>
        <p:nvSpPr>
          <p:cNvPr id="3" name="CasellaDiTesto 2"/>
          <p:cNvSpPr txBox="1"/>
          <p:nvPr/>
        </p:nvSpPr>
        <p:spPr>
          <a:xfrm>
            <a:off x="2771800" y="188640"/>
            <a:ext cx="6156176" cy="2339102"/>
          </a:xfrm>
          <a:prstGeom prst="rect">
            <a:avLst/>
          </a:prstGeom>
          <a:solidFill>
            <a:srgbClr val="92D050">
              <a:alpha val="74000"/>
            </a:srgbClr>
          </a:solidFill>
          <a:ln w="28575">
            <a:solidFill>
              <a:srgbClr val="006000"/>
            </a:solidFill>
          </a:ln>
        </p:spPr>
        <p:txBody>
          <a:bodyPr wrap="square" rtlCol="0">
            <a:spAutoFit/>
          </a:bodyPr>
          <a:lstStyle/>
          <a:p>
            <a:pPr lvl="0" algn="r"/>
            <a:r>
              <a:rPr lang="it-IT" sz="1600" b="1" dirty="0">
                <a:latin typeface="Consolas" panose="020B0609020204030204" pitchFamily="49" charset="0"/>
                <a:cs typeface="Consolas" panose="020B0609020204030204" pitchFamily="49" charset="0"/>
              </a:rPr>
              <a:t>Sul cambiamento dei consumi alimentari, oltre alla crisi economica,  incide in maniera determinante la reazione  del consumatore alla percezione negativa ricevuta dalla comunicazione   legata alle emergenze alimentari, proprio  come sta succedendo anche in questi giorni con lo scandalo  della carne di cavallo, utilizzata per le lasagne surgelate della Findus e non dichiarata in etichetta.</a:t>
            </a:r>
          </a:p>
          <a:p>
            <a:pPr algn="r"/>
            <a:endParaRPr lang="it-IT" dirty="0"/>
          </a:p>
        </p:txBody>
      </p:sp>
      <p:sp>
        <p:nvSpPr>
          <p:cNvPr id="4" name="CasellaDiTesto 3"/>
          <p:cNvSpPr txBox="1"/>
          <p:nvPr/>
        </p:nvSpPr>
        <p:spPr>
          <a:xfrm>
            <a:off x="251520" y="2636912"/>
            <a:ext cx="6912768" cy="1815882"/>
          </a:xfrm>
          <a:prstGeom prst="rect">
            <a:avLst/>
          </a:prstGeom>
          <a:solidFill>
            <a:srgbClr val="FFFF66">
              <a:alpha val="86000"/>
            </a:srgbClr>
          </a:solidFill>
          <a:ln w="28575">
            <a:solidFill>
              <a:srgbClr val="FFC000"/>
            </a:solidFill>
          </a:ln>
        </p:spPr>
        <p:txBody>
          <a:bodyPr wrap="square" rtlCol="0">
            <a:spAutoFit/>
          </a:bodyPr>
          <a:lstStyle/>
          <a:p>
            <a:pPr lvl="0" fontAlgn="base">
              <a:spcBef>
                <a:spcPct val="0"/>
              </a:spcBef>
              <a:spcAft>
                <a:spcPct val="0"/>
              </a:spcAft>
            </a:pPr>
            <a:r>
              <a:rPr lang="it-IT" sz="1600" b="1" dirty="0">
                <a:latin typeface="Consolas" panose="020B0609020204030204" pitchFamily="49" charset="0"/>
                <a:cs typeface="Consolas" panose="020B0609020204030204" pitchFamily="49" charset="0"/>
              </a:rPr>
              <a:t>Una grave serie di allarmi che lentamente hanno “contaminato” anche la fiducia dei consumatori, con una conseguente ricaduta sulle loro scelte alimentari. </a:t>
            </a:r>
          </a:p>
          <a:p>
            <a:pPr lvl="0" eaLnBrk="0" fontAlgn="base" hangingPunct="0">
              <a:spcBef>
                <a:spcPct val="0"/>
              </a:spcBef>
              <a:spcAft>
                <a:spcPct val="0"/>
              </a:spcAft>
            </a:pPr>
            <a:r>
              <a:rPr lang="it-IT" sz="1600" b="1" dirty="0">
                <a:latin typeface="Consolas" panose="020B0609020204030204" pitchFamily="49" charset="0"/>
                <a:cs typeface="Consolas" panose="020B0609020204030204" pitchFamily="49" charset="0"/>
              </a:rPr>
              <a:t>Non c’è dubbio che l’informazione scandalistica e invadente  che a volte amplifica a dismisura determinate situazioni, lasci inconsapevolmente tracce di insicurezza che si manifestano al momento degli acquisti.</a:t>
            </a:r>
          </a:p>
        </p:txBody>
      </p:sp>
      <p:sp>
        <p:nvSpPr>
          <p:cNvPr id="5" name="CasellaDiTesto 4"/>
          <p:cNvSpPr txBox="1"/>
          <p:nvPr/>
        </p:nvSpPr>
        <p:spPr>
          <a:xfrm>
            <a:off x="251520" y="5519554"/>
            <a:ext cx="8568952" cy="892552"/>
          </a:xfrm>
          <a:prstGeom prst="rect">
            <a:avLst/>
          </a:prstGeom>
          <a:solidFill>
            <a:schemeClr val="accent5">
              <a:lumMod val="60000"/>
              <a:lumOff val="40000"/>
              <a:alpha val="83000"/>
            </a:schemeClr>
          </a:solidFill>
          <a:ln w="28575">
            <a:solidFill>
              <a:schemeClr val="accent1">
                <a:lumMod val="75000"/>
              </a:schemeClr>
            </a:solidFill>
          </a:ln>
        </p:spPr>
        <p:txBody>
          <a:bodyPr wrap="square" rtlCol="0">
            <a:spAutoFit/>
          </a:bodyPr>
          <a:lstStyle/>
          <a:p>
            <a:pPr lvl="0" algn="ctr"/>
            <a:r>
              <a:rPr lang="it-IT" b="1" dirty="0">
                <a:latin typeface="Consolas" panose="020B0609020204030204" pitchFamily="49" charset="0"/>
                <a:cs typeface="Consolas" panose="020B0609020204030204" pitchFamily="49" charset="0"/>
              </a:rPr>
              <a:t>Comunicazione</a:t>
            </a:r>
            <a:r>
              <a:rPr lang="it-IT" sz="1600" b="1" dirty="0">
                <a:latin typeface="Consolas" panose="020B0609020204030204" pitchFamily="49" charset="0"/>
                <a:cs typeface="Consolas" panose="020B0609020204030204" pitchFamily="49" charset="0"/>
              </a:rPr>
              <a:t> e </a:t>
            </a:r>
            <a:r>
              <a:rPr lang="it-IT" b="1" dirty="0">
                <a:latin typeface="Consolas" panose="020B0609020204030204" pitchFamily="49" charset="0"/>
                <a:cs typeface="Consolas" panose="020B0609020204030204" pitchFamily="49" charset="0"/>
              </a:rPr>
              <a:t>crisi</a:t>
            </a:r>
            <a:r>
              <a:rPr lang="it-IT" sz="1600" b="1" dirty="0">
                <a:latin typeface="Consolas" panose="020B0609020204030204" pitchFamily="49" charset="0"/>
                <a:cs typeface="Consolas" panose="020B0609020204030204" pitchFamily="49" charset="0"/>
              </a:rPr>
              <a:t> sono quindi le due forze che </a:t>
            </a:r>
            <a:r>
              <a:rPr lang="it-IT" sz="1600" b="1" dirty="0" smtClean="0">
                <a:latin typeface="Consolas" panose="020B0609020204030204" pitchFamily="49" charset="0"/>
                <a:cs typeface="Consolas" panose="020B0609020204030204" pitchFamily="49" charset="0"/>
              </a:rPr>
              <a:t>spingono</a:t>
            </a:r>
            <a:r>
              <a:rPr lang="it-IT" sz="1600" b="1" dirty="0">
                <a:latin typeface="Consolas" panose="020B0609020204030204" pitchFamily="49" charset="0"/>
                <a:cs typeface="Consolas" panose="020B0609020204030204" pitchFamily="49" charset="0"/>
              </a:rPr>
              <a:t>, anzi azionano la mano del consumatore moderno.</a:t>
            </a:r>
          </a:p>
          <a:p>
            <a:endParaRPr lang="it-IT" dirty="0"/>
          </a:p>
        </p:txBody>
      </p:sp>
    </p:spTree>
    <p:extLst>
      <p:ext uri="{BB962C8B-B14F-4D97-AF65-F5344CB8AC3E}">
        <p14:creationId xmlns:p14="http://schemas.microsoft.com/office/powerpoint/2010/main" xmlns="" val="2060948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4" name="CasellaDiTesto 3"/>
          <p:cNvSpPr txBox="1"/>
          <p:nvPr/>
        </p:nvSpPr>
        <p:spPr>
          <a:xfrm>
            <a:off x="251520" y="44624"/>
            <a:ext cx="8640960" cy="1631216"/>
          </a:xfrm>
          <a:prstGeom prst="rect">
            <a:avLst/>
          </a:prstGeom>
          <a:noFill/>
        </p:spPr>
        <p:txBody>
          <a:bodyPr wrap="square" rtlCol="0">
            <a:spAutoFit/>
          </a:bodyPr>
          <a:lstStyle/>
          <a:p>
            <a:pPr algn="ctr"/>
            <a:r>
              <a:rPr lang="it-IT" sz="1600" b="1" dirty="0">
                <a:latin typeface="Consolas" panose="020B0609020204030204" pitchFamily="49" charset="0"/>
                <a:cs typeface="Consolas" panose="020B0609020204030204" pitchFamily="49" charset="0"/>
              </a:rPr>
              <a:t>Secondo i dati che emergono da uno studio statistico realizzato dalla </a:t>
            </a:r>
            <a:r>
              <a:rPr lang="it-IT" sz="1600" b="1" dirty="0" err="1">
                <a:latin typeface="Consolas" panose="020B0609020204030204" pitchFamily="49" charset="0"/>
                <a:cs typeface="Consolas" panose="020B0609020204030204" pitchFamily="49" charset="0"/>
              </a:rPr>
              <a:t>Swg</a:t>
            </a:r>
            <a:r>
              <a:rPr lang="it-IT" sz="1600" b="1" dirty="0">
                <a:latin typeface="Consolas" panose="020B0609020204030204" pitchFamily="49" charset="0"/>
                <a:cs typeface="Consolas" panose="020B0609020204030204" pitchFamily="49" charset="0"/>
              </a:rPr>
              <a:t> per la Coldiretti</a:t>
            </a:r>
          </a:p>
          <a:p>
            <a:pPr algn="ctr"/>
            <a:endParaRPr lang="it-IT" sz="1600" b="1" dirty="0">
              <a:latin typeface="Consolas" panose="020B0609020204030204" pitchFamily="49" charset="0"/>
              <a:cs typeface="Consolas" panose="020B0609020204030204" pitchFamily="49" charset="0"/>
            </a:endParaRPr>
          </a:p>
          <a:p>
            <a:pPr algn="ctr"/>
            <a:r>
              <a:rPr lang="it-IT" sz="1600" b="1" dirty="0">
                <a:latin typeface="Consolas" panose="020B0609020204030204" pitchFamily="49" charset="0"/>
                <a:cs typeface="Consolas" panose="020B0609020204030204" pitchFamily="49" charset="0"/>
              </a:rPr>
              <a:t> due consumatori su tre iniziano a preferire:</a:t>
            </a:r>
          </a:p>
          <a:p>
            <a:pPr algn="ctr"/>
            <a:endParaRPr lang="it-IT" dirty="0"/>
          </a:p>
          <a:p>
            <a:endParaRPr lang="it-IT" dirty="0"/>
          </a:p>
        </p:txBody>
      </p:sp>
      <p:sp>
        <p:nvSpPr>
          <p:cNvPr id="6" name="CasellaDiTesto 5"/>
          <p:cNvSpPr txBox="1"/>
          <p:nvPr/>
        </p:nvSpPr>
        <p:spPr>
          <a:xfrm>
            <a:off x="251520" y="1196751"/>
            <a:ext cx="8640960" cy="523220"/>
          </a:xfrm>
          <a:prstGeom prst="rect">
            <a:avLst/>
          </a:prstGeom>
          <a:solidFill>
            <a:schemeClr val="accent5">
              <a:lumMod val="60000"/>
              <a:lumOff val="40000"/>
              <a:alpha val="60000"/>
            </a:schemeClr>
          </a:solidFill>
          <a:ln w="19050">
            <a:solidFill>
              <a:schemeClr val="accent5">
                <a:lumMod val="75000"/>
              </a:schemeClr>
            </a:solidFill>
          </a:ln>
        </p:spPr>
        <p:txBody>
          <a:bodyPr wrap="square" rtlCol="0">
            <a:spAutoFit/>
          </a:bodyPr>
          <a:lstStyle/>
          <a:p>
            <a:pPr algn="ctr"/>
            <a:r>
              <a:rPr lang="it-IT" sz="1400" b="1" dirty="0">
                <a:latin typeface="Consolas" panose="020B0609020204030204" pitchFamily="49" charset="0"/>
                <a:cs typeface="Consolas" panose="020B0609020204030204" pitchFamily="49" charset="0"/>
              </a:rPr>
              <a:t>i prodotti della cosiddetta filiera corta (KM zero) o meglio il passaggio diretto dal produttore agricolo al consumatore finale</a:t>
            </a:r>
          </a:p>
        </p:txBody>
      </p:sp>
      <p:sp>
        <p:nvSpPr>
          <p:cNvPr id="7" name="CasellaDiTesto 6"/>
          <p:cNvSpPr txBox="1"/>
          <p:nvPr/>
        </p:nvSpPr>
        <p:spPr>
          <a:xfrm>
            <a:off x="2555776" y="1858645"/>
            <a:ext cx="4032448" cy="584775"/>
          </a:xfrm>
          <a:prstGeom prst="rect">
            <a:avLst/>
          </a:prstGeom>
          <a:solidFill>
            <a:srgbClr val="FFFF66">
              <a:alpha val="69000"/>
            </a:srgbClr>
          </a:solidFill>
          <a:ln w="19050">
            <a:solidFill>
              <a:srgbClr val="FFC000"/>
            </a:solidFill>
          </a:ln>
        </p:spPr>
        <p:txBody>
          <a:bodyPr wrap="square" rtlCol="0">
            <a:spAutoFit/>
          </a:bodyPr>
          <a:lstStyle/>
          <a:p>
            <a:pPr algn="ctr"/>
            <a:r>
              <a:rPr lang="it-IT" sz="1400" b="1" dirty="0">
                <a:latin typeface="Consolas" panose="020B0609020204030204" pitchFamily="49" charset="0"/>
                <a:cs typeface="Consolas" panose="020B0609020204030204" pitchFamily="49" charset="0"/>
              </a:rPr>
              <a:t>una idonea riduzione degli sprechi</a:t>
            </a:r>
          </a:p>
          <a:p>
            <a:pPr algn="ctr"/>
            <a:endParaRPr lang="it-IT" dirty="0"/>
          </a:p>
        </p:txBody>
      </p:sp>
      <p:sp>
        <p:nvSpPr>
          <p:cNvPr id="10" name="CasellaDiTesto 9"/>
          <p:cNvSpPr txBox="1"/>
          <p:nvPr/>
        </p:nvSpPr>
        <p:spPr>
          <a:xfrm>
            <a:off x="107504" y="2492896"/>
            <a:ext cx="8928992" cy="1384995"/>
          </a:xfrm>
          <a:prstGeom prst="rect">
            <a:avLst/>
          </a:prstGeom>
          <a:noFill/>
        </p:spPr>
        <p:txBody>
          <a:bodyPr wrap="square" rtlCol="0">
            <a:spAutoFit/>
          </a:bodyPr>
          <a:lstStyle/>
          <a:p>
            <a:pPr algn="ctr"/>
            <a:r>
              <a:rPr lang="it-IT" sz="28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Crisi, Coldiretti: 2 italiani su 3 tagliano sprechi, -25% cibo buttato </a:t>
            </a:r>
          </a:p>
          <a:p>
            <a:pPr algn="ctr"/>
            <a:endParaRPr lang="it-IT" sz="28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endParaRPr>
          </a:p>
        </p:txBody>
      </p:sp>
      <p:sp>
        <p:nvSpPr>
          <p:cNvPr id="12" name="Rettangolo arrotondato 11"/>
          <p:cNvSpPr/>
          <p:nvPr/>
        </p:nvSpPr>
        <p:spPr>
          <a:xfrm>
            <a:off x="395536" y="3717033"/>
            <a:ext cx="8280920" cy="2880320"/>
          </a:xfrm>
          <a:prstGeom prst="roundRect">
            <a:avLst/>
          </a:prstGeom>
          <a:solidFill>
            <a:schemeClr val="bg1">
              <a:alpha val="81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CasellaDiTesto 12"/>
          <p:cNvSpPr txBox="1"/>
          <p:nvPr/>
        </p:nvSpPr>
        <p:spPr>
          <a:xfrm>
            <a:off x="1835696" y="3789040"/>
            <a:ext cx="5544616" cy="615553"/>
          </a:xfrm>
          <a:prstGeom prst="rect">
            <a:avLst/>
          </a:prstGeom>
          <a:noFill/>
        </p:spPr>
        <p:txBody>
          <a:bodyPr wrap="square" rtlCol="0">
            <a:spAutoFit/>
          </a:bodyPr>
          <a:lstStyle/>
          <a:p>
            <a:pPr algn="ctr"/>
            <a:r>
              <a:rPr lang="it-IT" sz="1600" b="1" dirty="0">
                <a:solidFill>
                  <a:srgbClr val="006000"/>
                </a:solidFill>
                <a:latin typeface="Consolas" panose="020B0609020204030204" pitchFamily="49" charset="0"/>
                <a:cs typeface="Consolas" panose="020B0609020204030204" pitchFamily="49" charset="0"/>
              </a:rPr>
              <a:t>Tra gli italiani che hanno ridotto lo spreco:</a:t>
            </a:r>
          </a:p>
          <a:p>
            <a:pPr algn="ctr"/>
            <a:endParaRPr lang="it-IT" dirty="0"/>
          </a:p>
        </p:txBody>
      </p:sp>
      <p:sp>
        <p:nvSpPr>
          <p:cNvPr id="14" name="CasellaDiTesto 13"/>
          <p:cNvSpPr txBox="1"/>
          <p:nvPr/>
        </p:nvSpPr>
        <p:spPr>
          <a:xfrm>
            <a:off x="755576" y="4365104"/>
            <a:ext cx="7560840" cy="2308324"/>
          </a:xfrm>
          <a:prstGeom prst="rect">
            <a:avLst/>
          </a:prstGeom>
          <a:noFill/>
        </p:spPr>
        <p:txBody>
          <a:bodyPr wrap="square" rtlCol="0">
            <a:spAutoFit/>
          </a:bodyPr>
          <a:lstStyle/>
          <a:p>
            <a:pPr marL="342900" indent="-342900">
              <a:buFont typeface="+mj-lt"/>
              <a:buAutoNum type="arabicPeriod"/>
            </a:pPr>
            <a:r>
              <a:rPr lang="it-IT" sz="1400" b="1" dirty="0">
                <a:latin typeface="Consolas" panose="020B0609020204030204" pitchFamily="49" charset="0"/>
                <a:cs typeface="Consolas" panose="020B0609020204030204" pitchFamily="49" charset="0"/>
              </a:rPr>
              <a:t>il 59% lo ha fatto utilizzando quello che avanza per il pasto </a:t>
            </a:r>
            <a:r>
              <a:rPr lang="it-IT" sz="1400" b="1" dirty="0" smtClean="0">
                <a:latin typeface="Consolas" panose="020B0609020204030204" pitchFamily="49" charset="0"/>
                <a:cs typeface="Consolas" panose="020B0609020204030204" pitchFamily="49" charset="0"/>
              </a:rPr>
              <a:t>successivo </a:t>
            </a:r>
            <a:endParaRPr lang="it-IT" sz="1400" b="1" dirty="0">
              <a:latin typeface="Consolas" panose="020B0609020204030204" pitchFamily="49" charset="0"/>
              <a:cs typeface="Consolas" panose="020B0609020204030204" pitchFamily="49" charset="0"/>
            </a:endParaRPr>
          </a:p>
          <a:p>
            <a:pPr marL="342900" indent="-342900">
              <a:buFont typeface="+mj-lt"/>
              <a:buAutoNum type="arabicPeriod"/>
            </a:pPr>
            <a:r>
              <a:rPr lang="it-IT" sz="1400" b="1" dirty="0">
                <a:latin typeface="Consolas" panose="020B0609020204030204" pitchFamily="49" charset="0"/>
                <a:cs typeface="Consolas" panose="020B0609020204030204" pitchFamily="49" charset="0"/>
              </a:rPr>
              <a:t>il 40% riducendo le dosi acquistate </a:t>
            </a:r>
          </a:p>
          <a:p>
            <a:pPr marL="342900" indent="-342900">
              <a:buFont typeface="+mj-lt"/>
              <a:buAutoNum type="arabicPeriod"/>
            </a:pPr>
            <a:r>
              <a:rPr lang="it-IT" sz="1400" b="1" dirty="0">
                <a:latin typeface="Consolas" panose="020B0609020204030204" pitchFamily="49" charset="0"/>
                <a:cs typeface="Consolas" panose="020B0609020204030204" pitchFamily="49" charset="0"/>
              </a:rPr>
              <a:t>il 38% guardando con più attenzione alla data di scadenza ma aumentano anche quanti vanno ad acquistare direttamente dal produttore nelle botteghe o nei mercati di campagna amica che garantiscono un miglior rapporto prezzo qualità ma anche una maggiore freschezza negli acquisti di frutta e verdura che dura anche una settimana in più, non dovendo subire lunghi tempi di trasporto”.</a:t>
            </a:r>
          </a:p>
          <a:p>
            <a:endParaRPr lang="it-IT" dirty="0"/>
          </a:p>
        </p:txBody>
      </p:sp>
    </p:spTree>
    <p:extLst>
      <p:ext uri="{BB962C8B-B14F-4D97-AF65-F5344CB8AC3E}">
        <p14:creationId xmlns:p14="http://schemas.microsoft.com/office/powerpoint/2010/main" xmlns="" val="1572120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10" grpId="0"/>
      <p:bldP spid="12" grpId="0" animBg="1"/>
      <p:bldP spid="13"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5123"/>
            <a:ext cx="9144000" cy="6858000"/>
          </a:xfrm>
          <a:prstGeom prst="rect">
            <a:avLst/>
          </a:prstGeom>
        </p:spPr>
      </p:pic>
      <p:sp>
        <p:nvSpPr>
          <p:cNvPr id="3" name="CasellaDiTesto 2"/>
          <p:cNvSpPr txBox="1"/>
          <p:nvPr/>
        </p:nvSpPr>
        <p:spPr>
          <a:xfrm>
            <a:off x="272367" y="97775"/>
            <a:ext cx="3024336" cy="523220"/>
          </a:xfrm>
          <a:prstGeom prst="rect">
            <a:avLst/>
          </a:prstGeom>
          <a:noFill/>
        </p:spPr>
        <p:txBody>
          <a:bodyPr wrap="square" rtlCol="0">
            <a:spAutoFit/>
          </a:bodyPr>
          <a:lstStyle/>
          <a:p>
            <a:r>
              <a:rPr lang="it-IT" sz="28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Effetto crisi</a:t>
            </a:r>
          </a:p>
        </p:txBody>
      </p:sp>
      <p:sp>
        <p:nvSpPr>
          <p:cNvPr id="4" name="CasellaDiTesto 3"/>
          <p:cNvSpPr txBox="1"/>
          <p:nvPr/>
        </p:nvSpPr>
        <p:spPr>
          <a:xfrm>
            <a:off x="1043608" y="620995"/>
            <a:ext cx="7992888" cy="1661993"/>
          </a:xfrm>
          <a:prstGeom prst="rect">
            <a:avLst/>
          </a:prstGeom>
          <a:solidFill>
            <a:schemeClr val="accent6">
              <a:lumMod val="40000"/>
              <a:lumOff val="60000"/>
              <a:alpha val="67000"/>
            </a:schemeClr>
          </a:solidFill>
          <a:ln w="28575">
            <a:solidFill>
              <a:schemeClr val="accent6">
                <a:lumMod val="75000"/>
              </a:schemeClr>
            </a:solidFill>
          </a:ln>
        </p:spPr>
        <p:txBody>
          <a:bodyPr wrap="square" rtlCol="0">
            <a:spAutoFit/>
          </a:bodyPr>
          <a:lstStyle/>
          <a:p>
            <a:pPr lvl="0" algn="just"/>
            <a:r>
              <a:rPr lang="it-IT" sz="1400" b="1" dirty="0">
                <a:latin typeface="Consolas" panose="020B0609020204030204" pitchFamily="49" charset="0"/>
                <a:cs typeface="Consolas" panose="020B0609020204030204" pitchFamily="49" charset="0"/>
              </a:rPr>
              <a:t>«La crisi economica sta provocando una polarizzazione nei consumi alimentari» - afferma il presidente della Coldiretti Sergio Marini - «se da un lato si assiste ad un consolidamento della domanda di prodotti di alta qualità tradizionalmente acquistati da fasce di cittadini a più alto reddito, dall'altro cresce il numero di quanti sono costretti a ricercare prodotti a più basso prezzo</a:t>
            </a:r>
            <a:r>
              <a:rPr lang="it-IT" sz="1400" b="1" dirty="0" smtClean="0">
                <a:latin typeface="Consolas" panose="020B0609020204030204" pitchFamily="49" charset="0"/>
                <a:cs typeface="Consolas" panose="020B0609020204030204" pitchFamily="49" charset="0"/>
              </a:rPr>
              <a:t>»</a:t>
            </a:r>
            <a:endParaRPr lang="it-IT" sz="1400" b="1" dirty="0">
              <a:latin typeface="Consolas" panose="020B0609020204030204" pitchFamily="49" charset="0"/>
              <a:cs typeface="Consolas" panose="020B0609020204030204" pitchFamily="49" charset="0"/>
            </a:endParaRPr>
          </a:p>
          <a:p>
            <a:pPr algn="just"/>
            <a:endParaRPr lang="it-IT" dirty="0"/>
          </a:p>
        </p:txBody>
      </p:sp>
      <p:sp>
        <p:nvSpPr>
          <p:cNvPr id="6" name="Rettangolo arrotondato 5"/>
          <p:cNvSpPr/>
          <p:nvPr/>
        </p:nvSpPr>
        <p:spPr>
          <a:xfrm>
            <a:off x="107504" y="2348880"/>
            <a:ext cx="8928992" cy="2736304"/>
          </a:xfrm>
          <a:prstGeom prst="roundRect">
            <a:avLst/>
          </a:prstGeom>
          <a:solidFill>
            <a:srgbClr val="00B0F0">
              <a:alpha val="48000"/>
            </a:srgbClr>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CasellaDiTesto 4"/>
          <p:cNvSpPr txBox="1"/>
          <p:nvPr/>
        </p:nvSpPr>
        <p:spPr>
          <a:xfrm>
            <a:off x="0" y="2348880"/>
            <a:ext cx="9144000" cy="1200329"/>
          </a:xfrm>
          <a:prstGeom prst="rect">
            <a:avLst/>
          </a:prstGeom>
          <a:noFill/>
          <a:ln w="28575">
            <a:noFill/>
          </a:ln>
        </p:spPr>
        <p:txBody>
          <a:bodyPr wrap="square" rtlCol="0">
            <a:spAutoFit/>
          </a:bodyPr>
          <a:lstStyle/>
          <a:p>
            <a:pPr algn="ctr"/>
            <a:r>
              <a:rPr lang="it-IT" b="1" dirty="0">
                <a:solidFill>
                  <a:schemeClr val="tx2">
                    <a:lumMod val="50000"/>
                  </a:schemeClr>
                </a:solidFill>
                <a:latin typeface="Consolas" panose="020B0609020204030204" pitchFamily="49" charset="0"/>
                <a:cs typeface="Consolas" panose="020B0609020204030204" pitchFamily="49" charset="0"/>
              </a:rPr>
              <a:t>Risultati dell'indagine sulle abitudini alimentari dopo l'esplosione della crisi finanziaria, realizzata da Coldiretti - </a:t>
            </a:r>
            <a:r>
              <a:rPr lang="it-IT" b="1" dirty="0" err="1">
                <a:solidFill>
                  <a:schemeClr val="tx2">
                    <a:lumMod val="50000"/>
                  </a:schemeClr>
                </a:solidFill>
                <a:latin typeface="Consolas" panose="020B0609020204030204" pitchFamily="49" charset="0"/>
                <a:cs typeface="Consolas" panose="020B0609020204030204" pitchFamily="49" charset="0"/>
              </a:rPr>
              <a:t>Swg</a:t>
            </a:r>
            <a:r>
              <a:rPr lang="it-IT" b="1" dirty="0">
                <a:solidFill>
                  <a:schemeClr val="tx2">
                    <a:lumMod val="50000"/>
                  </a:schemeClr>
                </a:solidFill>
                <a:latin typeface="Consolas" panose="020B0609020204030204" pitchFamily="49" charset="0"/>
                <a:cs typeface="Consolas" panose="020B0609020204030204" pitchFamily="49" charset="0"/>
              </a:rPr>
              <a:t> presentata nel corso del Forum Internazionale dell'Agricoltura e dell'Alimentazione</a:t>
            </a:r>
            <a:r>
              <a:rPr lang="it-IT" b="1" dirty="0" smtClean="0">
                <a:solidFill>
                  <a:schemeClr val="tx2">
                    <a:lumMod val="50000"/>
                  </a:schemeClr>
                </a:solidFill>
                <a:latin typeface="Consolas" panose="020B0609020204030204" pitchFamily="49" charset="0"/>
                <a:cs typeface="Consolas" panose="020B0609020204030204" pitchFamily="49" charset="0"/>
              </a:rPr>
              <a:t>:</a:t>
            </a:r>
            <a:endParaRPr lang="it-IT" b="1" dirty="0">
              <a:solidFill>
                <a:schemeClr val="tx2">
                  <a:lumMod val="50000"/>
                </a:schemeClr>
              </a:solidFill>
              <a:latin typeface="Consolas" panose="020B0609020204030204" pitchFamily="49" charset="0"/>
              <a:cs typeface="Consolas" panose="020B0609020204030204" pitchFamily="49" charset="0"/>
            </a:endParaRPr>
          </a:p>
          <a:p>
            <a:pPr algn="ctr"/>
            <a:endParaRPr lang="it-IT" dirty="0"/>
          </a:p>
        </p:txBody>
      </p:sp>
      <p:sp>
        <p:nvSpPr>
          <p:cNvPr id="8" name="CasellaDiTesto 7"/>
          <p:cNvSpPr txBox="1"/>
          <p:nvPr/>
        </p:nvSpPr>
        <p:spPr>
          <a:xfrm>
            <a:off x="107504" y="3363669"/>
            <a:ext cx="9036495" cy="569387"/>
          </a:xfrm>
          <a:prstGeom prst="rect">
            <a:avLst/>
          </a:prstGeom>
          <a:noFill/>
        </p:spPr>
        <p:txBody>
          <a:bodyPr wrap="square" rtlCol="0">
            <a:spAutoFit/>
          </a:bodyPr>
          <a:lstStyle/>
          <a:p>
            <a:pPr lvl="0"/>
            <a:r>
              <a:rPr lang="it-IT" sz="1300" b="1" dirty="0" smtClean="0">
                <a:latin typeface="Consolas" panose="020B0609020204030204" pitchFamily="49" charset="0"/>
                <a:cs typeface="Consolas" panose="020B0609020204030204" pitchFamily="49" charset="0"/>
              </a:rPr>
              <a:t>- Gli </a:t>
            </a:r>
            <a:r>
              <a:rPr lang="it-IT" sz="1300" b="1" dirty="0">
                <a:latin typeface="Consolas" panose="020B0609020204030204" pitchFamily="49" charset="0"/>
                <a:cs typeface="Consolas" panose="020B0609020204030204" pitchFamily="49" charset="0"/>
              </a:rPr>
              <a:t>effetti della crisi finanziaria non si fanno sentire sui prodotti di elevata qualità</a:t>
            </a:r>
          </a:p>
          <a:p>
            <a:endParaRPr lang="it-IT" dirty="0"/>
          </a:p>
        </p:txBody>
      </p:sp>
      <p:sp>
        <p:nvSpPr>
          <p:cNvPr id="9" name="CasellaDiTesto 8"/>
          <p:cNvSpPr txBox="1"/>
          <p:nvPr/>
        </p:nvSpPr>
        <p:spPr>
          <a:xfrm>
            <a:off x="107503" y="3674258"/>
            <a:ext cx="9036496" cy="769441"/>
          </a:xfrm>
          <a:prstGeom prst="rect">
            <a:avLst/>
          </a:prstGeom>
          <a:noFill/>
        </p:spPr>
        <p:txBody>
          <a:bodyPr wrap="square" rtlCol="0">
            <a:spAutoFit/>
          </a:bodyPr>
          <a:lstStyle/>
          <a:p>
            <a:pPr lvl="0"/>
            <a:r>
              <a:rPr lang="it-IT" sz="1300" b="1" dirty="0" smtClean="0">
                <a:latin typeface="Consolas" panose="020B0609020204030204" pitchFamily="49" charset="0"/>
                <a:cs typeface="Consolas" panose="020B0609020204030204" pitchFamily="49" charset="0"/>
              </a:rPr>
              <a:t>- +</a:t>
            </a:r>
            <a:r>
              <a:rPr lang="it-IT" sz="1300" b="1" dirty="0">
                <a:latin typeface="Consolas" panose="020B0609020204030204" pitchFamily="49" charset="0"/>
                <a:cs typeface="Consolas" panose="020B0609020204030204" pitchFamily="49" charset="0"/>
              </a:rPr>
              <a:t>8% la percentuale dei cittadini che acquista regolarmente prodotti a denominazione di origine (sono il 28%) </a:t>
            </a:r>
          </a:p>
          <a:p>
            <a:endParaRPr lang="it-IT" dirty="0"/>
          </a:p>
        </p:txBody>
      </p:sp>
      <p:sp>
        <p:nvSpPr>
          <p:cNvPr id="10" name="CasellaDiTesto 9"/>
          <p:cNvSpPr txBox="1"/>
          <p:nvPr/>
        </p:nvSpPr>
        <p:spPr>
          <a:xfrm>
            <a:off x="107504" y="4149080"/>
            <a:ext cx="9036496" cy="492443"/>
          </a:xfrm>
          <a:prstGeom prst="rect">
            <a:avLst/>
          </a:prstGeom>
          <a:noFill/>
        </p:spPr>
        <p:txBody>
          <a:bodyPr wrap="square" rtlCol="0">
            <a:spAutoFit/>
          </a:bodyPr>
          <a:lstStyle/>
          <a:p>
            <a:r>
              <a:rPr lang="it-IT" sz="1300" b="1" dirty="0" smtClean="0">
                <a:latin typeface="Consolas" panose="020B0609020204030204" pitchFamily="49" charset="0"/>
                <a:cs typeface="Consolas" panose="020B0609020204030204" pitchFamily="49" charset="0"/>
              </a:rPr>
              <a:t>- +</a:t>
            </a:r>
            <a:r>
              <a:rPr lang="it-IT" sz="1300" b="1" dirty="0">
                <a:latin typeface="Consolas" panose="020B0609020204030204" pitchFamily="49" charset="0"/>
                <a:cs typeface="Consolas" panose="020B0609020204030204" pitchFamily="49" charset="0"/>
              </a:rPr>
              <a:t>23% di quelli che comperano cibi biologici, i quali però interessano una fetta più ridotta della popolazione (il 16%)</a:t>
            </a:r>
          </a:p>
        </p:txBody>
      </p:sp>
      <p:sp>
        <p:nvSpPr>
          <p:cNvPr id="11" name="CasellaDiTesto 10"/>
          <p:cNvSpPr txBox="1"/>
          <p:nvPr/>
        </p:nvSpPr>
        <p:spPr>
          <a:xfrm>
            <a:off x="1043608" y="5157192"/>
            <a:ext cx="7992888" cy="1723549"/>
          </a:xfrm>
          <a:prstGeom prst="rect">
            <a:avLst/>
          </a:prstGeom>
          <a:solidFill>
            <a:srgbClr val="92D050">
              <a:alpha val="77000"/>
            </a:srgbClr>
          </a:solidFill>
          <a:ln w="28575">
            <a:solidFill>
              <a:srgbClr val="008000"/>
            </a:solidFill>
          </a:ln>
        </p:spPr>
        <p:txBody>
          <a:bodyPr wrap="square" rtlCol="0">
            <a:spAutoFit/>
          </a:bodyPr>
          <a:lstStyle/>
          <a:p>
            <a:pPr lvl="0" algn="just" eaLnBrk="0" fontAlgn="base" hangingPunct="0">
              <a:spcBef>
                <a:spcPct val="0"/>
              </a:spcBef>
              <a:spcAft>
                <a:spcPct val="0"/>
              </a:spcAft>
            </a:pPr>
            <a:r>
              <a:rPr lang="it-IT" sz="1400" b="1" dirty="0">
                <a:latin typeface="Consolas" panose="020B0609020204030204" pitchFamily="49" charset="0"/>
                <a:cs typeface="Consolas" panose="020B0609020204030204" pitchFamily="49" charset="0"/>
              </a:rPr>
              <a:t>«Nel 2008» - sottolinea la Coldiretti - «crescono in controtendenza rispetto al comparto alimentare i consumi di prodotti biologici,(+6%). </a:t>
            </a:r>
          </a:p>
          <a:p>
            <a:pPr lvl="0" algn="just" eaLnBrk="0" fontAlgn="base" hangingPunct="0">
              <a:spcBef>
                <a:spcPct val="0"/>
              </a:spcBef>
              <a:spcAft>
                <a:spcPct val="0"/>
              </a:spcAft>
            </a:pPr>
            <a:r>
              <a:rPr lang="it-IT" sz="1400" b="1" dirty="0">
                <a:latin typeface="Consolas" panose="020B0609020204030204" pitchFamily="49" charset="0"/>
                <a:cs typeface="Consolas" panose="020B0609020204030204" pitchFamily="49" charset="0"/>
              </a:rPr>
              <a:t>A trainare la crescita del </a:t>
            </a:r>
            <a:r>
              <a:rPr lang="it-IT" sz="1400" b="1" dirty="0" err="1">
                <a:latin typeface="Consolas" panose="020B0609020204030204" pitchFamily="49" charset="0"/>
                <a:cs typeface="Consolas" panose="020B0609020204030204" pitchFamily="49" charset="0"/>
              </a:rPr>
              <a:t>bio</a:t>
            </a:r>
            <a:r>
              <a:rPr lang="it-IT" sz="1400" b="1" dirty="0">
                <a:latin typeface="Consolas" panose="020B0609020204030204" pitchFamily="49" charset="0"/>
                <a:cs typeface="Consolas" panose="020B0609020204030204" pitchFamily="49" charset="0"/>
              </a:rPr>
              <a:t> nel primo semestre del 2008 ci sono i prodotti ortofrutticoli freschi e trasformati (+18,4%), i prodotti per l'infanzia (+17,6%) e i lattiero -caseari (+ 5,7%), che sono stati più recentemente oggetto di scandali alimentari». </a:t>
            </a:r>
          </a:p>
          <a:p>
            <a:endParaRPr lang="it-IT" dirty="0"/>
          </a:p>
        </p:txBody>
      </p:sp>
    </p:spTree>
    <p:extLst>
      <p:ext uri="{BB962C8B-B14F-4D97-AF65-F5344CB8AC3E}">
        <p14:creationId xmlns:p14="http://schemas.microsoft.com/office/powerpoint/2010/main" xmlns="" val="591392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1000" fill="hold"/>
                                        <p:tgtEl>
                                          <p:spTgt spid="5"/>
                                        </p:tgtEl>
                                        <p:attrNameLst>
                                          <p:attrName>ppt_w</p:attrName>
                                        </p:attrNameLst>
                                      </p:cBhvr>
                                      <p:tavLst>
                                        <p:tav tm="0">
                                          <p:val>
                                            <p:fltVal val="0"/>
                                          </p:val>
                                        </p:tav>
                                        <p:tav tm="100000">
                                          <p:val>
                                            <p:strVal val="#ppt_w"/>
                                          </p:val>
                                        </p:tav>
                                      </p:tavLst>
                                    </p:anim>
                                    <p:anim calcmode="lin" valueType="num">
                                      <p:cBhvr>
                                        <p:cTn id="25" dur="1000" fill="hold"/>
                                        <p:tgtEl>
                                          <p:spTgt spid="5"/>
                                        </p:tgtEl>
                                        <p:attrNameLst>
                                          <p:attrName>ppt_h</p:attrName>
                                        </p:attrNameLst>
                                      </p:cBhvr>
                                      <p:tavLst>
                                        <p:tav tm="0">
                                          <p:val>
                                            <p:fltVal val="0"/>
                                          </p:val>
                                        </p:tav>
                                        <p:tav tm="100000">
                                          <p:val>
                                            <p:strVal val="#ppt_h"/>
                                          </p:val>
                                        </p:tav>
                                      </p:tavLst>
                                    </p:anim>
                                    <p:anim calcmode="lin" valueType="num">
                                      <p:cBhvr>
                                        <p:cTn id="26" dur="1000" fill="hold"/>
                                        <p:tgtEl>
                                          <p:spTgt spid="5"/>
                                        </p:tgtEl>
                                        <p:attrNameLst>
                                          <p:attrName>style.rotation</p:attrName>
                                        </p:attrNameLst>
                                      </p:cBhvr>
                                      <p:tavLst>
                                        <p:tav tm="0">
                                          <p:val>
                                            <p:fltVal val="90"/>
                                          </p:val>
                                        </p:tav>
                                        <p:tav tm="100000">
                                          <p:val>
                                            <p:fltVal val="0"/>
                                          </p:val>
                                        </p:tav>
                                      </p:tavLst>
                                    </p:anim>
                                    <p:animEffect transition="in" filter="fade">
                                      <p:cBhvr>
                                        <p:cTn id="27" dur="10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down)">
                                      <p:cBhvr>
                                        <p:cTn id="4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6" grpId="0" animBg="1"/>
      <p:bldP spid="5" grpId="0"/>
      <p:bldP spid="8" grpId="0"/>
      <p:bldP spid="9" grpId="0"/>
      <p:bldP spid="10" grpId="0"/>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7895" y="0"/>
            <a:ext cx="9144000" cy="6858000"/>
          </a:xfrm>
          <a:prstGeom prst="rect">
            <a:avLst/>
          </a:prstGeom>
        </p:spPr>
      </p:pic>
      <p:sp>
        <p:nvSpPr>
          <p:cNvPr id="3" name="CasellaDiTesto 2"/>
          <p:cNvSpPr txBox="1"/>
          <p:nvPr/>
        </p:nvSpPr>
        <p:spPr>
          <a:xfrm>
            <a:off x="4732490" y="101509"/>
            <a:ext cx="4392488" cy="523220"/>
          </a:xfrm>
          <a:prstGeom prst="rect">
            <a:avLst/>
          </a:prstGeom>
          <a:noFill/>
        </p:spPr>
        <p:txBody>
          <a:bodyPr wrap="square" rtlCol="0">
            <a:spAutoFit/>
          </a:bodyPr>
          <a:lstStyle/>
          <a:p>
            <a:pPr algn="ctr"/>
            <a:r>
              <a:rPr lang="it-IT" sz="28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Aspetto Legislativo</a:t>
            </a:r>
          </a:p>
        </p:txBody>
      </p:sp>
      <p:sp>
        <p:nvSpPr>
          <p:cNvPr id="4" name="CasellaDiTesto 3"/>
          <p:cNvSpPr txBox="1"/>
          <p:nvPr/>
        </p:nvSpPr>
        <p:spPr>
          <a:xfrm>
            <a:off x="539552" y="624729"/>
            <a:ext cx="8280920" cy="1077218"/>
          </a:xfrm>
          <a:prstGeom prst="rect">
            <a:avLst/>
          </a:prstGeom>
          <a:solidFill>
            <a:schemeClr val="accent6">
              <a:lumMod val="60000"/>
              <a:lumOff val="40000"/>
              <a:alpha val="72000"/>
            </a:schemeClr>
          </a:solidFill>
          <a:ln w="28575">
            <a:solidFill>
              <a:schemeClr val="accent6">
                <a:lumMod val="75000"/>
              </a:schemeClr>
            </a:solidFill>
          </a:ln>
        </p:spPr>
        <p:txBody>
          <a:bodyPr wrap="square" rtlCol="0">
            <a:spAutoFit/>
          </a:bodyPr>
          <a:lstStyle/>
          <a:p>
            <a:pPr algn="just"/>
            <a:r>
              <a:rPr lang="it-IT" sz="1600" b="1" dirty="0">
                <a:latin typeface="Consolas" panose="020B0609020204030204" pitchFamily="49" charset="0"/>
                <a:cs typeface="Consolas" panose="020B0609020204030204" pitchFamily="49" charset="0"/>
              </a:rPr>
              <a:t>L’alimentazione è storicamente uno dei primi settori soggetti a normativa europea armonizzata, con delega alla Commissione e un ricorso crescente a regolamenti che sono immediatamente applicabili negli Stati membri</a:t>
            </a:r>
          </a:p>
        </p:txBody>
      </p:sp>
      <p:sp>
        <p:nvSpPr>
          <p:cNvPr id="5" name="CasellaDiTesto 4"/>
          <p:cNvSpPr txBox="1"/>
          <p:nvPr/>
        </p:nvSpPr>
        <p:spPr>
          <a:xfrm>
            <a:off x="1619672" y="1844824"/>
            <a:ext cx="7200800" cy="1384995"/>
          </a:xfrm>
          <a:prstGeom prst="rect">
            <a:avLst/>
          </a:prstGeom>
          <a:solidFill>
            <a:srgbClr val="FFC000">
              <a:alpha val="60000"/>
            </a:srgbClr>
          </a:solidFill>
          <a:ln w="28575">
            <a:solidFill>
              <a:srgbClr val="F26222"/>
            </a:solidFill>
          </a:ln>
        </p:spPr>
        <p:txBody>
          <a:bodyPr wrap="square" rtlCol="0">
            <a:spAutoFit/>
          </a:bodyPr>
          <a:lstStyle/>
          <a:p>
            <a:pPr algn="just"/>
            <a:r>
              <a:rPr lang="it-IT" sz="1400" b="1" dirty="0">
                <a:latin typeface="Consolas" panose="020B0609020204030204" pitchFamily="49" charset="0"/>
                <a:cs typeface="Consolas" panose="020B0609020204030204" pitchFamily="49" charset="0"/>
              </a:rPr>
              <a:t>Con la pubblicazione del “LIBRO BIANCO” da parte della Commissione Europea il 12 gennaio del 2000 come documento programmatico nel settore alimentare, si è avviato un sostanziale processo di revisione della normativa comunitaria finalizzato a portare ad un livello più elevato il sistema della sicurezza alimentare a tutela del cittadino-consumatore.</a:t>
            </a:r>
          </a:p>
        </p:txBody>
      </p:sp>
      <p:sp>
        <p:nvSpPr>
          <p:cNvPr id="6" name="Rettangolo arrotondato 5"/>
          <p:cNvSpPr/>
          <p:nvPr/>
        </p:nvSpPr>
        <p:spPr>
          <a:xfrm>
            <a:off x="395536" y="3429000"/>
            <a:ext cx="8424936" cy="3384376"/>
          </a:xfrm>
          <a:prstGeom prst="roundRect">
            <a:avLst/>
          </a:prstGeom>
          <a:solidFill>
            <a:schemeClr val="bg1">
              <a:alpha val="83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CasellaDiTesto 6"/>
          <p:cNvSpPr txBox="1"/>
          <p:nvPr/>
        </p:nvSpPr>
        <p:spPr>
          <a:xfrm>
            <a:off x="539552" y="3501008"/>
            <a:ext cx="8064896" cy="2708434"/>
          </a:xfrm>
          <a:prstGeom prst="rect">
            <a:avLst/>
          </a:prstGeom>
          <a:noFill/>
        </p:spPr>
        <p:txBody>
          <a:bodyPr wrap="square" rtlCol="0">
            <a:spAutoFit/>
          </a:bodyPr>
          <a:lstStyle/>
          <a:p>
            <a:pPr algn="just"/>
            <a:r>
              <a:rPr lang="it-IT" b="1" dirty="0">
                <a:latin typeface="Consolas" panose="020B0609020204030204" pitchFamily="49" charset="0"/>
                <a:cs typeface="Consolas" panose="020B0609020204030204" pitchFamily="49" charset="0"/>
              </a:rPr>
              <a:t>Norme uguali e controlli-sanzioni diversi rischiano così di far rientrare dalla finestra problematiche che si volevano risolte.</a:t>
            </a:r>
            <a:r>
              <a:rPr lang="it-IT" sz="1600" b="1" dirty="0">
                <a:latin typeface="Consolas" panose="020B0609020204030204" pitchFamily="49" charset="0"/>
                <a:cs typeface="Consolas" panose="020B0609020204030204" pitchFamily="49" charset="0"/>
              </a:rPr>
              <a:t> Una novità determinante introdotta al capo III° del </a:t>
            </a:r>
            <a:r>
              <a:rPr lang="it-IT" sz="1600" b="1" dirty="0" err="1">
                <a:latin typeface="Consolas" panose="020B0609020204030204" pitchFamily="49" charset="0"/>
                <a:cs typeface="Consolas" panose="020B0609020204030204" pitchFamily="49" charset="0"/>
              </a:rPr>
              <a:t>D.Lgs</a:t>
            </a:r>
            <a:r>
              <a:rPr lang="it-IT" sz="1600" b="1" dirty="0">
                <a:latin typeface="Consolas" panose="020B0609020204030204" pitchFamily="49" charset="0"/>
                <a:cs typeface="Consolas" panose="020B0609020204030204" pitchFamily="49" charset="0"/>
              </a:rPr>
              <a:t> 178/2002 è rappresentata dalla istituzione della </a:t>
            </a:r>
            <a:r>
              <a:rPr lang="it-IT" b="1" dirty="0">
                <a:latin typeface="Consolas" panose="020B0609020204030204" pitchFamily="49" charset="0"/>
                <a:cs typeface="Consolas" panose="020B0609020204030204" pitchFamily="49" charset="0"/>
              </a:rPr>
              <a:t>EFSA</a:t>
            </a:r>
            <a:r>
              <a:rPr lang="it-IT" sz="1600" b="1" dirty="0">
                <a:latin typeface="Consolas" panose="020B0609020204030204" pitchFamily="49" charset="0"/>
                <a:cs typeface="Consolas" panose="020B0609020204030204" pitchFamily="49" charset="0"/>
              </a:rPr>
              <a:t> (</a:t>
            </a:r>
            <a:r>
              <a:rPr lang="it-IT" sz="1600" b="1" dirty="0" err="1">
                <a:latin typeface="Consolas" panose="020B0609020204030204" pitchFamily="49" charset="0"/>
                <a:cs typeface="Consolas" panose="020B0609020204030204" pitchFamily="49" charset="0"/>
              </a:rPr>
              <a:t>European</a:t>
            </a:r>
            <a:r>
              <a:rPr lang="it-IT" sz="1600" b="1" dirty="0">
                <a:latin typeface="Consolas" panose="020B0609020204030204" pitchFamily="49" charset="0"/>
                <a:cs typeface="Consolas" panose="020B0609020204030204" pitchFamily="49" charset="0"/>
              </a:rPr>
              <a:t> </a:t>
            </a:r>
            <a:r>
              <a:rPr lang="it-IT" sz="1600" b="1" dirty="0" err="1">
                <a:latin typeface="Consolas" panose="020B0609020204030204" pitchFamily="49" charset="0"/>
                <a:cs typeface="Consolas" panose="020B0609020204030204" pitchFamily="49" charset="0"/>
              </a:rPr>
              <a:t>Food</a:t>
            </a:r>
            <a:r>
              <a:rPr lang="it-IT" sz="1600" b="1" dirty="0">
                <a:latin typeface="Consolas" panose="020B0609020204030204" pitchFamily="49" charset="0"/>
                <a:cs typeface="Consolas" panose="020B0609020204030204" pitchFamily="49" charset="0"/>
              </a:rPr>
              <a:t> </a:t>
            </a:r>
            <a:r>
              <a:rPr lang="it-IT" sz="1600" b="1" dirty="0" err="1">
                <a:latin typeface="Consolas" panose="020B0609020204030204" pitchFamily="49" charset="0"/>
                <a:cs typeface="Consolas" panose="020B0609020204030204" pitchFamily="49" charset="0"/>
              </a:rPr>
              <a:t>Safety</a:t>
            </a:r>
            <a:r>
              <a:rPr lang="it-IT" sz="1600" b="1" dirty="0">
                <a:latin typeface="Consolas" panose="020B0609020204030204" pitchFamily="49" charset="0"/>
                <a:cs typeface="Consolas" panose="020B0609020204030204" pitchFamily="49" charset="0"/>
              </a:rPr>
              <a:t> </a:t>
            </a:r>
            <a:r>
              <a:rPr lang="it-IT" sz="1600" b="1" dirty="0" smtClean="0">
                <a:latin typeface="Consolas" panose="020B0609020204030204" pitchFamily="49" charset="0"/>
                <a:cs typeface="Consolas" panose="020B0609020204030204" pitchFamily="49" charset="0"/>
              </a:rPr>
              <a:t>Authority – autorità europea per la sicurezza alimentare) come Ente scientifico </a:t>
            </a:r>
            <a:r>
              <a:rPr lang="it-IT" sz="1600" b="1" dirty="0">
                <a:latin typeface="Consolas" panose="020B0609020204030204" pitchFamily="49" charset="0"/>
                <a:cs typeface="Consolas" panose="020B0609020204030204" pitchFamily="49" charset="0"/>
              </a:rPr>
              <a:t>indipendente cui spetta la formulazione di “pareri scientifici” (Reg.CE468/99 e 1304/03), </a:t>
            </a:r>
            <a:r>
              <a:rPr lang="it-IT" sz="1600" b="1" dirty="0" err="1">
                <a:latin typeface="Consolas" panose="020B0609020204030204" pitchFamily="49" charset="0"/>
                <a:cs typeface="Consolas" panose="020B0609020204030204" pitchFamily="49" charset="0"/>
              </a:rPr>
              <a:t>inmerito</a:t>
            </a:r>
            <a:r>
              <a:rPr lang="it-IT" sz="1600" b="1" dirty="0">
                <a:latin typeface="Consolas" panose="020B0609020204030204" pitchFamily="49" charset="0"/>
                <a:cs typeface="Consolas" panose="020B0609020204030204" pitchFamily="49" charset="0"/>
              </a:rPr>
              <a:t> ad ogni tipo di problematiche sanitarie (BSE, Diossina negli alimenti, Aviaria, Rosso Sudan ecc.)</a:t>
            </a:r>
          </a:p>
          <a:p>
            <a:endParaRPr lang="it-IT" dirty="0"/>
          </a:p>
        </p:txBody>
      </p:sp>
      <p:sp>
        <p:nvSpPr>
          <p:cNvPr id="8" name="CasellaDiTesto 7"/>
          <p:cNvSpPr txBox="1"/>
          <p:nvPr/>
        </p:nvSpPr>
        <p:spPr>
          <a:xfrm>
            <a:off x="539552" y="5994767"/>
            <a:ext cx="8136904" cy="1610697"/>
          </a:xfrm>
          <a:prstGeom prst="rect">
            <a:avLst/>
          </a:prstGeom>
          <a:noFill/>
        </p:spPr>
        <p:txBody>
          <a:bodyPr wrap="square" rtlCol="0">
            <a:spAutoFit/>
          </a:bodyPr>
          <a:lstStyle/>
          <a:p>
            <a:pPr algn="just">
              <a:spcAft>
                <a:spcPts val="1000"/>
              </a:spcAft>
            </a:pPr>
            <a:r>
              <a:rPr lang="it-IT" sz="1400" b="1" dirty="0">
                <a:latin typeface="Consolas" panose="020B0609020204030204" pitchFamily="49" charset="0"/>
                <a:cs typeface="Consolas" panose="020B0609020204030204" pitchFamily="49" charset="0"/>
              </a:rPr>
              <a:t>In seguito ad avvenimenti sconcertanti la Commissione Europea , per bocca del Commissario alla Salute e Consumatori Tonio Borg,  è  intenzionata a rendere “più severi i controlli</a:t>
            </a:r>
            <a:r>
              <a:rPr lang="it-IT" sz="1400" b="1" dirty="0" smtClean="0">
                <a:latin typeface="Consolas" panose="020B0609020204030204" pitchFamily="49" charset="0"/>
                <a:cs typeface="Consolas" panose="020B0609020204030204" pitchFamily="49" charset="0"/>
              </a:rPr>
              <a:t>” e </a:t>
            </a:r>
            <a:r>
              <a:rPr lang="it-IT" sz="1400" b="1" dirty="0">
                <a:latin typeface="Consolas" panose="020B0609020204030204" pitchFamily="49" charset="0"/>
                <a:cs typeface="Consolas" panose="020B0609020204030204" pitchFamily="49" charset="0"/>
              </a:rPr>
              <a:t>“più proporzionate le sanzioni”.  </a:t>
            </a:r>
            <a:r>
              <a:rPr lang="it-IT" dirty="0">
                <a:latin typeface="Arial"/>
              </a:rPr>
              <a:t> </a:t>
            </a:r>
            <a:endParaRPr lang="it-IT" sz="2000" dirty="0">
              <a:latin typeface="HelveticaNeue"/>
            </a:endParaRPr>
          </a:p>
          <a:p>
            <a:pPr algn="just">
              <a:spcAft>
                <a:spcPts val="1000"/>
              </a:spcAft>
            </a:pPr>
            <a:endParaRPr lang="it-IT" dirty="0">
              <a:latin typeface="Arial"/>
            </a:endParaRPr>
          </a:p>
          <a:p>
            <a:pPr algn="just"/>
            <a:endParaRPr lang="it-IT" dirty="0"/>
          </a:p>
        </p:txBody>
      </p:sp>
    </p:spTree>
    <p:extLst>
      <p:ext uri="{BB962C8B-B14F-4D97-AF65-F5344CB8AC3E}">
        <p14:creationId xmlns:p14="http://schemas.microsoft.com/office/powerpoint/2010/main" xmlns="" val="801480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circle(in)">
                                      <p:cBhvr>
                                        <p:cTn id="28" dur="2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3" name="CasellaDiTesto 2"/>
          <p:cNvSpPr txBox="1"/>
          <p:nvPr/>
        </p:nvSpPr>
        <p:spPr>
          <a:xfrm>
            <a:off x="251520" y="404664"/>
            <a:ext cx="8784976" cy="1107996"/>
          </a:xfrm>
          <a:prstGeom prst="rect">
            <a:avLst/>
          </a:prstGeom>
          <a:solidFill>
            <a:srgbClr val="92D050">
              <a:alpha val="70000"/>
            </a:srgbClr>
          </a:solidFill>
          <a:ln w="28575">
            <a:solidFill>
              <a:srgbClr val="006000"/>
            </a:solidFill>
          </a:ln>
        </p:spPr>
        <p:txBody>
          <a:bodyPr wrap="square" rtlCol="0">
            <a:spAutoFit/>
          </a:bodyPr>
          <a:lstStyle/>
          <a:p>
            <a:pPr algn="just"/>
            <a:r>
              <a:rPr lang="it-IT" sz="1600" b="1" dirty="0">
                <a:latin typeface="Consolas" panose="020B0609020204030204" pitchFamily="49" charset="0"/>
                <a:cs typeface="Consolas" panose="020B0609020204030204" pitchFamily="49" charset="0"/>
              </a:rPr>
              <a:t>Per una maggiore garanzia della qualità e, in particolare, dell’igiene degli </a:t>
            </a:r>
            <a:r>
              <a:rPr lang="it-IT" sz="1600" b="1" dirty="0" smtClean="0">
                <a:latin typeface="Consolas" panose="020B0609020204030204" pitchFamily="49" charset="0"/>
                <a:cs typeface="Consolas" panose="020B0609020204030204" pitchFamily="49" charset="0"/>
              </a:rPr>
              <a:t>alimenti, </a:t>
            </a:r>
            <a:r>
              <a:rPr lang="it-IT" sz="1600" b="1" dirty="0">
                <a:latin typeface="Consolas" panose="020B0609020204030204" pitchFamily="49" charset="0"/>
                <a:cs typeface="Consolas" panose="020B0609020204030204" pitchFamily="49" charset="0"/>
              </a:rPr>
              <a:t>l’Unione Europea (UE) e conseguentemente gli Stati membri </a:t>
            </a:r>
            <a:r>
              <a:rPr lang="it-IT" sz="1600" b="1" dirty="0" smtClean="0">
                <a:latin typeface="Consolas" panose="020B0609020204030204" pitchFamily="49" charset="0"/>
                <a:cs typeface="Consolas" panose="020B0609020204030204" pitchFamily="49" charset="0"/>
              </a:rPr>
              <a:t>hanno </a:t>
            </a:r>
            <a:r>
              <a:rPr lang="it-IT" sz="1600" b="1" dirty="0">
                <a:latin typeface="Consolas" panose="020B0609020204030204" pitchFamily="49" charset="0"/>
                <a:cs typeface="Consolas" panose="020B0609020204030204" pitchFamily="49" charset="0"/>
              </a:rPr>
              <a:t>considerato tre fasi </a:t>
            </a:r>
            <a:r>
              <a:rPr lang="it-IT" sz="1600" b="1" dirty="0" smtClean="0">
                <a:latin typeface="Consolas" panose="020B0609020204030204" pitchFamily="49" charset="0"/>
                <a:cs typeface="Consolas" panose="020B0609020204030204" pitchFamily="49" charset="0"/>
              </a:rPr>
              <a:t>temporali:</a:t>
            </a:r>
            <a:endParaRPr lang="it-IT" sz="1600" b="1" dirty="0">
              <a:latin typeface="Consolas" panose="020B0609020204030204" pitchFamily="49" charset="0"/>
              <a:cs typeface="Consolas" panose="020B0609020204030204" pitchFamily="49" charset="0"/>
            </a:endParaRPr>
          </a:p>
          <a:p>
            <a:endParaRPr lang="it-IT" dirty="0"/>
          </a:p>
        </p:txBody>
      </p:sp>
      <p:sp>
        <p:nvSpPr>
          <p:cNvPr id="4" name="Rettangolo arrotondato 3"/>
          <p:cNvSpPr/>
          <p:nvPr/>
        </p:nvSpPr>
        <p:spPr>
          <a:xfrm>
            <a:off x="611560" y="1700808"/>
            <a:ext cx="7992888" cy="3096344"/>
          </a:xfrm>
          <a:prstGeom prst="roundRect">
            <a:avLst/>
          </a:prstGeom>
          <a:solidFill>
            <a:schemeClr val="bg1">
              <a:alpha val="87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CasellaDiTesto 4"/>
          <p:cNvSpPr txBox="1"/>
          <p:nvPr/>
        </p:nvSpPr>
        <p:spPr>
          <a:xfrm>
            <a:off x="827584" y="1772816"/>
            <a:ext cx="7560840" cy="861774"/>
          </a:xfrm>
          <a:prstGeom prst="rect">
            <a:avLst/>
          </a:prstGeom>
          <a:noFill/>
        </p:spPr>
        <p:txBody>
          <a:bodyPr wrap="square" rtlCol="0">
            <a:spAutoFit/>
          </a:bodyPr>
          <a:lstStyle/>
          <a:p>
            <a:pPr algn="just"/>
            <a:r>
              <a:rPr lang="it-IT" b="1" u="sng" dirty="0" smtClean="0">
                <a:latin typeface="Consolas" panose="020B0609020204030204" pitchFamily="49" charset="0"/>
                <a:cs typeface="Consolas" panose="020B0609020204030204" pitchFamily="49" charset="0"/>
              </a:rPr>
              <a:t>PRIMA FASE</a:t>
            </a:r>
            <a:r>
              <a:rPr lang="it-IT" sz="1600" b="1" dirty="0" smtClean="0">
                <a:latin typeface="Consolas" panose="020B0609020204030204" pitchFamily="49" charset="0"/>
                <a:cs typeface="Consolas" panose="020B0609020204030204" pitchFamily="49" charset="0"/>
              </a:rPr>
              <a:t>: </a:t>
            </a:r>
            <a:r>
              <a:rPr lang="it-IT" sz="1600" b="1" dirty="0">
                <a:latin typeface="Consolas" panose="020B0609020204030204" pitchFamily="49" charset="0"/>
                <a:cs typeface="Consolas" panose="020B0609020204030204" pitchFamily="49" charset="0"/>
              </a:rPr>
              <a:t>definire i requisiti minimi che le strutture, i materiali, le attrezzature e il </a:t>
            </a:r>
            <a:r>
              <a:rPr lang="it-IT" sz="1600" b="1" dirty="0" smtClean="0">
                <a:latin typeface="Consolas" panose="020B0609020204030204" pitchFamily="49" charset="0"/>
                <a:cs typeface="Consolas" panose="020B0609020204030204" pitchFamily="49" charset="0"/>
              </a:rPr>
              <a:t>personale, </a:t>
            </a:r>
            <a:r>
              <a:rPr lang="it-IT" sz="1600" b="1" dirty="0">
                <a:latin typeface="Consolas" panose="020B0609020204030204" pitchFamily="49" charset="0"/>
                <a:cs typeface="Consolas" panose="020B0609020204030204" pitchFamily="49" charset="0"/>
              </a:rPr>
              <a:t>che opera a contatto con gli </a:t>
            </a:r>
            <a:r>
              <a:rPr lang="it-IT" sz="1600" b="1" dirty="0" smtClean="0">
                <a:latin typeface="Consolas" panose="020B0609020204030204" pitchFamily="49" charset="0"/>
                <a:cs typeface="Consolas" panose="020B0609020204030204" pitchFamily="49" charset="0"/>
              </a:rPr>
              <a:t>alimenti, </a:t>
            </a:r>
            <a:r>
              <a:rPr lang="it-IT" sz="1600" b="1" dirty="0">
                <a:latin typeface="Consolas" panose="020B0609020204030204" pitchFamily="49" charset="0"/>
                <a:cs typeface="Consolas" panose="020B0609020204030204" pitchFamily="49" charset="0"/>
              </a:rPr>
              <a:t>devono avere</a:t>
            </a:r>
          </a:p>
        </p:txBody>
      </p:sp>
      <p:sp>
        <p:nvSpPr>
          <p:cNvPr id="6" name="CasellaDiTesto 5"/>
          <p:cNvSpPr txBox="1"/>
          <p:nvPr/>
        </p:nvSpPr>
        <p:spPr>
          <a:xfrm>
            <a:off x="827584" y="2852936"/>
            <a:ext cx="7560840" cy="615553"/>
          </a:xfrm>
          <a:prstGeom prst="rect">
            <a:avLst/>
          </a:prstGeom>
          <a:noFill/>
        </p:spPr>
        <p:txBody>
          <a:bodyPr wrap="square" rtlCol="0">
            <a:spAutoFit/>
          </a:bodyPr>
          <a:lstStyle/>
          <a:p>
            <a:pPr algn="just"/>
            <a:r>
              <a:rPr lang="it-IT" b="1" u="sng" dirty="0" smtClean="0">
                <a:latin typeface="Consolas" panose="020B0609020204030204" pitchFamily="49" charset="0"/>
                <a:cs typeface="Consolas" panose="020B0609020204030204" pitchFamily="49" charset="0"/>
              </a:rPr>
              <a:t>SECONDA FASE</a:t>
            </a:r>
            <a:r>
              <a:rPr lang="it-IT" sz="1600" b="1" dirty="0" smtClean="0">
                <a:latin typeface="Consolas" panose="020B0609020204030204" pitchFamily="49" charset="0"/>
                <a:cs typeface="Consolas" panose="020B0609020204030204" pitchFamily="49" charset="0"/>
              </a:rPr>
              <a:t>:</a:t>
            </a:r>
            <a:r>
              <a:rPr lang="it-IT" sz="1600" b="1" dirty="0">
                <a:latin typeface="Consolas" panose="020B0609020204030204" pitchFamily="49" charset="0"/>
                <a:cs typeface="Consolas" panose="020B0609020204030204" pitchFamily="49" charset="0"/>
              </a:rPr>
              <a:t>  definire le modalità per l’esecuzione dei controlli da parte degli organi ufficiali</a:t>
            </a:r>
          </a:p>
        </p:txBody>
      </p:sp>
      <p:sp>
        <p:nvSpPr>
          <p:cNvPr id="7" name="CasellaDiTesto 6"/>
          <p:cNvSpPr txBox="1"/>
          <p:nvPr/>
        </p:nvSpPr>
        <p:spPr>
          <a:xfrm>
            <a:off x="827584" y="3717032"/>
            <a:ext cx="7560840" cy="861774"/>
          </a:xfrm>
          <a:prstGeom prst="rect">
            <a:avLst/>
          </a:prstGeom>
          <a:noFill/>
        </p:spPr>
        <p:txBody>
          <a:bodyPr wrap="square" rtlCol="0">
            <a:spAutoFit/>
          </a:bodyPr>
          <a:lstStyle/>
          <a:p>
            <a:pPr algn="just"/>
            <a:r>
              <a:rPr lang="it-IT" b="1" u="sng" dirty="0" smtClean="0">
                <a:latin typeface="Consolas" panose="020B0609020204030204" pitchFamily="49" charset="0"/>
                <a:cs typeface="Consolas" panose="020B0609020204030204" pitchFamily="49" charset="0"/>
              </a:rPr>
              <a:t>TERZA FASE</a:t>
            </a:r>
            <a:r>
              <a:rPr lang="it-IT" sz="1600" b="1" dirty="0" smtClean="0">
                <a:latin typeface="Consolas" panose="020B0609020204030204" pitchFamily="49" charset="0"/>
                <a:cs typeface="Consolas" panose="020B0609020204030204" pitchFamily="49" charset="0"/>
              </a:rPr>
              <a:t>: </a:t>
            </a:r>
            <a:r>
              <a:rPr lang="it-IT" sz="1600" b="1" dirty="0">
                <a:latin typeface="Consolas" panose="020B0609020204030204" pitchFamily="49" charset="0"/>
                <a:cs typeface="Consolas" panose="020B0609020204030204" pitchFamily="49" charset="0"/>
              </a:rPr>
              <a:t>i produttori stessi vengono responsabilizzati e incaricati dell’esecuzione del primo livello di controllo dell’igiene delle loro attività e dei loro prodotti</a:t>
            </a:r>
          </a:p>
        </p:txBody>
      </p:sp>
      <p:sp>
        <p:nvSpPr>
          <p:cNvPr id="8" name="CasellaDiTesto 7"/>
          <p:cNvSpPr txBox="1"/>
          <p:nvPr/>
        </p:nvSpPr>
        <p:spPr>
          <a:xfrm>
            <a:off x="251520" y="5788714"/>
            <a:ext cx="8784976" cy="861774"/>
          </a:xfrm>
          <a:prstGeom prst="rect">
            <a:avLst/>
          </a:prstGeom>
          <a:solidFill>
            <a:srgbClr val="FFFF66">
              <a:alpha val="74000"/>
            </a:srgbClr>
          </a:solidFill>
          <a:ln w="28575">
            <a:solidFill>
              <a:srgbClr val="FFC000"/>
            </a:solidFill>
          </a:ln>
        </p:spPr>
        <p:txBody>
          <a:bodyPr wrap="square" rtlCol="0">
            <a:spAutoFit/>
          </a:bodyPr>
          <a:lstStyle/>
          <a:p>
            <a:pPr algn="just"/>
            <a:r>
              <a:rPr lang="it-IT" sz="1600" b="1" dirty="0">
                <a:latin typeface="Consolas" panose="020B0609020204030204" pitchFamily="49" charset="0"/>
                <a:cs typeface="Consolas" panose="020B0609020204030204" pitchFamily="49" charset="0"/>
              </a:rPr>
              <a:t>Le regole che definiscono le procedure di prevenzione prendono il nome di Manuale </a:t>
            </a:r>
            <a:r>
              <a:rPr lang="it-IT" b="1" dirty="0">
                <a:latin typeface="Consolas" panose="020B0609020204030204" pitchFamily="49" charset="0"/>
                <a:cs typeface="Consolas" panose="020B0609020204030204" pitchFamily="49" charset="0"/>
              </a:rPr>
              <a:t>HACCP</a:t>
            </a:r>
            <a:r>
              <a:rPr lang="it-IT" sz="1600" b="1" dirty="0">
                <a:latin typeface="Consolas" panose="020B0609020204030204" pitchFamily="49" charset="0"/>
                <a:cs typeface="Consolas" panose="020B0609020204030204" pitchFamily="49" charset="0"/>
              </a:rPr>
              <a:t> (</a:t>
            </a:r>
            <a:r>
              <a:rPr lang="it-IT" sz="1600" b="1" dirty="0" err="1">
                <a:latin typeface="Consolas" panose="020B0609020204030204" pitchFamily="49" charset="0"/>
                <a:cs typeface="Consolas" panose="020B0609020204030204" pitchFamily="49" charset="0"/>
              </a:rPr>
              <a:t>Hazard</a:t>
            </a:r>
            <a:r>
              <a:rPr lang="it-IT" sz="1600" b="1" dirty="0">
                <a:latin typeface="Consolas" panose="020B0609020204030204" pitchFamily="49" charset="0"/>
                <a:cs typeface="Consolas" panose="020B0609020204030204" pitchFamily="49" charset="0"/>
              </a:rPr>
              <a:t> Analysis Critical Control Point) o Manuale aziendale di autocontrollo igienico</a:t>
            </a:r>
          </a:p>
        </p:txBody>
      </p:sp>
    </p:spTree>
    <p:extLst>
      <p:ext uri="{BB962C8B-B14F-4D97-AF65-F5344CB8AC3E}">
        <p14:creationId xmlns:p14="http://schemas.microsoft.com/office/powerpoint/2010/main" xmlns="" val="2999191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in)">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500" fill="hold"/>
                                        <p:tgtEl>
                                          <p:spTgt spid="8"/>
                                        </p:tgtEl>
                                        <p:attrNameLst>
                                          <p:attrName>ppt_w</p:attrName>
                                        </p:attrNameLst>
                                      </p:cBhvr>
                                      <p:tavLst>
                                        <p:tav tm="0">
                                          <p:val>
                                            <p:fltVal val="0"/>
                                          </p:val>
                                        </p:tav>
                                        <p:tav tm="100000">
                                          <p:val>
                                            <p:strVal val="#ppt_w"/>
                                          </p:val>
                                        </p:tav>
                                      </p:tavLst>
                                    </p:anim>
                                    <p:anim calcmode="lin" valueType="num">
                                      <p:cBhvr>
                                        <p:cTn id="41" dur="500" fill="hold"/>
                                        <p:tgtEl>
                                          <p:spTgt spid="8"/>
                                        </p:tgtEl>
                                        <p:attrNameLst>
                                          <p:attrName>ppt_h</p:attrName>
                                        </p:attrNameLst>
                                      </p:cBhvr>
                                      <p:tavLst>
                                        <p:tav tm="0">
                                          <p:val>
                                            <p:fltVal val="0"/>
                                          </p:val>
                                        </p:tav>
                                        <p:tav tm="100000">
                                          <p:val>
                                            <p:strVal val="#ppt_h"/>
                                          </p:val>
                                        </p:tav>
                                      </p:tavLst>
                                    </p:anim>
                                    <p:animEffect transition="in" filter="fade">
                                      <p:cBhvr>
                                        <p:cTn id="4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144"/>
            <a:ext cx="9144000" cy="6848856"/>
          </a:xfrm>
          <a:prstGeom prst="rect">
            <a:avLst/>
          </a:prstGeom>
        </p:spPr>
      </p:pic>
      <p:sp>
        <p:nvSpPr>
          <p:cNvPr id="4" name="CasellaDiTesto 3"/>
          <p:cNvSpPr txBox="1"/>
          <p:nvPr/>
        </p:nvSpPr>
        <p:spPr>
          <a:xfrm>
            <a:off x="179512" y="44624"/>
            <a:ext cx="8964488" cy="523220"/>
          </a:xfrm>
          <a:prstGeom prst="rect">
            <a:avLst/>
          </a:prstGeom>
          <a:noFill/>
        </p:spPr>
        <p:txBody>
          <a:bodyPr wrap="square" rtlCol="0">
            <a:spAutoFit/>
          </a:bodyPr>
          <a:lstStyle/>
          <a:p>
            <a:r>
              <a:rPr lang="it-IT" sz="28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Analisi SWOT: </a:t>
            </a:r>
            <a:r>
              <a:rPr lang="it-IT" sz="24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come evitare la crisi alimentare </a:t>
            </a:r>
          </a:p>
        </p:txBody>
      </p:sp>
      <p:sp>
        <p:nvSpPr>
          <p:cNvPr id="9" name="Rettangolo arrotondato 8"/>
          <p:cNvSpPr/>
          <p:nvPr/>
        </p:nvSpPr>
        <p:spPr>
          <a:xfrm>
            <a:off x="467544" y="764704"/>
            <a:ext cx="3960440" cy="2668868"/>
          </a:xfrm>
          <a:prstGeom prst="roundRect">
            <a:avLst/>
          </a:prstGeom>
          <a:solidFill>
            <a:srgbClr val="FFFF66">
              <a:alpha val="83000"/>
            </a:srgbClr>
          </a:solidFill>
          <a:ln w="2857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Rettangolo arrotondato 9"/>
          <p:cNvSpPr/>
          <p:nvPr/>
        </p:nvSpPr>
        <p:spPr>
          <a:xfrm>
            <a:off x="4753790" y="780165"/>
            <a:ext cx="3960440" cy="2668868"/>
          </a:xfrm>
          <a:prstGeom prst="roundRect">
            <a:avLst/>
          </a:prstGeom>
          <a:solidFill>
            <a:schemeClr val="accent6">
              <a:lumMod val="75000"/>
              <a:alpha val="76000"/>
            </a:schemeClr>
          </a:solidFill>
          <a:ln w="28575">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1" name="Rettangolo arrotondato 10"/>
          <p:cNvSpPr/>
          <p:nvPr/>
        </p:nvSpPr>
        <p:spPr>
          <a:xfrm>
            <a:off x="467544" y="3645024"/>
            <a:ext cx="3960440" cy="2668868"/>
          </a:xfrm>
          <a:prstGeom prst="roundRect">
            <a:avLst/>
          </a:prstGeom>
          <a:solidFill>
            <a:srgbClr val="92D050">
              <a:alpha val="83000"/>
            </a:srgbClr>
          </a:solidFill>
          <a:ln w="28575">
            <a:solidFill>
              <a:srgbClr val="008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2" name="Rettangolo arrotondato 11"/>
          <p:cNvSpPr/>
          <p:nvPr/>
        </p:nvSpPr>
        <p:spPr>
          <a:xfrm>
            <a:off x="4753790" y="3653025"/>
            <a:ext cx="3960440" cy="2668868"/>
          </a:xfrm>
          <a:prstGeom prst="roundRect">
            <a:avLst/>
          </a:prstGeom>
          <a:solidFill>
            <a:schemeClr val="accent1">
              <a:lumMod val="60000"/>
              <a:lumOff val="40000"/>
              <a:alpha val="87000"/>
            </a:schemeClr>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CasellaDiTesto 12"/>
          <p:cNvSpPr txBox="1"/>
          <p:nvPr/>
        </p:nvSpPr>
        <p:spPr>
          <a:xfrm>
            <a:off x="1331640" y="908720"/>
            <a:ext cx="2232248" cy="338554"/>
          </a:xfrm>
          <a:prstGeom prst="rect">
            <a:avLst/>
          </a:prstGeom>
          <a:noFill/>
        </p:spPr>
        <p:txBody>
          <a:bodyPr wrap="square" rtlCol="0">
            <a:spAutoFit/>
          </a:bodyPr>
          <a:lstStyle/>
          <a:p>
            <a:pPr algn="ctr"/>
            <a:r>
              <a:rPr lang="it-IT" sz="16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FORZE</a:t>
            </a:r>
          </a:p>
        </p:txBody>
      </p:sp>
      <p:sp>
        <p:nvSpPr>
          <p:cNvPr id="14" name="CasellaDiTesto 13"/>
          <p:cNvSpPr txBox="1"/>
          <p:nvPr/>
        </p:nvSpPr>
        <p:spPr>
          <a:xfrm>
            <a:off x="5608736" y="961097"/>
            <a:ext cx="2232248" cy="338554"/>
          </a:xfrm>
          <a:prstGeom prst="rect">
            <a:avLst/>
          </a:prstGeom>
          <a:noFill/>
        </p:spPr>
        <p:txBody>
          <a:bodyPr wrap="square" rtlCol="0">
            <a:spAutoFit/>
          </a:bodyPr>
          <a:lstStyle/>
          <a:p>
            <a:pPr algn="ctr"/>
            <a:r>
              <a:rPr lang="it-IT" sz="1600" b="1" dirty="0" smtClean="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DEBOLEZZE</a:t>
            </a:r>
            <a:endParaRPr lang="it-IT" sz="16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endParaRPr>
          </a:p>
        </p:txBody>
      </p:sp>
      <p:sp>
        <p:nvSpPr>
          <p:cNvPr id="15" name="CasellaDiTesto 14"/>
          <p:cNvSpPr txBox="1"/>
          <p:nvPr/>
        </p:nvSpPr>
        <p:spPr>
          <a:xfrm>
            <a:off x="1331640" y="3789040"/>
            <a:ext cx="2232248" cy="338554"/>
          </a:xfrm>
          <a:prstGeom prst="rect">
            <a:avLst/>
          </a:prstGeom>
          <a:noFill/>
        </p:spPr>
        <p:txBody>
          <a:bodyPr wrap="square" rtlCol="0">
            <a:spAutoFit/>
          </a:bodyPr>
          <a:lstStyle/>
          <a:p>
            <a:pPr algn="ctr"/>
            <a:r>
              <a:rPr lang="it-IT" sz="1600" b="1" dirty="0" smtClean="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OPPORTUNITA’</a:t>
            </a:r>
            <a:endParaRPr lang="it-IT" sz="16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endParaRPr>
          </a:p>
        </p:txBody>
      </p:sp>
      <p:sp>
        <p:nvSpPr>
          <p:cNvPr id="16" name="CasellaDiTesto 15"/>
          <p:cNvSpPr txBox="1"/>
          <p:nvPr/>
        </p:nvSpPr>
        <p:spPr>
          <a:xfrm>
            <a:off x="5617886" y="3789040"/>
            <a:ext cx="2232248" cy="338554"/>
          </a:xfrm>
          <a:prstGeom prst="rect">
            <a:avLst/>
          </a:prstGeom>
          <a:noFill/>
        </p:spPr>
        <p:txBody>
          <a:bodyPr wrap="square" rtlCol="0">
            <a:spAutoFit/>
          </a:bodyPr>
          <a:lstStyle/>
          <a:p>
            <a:pPr algn="ctr"/>
            <a:r>
              <a:rPr lang="it-IT" sz="1600" b="1" dirty="0" smtClean="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MINACCE</a:t>
            </a:r>
            <a:endParaRPr lang="it-IT" sz="16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endParaRPr>
          </a:p>
        </p:txBody>
      </p:sp>
      <p:sp>
        <p:nvSpPr>
          <p:cNvPr id="18" name="CasellaDiTesto 17"/>
          <p:cNvSpPr txBox="1"/>
          <p:nvPr/>
        </p:nvSpPr>
        <p:spPr>
          <a:xfrm>
            <a:off x="467544" y="1234959"/>
            <a:ext cx="3960440" cy="1892826"/>
          </a:xfrm>
          <a:prstGeom prst="rect">
            <a:avLst/>
          </a:prstGeom>
          <a:noFill/>
        </p:spPr>
        <p:txBody>
          <a:bodyPr wrap="square" rtlCol="0">
            <a:spAutoFit/>
          </a:bodyPr>
          <a:lstStyle/>
          <a:p>
            <a:pPr marL="342900" indent="-342900">
              <a:buFont typeface="+mj-lt"/>
              <a:buAutoNum type="arabicPeriod"/>
            </a:pPr>
            <a:r>
              <a:rPr lang="it-IT" sz="1100" b="1" dirty="0">
                <a:latin typeface="Consolas" panose="020B0609020204030204" pitchFamily="49" charset="0"/>
                <a:cs typeface="Consolas" panose="020B0609020204030204" pitchFamily="49" charset="0"/>
              </a:rPr>
              <a:t>Favorire i prodotti della cosiddetta filiera corta (</a:t>
            </a:r>
            <a:r>
              <a:rPr lang="it-IT" sz="1100" b="1" dirty="0" smtClean="0">
                <a:latin typeface="Consolas" panose="020B0609020204030204" pitchFamily="49" charset="0"/>
                <a:cs typeface="Consolas" panose="020B0609020204030204" pitchFamily="49" charset="0"/>
              </a:rPr>
              <a:t>Km </a:t>
            </a:r>
            <a:r>
              <a:rPr lang="it-IT" sz="1100" b="1" dirty="0">
                <a:latin typeface="Consolas" panose="020B0609020204030204" pitchFamily="49" charset="0"/>
                <a:cs typeface="Consolas" panose="020B0609020204030204" pitchFamily="49" charset="0"/>
              </a:rPr>
              <a:t>zero) o meglio il passaggio diretto dal produttore agricolo al consumatore finale</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Evitare i prodotti gastronomici provenienti dalle grandi distribuzioni estere</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Rispettare la stagionalità del prodotto</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Presenza di una accessibilità e utilizzo dei prodotti</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Disponibilità di qualità e origine sicura</a:t>
            </a:r>
          </a:p>
          <a:p>
            <a:endParaRPr lang="it-IT" dirty="0"/>
          </a:p>
        </p:txBody>
      </p:sp>
      <p:sp>
        <p:nvSpPr>
          <p:cNvPr id="19" name="CasellaDiTesto 18"/>
          <p:cNvSpPr txBox="1"/>
          <p:nvPr/>
        </p:nvSpPr>
        <p:spPr>
          <a:xfrm>
            <a:off x="4753790" y="1247274"/>
            <a:ext cx="3960440" cy="1554272"/>
          </a:xfrm>
          <a:prstGeom prst="rect">
            <a:avLst/>
          </a:prstGeom>
          <a:noFill/>
        </p:spPr>
        <p:txBody>
          <a:bodyPr wrap="square" rtlCol="0">
            <a:spAutoFit/>
          </a:bodyPr>
          <a:lstStyle/>
          <a:p>
            <a:pPr marL="342900" indent="-342900">
              <a:buFont typeface="+mj-lt"/>
              <a:buAutoNum type="arabicPeriod"/>
            </a:pPr>
            <a:r>
              <a:rPr lang="it-IT" sz="1100" b="1" dirty="0">
                <a:latin typeface="Consolas" panose="020B0609020204030204" pitchFamily="49" charset="0"/>
                <a:cs typeface="Consolas" panose="020B0609020204030204" pitchFamily="49" charset="0"/>
              </a:rPr>
              <a:t>L’immagine  e il ruolo dei brand forti e competitivi sul mercato </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Pubblicità ingannevoli</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Ribasso dei prezzi da parte di grandi filiere e Multinazionali</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Carenza o mancata attuazione delle normative vigenti</a:t>
            </a:r>
          </a:p>
          <a:p>
            <a:endParaRPr lang="it-IT" dirty="0"/>
          </a:p>
        </p:txBody>
      </p:sp>
      <p:sp>
        <p:nvSpPr>
          <p:cNvPr id="20" name="CasellaDiTesto 19"/>
          <p:cNvSpPr txBox="1"/>
          <p:nvPr/>
        </p:nvSpPr>
        <p:spPr>
          <a:xfrm>
            <a:off x="467544" y="4127594"/>
            <a:ext cx="3960440" cy="1723549"/>
          </a:xfrm>
          <a:prstGeom prst="rect">
            <a:avLst/>
          </a:prstGeom>
          <a:noFill/>
        </p:spPr>
        <p:txBody>
          <a:bodyPr wrap="square" rtlCol="0">
            <a:spAutoFit/>
          </a:bodyPr>
          <a:lstStyle/>
          <a:p>
            <a:pPr marL="342900" indent="-342900">
              <a:buFont typeface="+mj-lt"/>
              <a:buAutoNum type="arabicPeriod"/>
            </a:pPr>
            <a:r>
              <a:rPr lang="it-IT" sz="1100" b="1" dirty="0">
                <a:latin typeface="Consolas" panose="020B0609020204030204" pitchFamily="49" charset="0"/>
                <a:cs typeface="Consolas" panose="020B0609020204030204" pitchFamily="49" charset="0"/>
              </a:rPr>
              <a:t>Corretta informazione </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Trasparenza  sulla gestione distribuzione e relativa etichettatura del prodotto alimentare</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Aumento della domanda di cibi di qualità</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Sviluppo delle tecnologie di comunicazione e informazione</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Maggiore sviluppo delle biotecnologie</a:t>
            </a:r>
          </a:p>
          <a:p>
            <a:endParaRPr lang="it-IT" dirty="0"/>
          </a:p>
        </p:txBody>
      </p:sp>
      <p:sp>
        <p:nvSpPr>
          <p:cNvPr id="21" name="CasellaDiTesto 20"/>
          <p:cNvSpPr txBox="1"/>
          <p:nvPr/>
        </p:nvSpPr>
        <p:spPr>
          <a:xfrm>
            <a:off x="4744640" y="4127594"/>
            <a:ext cx="3960440" cy="1384995"/>
          </a:xfrm>
          <a:prstGeom prst="rect">
            <a:avLst/>
          </a:prstGeom>
          <a:noFill/>
        </p:spPr>
        <p:txBody>
          <a:bodyPr wrap="square" rtlCol="0">
            <a:spAutoFit/>
          </a:bodyPr>
          <a:lstStyle/>
          <a:p>
            <a:pPr marL="342900" indent="-342900">
              <a:buFont typeface="+mj-lt"/>
              <a:buAutoNum type="arabicPeriod"/>
            </a:pPr>
            <a:r>
              <a:rPr lang="it-IT" sz="1100" b="1" dirty="0">
                <a:latin typeface="Consolas" panose="020B0609020204030204" pitchFamily="49" charset="0"/>
                <a:cs typeface="Consolas" panose="020B0609020204030204" pitchFamily="49" charset="0"/>
              </a:rPr>
              <a:t>Scandali alimentari</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Difesa  politica della posizione di rendita delle multinazionali</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Conflitto di interessi tra aziende e  politica</a:t>
            </a:r>
          </a:p>
          <a:p>
            <a:pPr marL="342900" indent="-342900">
              <a:buFont typeface="+mj-lt"/>
              <a:buAutoNum type="arabicPeriod"/>
            </a:pPr>
            <a:r>
              <a:rPr lang="it-IT" sz="1100" b="1" dirty="0">
                <a:latin typeface="Consolas" panose="020B0609020204030204" pitchFamily="49" charset="0"/>
                <a:cs typeface="Consolas" panose="020B0609020204030204" pitchFamily="49" charset="0"/>
              </a:rPr>
              <a:t>Pressioni e bombardamento mediatico</a:t>
            </a:r>
          </a:p>
          <a:p>
            <a:endParaRPr lang="it-IT" dirty="0"/>
          </a:p>
        </p:txBody>
      </p:sp>
    </p:spTree>
    <p:extLst>
      <p:ext uri="{BB962C8B-B14F-4D97-AF65-F5344CB8AC3E}">
        <p14:creationId xmlns:p14="http://schemas.microsoft.com/office/powerpoint/2010/main" xmlns="" val="323378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heel(1)">
                                      <p:cBhvr>
                                        <p:cTn id="14" dur="2000"/>
                                        <p:tgtEl>
                                          <p:spTgt spid="9"/>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heel(1)">
                                      <p:cBhvr>
                                        <p:cTn id="17" dur="2000"/>
                                        <p:tgtEl>
                                          <p:spTgt spid="13"/>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heel(1)">
                                      <p:cBhvr>
                                        <p:cTn id="20" dur="2000"/>
                                        <p:tgtEl>
                                          <p:spTgt spid="10"/>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heel(1)">
                                      <p:cBhvr>
                                        <p:cTn id="23" dur="2000"/>
                                        <p:tgtEl>
                                          <p:spTgt spid="14"/>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heel(1)">
                                      <p:cBhvr>
                                        <p:cTn id="26" dur="2000"/>
                                        <p:tgtEl>
                                          <p:spTgt spid="11"/>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heel(1)">
                                      <p:cBhvr>
                                        <p:cTn id="29" dur="2000"/>
                                        <p:tgtEl>
                                          <p:spTgt spid="15"/>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heel(1)">
                                      <p:cBhvr>
                                        <p:cTn id="32" dur="2000"/>
                                        <p:tgtEl>
                                          <p:spTgt spid="12"/>
                                        </p:tgtEl>
                                      </p:cBhvr>
                                    </p:animEffect>
                                  </p:childTnLst>
                                </p:cTn>
                              </p:par>
                              <p:par>
                                <p:cTn id="33" presetID="21" presetClass="entr" presetSubtype="1"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heel(1)">
                                      <p:cBhvr>
                                        <p:cTn id="35" dur="20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1000"/>
                                        <p:tgtEl>
                                          <p:spTgt spid="19"/>
                                        </p:tgtEl>
                                      </p:cBhvr>
                                    </p:animEffect>
                                    <p:anim calcmode="lin" valueType="num">
                                      <p:cBhvr>
                                        <p:cTn id="48" dur="1000" fill="hold"/>
                                        <p:tgtEl>
                                          <p:spTgt spid="19"/>
                                        </p:tgtEl>
                                        <p:attrNameLst>
                                          <p:attrName>ppt_x</p:attrName>
                                        </p:attrNameLst>
                                      </p:cBhvr>
                                      <p:tavLst>
                                        <p:tav tm="0">
                                          <p:val>
                                            <p:strVal val="#ppt_x"/>
                                          </p:val>
                                        </p:tav>
                                        <p:tav tm="100000">
                                          <p:val>
                                            <p:strVal val="#ppt_x"/>
                                          </p:val>
                                        </p:tav>
                                      </p:tavLst>
                                    </p:anim>
                                    <p:anim calcmode="lin" valueType="num">
                                      <p:cBhvr>
                                        <p:cTn id="4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1000"/>
                                        <p:tgtEl>
                                          <p:spTgt spid="20"/>
                                        </p:tgtEl>
                                      </p:cBhvr>
                                    </p:animEffect>
                                    <p:anim calcmode="lin" valueType="num">
                                      <p:cBhvr>
                                        <p:cTn id="55" dur="1000" fill="hold"/>
                                        <p:tgtEl>
                                          <p:spTgt spid="20"/>
                                        </p:tgtEl>
                                        <p:attrNameLst>
                                          <p:attrName>ppt_x</p:attrName>
                                        </p:attrNameLst>
                                      </p:cBhvr>
                                      <p:tavLst>
                                        <p:tav tm="0">
                                          <p:val>
                                            <p:strVal val="#ppt_x"/>
                                          </p:val>
                                        </p:tav>
                                        <p:tav tm="100000">
                                          <p:val>
                                            <p:strVal val="#ppt_x"/>
                                          </p:val>
                                        </p:tav>
                                      </p:tavLst>
                                    </p:anim>
                                    <p:anim calcmode="lin" valueType="num">
                                      <p:cBhvr>
                                        <p:cTn id="5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1000"/>
                                        <p:tgtEl>
                                          <p:spTgt spid="21"/>
                                        </p:tgtEl>
                                      </p:cBhvr>
                                    </p:animEffect>
                                    <p:anim calcmode="lin" valueType="num">
                                      <p:cBhvr>
                                        <p:cTn id="62" dur="1000" fill="hold"/>
                                        <p:tgtEl>
                                          <p:spTgt spid="21"/>
                                        </p:tgtEl>
                                        <p:attrNameLst>
                                          <p:attrName>ppt_x</p:attrName>
                                        </p:attrNameLst>
                                      </p:cBhvr>
                                      <p:tavLst>
                                        <p:tav tm="0">
                                          <p:val>
                                            <p:strVal val="#ppt_x"/>
                                          </p:val>
                                        </p:tav>
                                        <p:tav tm="100000">
                                          <p:val>
                                            <p:strVal val="#ppt_x"/>
                                          </p:val>
                                        </p:tav>
                                      </p:tavLst>
                                    </p:anim>
                                    <p:anim calcmode="lin" valueType="num">
                                      <p:cBhvr>
                                        <p:cTn id="6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P spid="10" grpId="0" animBg="1"/>
      <p:bldP spid="11" grpId="0" animBg="1"/>
      <p:bldP spid="12" grpId="0" animBg="1"/>
      <p:bldP spid="13" grpId="0"/>
      <p:bldP spid="14" grpId="0"/>
      <p:bldP spid="15" grpId="0"/>
      <p:bldP spid="16" grpId="0"/>
      <p:bldP spid="18" grpId="0"/>
      <p:bldP spid="19" grpId="0"/>
      <p:bldP spid="20"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9180512" cy="6852328"/>
          </a:xfrm>
          <a:prstGeom prst="rect">
            <a:avLst/>
          </a:prstGeom>
        </p:spPr>
      </p:pic>
      <p:sp>
        <p:nvSpPr>
          <p:cNvPr id="3" name="CasellaDiTesto 2"/>
          <p:cNvSpPr txBox="1"/>
          <p:nvPr/>
        </p:nvSpPr>
        <p:spPr>
          <a:xfrm>
            <a:off x="179512" y="188640"/>
            <a:ext cx="8784976" cy="523220"/>
          </a:xfrm>
          <a:prstGeom prst="rect">
            <a:avLst/>
          </a:prstGeom>
          <a:noFill/>
        </p:spPr>
        <p:txBody>
          <a:bodyPr wrap="square" rtlCol="0">
            <a:spAutoFit/>
          </a:bodyPr>
          <a:lstStyle/>
          <a:p>
            <a:r>
              <a:rPr lang="it-IT" sz="2800" b="1" dirty="0" smtClean="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rPr>
              <a:t>Che mondo sarebbe senza crisi alimentari?</a:t>
            </a:r>
            <a:endParaRPr lang="it-IT" sz="2800" b="1" dirty="0">
              <a:ln w="3175">
                <a:noFill/>
              </a:ln>
              <a:effectLst>
                <a:outerShdw blurRad="38100" dist="38100" dir="2700000" algn="tl">
                  <a:srgbClr val="000000">
                    <a:alpha val="43137"/>
                  </a:srgbClr>
                </a:outerShdw>
              </a:effectLst>
              <a:latin typeface="Consolas" panose="020B0609020204030204" pitchFamily="49" charset="0"/>
              <a:cs typeface="Consolas" panose="020B0609020204030204" pitchFamily="49" charset="0"/>
            </a:endParaRPr>
          </a:p>
        </p:txBody>
      </p:sp>
      <p:sp>
        <p:nvSpPr>
          <p:cNvPr id="4" name="CasellaDiTesto 3"/>
          <p:cNvSpPr txBox="1"/>
          <p:nvPr/>
        </p:nvSpPr>
        <p:spPr>
          <a:xfrm>
            <a:off x="179512" y="908720"/>
            <a:ext cx="6048672" cy="1815882"/>
          </a:xfrm>
          <a:prstGeom prst="rect">
            <a:avLst/>
          </a:prstGeom>
          <a:solidFill>
            <a:srgbClr val="FFFF66">
              <a:alpha val="78000"/>
            </a:srgbClr>
          </a:solidFill>
          <a:ln w="28575">
            <a:solidFill>
              <a:srgbClr val="FFC000"/>
            </a:solidFill>
          </a:ln>
        </p:spPr>
        <p:txBody>
          <a:bodyPr wrap="square" rtlCol="0">
            <a:spAutoFit/>
          </a:bodyPr>
          <a:lstStyle/>
          <a:p>
            <a:pPr algn="just"/>
            <a:r>
              <a:rPr lang="it-IT" sz="1600" b="1" dirty="0">
                <a:latin typeface="Consolas" panose="020B0609020204030204" pitchFamily="49" charset="0"/>
                <a:cs typeface="Consolas" panose="020B0609020204030204" pitchFamily="49" charset="0"/>
              </a:rPr>
              <a:t>Le imprese </a:t>
            </a:r>
            <a:r>
              <a:rPr lang="it-IT" sz="1600" b="1" dirty="0" smtClean="0">
                <a:latin typeface="Consolas" panose="020B0609020204030204" pitchFamily="49" charset="0"/>
                <a:cs typeface="Consolas" panose="020B0609020204030204" pitchFamily="49" charset="0"/>
              </a:rPr>
              <a:t>trarrebbero </a:t>
            </a:r>
            <a:r>
              <a:rPr lang="it-IT" sz="1600" b="1" dirty="0">
                <a:latin typeface="Consolas" panose="020B0609020204030204" pitchFamily="49" charset="0"/>
                <a:cs typeface="Consolas" panose="020B0609020204030204" pitchFamily="49" charset="0"/>
              </a:rPr>
              <a:t>benefici dall'applicazione di regole più semplici,  che saranno all'origine di processi più efficienti, di una riduzione degli oneri amministrativi e di provvedimenti atti a finanziare e rafforzare il controllo e l'eradicazione delle malattie animali e dei parassiti dei vegetali</a:t>
            </a:r>
          </a:p>
        </p:txBody>
      </p:sp>
      <p:sp>
        <p:nvSpPr>
          <p:cNvPr id="5" name="CasellaDiTesto 4"/>
          <p:cNvSpPr txBox="1"/>
          <p:nvPr/>
        </p:nvSpPr>
        <p:spPr>
          <a:xfrm>
            <a:off x="2843808" y="3068960"/>
            <a:ext cx="5533347" cy="1077218"/>
          </a:xfrm>
          <a:prstGeom prst="rect">
            <a:avLst/>
          </a:prstGeom>
          <a:solidFill>
            <a:schemeClr val="accent5">
              <a:lumMod val="75000"/>
              <a:alpha val="73000"/>
            </a:schemeClr>
          </a:solidFill>
          <a:ln w="28575">
            <a:solidFill>
              <a:schemeClr val="accent5">
                <a:lumMod val="50000"/>
              </a:schemeClr>
            </a:solidFill>
          </a:ln>
        </p:spPr>
        <p:txBody>
          <a:bodyPr wrap="square" rtlCol="0">
            <a:spAutoFit/>
          </a:bodyPr>
          <a:lstStyle/>
          <a:p>
            <a:pPr algn="just"/>
            <a:r>
              <a:rPr lang="it-IT" sz="1600" b="1" dirty="0">
                <a:latin typeface="Consolas" panose="020B0609020204030204" pitchFamily="49" charset="0"/>
                <a:cs typeface="Consolas" panose="020B0609020204030204" pitchFamily="49" charset="0"/>
              </a:rPr>
              <a:t>I consumatori </a:t>
            </a:r>
            <a:r>
              <a:rPr lang="it-IT" sz="1600" b="1" dirty="0" smtClean="0">
                <a:latin typeface="Consolas" panose="020B0609020204030204" pitchFamily="49" charset="0"/>
                <a:cs typeface="Consolas" panose="020B0609020204030204" pitchFamily="49" charset="0"/>
              </a:rPr>
              <a:t>beneficerebbero </a:t>
            </a:r>
            <a:r>
              <a:rPr lang="it-IT" sz="1600" b="1" dirty="0">
                <a:latin typeface="Consolas" panose="020B0609020204030204" pitchFamily="49" charset="0"/>
                <a:cs typeface="Consolas" panose="020B0609020204030204" pitchFamily="49" charset="0"/>
              </a:rPr>
              <a:t>di prodotti più sicuri e di un sistema più efficiente e trasparente di controllo della catena agroalimentare</a:t>
            </a:r>
          </a:p>
        </p:txBody>
      </p:sp>
      <p:sp>
        <p:nvSpPr>
          <p:cNvPr id="6" name="CasellaDiTesto 5"/>
          <p:cNvSpPr txBox="1"/>
          <p:nvPr/>
        </p:nvSpPr>
        <p:spPr>
          <a:xfrm>
            <a:off x="3779912" y="4797152"/>
            <a:ext cx="5184576" cy="1323439"/>
          </a:xfrm>
          <a:prstGeom prst="rect">
            <a:avLst/>
          </a:prstGeom>
          <a:solidFill>
            <a:srgbClr val="F26222">
              <a:alpha val="75000"/>
            </a:srgbClr>
          </a:solidFill>
          <a:ln w="28575">
            <a:solidFill>
              <a:schemeClr val="accent6">
                <a:lumMod val="50000"/>
              </a:schemeClr>
            </a:solidFill>
          </a:ln>
        </p:spPr>
        <p:txBody>
          <a:bodyPr wrap="square" rtlCol="0">
            <a:spAutoFit/>
          </a:bodyPr>
          <a:lstStyle/>
          <a:p>
            <a:pPr algn="just"/>
            <a:r>
              <a:rPr lang="it-IT" sz="1600" b="1" dirty="0">
                <a:latin typeface="Consolas" panose="020B0609020204030204" pitchFamily="49" charset="0"/>
                <a:cs typeface="Consolas" panose="020B0609020204030204" pitchFamily="49" charset="0"/>
              </a:rPr>
              <a:t>Il pacchetto normativo della Commissione sarà esaminato da altre istituzioni europee, tra cui il Parlamento europeo ed il Consiglio, che prenderanno posizione in </a:t>
            </a:r>
            <a:r>
              <a:rPr lang="it-IT" sz="1600" b="1" dirty="0" smtClean="0">
                <a:latin typeface="Consolas" panose="020B0609020204030204" pitchFamily="49" charset="0"/>
                <a:cs typeface="Consolas" panose="020B0609020204030204" pitchFamily="49" charset="0"/>
              </a:rPr>
              <a:t>materia</a:t>
            </a:r>
          </a:p>
          <a:p>
            <a:pPr algn="just"/>
            <a:r>
              <a:rPr lang="it-IT" sz="1600" b="1" dirty="0" smtClean="0">
                <a:latin typeface="Consolas" panose="020B0609020204030204" pitchFamily="49" charset="0"/>
                <a:cs typeface="Consolas" panose="020B0609020204030204" pitchFamily="49" charset="0"/>
              </a:rPr>
              <a:t>NON PIU’ </a:t>
            </a:r>
            <a:r>
              <a:rPr lang="it-IT" sz="1600" b="1" dirty="0">
                <a:latin typeface="Consolas" panose="020B0609020204030204" pitchFamily="49" charset="0"/>
                <a:cs typeface="Consolas" panose="020B0609020204030204" pitchFamily="49" charset="0"/>
              </a:rPr>
              <a:t>A TEMPO DEBITO</a:t>
            </a:r>
            <a:r>
              <a:rPr lang="it-IT" sz="1600" b="1" dirty="0" smtClean="0">
                <a:latin typeface="Consolas" panose="020B0609020204030204" pitchFamily="49" charset="0"/>
                <a:cs typeface="Consolas" panose="020B0609020204030204" pitchFamily="49" charset="0"/>
              </a:rPr>
              <a:t>!?!.</a:t>
            </a:r>
            <a:endParaRPr lang="it-IT" sz="1600" b="1" dirty="0">
              <a:latin typeface="Consolas" panose="020B0609020204030204" pitchFamily="49" charset="0"/>
              <a:cs typeface="Consolas" panose="020B0609020204030204" pitchFamily="49" charset="0"/>
            </a:endParaRPr>
          </a:p>
        </p:txBody>
      </p:sp>
    </p:spTree>
    <p:extLst>
      <p:ext uri="{BB962C8B-B14F-4D97-AF65-F5344CB8AC3E}">
        <p14:creationId xmlns:p14="http://schemas.microsoft.com/office/powerpoint/2010/main" xmlns="" val="1011137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90"/>
                                          </p:val>
                                        </p:tav>
                                        <p:tav tm="100000">
                                          <p:val>
                                            <p:fltVal val="0"/>
                                          </p:val>
                                        </p:tav>
                                      </p:tavLst>
                                    </p:anim>
                                    <p:animEffect transition="in" filter="fade">
                                      <p:cBhvr>
                                        <p:cTn id="2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5672"/>
            <a:ext cx="9180512" cy="6852328"/>
          </a:xfrm>
          <a:prstGeom prst="rect">
            <a:avLst/>
          </a:prstGeom>
        </p:spPr>
      </p:pic>
      <p:sp>
        <p:nvSpPr>
          <p:cNvPr id="4" name="Rettangolo 3"/>
          <p:cNvSpPr/>
          <p:nvPr/>
        </p:nvSpPr>
        <p:spPr>
          <a:xfrm>
            <a:off x="971600" y="980728"/>
            <a:ext cx="7560840" cy="2677656"/>
          </a:xfrm>
          <a:prstGeom prst="rect">
            <a:avLst/>
          </a:prstGeom>
          <a:noFill/>
        </p:spPr>
        <p:txBody>
          <a:bodyPr wrap="square">
            <a:spAutoFit/>
          </a:bodyPr>
          <a:lstStyle/>
          <a:p>
            <a:pPr algn="ctr"/>
            <a:r>
              <a:rPr lang="it-IT" sz="3200" b="1" dirty="0" smtClean="0">
                <a:latin typeface="Consolas" panose="020B0609020204030204" pitchFamily="49" charset="0"/>
                <a:cs typeface="Consolas" panose="020B0609020204030204" pitchFamily="49" charset="0"/>
              </a:rPr>
              <a:t>“Uno </a:t>
            </a:r>
            <a:r>
              <a:rPr lang="it-IT" sz="3200" b="1" dirty="0" smtClean="0">
                <a:latin typeface="Consolas" panose="020B0609020204030204" pitchFamily="49" charset="0"/>
                <a:cs typeface="Consolas" panose="020B0609020204030204" pitchFamily="49" charset="0"/>
              </a:rPr>
              <a:t>non può pensare bene, amare bene, dormire bene, se non ha mangiato bene</a:t>
            </a:r>
            <a:r>
              <a:rPr lang="it-IT" sz="3200" b="1" dirty="0" smtClean="0">
                <a:latin typeface="Consolas" panose="020B0609020204030204" pitchFamily="49" charset="0"/>
                <a:cs typeface="Consolas" panose="020B0609020204030204" pitchFamily="49" charset="0"/>
              </a:rPr>
              <a:t>.”</a:t>
            </a:r>
            <a:endParaRPr lang="it-IT" sz="3200" b="1" dirty="0" smtClean="0">
              <a:latin typeface="Consolas" panose="020B0609020204030204" pitchFamily="49" charset="0"/>
              <a:cs typeface="Consolas" panose="020B0609020204030204" pitchFamily="49" charset="0"/>
            </a:endParaRPr>
          </a:p>
          <a:p>
            <a:endParaRPr lang="it-IT" sz="2400" dirty="0" smtClean="0">
              <a:latin typeface="Consolas" panose="020B0609020204030204" pitchFamily="49" charset="0"/>
              <a:cs typeface="Consolas" panose="020B0609020204030204" pitchFamily="49" charset="0"/>
            </a:endParaRPr>
          </a:p>
          <a:p>
            <a:r>
              <a:rPr lang="it-IT" sz="2400" dirty="0" smtClean="0">
                <a:latin typeface="Consolas" panose="020B0609020204030204" pitchFamily="49" charset="0"/>
                <a:cs typeface="Consolas" panose="020B0609020204030204" pitchFamily="49" charset="0"/>
              </a:rPr>
              <a:t>Virginia </a:t>
            </a:r>
            <a:r>
              <a:rPr lang="it-IT" sz="2400" dirty="0" smtClean="0">
                <a:latin typeface="Consolas" panose="020B0609020204030204" pitchFamily="49" charset="0"/>
                <a:cs typeface="Consolas" panose="020B0609020204030204" pitchFamily="49" charset="0"/>
              </a:rPr>
              <a:t>Woolf, Una stanza tutta per sé, 1929</a:t>
            </a:r>
            <a:endParaRPr lang="it-IT" sz="2400" dirty="0">
              <a:latin typeface="Consolas" panose="020B0609020204030204" pitchFamily="49" charset="0"/>
              <a:cs typeface="Consolas" panose="020B0609020204030204" pitchFamily="49" charset="0"/>
            </a:endParaRPr>
          </a:p>
        </p:txBody>
      </p:sp>
      <p:sp>
        <p:nvSpPr>
          <p:cNvPr id="6" name="CasellaDiTesto 5"/>
          <p:cNvSpPr txBox="1"/>
          <p:nvPr/>
        </p:nvSpPr>
        <p:spPr>
          <a:xfrm>
            <a:off x="1187624" y="5733256"/>
            <a:ext cx="7802136" cy="707886"/>
          </a:xfrm>
          <a:prstGeom prst="rect">
            <a:avLst/>
          </a:prstGeom>
          <a:noFill/>
        </p:spPr>
        <p:txBody>
          <a:bodyPr wrap="none" rtlCol="0">
            <a:spAutoFit/>
          </a:bodyPr>
          <a:lstStyle/>
          <a:p>
            <a:r>
              <a:rPr lang="it-IT" sz="4000" b="1" dirty="0" err="1" smtClean="0">
                <a:latin typeface="Consolas" panose="020B0609020204030204" pitchFamily="49" charset="0"/>
                <a:cs typeface="Consolas" panose="020B0609020204030204" pitchFamily="49" charset="0"/>
              </a:rPr>
              <a:t>…tu</a:t>
            </a:r>
            <a:r>
              <a:rPr lang="it-IT" sz="4000" b="1" dirty="0" smtClean="0">
                <a:latin typeface="Consolas" panose="020B0609020204030204" pitchFamily="49" charset="0"/>
                <a:cs typeface="Consolas" panose="020B0609020204030204" pitchFamily="49" charset="0"/>
              </a:rPr>
              <a:t> come vorresti mangiare?</a:t>
            </a:r>
            <a:endParaRPr lang="it-IT" sz="4000" b="1" dirty="0" smtClean="0">
              <a:latin typeface="Consolas" panose="020B0609020204030204" pitchFamily="49" charset="0"/>
              <a:cs typeface="Consolas" panose="020B0609020204030204" pitchFamily="49"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iterate type="lt">
                                    <p:tmPct val="10000"/>
                                  </p:iterate>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anim calcmode="lin" valueType="num">
                                      <p:cBhvr>
                                        <p:cTn id="13" dur="2000" fill="hold"/>
                                        <p:tgtEl>
                                          <p:spTgt spid="6"/>
                                        </p:tgtEl>
                                        <p:attrNameLst>
                                          <p:attrName>ppt_w</p:attrName>
                                        </p:attrNameLst>
                                      </p:cBhvr>
                                      <p:tavLst>
                                        <p:tav tm="0" fmla="#ppt_w*sin(2.5*pi*$)">
                                          <p:val>
                                            <p:fltVal val="0"/>
                                          </p:val>
                                        </p:tav>
                                        <p:tav tm="100000">
                                          <p:val>
                                            <p:fltVal val="1"/>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9144000" cy="6837379"/>
          </a:xfrm>
          <a:prstGeom prst="rect">
            <a:avLst/>
          </a:prstGeom>
        </p:spPr>
      </p:pic>
      <p:sp>
        <p:nvSpPr>
          <p:cNvPr id="4" name="CasellaDiTesto 3"/>
          <p:cNvSpPr txBox="1"/>
          <p:nvPr/>
        </p:nvSpPr>
        <p:spPr>
          <a:xfrm>
            <a:off x="1115616" y="692696"/>
            <a:ext cx="7200800" cy="769441"/>
          </a:xfrm>
          <a:prstGeom prst="rect">
            <a:avLst/>
          </a:prstGeom>
          <a:solidFill>
            <a:srgbClr val="FFFF00">
              <a:alpha val="72000"/>
            </a:srgbClr>
          </a:solidFill>
        </p:spPr>
        <p:txBody>
          <a:bodyPr wrap="square" rtlCol="0">
            <a:spAutoFit/>
          </a:bodyPr>
          <a:lstStyle/>
          <a:p>
            <a:pPr algn="ctr"/>
            <a:r>
              <a:rPr lang="it-IT" sz="4400" b="1" dirty="0">
                <a:latin typeface="Consolas" panose="020B0609020204030204" pitchFamily="49" charset="0"/>
                <a:cs typeface="Consolas" panose="020B0609020204030204" pitchFamily="49" charset="0"/>
              </a:rPr>
              <a:t>Grazie dell’attenzione </a:t>
            </a:r>
          </a:p>
        </p:txBody>
      </p:sp>
      <p:sp>
        <p:nvSpPr>
          <p:cNvPr id="5" name="CasellaDiTesto 4"/>
          <p:cNvSpPr txBox="1"/>
          <p:nvPr/>
        </p:nvSpPr>
        <p:spPr>
          <a:xfrm>
            <a:off x="2267744" y="2852936"/>
            <a:ext cx="4320480" cy="1446550"/>
          </a:xfrm>
          <a:prstGeom prst="rect">
            <a:avLst/>
          </a:prstGeom>
          <a:solidFill>
            <a:srgbClr val="CCFF66">
              <a:alpha val="42000"/>
            </a:srgbClr>
          </a:solidFill>
        </p:spPr>
        <p:txBody>
          <a:bodyPr wrap="square" rtlCol="0">
            <a:spAutoFit/>
          </a:bodyPr>
          <a:lstStyle/>
          <a:p>
            <a:pPr algn="ctr"/>
            <a:r>
              <a:rPr lang="it-IT" sz="8800" b="1" dirty="0" smtClean="0">
                <a:ln w="12700">
                  <a:solidFill>
                    <a:schemeClr val="tx1"/>
                  </a:solidFill>
                </a:ln>
                <a:solidFill>
                  <a:srgbClr val="92D050"/>
                </a:solidFill>
                <a:latin typeface="Bradley Hand ITC" panose="03070402050302030203" pitchFamily="66" charset="0"/>
              </a:rPr>
              <a:t>Fine</a:t>
            </a:r>
            <a:endParaRPr lang="it-IT" b="1" dirty="0">
              <a:ln w="12700">
                <a:solidFill>
                  <a:schemeClr val="tx1"/>
                </a:solidFill>
              </a:ln>
              <a:solidFill>
                <a:srgbClr val="92D050"/>
              </a:solidFill>
              <a:latin typeface="Bradley Hand ITC" panose="03070402050302030203" pitchFamily="66" charset="0"/>
            </a:endParaRPr>
          </a:p>
        </p:txBody>
      </p:sp>
      <p:sp>
        <p:nvSpPr>
          <p:cNvPr id="6" name="CasellaDiTesto 5"/>
          <p:cNvSpPr txBox="1"/>
          <p:nvPr/>
        </p:nvSpPr>
        <p:spPr>
          <a:xfrm>
            <a:off x="6012160" y="4797152"/>
            <a:ext cx="2323888" cy="510778"/>
          </a:xfrm>
          <a:prstGeom prst="roundRect">
            <a:avLst/>
          </a:prstGeom>
          <a:solidFill>
            <a:schemeClr val="accent1">
              <a:lumMod val="75000"/>
            </a:schemeClr>
          </a:solidFill>
          <a:ln>
            <a:solidFill>
              <a:schemeClr val="accent3">
                <a:lumMod val="60000"/>
                <a:lumOff val="40000"/>
              </a:schemeClr>
            </a:solidFill>
          </a:ln>
        </p:spPr>
        <p:txBody>
          <a:bodyPr wrap="none" rtlCol="0">
            <a:spAutoFit/>
          </a:bodyPr>
          <a:lstStyle/>
          <a:p>
            <a:pPr algn="ctr"/>
            <a:r>
              <a:rPr lang="it-IT" sz="2400" dirty="0" smtClean="0">
                <a:solidFill>
                  <a:schemeClr val="bg1"/>
                </a:solidFill>
                <a:latin typeface="Comic Sans MS" pitchFamily="66" charset="0"/>
              </a:rPr>
              <a:t>Chiara Barboni</a:t>
            </a:r>
            <a:endParaRPr lang="it-IT" sz="2400" dirty="0">
              <a:solidFill>
                <a:schemeClr val="bg1"/>
              </a:solidFill>
              <a:latin typeface="Comic Sans MS" pitchFamily="66" charset="0"/>
            </a:endParaRPr>
          </a:p>
        </p:txBody>
      </p:sp>
      <p:sp>
        <p:nvSpPr>
          <p:cNvPr id="7" name="CasellaDiTesto 6"/>
          <p:cNvSpPr txBox="1"/>
          <p:nvPr/>
        </p:nvSpPr>
        <p:spPr>
          <a:xfrm>
            <a:off x="611560" y="4869160"/>
            <a:ext cx="2372908" cy="510778"/>
          </a:xfrm>
          <a:prstGeom prst="roundRect">
            <a:avLst/>
          </a:prstGeom>
          <a:solidFill>
            <a:schemeClr val="accent2">
              <a:lumMod val="75000"/>
            </a:schemeClr>
          </a:solidFill>
          <a:ln>
            <a:solidFill>
              <a:schemeClr val="accent3">
                <a:lumMod val="60000"/>
                <a:lumOff val="40000"/>
              </a:schemeClr>
            </a:solidFill>
          </a:ln>
        </p:spPr>
        <p:txBody>
          <a:bodyPr wrap="none" rtlCol="0">
            <a:spAutoFit/>
          </a:bodyPr>
          <a:lstStyle/>
          <a:p>
            <a:pPr algn="ctr"/>
            <a:r>
              <a:rPr lang="it-IT" sz="2400" dirty="0" smtClean="0">
                <a:solidFill>
                  <a:schemeClr val="bg1"/>
                </a:solidFill>
                <a:latin typeface="Comic Sans MS" pitchFamily="66" charset="0"/>
              </a:rPr>
              <a:t>Chiara Orlando</a:t>
            </a:r>
            <a:endParaRPr lang="it-IT" sz="2400" dirty="0">
              <a:solidFill>
                <a:schemeClr val="bg1"/>
              </a:solidFill>
              <a:latin typeface="Comic Sans MS" pitchFamily="66" charset="0"/>
            </a:endParaRPr>
          </a:p>
        </p:txBody>
      </p:sp>
      <p:sp>
        <p:nvSpPr>
          <p:cNvPr id="8" name="CasellaDiTesto 7"/>
          <p:cNvSpPr txBox="1"/>
          <p:nvPr/>
        </p:nvSpPr>
        <p:spPr>
          <a:xfrm>
            <a:off x="3635896" y="5445224"/>
            <a:ext cx="2054276" cy="510778"/>
          </a:xfrm>
          <a:prstGeom prst="roundRect">
            <a:avLst/>
          </a:prstGeom>
          <a:solidFill>
            <a:schemeClr val="accent3">
              <a:lumMod val="75000"/>
            </a:schemeClr>
          </a:solidFill>
          <a:ln>
            <a:solidFill>
              <a:schemeClr val="bg1"/>
            </a:solidFill>
          </a:ln>
        </p:spPr>
        <p:txBody>
          <a:bodyPr wrap="none" rtlCol="0">
            <a:spAutoFit/>
          </a:bodyPr>
          <a:lstStyle/>
          <a:p>
            <a:r>
              <a:rPr lang="it-IT" sz="2400" dirty="0" smtClean="0">
                <a:solidFill>
                  <a:schemeClr val="bg1"/>
                </a:solidFill>
                <a:latin typeface="Comic Sans MS" pitchFamily="66" charset="0"/>
              </a:rPr>
              <a:t>Bianca</a:t>
            </a:r>
            <a:r>
              <a:rPr lang="it-IT" dirty="0" smtClean="0"/>
              <a:t> </a:t>
            </a:r>
            <a:r>
              <a:rPr lang="it-IT" sz="2400" dirty="0" err="1" smtClean="0">
                <a:solidFill>
                  <a:schemeClr val="bg1"/>
                </a:solidFill>
                <a:latin typeface="Comic Sans MS" pitchFamily="66" charset="0"/>
              </a:rPr>
              <a:t>Curca</a:t>
            </a:r>
            <a:r>
              <a:rPr lang="it-IT" dirty="0" smtClean="0"/>
              <a:t> </a:t>
            </a:r>
            <a:endParaRPr lang="it-IT" dirty="0"/>
          </a:p>
        </p:txBody>
      </p:sp>
      <p:sp>
        <p:nvSpPr>
          <p:cNvPr id="9" name="CasellaDiTesto 8"/>
          <p:cNvSpPr txBox="1"/>
          <p:nvPr/>
        </p:nvSpPr>
        <p:spPr>
          <a:xfrm>
            <a:off x="323528" y="6165304"/>
            <a:ext cx="3384376" cy="510778"/>
          </a:xfrm>
          <a:prstGeom prst="roundRect">
            <a:avLst/>
          </a:prstGeom>
          <a:solidFill>
            <a:schemeClr val="accent5">
              <a:lumMod val="75000"/>
            </a:schemeClr>
          </a:solidFill>
          <a:ln>
            <a:solidFill>
              <a:schemeClr val="bg1"/>
            </a:solidFill>
          </a:ln>
        </p:spPr>
        <p:txBody>
          <a:bodyPr wrap="square" rtlCol="0">
            <a:spAutoFit/>
          </a:bodyPr>
          <a:lstStyle/>
          <a:p>
            <a:pPr algn="ctr"/>
            <a:r>
              <a:rPr lang="it-IT" sz="2400" dirty="0" smtClean="0">
                <a:solidFill>
                  <a:schemeClr val="bg1"/>
                </a:solidFill>
                <a:latin typeface="Comic Sans MS" pitchFamily="66" charset="0"/>
              </a:rPr>
              <a:t>Piergiorgio </a:t>
            </a:r>
            <a:r>
              <a:rPr lang="it-IT" sz="2400" dirty="0" err="1" smtClean="0">
                <a:solidFill>
                  <a:schemeClr val="bg1"/>
                </a:solidFill>
                <a:latin typeface="Comic Sans MS" pitchFamily="66" charset="0"/>
              </a:rPr>
              <a:t>Minetti</a:t>
            </a:r>
            <a:endParaRPr lang="it-IT" sz="2400" dirty="0">
              <a:solidFill>
                <a:schemeClr val="bg1"/>
              </a:solidFill>
              <a:latin typeface="Comic Sans MS" pitchFamily="66" charset="0"/>
            </a:endParaRPr>
          </a:p>
        </p:txBody>
      </p:sp>
      <p:sp>
        <p:nvSpPr>
          <p:cNvPr id="10" name="CasellaDiTesto 9"/>
          <p:cNvSpPr txBox="1"/>
          <p:nvPr/>
        </p:nvSpPr>
        <p:spPr>
          <a:xfrm>
            <a:off x="5940152" y="6093296"/>
            <a:ext cx="2952328" cy="510778"/>
          </a:xfrm>
          <a:prstGeom prst="roundRect">
            <a:avLst/>
          </a:prstGeom>
          <a:solidFill>
            <a:schemeClr val="accent6">
              <a:lumMod val="75000"/>
            </a:schemeClr>
          </a:solidFill>
          <a:ln>
            <a:solidFill>
              <a:schemeClr val="bg1"/>
            </a:solidFill>
          </a:ln>
        </p:spPr>
        <p:txBody>
          <a:bodyPr wrap="square" rtlCol="0">
            <a:spAutoFit/>
          </a:bodyPr>
          <a:lstStyle/>
          <a:p>
            <a:pPr algn="ctr"/>
            <a:r>
              <a:rPr lang="it-IT" sz="2400" dirty="0" smtClean="0">
                <a:solidFill>
                  <a:schemeClr val="bg1"/>
                </a:solidFill>
                <a:latin typeface="Comic Sans MS" pitchFamily="66" charset="0"/>
              </a:rPr>
              <a:t>Emily Pistoia</a:t>
            </a:r>
            <a:endParaRPr lang="it-IT" sz="2400" dirty="0">
              <a:solidFill>
                <a:schemeClr val="bg1"/>
              </a:solidFill>
              <a:latin typeface="Comic Sans MS" pitchFamily="66" charset="0"/>
            </a:endParaRPr>
          </a:p>
        </p:txBody>
      </p:sp>
    </p:spTree>
    <p:extLst>
      <p:ext uri="{BB962C8B-B14F-4D97-AF65-F5344CB8AC3E}">
        <p14:creationId xmlns:p14="http://schemas.microsoft.com/office/powerpoint/2010/main" xmlns="" val="25224511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4">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80">
                                          <p:stCondLst>
                                            <p:cond delay="0"/>
                                          </p:stCondLst>
                                        </p:cTn>
                                        <p:tgtEl>
                                          <p:spTgt spid="5"/>
                                        </p:tgtEl>
                                      </p:cBhvr>
                                    </p:animEffect>
                                    <p:anim calcmode="lin" valueType="num">
                                      <p:cBhvr>
                                        <p:cTn id="1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0" dur="26">
                                          <p:stCondLst>
                                            <p:cond delay="650"/>
                                          </p:stCondLst>
                                        </p:cTn>
                                        <p:tgtEl>
                                          <p:spTgt spid="5"/>
                                        </p:tgtEl>
                                      </p:cBhvr>
                                      <p:to x="100000" y="60000"/>
                                    </p:animScale>
                                    <p:animScale>
                                      <p:cBhvr>
                                        <p:cTn id="21" dur="166" decel="50000">
                                          <p:stCondLst>
                                            <p:cond delay="676"/>
                                          </p:stCondLst>
                                        </p:cTn>
                                        <p:tgtEl>
                                          <p:spTgt spid="5"/>
                                        </p:tgtEl>
                                      </p:cBhvr>
                                      <p:to x="100000" y="100000"/>
                                    </p:animScale>
                                    <p:animScale>
                                      <p:cBhvr>
                                        <p:cTn id="22" dur="26">
                                          <p:stCondLst>
                                            <p:cond delay="1312"/>
                                          </p:stCondLst>
                                        </p:cTn>
                                        <p:tgtEl>
                                          <p:spTgt spid="5"/>
                                        </p:tgtEl>
                                      </p:cBhvr>
                                      <p:to x="100000" y="80000"/>
                                    </p:animScale>
                                    <p:animScale>
                                      <p:cBhvr>
                                        <p:cTn id="23" dur="166" decel="50000">
                                          <p:stCondLst>
                                            <p:cond delay="1338"/>
                                          </p:stCondLst>
                                        </p:cTn>
                                        <p:tgtEl>
                                          <p:spTgt spid="5"/>
                                        </p:tgtEl>
                                      </p:cBhvr>
                                      <p:to x="100000" y="100000"/>
                                    </p:animScale>
                                    <p:animScale>
                                      <p:cBhvr>
                                        <p:cTn id="24" dur="26">
                                          <p:stCondLst>
                                            <p:cond delay="1642"/>
                                          </p:stCondLst>
                                        </p:cTn>
                                        <p:tgtEl>
                                          <p:spTgt spid="5"/>
                                        </p:tgtEl>
                                      </p:cBhvr>
                                      <p:to x="100000" y="90000"/>
                                    </p:animScale>
                                    <p:animScale>
                                      <p:cBhvr>
                                        <p:cTn id="25" dur="166" decel="50000">
                                          <p:stCondLst>
                                            <p:cond delay="1668"/>
                                          </p:stCondLst>
                                        </p:cTn>
                                        <p:tgtEl>
                                          <p:spTgt spid="5"/>
                                        </p:tgtEl>
                                      </p:cBhvr>
                                      <p:to x="100000" y="100000"/>
                                    </p:animScale>
                                    <p:animScale>
                                      <p:cBhvr>
                                        <p:cTn id="26" dur="26">
                                          <p:stCondLst>
                                            <p:cond delay="1808"/>
                                          </p:stCondLst>
                                        </p:cTn>
                                        <p:tgtEl>
                                          <p:spTgt spid="5"/>
                                        </p:tgtEl>
                                      </p:cBhvr>
                                      <p:to x="100000" y="95000"/>
                                    </p:animScale>
                                    <p:animScale>
                                      <p:cBhvr>
                                        <p:cTn id="27" dur="166" decel="50000">
                                          <p:stCondLst>
                                            <p:cond delay="1834"/>
                                          </p:stCondLst>
                                        </p:cTn>
                                        <p:tgtEl>
                                          <p:spTgt spid="5"/>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 to="" calcmode="lin" valueType="num">
                                      <p:cBhvr>
                                        <p:cTn id="32" dur="1" fill="hold"/>
                                        <p:tgtEl>
                                          <p:spTgt spid="7"/>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 to="" calcmode="lin" valueType="num">
                                      <p:cBhvr>
                                        <p:cTn id="37" dur="1" fill="hold"/>
                                        <p:tgtEl>
                                          <p:spTgt spid="6"/>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 to="" calcmode="lin" valueType="num">
                                      <p:cBhvr>
                                        <p:cTn id="42" dur="1" fill="hold"/>
                                        <p:tgtEl>
                                          <p:spTgt spid="8"/>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 to="" calcmode="lin" valueType="num">
                                      <p:cBhvr>
                                        <p:cTn id="47" dur="1" fill="hold"/>
                                        <p:tgtEl>
                                          <p:spTgt spid="9"/>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 to="" calcmode="lin" valueType="num">
                                      <p:cBhvr>
                                        <p:cTn id="52" dur="1" fill="hold"/>
                                        <p:tgtEl>
                                          <p:spTgt spid="1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imagesCARUXDCA.jpg"/>
          <p:cNvPicPr>
            <a:picLocks noChangeAspect="1"/>
          </p:cNvPicPr>
          <p:nvPr/>
        </p:nvPicPr>
        <p:blipFill>
          <a:blip r:embed="rId2" cstate="print">
            <a:lum bright="31000"/>
          </a:blip>
          <a:stretch>
            <a:fillRect/>
          </a:stretch>
        </p:blipFill>
        <p:spPr>
          <a:xfrm>
            <a:off x="1" y="0"/>
            <a:ext cx="9144000" cy="6858000"/>
          </a:xfrm>
          <a:prstGeom prst="rect">
            <a:avLst/>
          </a:prstGeom>
          <a:blipFill dpi="0" rotWithShape="1">
            <a:blip r:embed="rId3" cstate="print">
              <a:alphaModFix amt="45000"/>
              <a:lum bright="31000"/>
            </a:blip>
            <a:srcRect/>
            <a:tile tx="0" ty="0" sx="100000" sy="100000" flip="none" algn="tl"/>
          </a:blipFill>
          <a:effectLst>
            <a:outerShdw blurRad="50800" dist="50800" dir="5400000" algn="ctr" rotWithShape="0">
              <a:srgbClr val="000000"/>
            </a:outerShdw>
          </a:effectLst>
        </p:spPr>
      </p:pic>
      <p:sp>
        <p:nvSpPr>
          <p:cNvPr id="2" name="CasellaDiTesto 1"/>
          <p:cNvSpPr txBox="1"/>
          <p:nvPr/>
        </p:nvSpPr>
        <p:spPr>
          <a:xfrm>
            <a:off x="0" y="188640"/>
            <a:ext cx="3055067" cy="461665"/>
          </a:xfrm>
          <a:prstGeom prst="rect">
            <a:avLst/>
          </a:prstGeom>
          <a:noFill/>
        </p:spPr>
        <p:txBody>
          <a:bodyPr wrap="none" rtlCol="0">
            <a:spAutoFit/>
          </a:bodyPr>
          <a:lstStyle/>
          <a:p>
            <a:r>
              <a:rPr lang="it-IT" sz="2400" b="1" dirty="0" smtClean="0"/>
              <a:t>Bibliografia/ </a:t>
            </a:r>
            <a:r>
              <a:rPr lang="it-IT" sz="2400" b="1" dirty="0" err="1" smtClean="0"/>
              <a:t>Sitografia</a:t>
            </a:r>
            <a:endParaRPr lang="it-IT" sz="2400" b="1" dirty="0"/>
          </a:p>
        </p:txBody>
      </p:sp>
      <p:sp>
        <p:nvSpPr>
          <p:cNvPr id="1025" name="Rectangle 1"/>
          <p:cNvSpPr>
            <a:spLocks noChangeArrowheads="1"/>
          </p:cNvSpPr>
          <p:nvPr/>
        </p:nvSpPr>
        <p:spPr bwMode="auto">
          <a:xfrm>
            <a:off x="0" y="548680"/>
            <a:ext cx="9144000" cy="787908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800" b="0" i="0" u="none" strike="noStrike" cap="none" normalizeH="0" baseline="0" dirty="0" smtClean="0">
              <a:ln>
                <a:noFill/>
              </a:ln>
              <a:solidFill>
                <a:schemeClr val="tx1"/>
              </a:solidFill>
              <a:effectLst/>
              <a:latin typeface="Arial" pitchFamily="34" charset="0"/>
              <a:cs typeface="Arial" pitchFamily="34" charset="0"/>
            </a:endParaRPr>
          </a:p>
          <a:p>
            <a:pPr eaLnBrk="0" fontAlgn="base" hangingPunct="0">
              <a:spcBef>
                <a:spcPct val="0"/>
              </a:spcBef>
              <a:spcAft>
                <a:spcPct val="0"/>
              </a:spcAft>
            </a:pPr>
            <a:r>
              <a:rPr lang="it-IT" sz="1600" dirty="0" smtClean="0"/>
              <a:t>Pietro Bevilacqua - </a:t>
            </a:r>
            <a:r>
              <a:rPr lang="it-IT" sz="1600" dirty="0" err="1" smtClean="0"/>
              <a:t>Inoterventi</a:t>
            </a:r>
            <a:r>
              <a:rPr lang="it-IT" sz="1600" dirty="0" smtClean="0"/>
              <a:t> Donzelli . 2002 </a:t>
            </a:r>
            <a:r>
              <a:rPr lang="it-IT" sz="1600" dirty="0" smtClean="0"/>
              <a:t>-" </a:t>
            </a:r>
            <a:r>
              <a:rPr lang="it-IT" sz="1600" dirty="0" smtClean="0"/>
              <a:t>La Mucca è savia - ragioni storiche della crisi alimentare europea"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6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hlinkClick r:id="rId4"/>
            </a:endParaRPr>
          </a:p>
          <a:p>
            <a:pPr marL="0" marR="0" lvl="0" indent="0" algn="l" defTabSz="914400" rtl="0" eaLnBrk="0" fontAlgn="base" latinLnBrk="0" hangingPunct="0">
              <a:lnSpc>
                <a:spcPct val="100000"/>
              </a:lnSpc>
              <a:spcBef>
                <a:spcPct val="0"/>
              </a:spcBef>
              <a:spcAft>
                <a:spcPct val="0"/>
              </a:spcAft>
              <a:buClrTx/>
              <a:buSzTx/>
              <a:buFontTx/>
              <a:buNone/>
              <a:tabLst/>
            </a:pPr>
            <a:r>
              <a:rPr lang="it-IT" sz="1600" b="1" dirty="0" smtClean="0">
                <a:latin typeface="Calibri" pitchFamily="34" charset="0"/>
                <a:ea typeface="Calibri" pitchFamily="34" charset="0"/>
                <a:cs typeface="Times New Roman" pitchFamily="18" charset="0"/>
                <a:hlinkClick r:id="rId4"/>
              </a:rPr>
              <a:t>- </a:t>
            </a:r>
            <a:r>
              <a:rPr kumimoji="0" lang="it-IT" sz="16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hlinkClick r:id="rId4"/>
              </a:rPr>
              <a:t>www.archiviolastampa.it</a:t>
            </a:r>
            <a:r>
              <a:rPr kumimoji="0" lang="it-IT" sz="16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it-IT" sz="16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hlinkClick r:id="rId5"/>
              </a:rPr>
              <a:t>www.larepubblica.it</a:t>
            </a:r>
            <a:r>
              <a:rPr kumimoji="0" lang="it-IT" sz="16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 </a:t>
            </a:r>
            <a:r>
              <a:rPr kumimoji="0" lang="it-IT" sz="16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hlinkClick r:id="rId6"/>
              </a:rPr>
              <a:t>www.ansa.it</a:t>
            </a:r>
            <a:endParaRPr kumimoji="0" lang="it-IT" sz="800" b="0" i="0" u="none" strike="noStrike" cap="none" normalizeH="0" baseline="0" dirty="0" smtClean="0">
              <a:ln>
                <a:noFill/>
              </a:ln>
              <a:solidFill>
                <a:schemeClr val="tx1"/>
              </a:solidFill>
              <a:effectLst/>
              <a:latin typeface="Arial" pitchFamily="34" charset="0"/>
              <a:cs typeface="Arial" pitchFamily="34" charset="0"/>
            </a:endParaRPr>
          </a:p>
          <a:p>
            <a:pPr lvl="0" eaLnBrk="0" fontAlgn="base" hangingPunct="0">
              <a:spcBef>
                <a:spcPct val="0"/>
              </a:spcBef>
              <a:spcAft>
                <a:spcPct val="0"/>
              </a:spcAft>
            </a:pPr>
            <a:r>
              <a:rPr kumimoji="0" lang="it-IT" sz="16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hlinkClick r:id="rId7"/>
              </a:rPr>
              <a:t>www.mednat.org</a:t>
            </a:r>
            <a:r>
              <a:rPr kumimoji="0" lang="it-IT" sz="16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p>
          <a:p>
            <a:pPr lvl="0" eaLnBrk="0" fontAlgn="base" hangingPunct="0">
              <a:spcBef>
                <a:spcPct val="0"/>
              </a:spcBef>
              <a:spcAft>
                <a:spcPct val="0"/>
              </a:spcAft>
            </a:pPr>
            <a:endParaRPr lang="it-IT" sz="1600" b="1" dirty="0" smtClean="0">
              <a:latin typeface="Calibri" pitchFamily="34" charset="0"/>
              <a:ea typeface="Calibri" pitchFamily="34" charset="0"/>
              <a:cs typeface="Times New Roman" pitchFamily="18" charset="0"/>
            </a:endParaRPr>
          </a:p>
          <a:p>
            <a:pPr lvl="0" eaLnBrk="0" fontAlgn="base" hangingPunct="0">
              <a:spcBef>
                <a:spcPct val="0"/>
              </a:spcBef>
              <a:spcAft>
                <a:spcPct val="0"/>
              </a:spcAft>
            </a:pPr>
            <a:r>
              <a:rPr kumimoji="0" lang="it-IT" sz="16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lang="it-IT" sz="1600" b="1" dirty="0" smtClean="0">
                <a:hlinkClick r:id="rId8"/>
              </a:rPr>
              <a:t>http</a:t>
            </a:r>
            <a:r>
              <a:rPr lang="it-IT" sz="1600" b="1" dirty="0" smtClean="0">
                <a:hlinkClick r:id="rId8"/>
              </a:rPr>
              <a:t>://</a:t>
            </a:r>
            <a:r>
              <a:rPr lang="it-IT" sz="1600" b="1" dirty="0" smtClean="0">
                <a:hlinkClick r:id="rId8"/>
              </a:rPr>
              <a:t>foodpolitics.com.unita.it/cibo/2013/02/15/come-cambiano-i-consumi-alimentari-con-la-crisi-e-    </a:t>
            </a:r>
            <a:r>
              <a:rPr lang="it-IT" sz="1600" b="1" dirty="0" err="1" smtClean="0">
                <a:hlinkClick r:id="rId8"/>
              </a:rPr>
              <a:t>con-gli-scandali</a:t>
            </a:r>
            <a:r>
              <a:rPr lang="it-IT" sz="1600" b="1" dirty="0" smtClean="0">
                <a:hlinkClick r:id="rId8"/>
              </a:rPr>
              <a:t>/</a:t>
            </a:r>
            <a:r>
              <a:rPr lang="it-IT" sz="1600" b="1" dirty="0" smtClean="0"/>
              <a:t>   </a:t>
            </a:r>
          </a:p>
          <a:p>
            <a:pPr lvl="0" eaLnBrk="0" fontAlgn="base" hangingPunct="0">
              <a:spcBef>
                <a:spcPct val="0"/>
              </a:spcBef>
              <a:spcAft>
                <a:spcPct val="0"/>
              </a:spcAft>
            </a:pPr>
            <a:endParaRPr lang="it-IT" sz="1600" b="1" dirty="0" smtClean="0">
              <a:hlinkClick r:id="rId9"/>
            </a:endParaRPr>
          </a:p>
          <a:p>
            <a:pPr lvl="0" eaLnBrk="0" fontAlgn="base" hangingPunct="0">
              <a:spcBef>
                <a:spcPct val="0"/>
              </a:spcBef>
              <a:spcAft>
                <a:spcPct val="0"/>
              </a:spcAft>
            </a:pPr>
            <a:r>
              <a:rPr lang="it-IT" sz="1600" b="1" dirty="0" smtClean="0">
                <a:hlinkClick r:id="rId9"/>
              </a:rPr>
              <a:t>http</a:t>
            </a:r>
            <a:r>
              <a:rPr lang="it-IT" sz="1600" b="1" dirty="0" smtClean="0">
                <a:hlinkClick r:id="rId9"/>
              </a:rPr>
              <a:t>://</a:t>
            </a:r>
            <a:r>
              <a:rPr lang="it-IT" sz="1600" b="1" dirty="0" smtClean="0">
                <a:hlinkClick r:id="rId9"/>
              </a:rPr>
              <a:t>www.ilsole24ore.com/</a:t>
            </a:r>
            <a:r>
              <a:rPr lang="it-IT" sz="1600" b="1" dirty="0" err="1" smtClean="0">
                <a:hlinkClick r:id="rId9"/>
              </a:rPr>
              <a:t>articlegallery</a:t>
            </a:r>
            <a:r>
              <a:rPr lang="it-IT" sz="1600" b="1" dirty="0" smtClean="0">
                <a:hlinkClick r:id="rId9"/>
              </a:rPr>
              <a:t>/notizie/2013/scandali-alimentari/</a:t>
            </a:r>
            <a:r>
              <a:rPr lang="it-IT" sz="1600" b="1" dirty="0" err="1" smtClean="0">
                <a:hlinkClick r:id="rId9"/>
              </a:rPr>
              <a:t>index.shtml</a:t>
            </a:r>
            <a:r>
              <a:rPr lang="it-IT" sz="1600" b="1" dirty="0" smtClean="0"/>
              <a:t>  </a:t>
            </a:r>
          </a:p>
          <a:p>
            <a:pPr lvl="0" eaLnBrk="0" fontAlgn="base" hangingPunct="0">
              <a:spcBef>
                <a:spcPct val="0"/>
              </a:spcBef>
              <a:spcAft>
                <a:spcPct val="0"/>
              </a:spcAft>
            </a:pPr>
            <a:endParaRPr lang="it-IT" sz="1600" b="1" dirty="0" smtClean="0">
              <a:hlinkClick r:id="rId10"/>
            </a:endParaRPr>
          </a:p>
          <a:p>
            <a:pPr lvl="0" eaLnBrk="0" fontAlgn="base" hangingPunct="0">
              <a:spcBef>
                <a:spcPct val="0"/>
              </a:spcBef>
              <a:spcAft>
                <a:spcPct val="0"/>
              </a:spcAft>
            </a:pPr>
            <a:r>
              <a:rPr lang="it-IT" sz="1600" dirty="0" smtClean="0">
                <a:hlinkClick r:id="rId10"/>
              </a:rPr>
              <a:t>http</a:t>
            </a:r>
            <a:r>
              <a:rPr lang="it-IT" sz="1600" dirty="0" smtClean="0">
                <a:hlinkClick r:id="rId10"/>
              </a:rPr>
              <a:t>://www.ilpost.it/2013/06/02/crisi-coldiretti-2-italiani-su-3-tagliano-sprechi-25-cibo-buttato</a:t>
            </a:r>
            <a:r>
              <a:rPr lang="it-IT" sz="1600" dirty="0" smtClean="0">
                <a:hlinkClick r:id="rId10"/>
              </a:rPr>
              <a:t>/</a:t>
            </a:r>
            <a:r>
              <a:rPr lang="it-IT" sz="1600" dirty="0" smtClean="0"/>
              <a:t>  </a:t>
            </a:r>
          </a:p>
          <a:p>
            <a:pPr lvl="0" eaLnBrk="0" fontAlgn="base" hangingPunct="0">
              <a:spcBef>
                <a:spcPct val="0"/>
              </a:spcBef>
              <a:spcAft>
                <a:spcPct val="0"/>
              </a:spcAft>
            </a:pPr>
            <a:r>
              <a:rPr lang="it-IT" sz="1600" dirty="0" smtClean="0"/>
              <a:t> </a:t>
            </a:r>
            <a:r>
              <a:rPr lang="it-IT" sz="1600" dirty="0" smtClean="0">
                <a:hlinkClick r:id="rId11"/>
              </a:rPr>
              <a:t>http://</a:t>
            </a:r>
            <a:r>
              <a:rPr lang="it-IT" sz="1600" dirty="0" smtClean="0">
                <a:hlinkClick r:id="rId11"/>
              </a:rPr>
              <a:t>www.asca.it/newsCarne_cavallo</a:t>
            </a:r>
            <a:r>
              <a:rPr lang="it-IT" sz="1600" dirty="0" smtClean="0">
                <a:hlinkClick r:id="rId11"/>
              </a:rPr>
              <a:t>__Cia__45_PERCENTO__</a:t>
            </a:r>
            <a:r>
              <a:rPr lang="it-IT" sz="1600" dirty="0" smtClean="0">
                <a:hlinkClick r:id="rId11"/>
              </a:rPr>
              <a:t>degli_italiani_evita_cibo_scandali_alimentari-1254928.html</a:t>
            </a:r>
            <a:r>
              <a:rPr lang="it-IT" sz="1600" dirty="0" smtClean="0"/>
              <a:t>  </a:t>
            </a:r>
          </a:p>
          <a:p>
            <a:pPr lvl="0" eaLnBrk="0" fontAlgn="base" hangingPunct="0">
              <a:spcBef>
                <a:spcPct val="0"/>
              </a:spcBef>
              <a:spcAft>
                <a:spcPct val="0"/>
              </a:spcAft>
            </a:pPr>
            <a:endParaRPr lang="it-IT" sz="1600" u="sng" dirty="0" smtClean="0">
              <a:hlinkClick r:id="rId12"/>
            </a:endParaRPr>
          </a:p>
          <a:p>
            <a:pPr eaLnBrk="0" fontAlgn="base" hangingPunct="0">
              <a:spcBef>
                <a:spcPct val="0"/>
              </a:spcBef>
              <a:spcAft>
                <a:spcPct val="0"/>
              </a:spcAft>
            </a:pPr>
            <a:r>
              <a:rPr lang="it-IT" sz="1600" u="sng" dirty="0" smtClean="0">
                <a:hlinkClick r:id="rId12"/>
              </a:rPr>
              <a:t>http</a:t>
            </a:r>
            <a:r>
              <a:rPr lang="it-IT" sz="1600" u="sng" dirty="0" smtClean="0">
                <a:hlinkClick r:id="rId12"/>
              </a:rPr>
              <a:t>://</a:t>
            </a:r>
            <a:r>
              <a:rPr lang="it-IT" sz="1600" u="sng" dirty="0" smtClean="0">
                <a:hlinkClick r:id="rId12"/>
              </a:rPr>
              <a:t>www.sivempveneto.it/</a:t>
            </a:r>
            <a:r>
              <a:rPr lang="it-IT" sz="1600" u="sng" dirty="0" err="1" smtClean="0">
                <a:hlinkClick r:id="rId12"/>
              </a:rPr>
              <a:t>leggi-tutte-le-notizie</a:t>
            </a:r>
            <a:r>
              <a:rPr lang="it-IT" sz="1600" u="sng" dirty="0" smtClean="0">
                <a:hlinkClick r:id="rId12"/>
              </a:rPr>
              <a:t>/13218-carne-cavallo-legislazione-europea-e-sanzioni-nazionali-serve-unarmonizzazione-e-polemica-su-proposta-brambilla</a:t>
            </a:r>
            <a:r>
              <a:rPr lang="it-IT" sz="1600" u="sng" dirty="0" smtClean="0"/>
              <a:t>  </a:t>
            </a:r>
          </a:p>
          <a:p>
            <a:pPr eaLnBrk="0" fontAlgn="base" hangingPunct="0">
              <a:spcBef>
                <a:spcPct val="0"/>
              </a:spcBef>
              <a:spcAft>
                <a:spcPct val="0"/>
              </a:spcAft>
            </a:pPr>
            <a:endParaRPr lang="it-IT" sz="1600" u="sng" dirty="0" smtClean="0"/>
          </a:p>
          <a:p>
            <a:pPr eaLnBrk="0" fontAlgn="base" hangingPunct="0">
              <a:spcBef>
                <a:spcPct val="0"/>
              </a:spcBef>
              <a:spcAft>
                <a:spcPct val="0"/>
              </a:spcAft>
            </a:pPr>
            <a:r>
              <a:rPr lang="it-IT" sz="1600" u="sng" dirty="0" smtClean="0">
                <a:hlinkClick r:id="rId13"/>
              </a:rPr>
              <a:t>http</a:t>
            </a:r>
            <a:r>
              <a:rPr lang="it-IT" sz="1600" u="sng" dirty="0" smtClean="0">
                <a:hlinkClick r:id="rId13"/>
              </a:rPr>
              <a:t>://www.treccani.it/enciclopedia/prodotti-alimentari-qualita-e-certificazione_(</a:t>
            </a:r>
            <a:r>
              <a:rPr lang="it-IT" sz="1600" u="sng" dirty="0" err="1" smtClean="0">
                <a:hlinkClick r:id="rId13"/>
              </a:rPr>
              <a:t>XXI_Secolo</a:t>
            </a:r>
            <a:r>
              <a:rPr lang="it-IT" sz="1600" u="sng" dirty="0" smtClean="0">
                <a:hlinkClick r:id="rId13"/>
              </a:rPr>
              <a:t>)/)</a:t>
            </a:r>
            <a:r>
              <a:rPr lang="it-IT" sz="1600" u="sng" dirty="0" smtClean="0"/>
              <a:t> </a:t>
            </a:r>
          </a:p>
          <a:p>
            <a:pPr eaLnBrk="0" fontAlgn="base" hangingPunct="0">
              <a:spcBef>
                <a:spcPct val="0"/>
              </a:spcBef>
              <a:spcAft>
                <a:spcPct val="0"/>
              </a:spcAft>
            </a:pPr>
            <a:endParaRPr lang="it-IT" sz="1600" u="sng" dirty="0" smtClean="0">
              <a:hlinkClick r:id="rId14"/>
            </a:endParaRPr>
          </a:p>
          <a:p>
            <a:pPr eaLnBrk="0" fontAlgn="base" hangingPunct="0">
              <a:spcBef>
                <a:spcPct val="0"/>
              </a:spcBef>
              <a:spcAft>
                <a:spcPct val="0"/>
              </a:spcAft>
            </a:pPr>
            <a:r>
              <a:rPr lang="it-IT" sz="1600" u="sng" dirty="0" smtClean="0">
                <a:hlinkClick r:id="rId14"/>
              </a:rPr>
              <a:t>http</a:t>
            </a:r>
            <a:r>
              <a:rPr lang="it-IT" sz="1600" u="sng" dirty="0" smtClean="0">
                <a:hlinkClick r:id="rId14"/>
              </a:rPr>
              <a:t>://europa.eu/rapid/press-release_IP-13-400_it.htm</a:t>
            </a:r>
            <a:endParaRPr lang="it-IT" sz="1600" dirty="0" smtClean="0"/>
          </a:p>
          <a:p>
            <a:pPr lvl="0" eaLnBrk="0" fontAlgn="base" hangingPunct="0">
              <a:spcBef>
                <a:spcPct val="0"/>
              </a:spcBef>
              <a:spcAft>
                <a:spcPct val="0"/>
              </a:spcAft>
            </a:pPr>
            <a:endParaRPr lang="it-IT" sz="1600" dirty="0" smtClean="0"/>
          </a:p>
          <a:p>
            <a:pPr lvl="0" eaLnBrk="0" fontAlgn="base" hangingPunct="0">
              <a:spcBef>
                <a:spcPct val="0"/>
              </a:spcBef>
              <a:spcAft>
                <a:spcPct val="0"/>
              </a:spcAft>
            </a:pPr>
            <a:endParaRPr lang="it-IT" sz="1600" dirty="0" smtClean="0"/>
          </a:p>
          <a:p>
            <a:pPr lvl="0" eaLnBrk="0" fontAlgn="base" hangingPunct="0">
              <a:spcBef>
                <a:spcPct val="0"/>
              </a:spcBef>
              <a:spcAft>
                <a:spcPct val="0"/>
              </a:spcAft>
            </a:pPr>
            <a:endParaRPr lang="it-IT" sz="1600" b="1" dirty="0" smtClean="0"/>
          </a:p>
          <a:p>
            <a:pPr lvl="0" eaLnBrk="0" fontAlgn="base" hangingPunct="0">
              <a:spcBef>
                <a:spcPct val="0"/>
              </a:spcBef>
              <a:spcAft>
                <a:spcPct val="0"/>
              </a:spcAft>
            </a:pPr>
            <a:endParaRPr lang="it-IT" sz="1600" b="1" dirty="0" smtClean="0"/>
          </a:p>
          <a:p>
            <a:pPr lvl="0" eaLnBrk="0" fontAlgn="base" hangingPunct="0">
              <a:spcBef>
                <a:spcPct val="0"/>
              </a:spcBef>
              <a:spcAft>
                <a:spcPct val="0"/>
              </a:spcAft>
            </a:pPr>
            <a:endParaRPr kumimoji="0" lang="it-IT" sz="16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t-IT" sz="1600" b="1"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it-IT" sz="1600" b="1" dirty="0" smtClean="0">
              <a:latin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it-IT"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729</TotalTime>
  <Words>2285</Words>
  <Application>Microsoft Office PowerPoint</Application>
  <PresentationFormat>Presentazione su schermo (4:3)</PresentationFormat>
  <Paragraphs>158</Paragraphs>
  <Slides>24</Slides>
  <Notes>1</Notes>
  <HiddenSlides>0</HiddenSlides>
  <MMClips>0</MMClips>
  <ScaleCrop>false</ScaleCrop>
  <HeadingPairs>
    <vt:vector size="4" baseType="variant">
      <vt:variant>
        <vt:lpstr>Tema</vt:lpstr>
      </vt:variant>
      <vt:variant>
        <vt:i4>1</vt:i4>
      </vt:variant>
      <vt:variant>
        <vt:lpstr>Titoli diapositive</vt:lpstr>
      </vt:variant>
      <vt:variant>
        <vt:i4>24</vt:i4>
      </vt:variant>
    </vt:vector>
  </HeadingPairs>
  <TitlesOfParts>
    <vt:vector size="25" baseType="lpstr">
      <vt:lpstr>Tema di Office</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Amministratore</dc:creator>
  <cp:lastModifiedBy>Amministratore</cp:lastModifiedBy>
  <cp:revision>179</cp:revision>
  <dcterms:created xsi:type="dcterms:W3CDTF">2013-10-26T11:50:53Z</dcterms:created>
  <dcterms:modified xsi:type="dcterms:W3CDTF">2013-10-27T22:28:35Z</dcterms:modified>
</cp:coreProperties>
</file>