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7"/>
  </p:notesMasterIdLst>
  <p:sldIdLst>
    <p:sldId id="288" r:id="rId2"/>
    <p:sldId id="262" r:id="rId3"/>
    <p:sldId id="267" r:id="rId4"/>
    <p:sldId id="257" r:id="rId5"/>
    <p:sldId id="259" r:id="rId6"/>
    <p:sldId id="260" r:id="rId7"/>
    <p:sldId id="265" r:id="rId8"/>
    <p:sldId id="266" r:id="rId9"/>
    <p:sldId id="268" r:id="rId10"/>
    <p:sldId id="261" r:id="rId11"/>
    <p:sldId id="263" r:id="rId12"/>
    <p:sldId id="264" r:id="rId13"/>
    <p:sldId id="281" r:id="rId14"/>
    <p:sldId id="282" r:id="rId15"/>
    <p:sldId id="287" r:id="rId16"/>
    <p:sldId id="285" r:id="rId17"/>
    <p:sldId id="286" r:id="rId18"/>
    <p:sldId id="289" r:id="rId19"/>
    <p:sldId id="290" r:id="rId20"/>
    <p:sldId id="291" r:id="rId21"/>
    <p:sldId id="292" r:id="rId22"/>
    <p:sldId id="293" r:id="rId23"/>
    <p:sldId id="294" r:id="rId24"/>
    <p:sldId id="270" r:id="rId25"/>
    <p:sldId id="271" r:id="rId26"/>
    <p:sldId id="272" r:id="rId27"/>
    <p:sldId id="273" r:id="rId28"/>
    <p:sldId id="274" r:id="rId29"/>
    <p:sldId id="275" r:id="rId30"/>
    <p:sldId id="276" r:id="rId31"/>
    <p:sldId id="277" r:id="rId32"/>
    <p:sldId id="278" r:id="rId33"/>
    <p:sldId id="279" r:id="rId34"/>
    <p:sldId id="296" r:id="rId35"/>
    <p:sldId id="280" r:id="rId3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800000"/>
    <a:srgbClr val="FFFF99"/>
    <a:srgbClr val="FFFF66"/>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65" autoAdjust="0"/>
    <p:restoredTop sz="94660"/>
  </p:normalViewPr>
  <p:slideViewPr>
    <p:cSldViewPr>
      <p:cViewPr varScale="1">
        <p:scale>
          <a:sx n="68" d="100"/>
          <a:sy n="68" d="100"/>
        </p:scale>
        <p:origin x="-145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591873-3D04-46F9-A8CD-3AAA268BA80F}" type="datetimeFigureOut">
              <a:rPr lang="it-IT" smtClean="0"/>
              <a:pPr/>
              <a:t>27/10/2013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640A75-10C4-42FC-965B-CD9A337FB25B}"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rgbClr val="CFE7F5"/>
          </a:solidFill>
          <a:ln w="25400">
            <a:solidFill>
              <a:srgbClr val="808080"/>
            </a:solidFill>
            <a:prstDash val="solid"/>
          </a:ln>
        </p:spPr>
      </p:sp>
      <p:sp>
        <p:nvSpPr>
          <p:cNvPr id="3" name="Segnaposto note 2"/>
          <p:cNvSpPr txBox="1">
            <a:spLocks noGrp="1"/>
          </p:cNvSpPr>
          <p:nvPr>
            <p:ph type="body" sz="quarter" idx="1"/>
          </p:nvPr>
        </p:nvSpPr>
        <p:spPr>
          <a:xfrm>
            <a:off x="685800" y="4343400"/>
            <a:ext cx="5486400" cy="276999"/>
          </a:xfrm>
        </p:spPr>
        <p:txBody>
          <a:bodyPr>
            <a:spAutoFit/>
          </a:bodyPr>
          <a:lstStyle/>
          <a:p>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rgbClr val="CFE7F5"/>
          </a:solidFill>
          <a:ln w="25400">
            <a:solidFill>
              <a:srgbClr val="808080"/>
            </a:solidFill>
            <a:prstDash val="solid"/>
          </a:ln>
        </p:spPr>
      </p:sp>
      <p:sp>
        <p:nvSpPr>
          <p:cNvPr id="3" name="Segnaposto note 2"/>
          <p:cNvSpPr txBox="1">
            <a:spLocks noGrp="1"/>
          </p:cNvSpPr>
          <p:nvPr>
            <p:ph type="body" sz="quarter" idx="1"/>
          </p:nvPr>
        </p:nvSpPr>
        <p:spPr/>
        <p:txBody>
          <a:bodyPr/>
          <a:lstStyle/>
          <a:p>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003786" y="695134"/>
            <a:ext cx="4848989" cy="3428152"/>
          </a:xfrm>
          <a:solidFill>
            <a:srgbClr val="CFE7F5"/>
          </a:solidFill>
          <a:ln w="25400">
            <a:solidFill>
              <a:srgbClr val="808080"/>
            </a:solidFill>
            <a:prstDash val="solid"/>
          </a:ln>
        </p:spPr>
      </p:sp>
      <p:sp>
        <p:nvSpPr>
          <p:cNvPr id="3" name="Segnaposto note 2"/>
          <p:cNvSpPr txBox="1">
            <a:spLocks noGrp="1"/>
          </p:cNvSpPr>
          <p:nvPr>
            <p:ph type="body" sz="quarter" idx="1"/>
          </p:nvPr>
        </p:nvSpPr>
        <p:spPr/>
        <p:txBody>
          <a:bodyPr/>
          <a:lstStyle/>
          <a:p>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rgbClr val="CFE7F5"/>
          </a:solidFill>
          <a:ln w="25400">
            <a:solidFill>
              <a:srgbClr val="808080"/>
            </a:solidFill>
            <a:prstDash val="solid"/>
          </a:ln>
        </p:spPr>
      </p:sp>
      <p:sp>
        <p:nvSpPr>
          <p:cNvPr id="3" name="Segnaposto note 2"/>
          <p:cNvSpPr txBox="1">
            <a:spLocks noGrp="1"/>
          </p:cNvSpPr>
          <p:nvPr>
            <p:ph type="body" sz="quarter" idx="1"/>
          </p:nvPr>
        </p:nvSpPr>
        <p:spPr/>
        <p:txBody>
          <a:bodyPr/>
          <a:lstStyle/>
          <a:p>
            <a:endParaRPr 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rgbClr val="CFE7F5"/>
          </a:solidFill>
          <a:ln w="25400">
            <a:solidFill>
              <a:srgbClr val="808080"/>
            </a:solidFill>
            <a:prstDash val="solid"/>
          </a:ln>
        </p:spPr>
      </p:sp>
      <p:sp>
        <p:nvSpPr>
          <p:cNvPr id="3" name="Segnaposto note 2"/>
          <p:cNvSpPr txBox="1">
            <a:spLocks noGrp="1"/>
          </p:cNvSpPr>
          <p:nvPr>
            <p:ph type="body" sz="quarter" idx="1"/>
          </p:nvPr>
        </p:nvSpPr>
        <p:spPr/>
        <p:txBody>
          <a:bodyPr/>
          <a:lstStyle/>
          <a:p>
            <a:endParaRPr 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003786" y="695134"/>
            <a:ext cx="4848989" cy="3428152"/>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noResize="1"/>
          </p:cNvSpPr>
          <p:nvPr>
            <p:ph type="sldImg"/>
          </p:nvPr>
        </p:nvSpPr>
        <p:spPr>
          <a:xfrm>
            <a:off x="1143000" y="695325"/>
            <a:ext cx="4570413" cy="3427413"/>
          </a:xfrm>
          <a:solidFill>
            <a:schemeClr val="accent1"/>
          </a:solidFill>
          <a:ln w="25400">
            <a:solidFill>
              <a:schemeClr val="accent1">
                <a:shade val="50000"/>
              </a:schemeClr>
            </a:solidFill>
            <a:prstDash val="solid"/>
          </a:ln>
        </p:spPr>
      </p:sp>
      <p:sp>
        <p:nvSpPr>
          <p:cNvPr id="3" name="Segnaposto note 2"/>
          <p:cNvSpPr txBox="1">
            <a:spLocks noGrp="1"/>
          </p:cNvSpPr>
          <p:nvPr>
            <p:ph type="body" sz="quarter" idx="1"/>
          </p:nvPr>
        </p:nvSpPr>
        <p:spPr>
          <a:xfrm>
            <a:off x="685830" y="4343322"/>
            <a:ext cx="5486309" cy="276999"/>
          </a:xfrm>
        </p:spPr>
        <p:txBody>
          <a:bodyPr>
            <a:spAutoFit/>
          </a:bodyPr>
          <a:lstStyle/>
          <a:p>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10" name="Triangolo rettangolo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olo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it-IT" smtClean="0"/>
              <a:t>Fare clic per modificare lo stile del sottotitolo dello schema</a:t>
            </a:r>
            <a:endParaRPr kumimoji="0" lang="en-US"/>
          </a:p>
        </p:txBody>
      </p:sp>
      <p:grpSp>
        <p:nvGrpSpPr>
          <p:cNvPr id="2" name="Gruppo 1"/>
          <p:cNvGrpSpPr/>
          <p:nvPr/>
        </p:nvGrpSpPr>
        <p:grpSpPr>
          <a:xfrm>
            <a:off x="-3765" y="4953000"/>
            <a:ext cx="9147765" cy="1912088"/>
            <a:chOff x="-3765" y="4832896"/>
            <a:chExt cx="9147765" cy="2032192"/>
          </a:xfrm>
        </p:grpSpPr>
        <p:sp>
          <p:nvSpPr>
            <p:cNvPr id="7" name="Figura a mano libera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igura a mano libera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igura a mano libera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nettore 1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Segnaposto data 29"/>
          <p:cNvSpPr>
            <a:spLocks noGrp="1"/>
          </p:cNvSpPr>
          <p:nvPr>
            <p:ph type="dt" sz="half" idx="10"/>
          </p:nvPr>
        </p:nvSpPr>
        <p:spPr/>
        <p:txBody>
          <a:bodyPr/>
          <a:lstStyle>
            <a:lvl1pPr>
              <a:defRPr>
                <a:solidFill>
                  <a:srgbClr val="FFFFFF"/>
                </a:solidFill>
              </a:defRPr>
            </a:lvl1pPr>
            <a:extLst/>
          </a:lstStyle>
          <a:p>
            <a:fld id="{7A8956C3-9B03-4DBA-96CB-3E6C6434EE9F}" type="datetimeFigureOut">
              <a:rPr lang="it-IT" smtClean="0"/>
              <a:pPr/>
              <a:t>27/10/2013</a:t>
            </a:fld>
            <a:endParaRPr lang="it-IT"/>
          </a:p>
        </p:txBody>
      </p:sp>
      <p:sp>
        <p:nvSpPr>
          <p:cNvPr id="19" name="Segnaposto piè di pagina 18"/>
          <p:cNvSpPr>
            <a:spLocks noGrp="1"/>
          </p:cNvSpPr>
          <p:nvPr>
            <p:ph type="ftr" sz="quarter" idx="11"/>
          </p:nvPr>
        </p:nvSpPr>
        <p:spPr/>
        <p:txBody>
          <a:bodyPr/>
          <a:lstStyle>
            <a:lvl1pPr>
              <a:defRPr>
                <a:solidFill>
                  <a:schemeClr val="accent1">
                    <a:tint val="20000"/>
                  </a:schemeClr>
                </a:solidFill>
              </a:defRPr>
            </a:lvl1pPr>
            <a:extLst/>
          </a:lstStyle>
          <a:p>
            <a:endParaRPr lang="it-IT"/>
          </a:p>
        </p:txBody>
      </p:sp>
      <p:sp>
        <p:nvSpPr>
          <p:cNvPr id="27" name="Segnaposto numero diapositiva 26"/>
          <p:cNvSpPr>
            <a:spLocks noGrp="1"/>
          </p:cNvSpPr>
          <p:nvPr>
            <p:ph type="sldNum" sz="quarter" idx="12"/>
          </p:nvPr>
        </p:nvSpPr>
        <p:spPr/>
        <p:txBody>
          <a:bodyPr/>
          <a:lstStyle>
            <a:lvl1pPr>
              <a:defRPr>
                <a:solidFill>
                  <a:srgbClr val="FFFFFF"/>
                </a:solidFill>
              </a:defRPr>
            </a:lvl1pPr>
            <a:extLst/>
          </a:lstStyle>
          <a:p>
            <a:fld id="{9B40C43E-B895-4EC6-AF51-AB17A4936CA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9B40C43E-B895-4EC6-AF51-AB17A4936CAC}" type="slidenum">
              <a:rPr lang="it-IT" smtClean="0"/>
              <a:pPr/>
              <a:t>‹N›</a:t>
            </a:fld>
            <a:endParaRPr lang="it-IT"/>
          </a:p>
        </p:txBody>
      </p:sp>
      <p:sp>
        <p:nvSpPr>
          <p:cNvPr id="7" name="Titolo 6"/>
          <p:cNvSpPr>
            <a:spLocks noGrp="1"/>
          </p:cNvSpPr>
          <p:nvPr>
            <p:ph type="title"/>
          </p:nvPr>
        </p:nvSpPr>
        <p:spPr/>
        <p:txBody>
          <a:bodyPr rtlCol="0"/>
          <a:lstStyle>
            <a:extLst/>
          </a:lstStyle>
          <a:p>
            <a:r>
              <a:rPr kumimoji="0" lang="it-IT" smtClean="0"/>
              <a:t>Fare clic per modificare lo stile del titolo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9B40C43E-B895-4EC6-AF51-AB17A4936CAC}" type="slidenum">
              <a:rPr lang="it-IT" smtClean="0"/>
              <a:pPr/>
              <a:t>‹N›</a:t>
            </a:fld>
            <a:endParaRPr lang="it-IT"/>
          </a:p>
        </p:txBody>
      </p:sp>
      <p:sp>
        <p:nvSpPr>
          <p:cNvPr id="7" name="Gallone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Gallone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Ref idx="1002">
        <a:schemeClr val="bg1"/>
      </p:bgRef>
    </p:bg>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9B40C43E-B895-4EC6-AF51-AB17A4936CAC}" type="slidenum">
              <a:rPr lang="it-IT" smtClean="0"/>
              <a:pPr/>
              <a:t>‹N›</a:t>
            </a:fld>
            <a:endParaRPr lang="it-IT"/>
          </a:p>
        </p:txBody>
      </p:sp>
      <p:sp>
        <p:nvSpPr>
          <p:cNvPr id="8" name="Titolo 7"/>
          <p:cNvSpPr>
            <a:spLocks noGrp="1"/>
          </p:cNvSpPr>
          <p:nvPr>
            <p:ph type="title"/>
          </p:nvPr>
        </p:nvSpPr>
        <p:spPr/>
        <p:txBody>
          <a:bodyPr rtlCol="0"/>
          <a:lstStyle>
            <a:extLst/>
          </a:lstStyle>
          <a:p>
            <a:r>
              <a:rPr kumimoji="0" lang="it-IT" smtClean="0"/>
              <a:t>Fare clic per modificare lo stile del titolo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bg>
      <p:bgRef idx="1003">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8229600" cy="1143000"/>
          </a:xfrm>
        </p:spPr>
        <p:txBody>
          <a:bodyPr anchor="ctr"/>
          <a:lstStyle>
            <a:lvl1pPr>
              <a:defRPr/>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8" name="Segnaposto piè di pagina 7"/>
          <p:cNvSpPr>
            <a:spLocks noGrp="1"/>
          </p:cNvSpPr>
          <p:nvPr>
            <p:ph type="ftr" sz="quarter" idx="11"/>
          </p:nvPr>
        </p:nvSpPr>
        <p:spPr/>
        <p:txBody>
          <a:bodyPr/>
          <a:lstStyle>
            <a:extLst/>
          </a:lstStyle>
          <a:p>
            <a:endParaRPr lang="it-IT"/>
          </a:p>
        </p:txBody>
      </p:sp>
      <p:sp>
        <p:nvSpPr>
          <p:cNvPr id="9" name="Segnaposto numero diapositiva 8"/>
          <p:cNvSpPr>
            <a:spLocks noGrp="1"/>
          </p:cNvSpPr>
          <p:nvPr>
            <p:ph type="sldNum" sz="quarter" idx="12"/>
          </p:nvPr>
        </p:nvSpPr>
        <p:spPr/>
        <p:txBody>
          <a:bodyPr/>
          <a:lstStyle>
            <a:extLst/>
          </a:lstStyle>
          <a:p>
            <a:fld id="{9B40C43E-B895-4EC6-AF51-AB17A4936CAC}"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bg>
      <p:bgRef idx="1002">
        <a:schemeClr val="bg1"/>
      </p:bgRef>
    </p:bg>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4" name="Segnaposto piè di pagina 3"/>
          <p:cNvSpPr>
            <a:spLocks noGrp="1"/>
          </p:cNvSpPr>
          <p:nvPr>
            <p:ph type="ftr" sz="quarter" idx="11"/>
          </p:nvPr>
        </p:nvSpPr>
        <p:spPr/>
        <p:txBody>
          <a:bodyPr/>
          <a:lstStyle>
            <a:extLst/>
          </a:lstStyle>
          <a:p>
            <a:endParaRPr lang="it-IT"/>
          </a:p>
        </p:txBody>
      </p:sp>
      <p:sp>
        <p:nvSpPr>
          <p:cNvPr id="5" name="Segnaposto numero diapositiva 4"/>
          <p:cNvSpPr>
            <a:spLocks noGrp="1"/>
          </p:cNvSpPr>
          <p:nvPr>
            <p:ph type="sldNum" sz="quarter" idx="12"/>
          </p:nvPr>
        </p:nvSpPr>
        <p:spPr/>
        <p:txBody>
          <a:bodyPr/>
          <a:lstStyle>
            <a:extLst/>
          </a:lstStyle>
          <a:p>
            <a:fld id="{9B40C43E-B895-4EC6-AF51-AB17A4936CAC}" type="slidenum">
              <a:rPr lang="it-IT" smtClean="0"/>
              <a:pPr/>
              <a:t>‹N›</a:t>
            </a:fld>
            <a:endParaRPr lang="it-IT"/>
          </a:p>
        </p:txBody>
      </p:sp>
      <p:sp>
        <p:nvSpPr>
          <p:cNvPr id="6" name="Titolo 5"/>
          <p:cNvSpPr>
            <a:spLocks noGrp="1"/>
          </p:cNvSpPr>
          <p:nvPr>
            <p:ph type="title"/>
          </p:nvPr>
        </p:nvSpPr>
        <p:spPr/>
        <p:txBody>
          <a:bodyPr rtlCol="0"/>
          <a:lstStyle>
            <a:extLst/>
          </a:lstStyle>
          <a:p>
            <a:r>
              <a:rPr kumimoji="0" lang="it-IT" smtClean="0"/>
              <a:t>Fare clic per modificare lo stile del titolo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3" name="Segnaposto piè di pagina 2"/>
          <p:cNvSpPr>
            <a:spLocks noGrp="1"/>
          </p:cNvSpPr>
          <p:nvPr>
            <p:ph type="ftr" sz="quarter" idx="11"/>
          </p:nvPr>
        </p:nvSpPr>
        <p:spPr/>
        <p:txBody>
          <a:bodyPr/>
          <a:lstStyle>
            <a:extLst/>
          </a:lstStyle>
          <a:p>
            <a:endParaRPr lang="it-IT"/>
          </a:p>
        </p:txBody>
      </p:sp>
      <p:sp>
        <p:nvSpPr>
          <p:cNvPr id="4" name="Segnaposto numero diapositiva 3"/>
          <p:cNvSpPr>
            <a:spLocks noGrp="1"/>
          </p:cNvSpPr>
          <p:nvPr>
            <p:ph type="sldNum" sz="quarter" idx="12"/>
          </p:nvPr>
        </p:nvSpPr>
        <p:spPr/>
        <p:txBody>
          <a:bodyPr/>
          <a:lstStyle>
            <a:extLst/>
          </a:lstStyle>
          <a:p>
            <a:fld id="{9B40C43E-B895-4EC6-AF51-AB17A4936CA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3">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a:xfrm>
            <a:off x="6727032" y="6407944"/>
            <a:ext cx="1920240" cy="365760"/>
          </a:xfrm>
        </p:spPr>
        <p:txBody>
          <a:bodyPr/>
          <a:lstStyle>
            <a:extLst/>
          </a:lstStyle>
          <a:p>
            <a:fld id="{7A8956C3-9B03-4DBA-96CB-3E6C6434EE9F}" type="datetimeFigureOut">
              <a:rPr lang="it-IT" smtClean="0"/>
              <a:pPr/>
              <a:t>27/10/2013</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9B40C43E-B895-4EC6-AF51-AB17A4936CAC}"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bg>
      <p:bgRef idx="1002">
        <a:schemeClr val="bg1"/>
      </p:bgRef>
    </p:bg>
    <p:spTree>
      <p:nvGrpSpPr>
        <p:cNvPr id="1" name=""/>
        <p:cNvGrpSpPr/>
        <p:nvPr/>
      </p:nvGrpSpPr>
      <p:grpSpPr>
        <a:xfrm>
          <a:off x="0" y="0"/>
          <a:ext cx="0" cy="0"/>
          <a:chOff x="0" y="0"/>
          <a:chExt cx="0" cy="0"/>
        </a:xfrm>
      </p:grpSpPr>
      <p:sp>
        <p:nvSpPr>
          <p:cNvPr id="4" name="Segnaposto testo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it-IT" smtClean="0"/>
              <a:t>Fare clic per modificare stili del testo dello schema</a:t>
            </a:r>
          </a:p>
        </p:txBody>
      </p:sp>
      <p:sp>
        <p:nvSpPr>
          <p:cNvPr id="3" name="Segnaposto immagin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it-IT" smtClean="0"/>
              <a:t>Fare clic sull'icona per inserire un'immagine</a:t>
            </a:r>
            <a:endParaRPr kumimoji="0" lang="en-US" dirty="0"/>
          </a:p>
        </p:txBody>
      </p:sp>
      <p:sp>
        <p:nvSpPr>
          <p:cNvPr id="5" name="Segnaposto data 4"/>
          <p:cNvSpPr>
            <a:spLocks noGrp="1"/>
          </p:cNvSpPr>
          <p:nvPr>
            <p:ph type="dt" sz="half" idx="10"/>
          </p:nvPr>
        </p:nvSpPr>
        <p:spPr/>
        <p:txBody>
          <a:bodyPr/>
          <a:lstStyle>
            <a:lvl1pPr>
              <a:defRPr>
                <a:solidFill>
                  <a:schemeClr val="tx1"/>
                </a:solidFill>
              </a:defRPr>
            </a:lvl1pPr>
            <a:extLst/>
          </a:lstStyle>
          <a:p>
            <a:fld id="{7A8956C3-9B03-4DBA-96CB-3E6C6434EE9F}" type="datetimeFigureOut">
              <a:rPr lang="it-IT" smtClean="0"/>
              <a:pPr/>
              <a:t>27/10/2013</a:t>
            </a:fld>
            <a:endParaRPr lang="it-IT"/>
          </a:p>
        </p:txBody>
      </p:sp>
      <p:sp>
        <p:nvSpPr>
          <p:cNvPr id="6" name="Segnaposto piè di pagina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it-IT"/>
          </a:p>
        </p:txBody>
      </p:sp>
      <p:sp>
        <p:nvSpPr>
          <p:cNvPr id="7" name="Segnaposto numero diapositiva 6"/>
          <p:cNvSpPr>
            <a:spLocks noGrp="1"/>
          </p:cNvSpPr>
          <p:nvPr>
            <p:ph type="sldNum" sz="quarter" idx="12"/>
          </p:nvPr>
        </p:nvSpPr>
        <p:spPr/>
        <p:txBody>
          <a:bodyPr/>
          <a:lstStyle>
            <a:lvl1pPr>
              <a:defRPr>
                <a:solidFill>
                  <a:schemeClr val="tx1"/>
                </a:solidFill>
              </a:defRPr>
            </a:lvl1pPr>
            <a:extLst/>
          </a:lstStyle>
          <a:p>
            <a:fld id="{9B40C43E-B895-4EC6-AF51-AB17A4936CAC}" type="slidenum">
              <a:rPr lang="it-IT" smtClean="0"/>
              <a:pPr/>
              <a:t>‹N›</a:t>
            </a:fld>
            <a:endParaRPr lang="it-IT"/>
          </a:p>
        </p:txBody>
      </p:sp>
      <p:sp>
        <p:nvSpPr>
          <p:cNvPr id="2" name="Tito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it-IT" smtClean="0"/>
              <a:t>Fare clic per modificare lo stile del titolo</a:t>
            </a:r>
            <a:endParaRPr kumimoji="0" lang="en-US"/>
          </a:p>
        </p:txBody>
      </p:sp>
      <p:sp>
        <p:nvSpPr>
          <p:cNvPr id="8" name="Figura a mano libera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igura a mano libera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angolo rettangolo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nettore 1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Gallone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Gallone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1481329"/>
            <a:ext cx="8229600" cy="4386071"/>
          </a:xfrm>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9B40C43E-B895-4EC6-AF51-AB17A4936CA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44013" y="274640"/>
            <a:ext cx="1777470" cy="5592761"/>
          </a:xfrm>
        </p:spPr>
        <p:txBody>
          <a:bodyPr vert="eaVert"/>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41"/>
            <a:ext cx="6324600" cy="5592760"/>
          </a:xfrm>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7A8956C3-9B03-4DBA-96CB-3E6C6434EE9F}" type="datetimeFigureOut">
              <a:rPr lang="it-IT" smtClean="0"/>
              <a:pPr/>
              <a:t>27/10/2013</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9B40C43E-B895-4EC6-AF51-AB17A4936CA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igura a mano libera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igura a mano libera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angolo rettangolo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nettore 1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egnaposto tito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A8956C3-9B03-4DBA-96CB-3E6C6434EE9F}" type="datetimeFigureOut">
              <a:rPr lang="it-IT" smtClean="0"/>
              <a:pPr/>
              <a:t>27/10/2013</a:t>
            </a:fld>
            <a:endParaRPr lang="it-IT"/>
          </a:p>
        </p:txBody>
      </p:sp>
      <p:sp>
        <p:nvSpPr>
          <p:cNvPr id="22" name="Segnaposto piè di pagina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it-IT"/>
          </a:p>
        </p:txBody>
      </p:sp>
      <p:sp>
        <p:nvSpPr>
          <p:cNvPr id="18" name="Segnaposto numero diapositiva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B40C43E-B895-4EC6-AF51-AB17A4936CA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virtualtourist.com/" TargetMode="Externa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www.naturalmentevino.it/" TargetMode="External"/><Relationship Id="rId13" Type="http://schemas.openxmlformats.org/officeDocument/2006/relationships/hyperlink" Target="http://www.slowfood.it/" TargetMode="External"/><Relationship Id="rId18" Type="http://schemas.openxmlformats.org/officeDocument/2006/relationships/hyperlink" Target="http://www.riminiturismo.it/" TargetMode="External"/><Relationship Id="rId3" Type="http://schemas.openxmlformats.org/officeDocument/2006/relationships/hyperlink" Target="http://www.wikipedia.org/" TargetMode="External"/><Relationship Id="rId7" Type="http://schemas.openxmlformats.org/officeDocument/2006/relationships/hyperlink" Target="http://www.100vino.it/" TargetMode="External"/><Relationship Id="rId12" Type="http://schemas.openxmlformats.org/officeDocument/2006/relationships/hyperlink" Target="http://www.terredelvino.net/" TargetMode="External"/><Relationship Id="rId17" Type="http://schemas.openxmlformats.org/officeDocument/2006/relationships/hyperlink" Target="http://www.d.repubblica.it/" TargetMode="External"/><Relationship Id="rId2" Type="http://schemas.openxmlformats.org/officeDocument/2006/relationships/image" Target="../media/image38.jpeg"/><Relationship Id="rId16" Type="http://schemas.openxmlformats.org/officeDocument/2006/relationships/hyperlink" Target="http://www.degusta.it/" TargetMode="External"/><Relationship Id="rId1" Type="http://schemas.openxmlformats.org/officeDocument/2006/relationships/slideLayout" Target="../slideLayouts/slideLayout2.xml"/><Relationship Id="rId6" Type="http://schemas.openxmlformats.org/officeDocument/2006/relationships/hyperlink" Target="http://www.stradedelvinodeltrentino.it/" TargetMode="External"/><Relationship Id="rId11" Type="http://schemas.openxmlformats.org/officeDocument/2006/relationships/hyperlink" Target="http://www.moebiusonline.eu/" TargetMode="External"/><Relationship Id="rId5" Type="http://schemas.openxmlformats.org/officeDocument/2006/relationships/hyperlink" Target="http://www.ansa.it/" TargetMode="External"/><Relationship Id="rId15" Type="http://schemas.openxmlformats.org/officeDocument/2006/relationships/hyperlink" Target="http://www.uliassi.it/" TargetMode="External"/><Relationship Id="rId10" Type="http://schemas.openxmlformats.org/officeDocument/2006/relationships/hyperlink" Target="http://www.benesserevillage.it/" TargetMode="External"/><Relationship Id="rId19" Type="http://schemas.openxmlformats.org/officeDocument/2006/relationships/hyperlink" Target="http://www.dissapore.com/" TargetMode="External"/><Relationship Id="rId4" Type="http://schemas.openxmlformats.org/officeDocument/2006/relationships/hyperlink" Target="http://www.bisedizioni.it/" TargetMode="External"/><Relationship Id="rId9" Type="http://schemas.openxmlformats.org/officeDocument/2006/relationships/hyperlink" Target="http://www.movimentoturismovino.it/" TargetMode="External"/><Relationship Id="rId14" Type="http://schemas.openxmlformats.org/officeDocument/2006/relationships/hyperlink" Target="http://www.streetfoodmobil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ttangolo 2"/>
          <p:cNvSpPr/>
          <p:nvPr/>
        </p:nvSpPr>
        <p:spPr>
          <a:xfrm>
            <a:off x="4535488" y="0"/>
            <a:ext cx="4608512" cy="954107"/>
          </a:xfrm>
          <a:prstGeom prst="rect">
            <a:avLst/>
          </a:prstGeom>
          <a:noFill/>
        </p:spPr>
        <p:txBody>
          <a:bodyPr wrap="square" lIns="91440" tIns="45720" rIns="91440" bIns="45720">
            <a:spAutoFit/>
          </a:bodyPr>
          <a:lstStyle/>
          <a:p>
            <a:pPr algn="ctr"/>
            <a:r>
              <a:rPr lang="it-IT" sz="2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Turismo </a:t>
            </a:r>
          </a:p>
          <a:p>
            <a:pPr algn="ctr"/>
            <a:r>
              <a:rPr lang="it-IT" sz="2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enogastronomico</a:t>
            </a:r>
            <a:endParaRPr lang="it-IT"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Rettangolo 3"/>
          <p:cNvSpPr/>
          <p:nvPr/>
        </p:nvSpPr>
        <p:spPr>
          <a:xfrm>
            <a:off x="1043608" y="4293096"/>
            <a:ext cx="8100392" cy="1569660"/>
          </a:xfrm>
          <a:prstGeom prst="rect">
            <a:avLst/>
          </a:prstGeom>
          <a:noFill/>
        </p:spPr>
        <p:txBody>
          <a:bodyPr wrap="square" lIns="91440" tIns="45720" rIns="91440" bIns="45720">
            <a:spAutoFit/>
          </a:bodyPr>
          <a:lstStyle/>
          <a:p>
            <a:pPr algn="ctr"/>
            <a:r>
              <a:rPr lang="it-IT" sz="4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Calibri" pitchFamily="34" charset="0"/>
              </a:rPr>
              <a:t>TRUCCO </a:t>
            </a:r>
            <a:r>
              <a:rPr lang="it-IT" sz="48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Calibri" pitchFamily="34" charset="0"/>
              </a:rPr>
              <a:t>DEI SENSI:</a:t>
            </a:r>
          </a:p>
          <a:p>
            <a:pPr algn="ctr"/>
            <a:r>
              <a:rPr lang="it-IT" sz="4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Calibri" pitchFamily="34" charset="0"/>
              </a:rPr>
              <a:t>TRADIZIONE O INNOVAZIONE?</a:t>
            </a:r>
            <a:endParaRPr lang="it-IT" sz="48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Calibri" pitchFamily="34" charset="0"/>
            </a:endParaRPr>
          </a:p>
        </p:txBody>
      </p:sp>
      <p:sp>
        <p:nvSpPr>
          <p:cNvPr id="5" name="CasellaDiTesto 4"/>
          <p:cNvSpPr txBox="1"/>
          <p:nvPr/>
        </p:nvSpPr>
        <p:spPr>
          <a:xfrm>
            <a:off x="6156176" y="1988840"/>
            <a:ext cx="2808312" cy="1754326"/>
          </a:xfrm>
          <a:prstGeom prst="rect">
            <a:avLst/>
          </a:prstGeom>
          <a:noFill/>
        </p:spPr>
        <p:txBody>
          <a:bodyPr wrap="square" rtlCol="0">
            <a:spAutoFit/>
          </a:bodyPr>
          <a:lstStyle/>
          <a:p>
            <a:r>
              <a:rPr lang="it-IT" b="1" i="1" dirty="0" smtClean="0">
                <a:solidFill>
                  <a:srgbClr val="002060"/>
                </a:solidFill>
              </a:rPr>
              <a:t>A cura di</a:t>
            </a:r>
          </a:p>
          <a:p>
            <a:r>
              <a:rPr lang="it-IT" b="1" i="1" dirty="0" err="1" smtClean="0">
                <a:solidFill>
                  <a:srgbClr val="002060"/>
                </a:solidFill>
              </a:rPr>
              <a:t>Covacci</a:t>
            </a:r>
            <a:r>
              <a:rPr lang="it-IT" b="1" i="1" dirty="0" smtClean="0">
                <a:solidFill>
                  <a:srgbClr val="002060"/>
                </a:solidFill>
              </a:rPr>
              <a:t> Giulia</a:t>
            </a:r>
          </a:p>
          <a:p>
            <a:r>
              <a:rPr lang="it-IT" b="1" i="1" dirty="0" err="1" smtClean="0">
                <a:solidFill>
                  <a:srgbClr val="002060"/>
                </a:solidFill>
              </a:rPr>
              <a:t>Platinetti</a:t>
            </a:r>
            <a:r>
              <a:rPr lang="it-IT" b="1" i="1" dirty="0" smtClean="0">
                <a:solidFill>
                  <a:srgbClr val="002060"/>
                </a:solidFill>
              </a:rPr>
              <a:t> Monica</a:t>
            </a:r>
          </a:p>
          <a:p>
            <a:r>
              <a:rPr lang="it-IT" b="1" i="1" dirty="0" smtClean="0">
                <a:solidFill>
                  <a:srgbClr val="002060"/>
                </a:solidFill>
              </a:rPr>
              <a:t>Santarelli Margherita</a:t>
            </a:r>
          </a:p>
          <a:p>
            <a:r>
              <a:rPr lang="it-IT" b="1" i="1" dirty="0" err="1" smtClean="0">
                <a:solidFill>
                  <a:srgbClr val="002060"/>
                </a:solidFill>
              </a:rPr>
              <a:t>Scalisi</a:t>
            </a:r>
            <a:r>
              <a:rPr lang="it-IT" b="1" i="1" dirty="0" smtClean="0">
                <a:solidFill>
                  <a:srgbClr val="002060"/>
                </a:solidFill>
              </a:rPr>
              <a:t> Alberta</a:t>
            </a:r>
          </a:p>
          <a:p>
            <a:r>
              <a:rPr lang="it-IT" b="1" i="1" dirty="0" smtClean="0">
                <a:solidFill>
                  <a:srgbClr val="002060"/>
                </a:solidFill>
              </a:rPr>
              <a:t> </a:t>
            </a:r>
            <a:endParaRPr lang="it-IT" b="1" i="1" dirty="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encrypted-tbn2.gstatic.com/images?q=tbn:ANd9GcSUY735uDcxh4OthaHYcBaUtJIUKz4Y9v0K23rkbPoFAUD3fvAy5A"/>
          <p:cNvPicPr>
            <a:picLocks noChangeAspect="1" noChangeArrowheads="1"/>
          </p:cNvPicPr>
          <p:nvPr/>
        </p:nvPicPr>
        <p:blipFill>
          <a:blip r:embed="rId2" cstate="print"/>
          <a:srcRect/>
          <a:stretch>
            <a:fillRect/>
          </a:stretch>
        </p:blipFill>
        <p:spPr bwMode="auto">
          <a:xfrm>
            <a:off x="4664004" y="0"/>
            <a:ext cx="4479995" cy="3861048"/>
          </a:xfrm>
          <a:prstGeom prst="rect">
            <a:avLst/>
          </a:prstGeom>
          <a:ln>
            <a:noFill/>
          </a:ln>
          <a:effectLst>
            <a:softEdge rad="112500"/>
          </a:effectLst>
        </p:spPr>
      </p:pic>
      <p:sp>
        <p:nvSpPr>
          <p:cNvPr id="2" name="Titolo 1"/>
          <p:cNvSpPr>
            <a:spLocks noGrp="1"/>
          </p:cNvSpPr>
          <p:nvPr>
            <p:ph type="title"/>
          </p:nvPr>
        </p:nvSpPr>
        <p:spPr>
          <a:xfrm>
            <a:off x="611560" y="260648"/>
            <a:ext cx="7618040" cy="1080120"/>
          </a:xfrm>
        </p:spPr>
        <p:txBody>
          <a:bodyPr>
            <a:normAutofit fontScale="90000"/>
          </a:bodyPr>
          <a:lstStyle/>
          <a:p>
            <a:pPr algn="ctr"/>
            <a:r>
              <a:rPr lang="it-IT" dirty="0" smtClean="0"/>
              <a:t>TRADIZIONI CAMPAGNOLE: </a:t>
            </a:r>
            <a:br>
              <a:rPr lang="it-IT" dirty="0" smtClean="0"/>
            </a:br>
            <a:r>
              <a:rPr lang="it-IT" dirty="0" smtClean="0"/>
              <a:t>UOMO &amp; VINO</a:t>
            </a:r>
            <a:endParaRPr lang="it-IT" dirty="0"/>
          </a:p>
        </p:txBody>
      </p:sp>
      <p:sp>
        <p:nvSpPr>
          <p:cNvPr id="4" name="CasellaDiTesto 3"/>
          <p:cNvSpPr txBox="1"/>
          <p:nvPr/>
        </p:nvSpPr>
        <p:spPr>
          <a:xfrm>
            <a:off x="4139952" y="4797152"/>
            <a:ext cx="4608512" cy="1754326"/>
          </a:xfrm>
          <a:prstGeom prst="rect">
            <a:avLst/>
          </a:prstGeom>
          <a:noFill/>
        </p:spPr>
        <p:txBody>
          <a:bodyPr wrap="square" rtlCol="0">
            <a:spAutoFit/>
          </a:bodyPr>
          <a:lstStyle/>
          <a:p>
            <a:r>
              <a:rPr lang="it-IT" i="1" dirty="0" smtClean="0">
                <a:latin typeface="Calibri" pitchFamily="34" charset="0"/>
                <a:cs typeface="Times New Roman" pitchFamily="18" charset="0"/>
              </a:rPr>
              <a:t>Mentre nel passato la conoscenza di sostanze chimiche era pressoché minima, e quindi non influiva nella produzione del vino, oggi si registrano forti utilizzi di queste sostanze chimiche, che vanno poi a modificare il vero sapore e la pura naturalezza del vino. </a:t>
            </a:r>
            <a:endParaRPr lang="it-IT" i="1" dirty="0">
              <a:latin typeface="Calibri" pitchFamily="34" charset="0"/>
              <a:cs typeface="Times New Roman" pitchFamily="18" charset="0"/>
            </a:endParaRPr>
          </a:p>
        </p:txBody>
      </p:sp>
      <p:sp>
        <p:nvSpPr>
          <p:cNvPr id="6" name="Rettangolo 5"/>
          <p:cNvSpPr/>
          <p:nvPr/>
        </p:nvSpPr>
        <p:spPr>
          <a:xfrm>
            <a:off x="323528" y="1700808"/>
            <a:ext cx="4572000" cy="2031325"/>
          </a:xfrm>
          <a:prstGeom prst="rect">
            <a:avLst/>
          </a:prstGeom>
        </p:spPr>
        <p:txBody>
          <a:bodyPr>
            <a:spAutoFit/>
          </a:bodyPr>
          <a:lstStyle/>
          <a:p>
            <a:pPr algn="ctr"/>
            <a:r>
              <a:rPr lang="it-IT" dirty="0" smtClean="0">
                <a:latin typeface="Calibri" pitchFamily="34" charset="0"/>
                <a:cs typeface="Times New Roman" pitchFamily="18" charset="0"/>
              </a:rPr>
              <a:t>Il vino, fin dall’antichità, è stato un valido compagno di vita per l’uomo.</a:t>
            </a:r>
          </a:p>
          <a:p>
            <a:pPr algn="ctr"/>
            <a:r>
              <a:rPr lang="it-IT" dirty="0" smtClean="0">
                <a:latin typeface="Calibri" pitchFamily="34" charset="0"/>
                <a:cs typeface="Times New Roman" pitchFamily="18" charset="0"/>
              </a:rPr>
              <a:t>Mentre nei tempi antichi avevamo a disposizione una limitata differenziazione di vino, oggi ci troviamo immersi in una società che è in grado di </a:t>
            </a:r>
            <a:r>
              <a:rPr lang="it-IT" dirty="0" smtClean="0">
                <a:latin typeface="Calibri" pitchFamily="34" charset="0"/>
                <a:cs typeface="Times New Roman" pitchFamily="18" charset="0"/>
              </a:rPr>
              <a:t>mettere in luce le </a:t>
            </a:r>
            <a:r>
              <a:rPr lang="it-IT" dirty="0" smtClean="0">
                <a:latin typeface="Calibri" pitchFamily="34" charset="0"/>
                <a:cs typeface="Times New Roman" pitchFamily="18" charset="0"/>
              </a:rPr>
              <a:t>sue innumerevoli sfaccettature.</a:t>
            </a:r>
          </a:p>
        </p:txBody>
      </p:sp>
      <p:sp>
        <p:nvSpPr>
          <p:cNvPr id="7" name="Rettangolo 6"/>
          <p:cNvSpPr/>
          <p:nvPr/>
        </p:nvSpPr>
        <p:spPr>
          <a:xfrm>
            <a:off x="0" y="4077073"/>
            <a:ext cx="4139952" cy="1015663"/>
          </a:xfrm>
          <a:prstGeom prst="rect">
            <a:avLst/>
          </a:prstGeom>
        </p:spPr>
        <p:txBody>
          <a:bodyPr wrap="square">
            <a:spAutoFit/>
          </a:bodyPr>
          <a:lstStyle/>
          <a:p>
            <a:pPr algn="ctr"/>
            <a:r>
              <a:rPr lang="it-IT" sz="2000" b="1" i="1" dirty="0" smtClean="0">
                <a:solidFill>
                  <a:srgbClr val="FF0000"/>
                </a:solidFill>
                <a:latin typeface="Calibri" pitchFamily="34" charset="0"/>
                <a:cs typeface="Times New Roman" pitchFamily="18" charset="0"/>
              </a:rPr>
              <a:t>Ma di tutta questa varietà di vini, quanta è frutto della natura e quanta di tecniche artificiali?</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beniculturali.it/mibac/multimedia/MiBAC/minisiti/alimentazione/foto/big/038.jpg"/>
          <p:cNvPicPr>
            <a:picLocks noChangeAspect="1" noChangeArrowheads="1"/>
          </p:cNvPicPr>
          <p:nvPr/>
        </p:nvPicPr>
        <p:blipFill>
          <a:blip r:embed="rId2" cstate="print"/>
          <a:srcRect/>
          <a:stretch>
            <a:fillRect/>
          </a:stretch>
        </p:blipFill>
        <p:spPr bwMode="auto">
          <a:xfrm>
            <a:off x="0" y="692696"/>
            <a:ext cx="4395278" cy="2852936"/>
          </a:xfrm>
          <a:prstGeom prst="rect">
            <a:avLst/>
          </a:prstGeom>
          <a:ln>
            <a:noFill/>
          </a:ln>
          <a:effectLst>
            <a:softEdge rad="112500"/>
          </a:effectLst>
        </p:spPr>
      </p:pic>
      <p:sp>
        <p:nvSpPr>
          <p:cNvPr id="4" name="Rettangolo 3"/>
          <p:cNvSpPr/>
          <p:nvPr/>
        </p:nvSpPr>
        <p:spPr>
          <a:xfrm>
            <a:off x="2627784" y="188640"/>
            <a:ext cx="4032448" cy="461665"/>
          </a:xfrm>
          <a:prstGeom prst="rect">
            <a:avLst/>
          </a:prstGeom>
        </p:spPr>
        <p:txBody>
          <a:bodyPr wrap="square">
            <a:spAutoFit/>
          </a:bodyPr>
          <a:lstStyle/>
          <a:p>
            <a:r>
              <a:rPr lang="it-IT" sz="2400" b="1" dirty="0" smtClean="0">
                <a:solidFill>
                  <a:srgbClr val="FF0000"/>
                </a:solidFill>
                <a:latin typeface="Calibri" pitchFamily="34" charset="0"/>
              </a:rPr>
              <a:t>ANTICHE ORIGINI DEL VINO</a:t>
            </a:r>
          </a:p>
        </p:txBody>
      </p:sp>
      <p:sp>
        <p:nvSpPr>
          <p:cNvPr id="5" name="CasellaDiTesto 4"/>
          <p:cNvSpPr txBox="1"/>
          <p:nvPr/>
        </p:nvSpPr>
        <p:spPr>
          <a:xfrm>
            <a:off x="611560" y="3789040"/>
            <a:ext cx="3528392" cy="461665"/>
          </a:xfrm>
          <a:prstGeom prst="rect">
            <a:avLst/>
          </a:prstGeom>
          <a:noFill/>
        </p:spPr>
        <p:txBody>
          <a:bodyPr wrap="square" rtlCol="0">
            <a:spAutoFit/>
          </a:bodyPr>
          <a:lstStyle/>
          <a:p>
            <a:r>
              <a:rPr lang="it-IT" sz="2400" b="1" dirty="0" smtClean="0">
                <a:solidFill>
                  <a:srgbClr val="FF0000"/>
                </a:solidFill>
                <a:latin typeface="Calibri" pitchFamily="34" charset="0"/>
              </a:rPr>
              <a:t>COME NASCE IL VINO?</a:t>
            </a:r>
            <a:endParaRPr lang="it-IT" sz="2400" b="1" dirty="0">
              <a:solidFill>
                <a:srgbClr val="FF0000"/>
              </a:solidFill>
              <a:latin typeface="Calibri" pitchFamily="34" charset="0"/>
            </a:endParaRPr>
          </a:p>
        </p:txBody>
      </p:sp>
      <p:sp>
        <p:nvSpPr>
          <p:cNvPr id="6" name="Rettangolo 5"/>
          <p:cNvSpPr/>
          <p:nvPr/>
        </p:nvSpPr>
        <p:spPr>
          <a:xfrm>
            <a:off x="4572000" y="4293096"/>
            <a:ext cx="4139952" cy="1077218"/>
          </a:xfrm>
          <a:prstGeom prst="rect">
            <a:avLst/>
          </a:prstGeom>
        </p:spPr>
        <p:txBody>
          <a:bodyPr wrap="square">
            <a:spAutoFit/>
          </a:bodyPr>
          <a:lstStyle/>
          <a:p>
            <a:pPr algn="ctr"/>
            <a:r>
              <a:rPr lang="it-IT" sz="1600" dirty="0" smtClean="0">
                <a:latin typeface="Calibri" pitchFamily="34" charset="0"/>
                <a:cs typeface="Times New Roman" pitchFamily="18" charset="0"/>
              </a:rPr>
              <a:t>Questi lieviti si trovano ovunque in natura (fiori, foglie, corteccia degli alberi, terreno ecc.) e arrivano sugli acini dell’uva trasportati dagli insetti e dal vento. </a:t>
            </a:r>
            <a:endParaRPr lang="it-IT" sz="1600" dirty="0">
              <a:latin typeface="Calibri" pitchFamily="34" charset="0"/>
              <a:cs typeface="Times New Roman" pitchFamily="18" charset="0"/>
            </a:endParaRPr>
          </a:p>
        </p:txBody>
      </p:sp>
      <p:sp>
        <p:nvSpPr>
          <p:cNvPr id="8" name="Rettangolo 7"/>
          <p:cNvSpPr/>
          <p:nvPr/>
        </p:nvSpPr>
        <p:spPr>
          <a:xfrm>
            <a:off x="4572000" y="764705"/>
            <a:ext cx="4320480" cy="3416320"/>
          </a:xfrm>
          <a:prstGeom prst="rect">
            <a:avLst/>
          </a:prstGeom>
        </p:spPr>
        <p:txBody>
          <a:bodyPr wrap="square">
            <a:spAutoFit/>
          </a:bodyPr>
          <a:lstStyle/>
          <a:p>
            <a:pPr algn="just"/>
            <a:r>
              <a:rPr lang="it-IT" dirty="0" smtClean="0">
                <a:latin typeface="Calibri" pitchFamily="34" charset="0"/>
                <a:cs typeface="Times New Roman" pitchFamily="18" charset="0"/>
              </a:rPr>
              <a:t>Nel Valdarno Superiore, intorno a Montevarchi, sono stati ritrovati in depositi di lignite, reperti fossili di tralci di vite (</a:t>
            </a:r>
            <a:r>
              <a:rPr lang="it-IT" dirty="0" err="1" smtClean="0">
                <a:latin typeface="Calibri" pitchFamily="34" charset="0"/>
                <a:cs typeface="Times New Roman" pitchFamily="18" charset="0"/>
              </a:rPr>
              <a:t>Vitis</a:t>
            </a:r>
            <a:r>
              <a:rPr lang="it-IT" dirty="0" smtClean="0">
                <a:latin typeface="Calibri" pitchFamily="34" charset="0"/>
                <a:cs typeface="Times New Roman" pitchFamily="18" charset="0"/>
              </a:rPr>
              <a:t> vinifera) risalenti a 2 milioni di anni fa. Diversi ritrovamenti archeologici dimostrano che la </a:t>
            </a:r>
            <a:r>
              <a:rPr lang="it-IT" dirty="0" err="1" smtClean="0">
                <a:latin typeface="Calibri" pitchFamily="34" charset="0"/>
                <a:cs typeface="Times New Roman" pitchFamily="18" charset="0"/>
              </a:rPr>
              <a:t>Vitis</a:t>
            </a:r>
            <a:r>
              <a:rPr lang="it-IT" dirty="0" smtClean="0">
                <a:latin typeface="Calibri" pitchFamily="34" charset="0"/>
                <a:cs typeface="Times New Roman" pitchFamily="18" charset="0"/>
              </a:rPr>
              <a:t> vinifera cresceva spontanea già 300.000 anni fa. Studi recenti tendono ad associare i primi degustatori di tale bevanda già al neolitico; si pensa che la scoperta fu casuale e dovuta a fermentazione naturale avvenuta in contenitori dove gli uomini riponevano l'uva.</a:t>
            </a:r>
          </a:p>
        </p:txBody>
      </p:sp>
      <p:sp>
        <p:nvSpPr>
          <p:cNvPr id="9" name="Rettangolo 8"/>
          <p:cNvSpPr/>
          <p:nvPr/>
        </p:nvSpPr>
        <p:spPr>
          <a:xfrm>
            <a:off x="0" y="4293096"/>
            <a:ext cx="4572000" cy="1077218"/>
          </a:xfrm>
          <a:prstGeom prst="rect">
            <a:avLst/>
          </a:prstGeom>
        </p:spPr>
        <p:txBody>
          <a:bodyPr>
            <a:spAutoFit/>
          </a:bodyPr>
          <a:lstStyle/>
          <a:p>
            <a:pPr algn="ctr"/>
            <a:r>
              <a:rPr lang="it-IT" sz="1600" dirty="0" smtClean="0">
                <a:latin typeface="Calibri" pitchFamily="34" charset="0"/>
                <a:cs typeface="Times New Roman" pitchFamily="18" charset="0"/>
              </a:rPr>
              <a:t>Il vino proviene dalla fermentazione dello zucchero dell’uva, </a:t>
            </a:r>
            <a:r>
              <a:rPr lang="it-IT" sz="1600" b="1" dirty="0" smtClean="0">
                <a:latin typeface="Calibri" pitchFamily="34" charset="0"/>
                <a:cs typeface="Times New Roman" pitchFamily="18" charset="0"/>
              </a:rPr>
              <a:t>fermentazione</a:t>
            </a:r>
            <a:r>
              <a:rPr lang="it-IT" sz="1600" dirty="0" smtClean="0">
                <a:latin typeface="Calibri" pitchFamily="34" charset="0"/>
                <a:cs typeface="Times New Roman" pitchFamily="18" charset="0"/>
              </a:rPr>
              <a:t> attuata da microorganismi chiamati</a:t>
            </a:r>
            <a:r>
              <a:rPr lang="it-IT" sz="1600" b="1" dirty="0" smtClean="0">
                <a:latin typeface="Calibri" pitchFamily="34" charset="0"/>
                <a:cs typeface="Times New Roman" pitchFamily="18" charset="0"/>
              </a:rPr>
              <a:t> lieviti</a:t>
            </a:r>
            <a:r>
              <a:rPr lang="it-IT" sz="1600" dirty="0" smtClean="0">
                <a:latin typeface="Calibri" pitchFamily="34" charset="0"/>
                <a:cs typeface="Times New Roman" pitchFamily="18" charset="0"/>
              </a:rPr>
              <a:t>, esseri microscopici che lo scompongono trasformandolo in </a:t>
            </a:r>
            <a:r>
              <a:rPr lang="it-IT" sz="1600" b="1" dirty="0" smtClean="0">
                <a:latin typeface="Calibri" pitchFamily="34" charset="0"/>
                <a:cs typeface="Times New Roman" pitchFamily="18" charset="0"/>
              </a:rPr>
              <a:t>alcool</a:t>
            </a:r>
            <a:r>
              <a:rPr lang="it-IT" sz="1600" dirty="0" smtClean="0">
                <a:latin typeface="Calibri" pitchFamily="34" charset="0"/>
                <a:cs typeface="Times New Roman" pitchFamily="18" charset="0"/>
              </a:rPr>
              <a:t>.</a:t>
            </a:r>
          </a:p>
        </p:txBody>
      </p:sp>
      <p:sp>
        <p:nvSpPr>
          <p:cNvPr id="10" name="Rettangolo 9"/>
          <p:cNvSpPr/>
          <p:nvPr/>
        </p:nvSpPr>
        <p:spPr>
          <a:xfrm>
            <a:off x="2195736" y="5373216"/>
            <a:ext cx="4572000" cy="1077218"/>
          </a:xfrm>
          <a:prstGeom prst="rect">
            <a:avLst/>
          </a:prstGeom>
        </p:spPr>
        <p:txBody>
          <a:bodyPr>
            <a:spAutoFit/>
          </a:bodyPr>
          <a:lstStyle/>
          <a:p>
            <a:pPr algn="ctr"/>
            <a:r>
              <a:rPr lang="it-IT" sz="1600" dirty="0" smtClean="0">
                <a:latin typeface="Calibri" pitchFamily="34" charset="0"/>
                <a:cs typeface="Times New Roman" pitchFamily="18" charset="0"/>
              </a:rPr>
              <a:t>L’azione di questi microorganismi inizia quando, dopo la vendemmia, si procede ad ammostare l’uva, una delle fasi più importanti tra quelle che si succedono per la preparazione di una buona bottiglia di </a:t>
            </a:r>
            <a:r>
              <a:rPr lang="it-IT" sz="1600" b="1" dirty="0" smtClean="0">
                <a:latin typeface="Calibri" pitchFamily="34" charset="0"/>
                <a:cs typeface="Times New Roman" pitchFamily="18" charset="0"/>
              </a:rPr>
              <a:t>vino</a:t>
            </a:r>
            <a:r>
              <a:rPr lang="it-IT" sz="1600" dirty="0" smtClean="0">
                <a:latin typeface="Calibri" pitchFamily="34" charset="0"/>
                <a:cs typeface="Times New Roman" pitchFamily="18" charset="0"/>
              </a:rPr>
              <a:t>.</a:t>
            </a:r>
            <a:endParaRPr lang="it-IT" sz="1600" dirty="0">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haivisto.com/wp-content/uploads/2013/01/assistere-alla-vendemmia.jpg"/>
          <p:cNvPicPr>
            <a:picLocks noChangeAspect="1" noChangeArrowheads="1"/>
          </p:cNvPicPr>
          <p:nvPr/>
        </p:nvPicPr>
        <p:blipFill>
          <a:blip r:embed="rId2" cstate="print"/>
          <a:srcRect/>
          <a:stretch>
            <a:fillRect/>
          </a:stretch>
        </p:blipFill>
        <p:spPr bwMode="auto">
          <a:xfrm>
            <a:off x="4932040" y="764704"/>
            <a:ext cx="4034854" cy="3024336"/>
          </a:xfrm>
          <a:prstGeom prst="rect">
            <a:avLst/>
          </a:prstGeom>
          <a:ln>
            <a:noFill/>
          </a:ln>
          <a:effectLst>
            <a:softEdge rad="112500"/>
          </a:effectLst>
        </p:spPr>
      </p:pic>
      <p:sp>
        <p:nvSpPr>
          <p:cNvPr id="4" name="CasellaDiTesto 3"/>
          <p:cNvSpPr txBox="1"/>
          <p:nvPr/>
        </p:nvSpPr>
        <p:spPr>
          <a:xfrm>
            <a:off x="467544" y="188640"/>
            <a:ext cx="7992888" cy="523220"/>
          </a:xfrm>
          <a:prstGeom prst="rect">
            <a:avLst/>
          </a:prstGeom>
          <a:noFill/>
        </p:spPr>
        <p:txBody>
          <a:bodyPr wrap="square" rtlCol="0">
            <a:spAutoFit/>
          </a:bodyPr>
          <a:lstStyle/>
          <a:p>
            <a:r>
              <a:rPr lang="it-IT" sz="2800" b="1" dirty="0" smtClean="0">
                <a:solidFill>
                  <a:srgbClr val="FF0000"/>
                </a:solidFill>
                <a:latin typeface="Calibri" pitchFamily="34" charset="0"/>
              </a:rPr>
              <a:t>FASI DELLA PREPARAZIONE DEL VINO </a:t>
            </a:r>
            <a:r>
              <a:rPr lang="it-IT" sz="2800" b="1" dirty="0" smtClean="0">
                <a:solidFill>
                  <a:srgbClr val="FF0000"/>
                </a:solidFill>
                <a:latin typeface="Calibri" pitchFamily="34" charset="0"/>
              </a:rPr>
              <a:t>TRADIZIONALE</a:t>
            </a:r>
            <a:endParaRPr lang="it-IT" sz="2800" b="1" dirty="0">
              <a:solidFill>
                <a:srgbClr val="FF0000"/>
              </a:solidFill>
              <a:latin typeface="Calibri" pitchFamily="34" charset="0"/>
            </a:endParaRPr>
          </a:p>
        </p:txBody>
      </p:sp>
      <p:sp>
        <p:nvSpPr>
          <p:cNvPr id="6" name="CasellaDiTesto 5"/>
          <p:cNvSpPr txBox="1"/>
          <p:nvPr/>
        </p:nvSpPr>
        <p:spPr>
          <a:xfrm>
            <a:off x="323528" y="836712"/>
            <a:ext cx="2736304" cy="400110"/>
          </a:xfrm>
          <a:prstGeom prst="rect">
            <a:avLst/>
          </a:prstGeom>
          <a:noFill/>
        </p:spPr>
        <p:txBody>
          <a:bodyPr wrap="square" rtlCol="0">
            <a:spAutoFit/>
          </a:bodyPr>
          <a:lstStyle/>
          <a:p>
            <a:r>
              <a:rPr lang="it-IT" sz="2000" b="1" dirty="0" smtClean="0">
                <a:solidFill>
                  <a:srgbClr val="FF0000"/>
                </a:solidFill>
                <a:latin typeface="Calibri" pitchFamily="34" charset="0"/>
              </a:rPr>
              <a:t>1) VENDEMMIA</a:t>
            </a:r>
            <a:endParaRPr lang="it-IT" sz="2000" b="1" dirty="0">
              <a:solidFill>
                <a:srgbClr val="FF0000"/>
              </a:solidFill>
              <a:latin typeface="Calibri" pitchFamily="34" charset="0"/>
            </a:endParaRPr>
          </a:p>
        </p:txBody>
      </p:sp>
      <p:sp>
        <p:nvSpPr>
          <p:cNvPr id="5" name="Rettangolo 4"/>
          <p:cNvSpPr/>
          <p:nvPr/>
        </p:nvSpPr>
        <p:spPr>
          <a:xfrm>
            <a:off x="179512" y="1268760"/>
            <a:ext cx="5256584" cy="923330"/>
          </a:xfrm>
          <a:prstGeom prst="rect">
            <a:avLst/>
          </a:prstGeom>
        </p:spPr>
        <p:txBody>
          <a:bodyPr wrap="square">
            <a:spAutoFit/>
          </a:bodyPr>
          <a:lstStyle/>
          <a:p>
            <a:r>
              <a:rPr lang="it-IT" dirty="0" smtClean="0">
                <a:latin typeface="Calibri" pitchFamily="34" charset="0"/>
                <a:cs typeface="Times New Roman" pitchFamily="18" charset="0"/>
              </a:rPr>
              <a:t>Per fare il vino è necessario procurarsi l’uva.</a:t>
            </a:r>
          </a:p>
          <a:p>
            <a:r>
              <a:rPr lang="it-IT" dirty="0" smtClean="0">
                <a:latin typeface="Calibri" pitchFamily="34" charset="0"/>
                <a:cs typeface="Times New Roman" pitchFamily="18" charset="0"/>
              </a:rPr>
              <a:t>Se si dispone di un piccolo vigneto la raccolta del frutto va affrontata al momento giusto.</a:t>
            </a:r>
          </a:p>
        </p:txBody>
      </p:sp>
      <p:sp>
        <p:nvSpPr>
          <p:cNvPr id="11" name="Rettangolo 10"/>
          <p:cNvSpPr/>
          <p:nvPr/>
        </p:nvSpPr>
        <p:spPr>
          <a:xfrm>
            <a:off x="179512" y="2204864"/>
            <a:ext cx="4032448" cy="1477328"/>
          </a:xfrm>
          <a:prstGeom prst="rect">
            <a:avLst/>
          </a:prstGeom>
        </p:spPr>
        <p:txBody>
          <a:bodyPr wrap="square">
            <a:spAutoFit/>
          </a:bodyPr>
          <a:lstStyle/>
          <a:p>
            <a:r>
              <a:rPr lang="it-IT" u="sng" dirty="0" smtClean="0">
                <a:latin typeface="Calibri" pitchFamily="34" charset="0"/>
                <a:cs typeface="Times New Roman" pitchFamily="18" charset="0"/>
              </a:rPr>
              <a:t>Pratica sconsigliata</a:t>
            </a:r>
            <a:r>
              <a:rPr lang="it-IT" dirty="0" smtClean="0">
                <a:latin typeface="Calibri" pitchFamily="34" charset="0"/>
                <a:cs typeface="Times New Roman" pitchFamily="18" charset="0"/>
              </a:rPr>
              <a:t>: lavare l’uva prima della pigiatura. Lavandola, infatti, si dilaverebbero proprio quei lieviti che sono i responsabili della</a:t>
            </a:r>
            <a:r>
              <a:rPr lang="it-IT" b="1" dirty="0" smtClean="0">
                <a:latin typeface="Calibri" pitchFamily="34" charset="0"/>
                <a:cs typeface="Times New Roman" pitchFamily="18" charset="0"/>
              </a:rPr>
              <a:t> fermentazione alcoolica</a:t>
            </a:r>
            <a:r>
              <a:rPr lang="it-IT" dirty="0" smtClean="0">
                <a:latin typeface="Calibri" pitchFamily="34" charset="0"/>
                <a:cs typeface="Times New Roman" pitchFamily="18" charset="0"/>
              </a:rPr>
              <a:t>.</a:t>
            </a:r>
            <a:endParaRPr lang="it-IT" dirty="0">
              <a:latin typeface="Calibri" pitchFamily="34" charset="0"/>
              <a:cs typeface="Times New Roman" pitchFamily="18" charset="0"/>
            </a:endParaRPr>
          </a:p>
        </p:txBody>
      </p:sp>
      <p:sp>
        <p:nvSpPr>
          <p:cNvPr id="7" name="CasellaDiTesto 6"/>
          <p:cNvSpPr txBox="1"/>
          <p:nvPr/>
        </p:nvSpPr>
        <p:spPr>
          <a:xfrm>
            <a:off x="4932040" y="3933056"/>
            <a:ext cx="2520280" cy="400110"/>
          </a:xfrm>
          <a:prstGeom prst="rect">
            <a:avLst/>
          </a:prstGeom>
          <a:noFill/>
        </p:spPr>
        <p:txBody>
          <a:bodyPr wrap="square" rtlCol="0">
            <a:spAutoFit/>
          </a:bodyPr>
          <a:lstStyle/>
          <a:p>
            <a:r>
              <a:rPr lang="it-IT" sz="2000" b="1" dirty="0">
                <a:solidFill>
                  <a:srgbClr val="FF0000"/>
                </a:solidFill>
                <a:latin typeface="Calibri" pitchFamily="34" charset="0"/>
              </a:rPr>
              <a:t>2) PIGIATURA</a:t>
            </a:r>
          </a:p>
        </p:txBody>
      </p:sp>
      <p:sp>
        <p:nvSpPr>
          <p:cNvPr id="8" name="Rettangolo 7"/>
          <p:cNvSpPr/>
          <p:nvPr/>
        </p:nvSpPr>
        <p:spPr>
          <a:xfrm>
            <a:off x="4067944" y="4293096"/>
            <a:ext cx="4860032" cy="2308324"/>
          </a:xfrm>
          <a:prstGeom prst="rect">
            <a:avLst/>
          </a:prstGeom>
        </p:spPr>
        <p:txBody>
          <a:bodyPr wrap="square">
            <a:spAutoFit/>
          </a:bodyPr>
          <a:lstStyle/>
          <a:p>
            <a:r>
              <a:rPr lang="it-IT" dirty="0" smtClean="0">
                <a:latin typeface="Calibri" pitchFamily="34" charset="0"/>
                <a:cs typeface="Times New Roman" pitchFamily="18" charset="0"/>
              </a:rPr>
              <a:t>La </a:t>
            </a:r>
            <a:r>
              <a:rPr lang="it-IT" b="1" dirty="0" smtClean="0">
                <a:latin typeface="Calibri" pitchFamily="34" charset="0"/>
                <a:cs typeface="Times New Roman" pitchFamily="18" charset="0"/>
              </a:rPr>
              <a:t>pigiatura </a:t>
            </a:r>
            <a:r>
              <a:rPr lang="it-IT" dirty="0" smtClean="0">
                <a:latin typeface="Calibri" pitchFamily="34" charset="0"/>
                <a:cs typeface="Times New Roman" pitchFamily="18" charset="0"/>
              </a:rPr>
              <a:t>è la prima vera e propria fase di trasformazione dell’uva in vino. Essa consiste nel comprimere i grappoli con una al fine di far fuoriuscire il succo dagli acini.</a:t>
            </a:r>
          </a:p>
          <a:p>
            <a:r>
              <a:rPr lang="it-IT" dirty="0" smtClean="0">
                <a:latin typeface="Calibri" pitchFamily="34" charset="0"/>
                <a:cs typeface="Times New Roman" pitchFamily="18" charset="0"/>
              </a:rPr>
              <a:t>Per un uso familiare, la pigiatura può essere realizzata con i piedi, così come avveniva un tempo in molte realtà contadine, dove si usavano casse di legno con falsi fondi bucherellati</a:t>
            </a:r>
            <a:r>
              <a:rPr lang="it-IT" dirty="0" smtClean="0">
                <a:latin typeface="Times New Roman" pitchFamily="18" charset="0"/>
                <a:cs typeface="Times New Roman" pitchFamily="18" charset="0"/>
              </a:rPr>
              <a:t>. </a:t>
            </a:r>
          </a:p>
        </p:txBody>
      </p:sp>
      <p:pic>
        <p:nvPicPr>
          <p:cNvPr id="9" name="Picture 4" descr="http://www.gruppovignaioli.it/interno/fotogallery/big/pigiatura.jpg"/>
          <p:cNvPicPr>
            <a:picLocks noChangeAspect="1" noChangeArrowheads="1"/>
          </p:cNvPicPr>
          <p:nvPr/>
        </p:nvPicPr>
        <p:blipFill>
          <a:blip r:embed="rId3" cstate="print"/>
          <a:srcRect/>
          <a:stretch>
            <a:fillRect/>
          </a:stretch>
        </p:blipFill>
        <p:spPr bwMode="auto">
          <a:xfrm>
            <a:off x="0" y="3970781"/>
            <a:ext cx="3851920" cy="288721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251520" y="260648"/>
            <a:ext cx="3960440" cy="400110"/>
          </a:xfrm>
          <a:prstGeom prst="rect">
            <a:avLst/>
          </a:prstGeom>
          <a:noFill/>
        </p:spPr>
        <p:txBody>
          <a:bodyPr wrap="square" rtlCol="0">
            <a:spAutoFit/>
          </a:bodyPr>
          <a:lstStyle/>
          <a:p>
            <a:r>
              <a:rPr lang="it-IT" sz="2000" b="1" dirty="0">
                <a:solidFill>
                  <a:srgbClr val="FF0000"/>
                </a:solidFill>
                <a:latin typeface="Calibri" pitchFamily="34" charset="0"/>
              </a:rPr>
              <a:t>3) FERMENTAZIONE</a:t>
            </a:r>
          </a:p>
        </p:txBody>
      </p:sp>
      <p:sp>
        <p:nvSpPr>
          <p:cNvPr id="5" name="Rettangolo 4"/>
          <p:cNvSpPr/>
          <p:nvPr/>
        </p:nvSpPr>
        <p:spPr>
          <a:xfrm>
            <a:off x="179512" y="764704"/>
            <a:ext cx="4608512" cy="1754326"/>
          </a:xfrm>
          <a:prstGeom prst="rect">
            <a:avLst/>
          </a:prstGeom>
        </p:spPr>
        <p:txBody>
          <a:bodyPr wrap="square">
            <a:spAutoFit/>
          </a:bodyPr>
          <a:lstStyle/>
          <a:p>
            <a:r>
              <a:rPr lang="it-IT" dirty="0" smtClean="0">
                <a:latin typeface="Calibri" pitchFamily="34" charset="0"/>
                <a:cs typeface="Times New Roman" pitchFamily="18" charset="0"/>
              </a:rPr>
              <a:t>Il mosto ottenuto viene messo direttamente nel contenitore di </a:t>
            </a:r>
            <a:r>
              <a:rPr lang="it-IT" b="1" dirty="0" smtClean="0">
                <a:latin typeface="Calibri" pitchFamily="34" charset="0"/>
                <a:cs typeface="Times New Roman" pitchFamily="18" charset="0"/>
              </a:rPr>
              <a:t>fermentazione</a:t>
            </a:r>
            <a:r>
              <a:rPr lang="it-IT" dirty="0" smtClean="0">
                <a:latin typeface="Calibri" pitchFamily="34" charset="0"/>
                <a:cs typeface="Times New Roman" pitchFamily="18" charset="0"/>
              </a:rPr>
              <a:t> per la cosiddetta “macerazione”. </a:t>
            </a:r>
            <a:br>
              <a:rPr lang="it-IT" dirty="0" smtClean="0">
                <a:latin typeface="Calibri" pitchFamily="34" charset="0"/>
                <a:cs typeface="Times New Roman" pitchFamily="18" charset="0"/>
              </a:rPr>
            </a:br>
            <a:r>
              <a:rPr lang="it-IT" dirty="0" smtClean="0">
                <a:latin typeface="Calibri" pitchFamily="34" charset="0"/>
                <a:cs typeface="Times New Roman" pitchFamily="18" charset="0"/>
              </a:rPr>
              <a:t>La fermentazione alcoolica è il processo mediante il quale i lieviti trasformano gli zuccheri del mosto in alcool. </a:t>
            </a:r>
            <a:endParaRPr lang="it-IT" dirty="0">
              <a:latin typeface="Calibri" pitchFamily="34" charset="0"/>
              <a:cs typeface="Times New Roman" pitchFamily="18" charset="0"/>
            </a:endParaRPr>
          </a:p>
        </p:txBody>
      </p:sp>
      <p:sp>
        <p:nvSpPr>
          <p:cNvPr id="6" name="Rettangolo 5"/>
          <p:cNvSpPr/>
          <p:nvPr/>
        </p:nvSpPr>
        <p:spPr>
          <a:xfrm>
            <a:off x="323528" y="2780928"/>
            <a:ext cx="7236296" cy="2308324"/>
          </a:xfrm>
          <a:prstGeom prst="rect">
            <a:avLst/>
          </a:prstGeom>
        </p:spPr>
        <p:txBody>
          <a:bodyPr wrap="square">
            <a:spAutoFit/>
          </a:bodyPr>
          <a:lstStyle/>
          <a:p>
            <a:r>
              <a:rPr lang="it-IT" u="sng" dirty="0" smtClean="0">
                <a:latin typeface="Calibri" pitchFamily="34" charset="0"/>
                <a:cs typeface="Times New Roman" pitchFamily="18" charset="0"/>
              </a:rPr>
              <a:t>Regole da rispettare</a:t>
            </a:r>
            <a:r>
              <a:rPr lang="it-IT" dirty="0" smtClean="0">
                <a:latin typeface="Calibri" pitchFamily="34" charset="0"/>
                <a:cs typeface="Times New Roman" pitchFamily="18" charset="0"/>
              </a:rPr>
              <a:t>:</a:t>
            </a:r>
          </a:p>
          <a:p>
            <a:pPr marL="342900" indent="-342900">
              <a:buAutoNum type="alphaLcParenR"/>
            </a:pPr>
            <a:r>
              <a:rPr lang="it-IT" dirty="0" smtClean="0">
                <a:latin typeface="Calibri" pitchFamily="34" charset="0"/>
                <a:cs typeface="Times New Roman" pitchFamily="18" charset="0"/>
              </a:rPr>
              <a:t>non bisogna mai coprire il contenitore in cui avviene la fermentazione;</a:t>
            </a:r>
          </a:p>
          <a:p>
            <a:pPr marL="342900" indent="-342900">
              <a:buAutoNum type="alphaLcParenR"/>
            </a:pPr>
            <a:r>
              <a:rPr lang="it-IT" dirty="0" smtClean="0">
                <a:latin typeface="Calibri" pitchFamily="34" charset="0"/>
                <a:cs typeface="Times New Roman" pitchFamily="18" charset="0"/>
              </a:rPr>
              <a:t>tenere chiuse porte e finestre nel locale in cui è in atto l’operazione;</a:t>
            </a:r>
          </a:p>
          <a:p>
            <a:pPr marL="342900" indent="-342900">
              <a:buAutoNum type="alphaLcParenR"/>
            </a:pPr>
            <a:r>
              <a:rPr lang="it-IT" dirty="0" smtClean="0">
                <a:latin typeface="Calibri" pitchFamily="34" charset="0"/>
                <a:cs typeface="Times New Roman" pitchFamily="18" charset="0"/>
              </a:rPr>
              <a:t> mantenere una temperatura costante nel locale e comunque compresa idealmente tra i 21 e i 25 °C;</a:t>
            </a:r>
          </a:p>
          <a:p>
            <a:pPr marL="342900" indent="-342900">
              <a:buAutoNum type="alphaLcParenR"/>
            </a:pPr>
            <a:r>
              <a:rPr lang="it-IT" dirty="0" smtClean="0">
                <a:latin typeface="Calibri" pitchFamily="34" charset="0"/>
                <a:cs typeface="Times New Roman" pitchFamily="18" charset="0"/>
              </a:rPr>
              <a:t> controllare che la produzione di anidride carbonica non sia eccessiva;</a:t>
            </a:r>
          </a:p>
          <a:p>
            <a:pPr marL="342900" indent="-342900">
              <a:buAutoNum type="alphaLcParenR"/>
            </a:pPr>
            <a:r>
              <a:rPr lang="it-IT" dirty="0" smtClean="0">
                <a:latin typeface="Calibri" pitchFamily="34" charset="0"/>
                <a:cs typeface="Times New Roman" pitchFamily="18" charset="0"/>
              </a:rPr>
              <a:t> controllare la massa fermentante e intervenire in caso di tendenza a straripamento (ecc..)</a:t>
            </a:r>
            <a:endParaRPr lang="it-IT" dirty="0">
              <a:latin typeface="Calibri" pitchFamily="34" charset="0"/>
              <a:cs typeface="Times New Roman" pitchFamily="18" charset="0"/>
            </a:endParaRPr>
          </a:p>
        </p:txBody>
      </p:sp>
      <p:pic>
        <p:nvPicPr>
          <p:cNvPr id="13314" name="Picture 2" descr="http://www.agriverdecalabria.it/wp-content/uploads/2012/09/uva-mosto.jpg"/>
          <p:cNvPicPr>
            <a:picLocks noChangeAspect="1" noChangeArrowheads="1"/>
          </p:cNvPicPr>
          <p:nvPr/>
        </p:nvPicPr>
        <p:blipFill>
          <a:blip r:embed="rId2" cstate="print"/>
          <a:srcRect/>
          <a:stretch>
            <a:fillRect/>
          </a:stretch>
        </p:blipFill>
        <p:spPr bwMode="auto">
          <a:xfrm>
            <a:off x="4788024" y="0"/>
            <a:ext cx="4032448" cy="3028817"/>
          </a:xfrm>
          <a:prstGeom prst="rect">
            <a:avLst/>
          </a:prstGeom>
          <a:ln>
            <a:noFill/>
          </a:ln>
          <a:effectLst>
            <a:softEdge rad="112500"/>
          </a:effectLst>
        </p:spPr>
      </p:pic>
      <p:sp>
        <p:nvSpPr>
          <p:cNvPr id="8" name="Rettangolo 7"/>
          <p:cNvSpPr/>
          <p:nvPr/>
        </p:nvSpPr>
        <p:spPr>
          <a:xfrm>
            <a:off x="4355976" y="5085184"/>
            <a:ext cx="4572000" cy="1477328"/>
          </a:xfrm>
          <a:prstGeom prst="rect">
            <a:avLst/>
          </a:prstGeom>
        </p:spPr>
        <p:txBody>
          <a:bodyPr>
            <a:spAutoFit/>
          </a:bodyPr>
          <a:lstStyle/>
          <a:p>
            <a:pPr algn="ctr"/>
            <a:r>
              <a:rPr lang="it-IT" i="1" dirty="0" smtClean="0">
                <a:latin typeface="Calibri" pitchFamily="34" charset="0"/>
                <a:cs typeface="Times New Roman" pitchFamily="18" charset="0"/>
              </a:rPr>
              <a:t>Non sempre il mosto presenta zuccheri sufficienti per raggiungere il minimo di 11,5 o 12 gradi alcoolici che consentono un vino sano e conservabile. In tal caso bisogna aggiungere saccarosio.</a:t>
            </a:r>
            <a:endParaRPr lang="it-IT" i="1" dirty="0">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0" y="764704"/>
            <a:ext cx="5437112" cy="923330"/>
          </a:xfrm>
          <a:prstGeom prst="rect">
            <a:avLst/>
          </a:prstGeom>
        </p:spPr>
        <p:txBody>
          <a:bodyPr wrap="square">
            <a:spAutoFit/>
          </a:bodyPr>
          <a:lstStyle/>
          <a:p>
            <a:pPr algn="ctr"/>
            <a:r>
              <a:rPr lang="it-IT" dirty="0" smtClean="0">
                <a:latin typeface="Calibri" pitchFamily="34" charset="0"/>
                <a:cs typeface="Times New Roman" pitchFamily="18" charset="0"/>
              </a:rPr>
              <a:t>Quando la fermentazione è cessata si può passare alla </a:t>
            </a:r>
            <a:r>
              <a:rPr lang="it-IT" b="1" dirty="0" smtClean="0">
                <a:latin typeface="Calibri" pitchFamily="34" charset="0"/>
                <a:cs typeface="Times New Roman" pitchFamily="18" charset="0"/>
              </a:rPr>
              <a:t>svinatura</a:t>
            </a:r>
            <a:r>
              <a:rPr lang="it-IT" dirty="0" smtClean="0">
                <a:latin typeface="Calibri" pitchFamily="34" charset="0"/>
                <a:cs typeface="Times New Roman" pitchFamily="18" charset="0"/>
              </a:rPr>
              <a:t>, che è la separazione dell’insieme della parti ancora solide dell’uva dal vino.</a:t>
            </a:r>
          </a:p>
        </p:txBody>
      </p:sp>
      <p:sp>
        <p:nvSpPr>
          <p:cNvPr id="5" name="Rettangolo 4"/>
          <p:cNvSpPr/>
          <p:nvPr/>
        </p:nvSpPr>
        <p:spPr>
          <a:xfrm>
            <a:off x="179512" y="260648"/>
            <a:ext cx="5616624" cy="400110"/>
          </a:xfrm>
          <a:prstGeom prst="rect">
            <a:avLst/>
          </a:prstGeom>
        </p:spPr>
        <p:txBody>
          <a:bodyPr wrap="square">
            <a:spAutoFit/>
          </a:bodyPr>
          <a:lstStyle/>
          <a:p>
            <a:r>
              <a:rPr lang="it-IT" sz="2000" b="1" dirty="0" smtClean="0">
                <a:solidFill>
                  <a:srgbClr val="FF0000"/>
                </a:solidFill>
                <a:latin typeface="Calibri" pitchFamily="34" charset="0"/>
              </a:rPr>
              <a:t>4) SVINITURA, TRAVASO, IMBOTTIGLIAMENTO</a:t>
            </a:r>
            <a:endParaRPr lang="it-IT" sz="2000" b="1" dirty="0">
              <a:solidFill>
                <a:srgbClr val="FF0000"/>
              </a:solidFill>
              <a:latin typeface="Calibri" pitchFamily="34" charset="0"/>
            </a:endParaRPr>
          </a:p>
        </p:txBody>
      </p:sp>
      <p:pic>
        <p:nvPicPr>
          <p:cNvPr id="12290" name="Picture 2" descr="http://2.bp.blogspot.com/-V9ML-A214II/Tgc1LPlyt6I/AAAAAAAAADg/P5rAuqF7Ds8/s1600/imbottigliamento.jpg"/>
          <p:cNvPicPr>
            <a:picLocks noChangeAspect="1" noChangeArrowheads="1"/>
          </p:cNvPicPr>
          <p:nvPr/>
        </p:nvPicPr>
        <p:blipFill>
          <a:blip r:embed="rId2" cstate="print"/>
          <a:srcRect l="3144" t="5769" r="3076" b="9615"/>
          <a:stretch>
            <a:fillRect/>
          </a:stretch>
        </p:blipFill>
        <p:spPr bwMode="auto">
          <a:xfrm>
            <a:off x="0" y="1916832"/>
            <a:ext cx="6372200" cy="3689169"/>
          </a:xfrm>
          <a:prstGeom prst="rect">
            <a:avLst/>
          </a:prstGeom>
          <a:ln>
            <a:noFill/>
          </a:ln>
          <a:effectLst>
            <a:softEdge rad="112500"/>
          </a:effectLst>
        </p:spPr>
      </p:pic>
      <p:sp>
        <p:nvSpPr>
          <p:cNvPr id="7" name="Rettangolo 6"/>
          <p:cNvSpPr/>
          <p:nvPr/>
        </p:nvSpPr>
        <p:spPr>
          <a:xfrm>
            <a:off x="0" y="2636912"/>
            <a:ext cx="4572000" cy="646331"/>
          </a:xfrm>
          <a:prstGeom prst="rect">
            <a:avLst/>
          </a:prstGeom>
        </p:spPr>
        <p:txBody>
          <a:bodyPr>
            <a:spAutoFit/>
          </a:bodyPr>
          <a:lstStyle/>
          <a:p>
            <a:r>
              <a:rPr lang="it-IT" dirty="0" smtClean="0"/>
              <a:t/>
            </a:r>
            <a:br>
              <a:rPr lang="it-IT" dirty="0" smtClean="0"/>
            </a:br>
            <a:endParaRPr lang="it-IT" dirty="0"/>
          </a:p>
        </p:txBody>
      </p:sp>
      <p:sp>
        <p:nvSpPr>
          <p:cNvPr id="6" name="Rettangolo 5"/>
          <p:cNvSpPr/>
          <p:nvPr/>
        </p:nvSpPr>
        <p:spPr>
          <a:xfrm>
            <a:off x="5004048" y="5517232"/>
            <a:ext cx="3851920" cy="1200329"/>
          </a:xfrm>
          <a:prstGeom prst="rect">
            <a:avLst/>
          </a:prstGeom>
        </p:spPr>
        <p:txBody>
          <a:bodyPr wrap="square">
            <a:spAutoFit/>
          </a:bodyPr>
          <a:lstStyle/>
          <a:p>
            <a:pPr algn="ctr"/>
            <a:r>
              <a:rPr lang="it-IT" dirty="0" smtClean="0">
                <a:latin typeface="Calibri" pitchFamily="34" charset="0"/>
                <a:cs typeface="Times New Roman" pitchFamily="18" charset="0"/>
              </a:rPr>
              <a:t>Ora non resterà che aspettare il momento buono per imbottigliare. Dopo qualche mese di attesa</a:t>
            </a:r>
            <a:r>
              <a:rPr lang="it-IT" dirty="0" smtClean="0">
                <a:latin typeface="Calibri" pitchFamily="34" charset="0"/>
                <a:cs typeface="Times New Roman" pitchFamily="18" charset="0"/>
              </a:rPr>
              <a:t>, </a:t>
            </a:r>
            <a:r>
              <a:rPr lang="it-IT" dirty="0" smtClean="0">
                <a:latin typeface="Calibri" pitchFamily="34" charset="0"/>
                <a:cs typeface="Times New Roman" pitchFamily="18" charset="0"/>
              </a:rPr>
              <a:t>il vino in bottiglia è pronto per essere gustato</a:t>
            </a:r>
            <a:r>
              <a:rPr lang="it-IT" dirty="0" smtClean="0">
                <a:latin typeface="Times New Roman" pitchFamily="18" charset="0"/>
                <a:cs typeface="Times New Roman" pitchFamily="18" charset="0"/>
              </a:rPr>
              <a:t>.</a:t>
            </a:r>
            <a:endParaRPr lang="it-IT" dirty="0">
              <a:latin typeface="Times New Roman" pitchFamily="18" charset="0"/>
              <a:cs typeface="Times New Roman" pitchFamily="18" charset="0"/>
            </a:endParaRPr>
          </a:p>
        </p:txBody>
      </p:sp>
      <p:sp>
        <p:nvSpPr>
          <p:cNvPr id="8" name="Rettangolo 7"/>
          <p:cNvSpPr/>
          <p:nvPr/>
        </p:nvSpPr>
        <p:spPr>
          <a:xfrm>
            <a:off x="6300192" y="1772816"/>
            <a:ext cx="2843808" cy="2308324"/>
          </a:xfrm>
          <a:prstGeom prst="rect">
            <a:avLst/>
          </a:prstGeom>
        </p:spPr>
        <p:txBody>
          <a:bodyPr wrap="square">
            <a:spAutoFit/>
          </a:bodyPr>
          <a:lstStyle/>
          <a:p>
            <a:pPr algn="ctr"/>
            <a:r>
              <a:rPr lang="it-IT" dirty="0" smtClean="0">
                <a:latin typeface="Calibri" pitchFamily="34" charset="0"/>
                <a:cs typeface="Times New Roman" pitchFamily="18" charset="0"/>
              </a:rPr>
              <a:t>Il vino ottenuto va poi versato in un contenitore, come ad esempio in una botte (o altro recipiente in cui l’avrete sigillato) dove continuerà il suo lavorio rilasciando continuamente depositi sedimentosi.</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so sostanze chimiche nel vino biologico"/>
          <p:cNvPicPr>
            <a:picLocks noChangeAspect="1" noChangeArrowheads="1"/>
          </p:cNvPicPr>
          <p:nvPr/>
        </p:nvPicPr>
        <p:blipFill>
          <a:blip r:embed="rId2" cstate="print"/>
          <a:srcRect/>
          <a:stretch>
            <a:fillRect/>
          </a:stretch>
        </p:blipFill>
        <p:spPr bwMode="auto">
          <a:xfrm>
            <a:off x="0" y="260648"/>
            <a:ext cx="4067944" cy="2705184"/>
          </a:xfrm>
          <a:prstGeom prst="rect">
            <a:avLst/>
          </a:prstGeom>
          <a:ln>
            <a:noFill/>
          </a:ln>
          <a:effectLst>
            <a:softEdge rad="112500"/>
          </a:effectLst>
        </p:spPr>
      </p:pic>
      <p:sp>
        <p:nvSpPr>
          <p:cNvPr id="5" name="Rettangolo 4"/>
          <p:cNvSpPr/>
          <p:nvPr/>
        </p:nvSpPr>
        <p:spPr>
          <a:xfrm>
            <a:off x="4211960" y="764704"/>
            <a:ext cx="4248472" cy="2246769"/>
          </a:xfrm>
          <a:prstGeom prst="rect">
            <a:avLst/>
          </a:prstGeom>
        </p:spPr>
        <p:txBody>
          <a:bodyPr wrap="square">
            <a:spAutoFit/>
          </a:bodyPr>
          <a:lstStyle/>
          <a:p>
            <a:pPr algn="just"/>
            <a:r>
              <a:rPr lang="it-IT" sz="2000" dirty="0" smtClean="0">
                <a:latin typeface="Calibri" pitchFamily="34" charset="0"/>
                <a:cs typeface="Times New Roman" pitchFamily="18" charset="0"/>
              </a:rPr>
              <a:t>Si discute a </a:t>
            </a:r>
            <a:r>
              <a:rPr lang="it-IT" sz="2000" b="1" dirty="0" smtClean="0">
                <a:latin typeface="Calibri" pitchFamily="34" charset="0"/>
                <a:cs typeface="Times New Roman" pitchFamily="18" charset="0"/>
              </a:rPr>
              <a:t>Bruxelles</a:t>
            </a:r>
            <a:r>
              <a:rPr lang="it-IT" sz="2000" dirty="0" smtClean="0">
                <a:latin typeface="Calibri" pitchFamily="34" charset="0"/>
                <a:cs typeface="Times New Roman" pitchFamily="18" charset="0"/>
              </a:rPr>
              <a:t> sulla </a:t>
            </a:r>
            <a:r>
              <a:rPr lang="it-IT" sz="2000" b="1" dirty="0" smtClean="0">
                <a:solidFill>
                  <a:srgbClr val="FF0000"/>
                </a:solidFill>
                <a:latin typeface="Calibri" pitchFamily="34" charset="0"/>
                <a:cs typeface="Times New Roman" pitchFamily="18" charset="0"/>
              </a:rPr>
              <a:t>nuova proposta di regolamento </a:t>
            </a:r>
            <a:r>
              <a:rPr lang="it-IT" sz="2000" dirty="0" smtClean="0">
                <a:latin typeface="Calibri" pitchFamily="34" charset="0"/>
                <a:cs typeface="Times New Roman" pitchFamily="18" charset="0"/>
              </a:rPr>
              <a:t>della Commissione Europea che riguarda il </a:t>
            </a:r>
            <a:r>
              <a:rPr lang="it-IT" sz="2000" b="1" dirty="0" smtClean="0">
                <a:latin typeface="Calibri" pitchFamily="34" charset="0"/>
                <a:cs typeface="Times New Roman" pitchFamily="18" charset="0"/>
              </a:rPr>
              <a:t>vino biologico</a:t>
            </a:r>
            <a:r>
              <a:rPr lang="it-IT" sz="2000" dirty="0" smtClean="0">
                <a:latin typeface="Calibri" pitchFamily="34" charset="0"/>
                <a:cs typeface="Times New Roman" pitchFamily="18" charset="0"/>
              </a:rPr>
              <a:t> e l'uso che viene fatto di </a:t>
            </a:r>
            <a:r>
              <a:rPr lang="it-IT" sz="2000" b="1" dirty="0" smtClean="0">
                <a:latin typeface="Calibri" pitchFamily="34" charset="0"/>
                <a:cs typeface="Times New Roman" pitchFamily="18" charset="0"/>
              </a:rPr>
              <a:t>sostanze chimiche</a:t>
            </a:r>
            <a:r>
              <a:rPr lang="it-IT" sz="2000" dirty="0" smtClean="0">
                <a:latin typeface="Calibri" pitchFamily="34" charset="0"/>
                <a:cs typeface="Times New Roman" pitchFamily="18" charset="0"/>
              </a:rPr>
              <a:t> nel processo di produzione.</a:t>
            </a:r>
          </a:p>
          <a:p>
            <a:endParaRPr lang="it-IT" sz="2000" dirty="0" smtClean="0">
              <a:latin typeface="Times New Roman" pitchFamily="18" charset="0"/>
              <a:cs typeface="Times New Roman" pitchFamily="18" charset="0"/>
            </a:endParaRPr>
          </a:p>
        </p:txBody>
      </p:sp>
      <p:sp>
        <p:nvSpPr>
          <p:cNvPr id="6" name="CasellaDiTesto 5"/>
          <p:cNvSpPr txBox="1"/>
          <p:nvPr/>
        </p:nvSpPr>
        <p:spPr>
          <a:xfrm>
            <a:off x="6948264" y="260648"/>
            <a:ext cx="1944216" cy="369332"/>
          </a:xfrm>
          <a:prstGeom prst="rect">
            <a:avLst/>
          </a:prstGeom>
          <a:noFill/>
        </p:spPr>
        <p:txBody>
          <a:bodyPr wrap="square" rtlCol="0">
            <a:spAutoFit/>
          </a:bodyPr>
          <a:lstStyle/>
          <a:p>
            <a:r>
              <a:rPr lang="it-IT" dirty="0" smtClean="0"/>
              <a:t>Febbraio 2010</a:t>
            </a:r>
            <a:endParaRPr lang="it-IT" dirty="0"/>
          </a:p>
        </p:txBody>
      </p:sp>
      <p:sp>
        <p:nvSpPr>
          <p:cNvPr id="7" name="Rettangolo 6"/>
          <p:cNvSpPr/>
          <p:nvPr/>
        </p:nvSpPr>
        <p:spPr>
          <a:xfrm>
            <a:off x="755576" y="3140968"/>
            <a:ext cx="7272808" cy="2862322"/>
          </a:xfrm>
          <a:prstGeom prst="rect">
            <a:avLst/>
          </a:prstGeom>
        </p:spPr>
        <p:txBody>
          <a:bodyPr wrap="square">
            <a:spAutoFit/>
          </a:bodyPr>
          <a:lstStyle/>
          <a:p>
            <a:pPr algn="r"/>
            <a:r>
              <a:rPr lang="it-IT" sz="2000" dirty="0" smtClean="0">
                <a:latin typeface="Calibri" pitchFamily="34" charset="0"/>
                <a:cs typeface="Times New Roman" pitchFamily="18" charset="0"/>
              </a:rPr>
              <a:t>La proposta tende alla </a:t>
            </a:r>
            <a:r>
              <a:rPr lang="it-IT" sz="2000" b="1" dirty="0" smtClean="0">
                <a:latin typeface="Calibri" pitchFamily="34" charset="0"/>
                <a:cs typeface="Times New Roman" pitchFamily="18" charset="0"/>
              </a:rPr>
              <a:t>riduzione</a:t>
            </a:r>
            <a:r>
              <a:rPr lang="it-IT" sz="2000" dirty="0" smtClean="0">
                <a:latin typeface="Calibri" pitchFamily="34" charset="0"/>
                <a:cs typeface="Times New Roman" pitchFamily="18" charset="0"/>
              </a:rPr>
              <a:t> di queste componenti.</a:t>
            </a:r>
          </a:p>
          <a:p>
            <a:endParaRPr lang="it-IT" sz="2000" dirty="0" smtClean="0">
              <a:latin typeface="Calibri" pitchFamily="34" charset="0"/>
              <a:cs typeface="Times New Roman" pitchFamily="18" charset="0"/>
            </a:endParaRPr>
          </a:p>
          <a:p>
            <a:r>
              <a:rPr lang="it-IT" sz="2000" dirty="0" smtClean="0">
                <a:latin typeface="Calibri" pitchFamily="34" charset="0"/>
                <a:cs typeface="Times New Roman" pitchFamily="18" charset="0"/>
              </a:rPr>
              <a:t>Germania e Austria, però, pare si stiano </a:t>
            </a:r>
            <a:r>
              <a:rPr lang="it-IT" sz="2000" b="1" dirty="0" smtClean="0">
                <a:latin typeface="Calibri" pitchFamily="34" charset="0"/>
                <a:cs typeface="Times New Roman" pitchFamily="18" charset="0"/>
              </a:rPr>
              <a:t>opponendo </a:t>
            </a:r>
            <a:r>
              <a:rPr lang="it-IT" sz="2000" dirty="0" smtClean="0">
                <a:latin typeface="Calibri" pitchFamily="34" charset="0"/>
                <a:cs typeface="Times New Roman" pitchFamily="18" charset="0"/>
              </a:rPr>
              <a:t>alle ipotesi di limiti nell'uso dell’</a:t>
            </a:r>
            <a:r>
              <a:rPr lang="it-IT" sz="2000" b="1" dirty="0" smtClean="0">
                <a:latin typeface="Calibri" pitchFamily="34" charset="0"/>
                <a:cs typeface="Times New Roman" pitchFamily="18" charset="0"/>
              </a:rPr>
              <a:t>anidride solforosa</a:t>
            </a:r>
            <a:r>
              <a:rPr lang="it-IT" sz="2000" dirty="0" smtClean="0">
                <a:latin typeface="Calibri" pitchFamily="34" charset="0"/>
                <a:cs typeface="Times New Roman" pitchFamily="18" charset="0"/>
              </a:rPr>
              <a:t>, perché tali Paesi Membri sarebbero fortemente penalizzati dalla riduzione di queste sostanze chimiche proprio per le </a:t>
            </a:r>
            <a:r>
              <a:rPr lang="it-IT" sz="2000" b="1" dirty="0" smtClean="0">
                <a:latin typeface="Calibri" pitchFamily="34" charset="0"/>
                <a:cs typeface="Times New Roman" pitchFamily="18" charset="0"/>
              </a:rPr>
              <a:t>condizioni climatiche ed ambientali</a:t>
            </a:r>
            <a:r>
              <a:rPr lang="it-IT" sz="2000" dirty="0" smtClean="0">
                <a:latin typeface="Calibri" pitchFamily="34" charset="0"/>
                <a:cs typeface="Times New Roman" pitchFamily="18" charset="0"/>
              </a:rPr>
              <a:t> dei loro territori, non riuscendo - in assenza di questi - ad ottenere le </a:t>
            </a:r>
            <a:r>
              <a:rPr lang="it-IT" sz="2000" b="1" dirty="0" smtClean="0">
                <a:latin typeface="Calibri" pitchFamily="34" charset="0"/>
                <a:cs typeface="Times New Roman" pitchFamily="18" charset="0"/>
              </a:rPr>
              <a:t>medesime performance produttive</a:t>
            </a:r>
            <a:r>
              <a:rPr lang="it-IT" sz="2000" dirty="0" smtClean="0">
                <a:latin typeface="Calibri" pitchFamily="34" charset="0"/>
                <a:cs typeface="Times New Roman" pitchFamily="18" charset="0"/>
              </a:rPr>
              <a:t> dei vini biologici se confrontati con i paesi mediterranei.</a:t>
            </a:r>
            <a:endParaRPr lang="it-IT" sz="2000" dirty="0">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http://primobicchiere.files.wordpress.com/2012/02/logo-biologico.jpg"/>
          <p:cNvPicPr>
            <a:picLocks noChangeAspect="1" noChangeArrowheads="1"/>
          </p:cNvPicPr>
          <p:nvPr/>
        </p:nvPicPr>
        <p:blipFill>
          <a:blip r:embed="rId2" cstate="print"/>
          <a:srcRect/>
          <a:stretch>
            <a:fillRect/>
          </a:stretch>
        </p:blipFill>
        <p:spPr bwMode="auto">
          <a:xfrm>
            <a:off x="179512" y="1124744"/>
            <a:ext cx="3783626" cy="2520280"/>
          </a:xfrm>
          <a:prstGeom prst="rect">
            <a:avLst/>
          </a:prstGeom>
          <a:ln>
            <a:noFill/>
          </a:ln>
          <a:effectLst>
            <a:softEdge rad="112500"/>
          </a:effectLst>
        </p:spPr>
      </p:pic>
      <p:sp>
        <p:nvSpPr>
          <p:cNvPr id="4" name="Rettangolo 3"/>
          <p:cNvSpPr/>
          <p:nvPr/>
        </p:nvSpPr>
        <p:spPr>
          <a:xfrm>
            <a:off x="323528" y="188640"/>
            <a:ext cx="7560840" cy="830997"/>
          </a:xfrm>
          <a:prstGeom prst="rect">
            <a:avLst/>
          </a:prstGeom>
        </p:spPr>
        <p:txBody>
          <a:bodyPr wrap="square">
            <a:spAutoFit/>
          </a:bodyPr>
          <a:lstStyle/>
          <a:p>
            <a:pPr algn="ctr"/>
            <a:r>
              <a:rPr lang="it-IT" sz="2400" b="1" dirty="0" smtClean="0">
                <a:solidFill>
                  <a:srgbClr val="FF0000"/>
                </a:solidFill>
                <a:latin typeface="Calibri" pitchFamily="34" charset="0"/>
                <a:cs typeface="Times New Roman" pitchFamily="18" charset="0"/>
              </a:rPr>
              <a:t>Quale è la </a:t>
            </a:r>
            <a:r>
              <a:rPr lang="it-IT" sz="2400" b="1" dirty="0" smtClean="0">
                <a:solidFill>
                  <a:srgbClr val="FF0000"/>
                </a:solidFill>
                <a:latin typeface="Calibri" pitchFamily="34" charset="0"/>
                <a:cs typeface="Times New Roman" pitchFamily="18" charset="0"/>
              </a:rPr>
              <a:t>definizione produttiva per descrivere il vino biologico in quanto tale?</a:t>
            </a:r>
          </a:p>
        </p:txBody>
      </p:sp>
      <p:sp>
        <p:nvSpPr>
          <p:cNvPr id="5" name="Rettangolo 4"/>
          <p:cNvSpPr/>
          <p:nvPr/>
        </p:nvSpPr>
        <p:spPr>
          <a:xfrm>
            <a:off x="467544" y="4005064"/>
            <a:ext cx="8317432" cy="2308324"/>
          </a:xfrm>
          <a:prstGeom prst="rect">
            <a:avLst/>
          </a:prstGeom>
        </p:spPr>
        <p:txBody>
          <a:bodyPr wrap="square">
            <a:spAutoFit/>
          </a:bodyPr>
          <a:lstStyle/>
          <a:p>
            <a:r>
              <a:rPr lang="it-IT" dirty="0" smtClean="0">
                <a:latin typeface="Calibri" pitchFamily="34" charset="0"/>
                <a:cs typeface="Times New Roman" pitchFamily="18" charset="0"/>
              </a:rPr>
              <a:t>L</a:t>
            </a:r>
            <a:r>
              <a:rPr lang="it-IT" dirty="0" smtClean="0">
                <a:latin typeface="Calibri" pitchFamily="34" charset="0"/>
                <a:cs typeface="Times New Roman" pitchFamily="18" charset="0"/>
              </a:rPr>
              <a:t>’osservanza </a:t>
            </a:r>
            <a:r>
              <a:rPr lang="it-IT" dirty="0" smtClean="0">
                <a:latin typeface="Calibri" pitchFamily="34" charset="0"/>
                <a:cs typeface="Times New Roman" pitchFamily="18" charset="0"/>
              </a:rPr>
              <a:t>da parte del </a:t>
            </a:r>
            <a:r>
              <a:rPr lang="it-IT" dirty="0" smtClean="0">
                <a:latin typeface="Calibri" pitchFamily="34" charset="0"/>
                <a:cs typeface="Times New Roman" pitchFamily="18" charset="0"/>
              </a:rPr>
              <a:t>produttore delle </a:t>
            </a:r>
            <a:r>
              <a:rPr lang="it-IT" b="1" dirty="0" smtClean="0">
                <a:latin typeface="Calibri" pitchFamily="34" charset="0"/>
                <a:cs typeface="Times New Roman" pitchFamily="18" charset="0"/>
              </a:rPr>
              <a:t>buone pratiche agronomiche</a:t>
            </a:r>
            <a:r>
              <a:rPr lang="it-IT" dirty="0" smtClean="0">
                <a:latin typeface="Calibri" pitchFamily="34" charset="0"/>
                <a:cs typeface="Times New Roman" pitchFamily="18" charset="0"/>
              </a:rPr>
              <a:t>, consentirebbe di ottenere uve di elevata qualità e - nel processo di vinificazione </a:t>
            </a:r>
            <a:r>
              <a:rPr lang="it-IT" u="sng" dirty="0" smtClean="0">
                <a:latin typeface="Calibri" pitchFamily="34" charset="0"/>
                <a:cs typeface="Times New Roman" pitchFamily="18" charset="0"/>
              </a:rPr>
              <a:t>- permetterebbe la riduzione dell'uso di additivi </a:t>
            </a:r>
            <a:r>
              <a:rPr lang="it-IT" dirty="0" smtClean="0">
                <a:latin typeface="Calibri" pitchFamily="34" charset="0"/>
                <a:cs typeface="Times New Roman" pitchFamily="18" charset="0"/>
              </a:rPr>
              <a:t>o processi di lavorazione che si tradurrebbero in una forzatura del metodo di produzione biologico.</a:t>
            </a:r>
          </a:p>
          <a:p>
            <a:r>
              <a:rPr lang="it-IT" dirty="0" smtClean="0">
                <a:latin typeface="Calibri" pitchFamily="34" charset="0"/>
                <a:cs typeface="Times New Roman" pitchFamily="18" charset="0"/>
              </a:rPr>
              <a:t> </a:t>
            </a:r>
          </a:p>
          <a:p>
            <a:pPr algn="r"/>
            <a:r>
              <a:rPr lang="it-IT" dirty="0" smtClean="0">
                <a:latin typeface="Calibri" pitchFamily="34" charset="0"/>
                <a:cs typeface="Times New Roman" pitchFamily="18" charset="0"/>
              </a:rPr>
              <a:t>In Italia attualmente sono coltivati circa </a:t>
            </a:r>
            <a:r>
              <a:rPr lang="it-IT" b="1" dirty="0" smtClean="0">
                <a:latin typeface="Calibri" pitchFamily="34" charset="0"/>
                <a:cs typeface="Times New Roman" pitchFamily="18" charset="0"/>
              </a:rPr>
              <a:t>30.000 ettari di vigneto biologico</a:t>
            </a:r>
            <a:r>
              <a:rPr lang="it-IT" dirty="0" smtClean="0">
                <a:latin typeface="Calibri" pitchFamily="34" charset="0"/>
                <a:cs typeface="Times New Roman" pitchFamily="18" charset="0"/>
              </a:rPr>
              <a:t> da circa </a:t>
            </a:r>
            <a:r>
              <a:rPr lang="it-IT" b="1" dirty="0" smtClean="0">
                <a:latin typeface="Calibri" pitchFamily="34" charset="0"/>
                <a:cs typeface="Times New Roman" pitchFamily="18" charset="0"/>
              </a:rPr>
              <a:t>10mila aziende viticole</a:t>
            </a:r>
            <a:r>
              <a:rPr lang="it-IT" dirty="0" smtClean="0">
                <a:latin typeface="Calibri" pitchFamily="34" charset="0"/>
                <a:cs typeface="Times New Roman" pitchFamily="18" charset="0"/>
              </a:rPr>
              <a:t> situate per lo più nel centro sud Italia (in particolare in Sicilia, Puglia e Campania).</a:t>
            </a:r>
            <a:endParaRPr lang="it-IT" dirty="0">
              <a:latin typeface="Calibri" pitchFamily="34" charset="0"/>
              <a:cs typeface="Times New Roman" pitchFamily="18" charset="0"/>
            </a:endParaRPr>
          </a:p>
        </p:txBody>
      </p:sp>
      <p:sp>
        <p:nvSpPr>
          <p:cNvPr id="6" name="Rettangolo 5"/>
          <p:cNvSpPr/>
          <p:nvPr/>
        </p:nvSpPr>
        <p:spPr>
          <a:xfrm>
            <a:off x="3995936" y="1196752"/>
            <a:ext cx="4968552" cy="1631216"/>
          </a:xfrm>
          <a:prstGeom prst="rect">
            <a:avLst/>
          </a:prstGeom>
        </p:spPr>
        <p:txBody>
          <a:bodyPr wrap="square">
            <a:spAutoFit/>
          </a:bodyPr>
          <a:lstStyle/>
          <a:p>
            <a:pPr algn="ctr"/>
            <a:r>
              <a:rPr lang="it-IT" sz="2000" dirty="0" smtClean="0">
                <a:latin typeface="Calibri" pitchFamily="34" charset="0"/>
                <a:cs typeface="Times New Roman" pitchFamily="18" charset="0"/>
              </a:rPr>
              <a:t>Secondo Coldiretti un </a:t>
            </a:r>
            <a:r>
              <a:rPr lang="it-IT" sz="2000" b="1" dirty="0" smtClean="0">
                <a:latin typeface="Calibri" pitchFamily="34" charset="0"/>
                <a:cs typeface="Times New Roman" pitchFamily="18" charset="0"/>
              </a:rPr>
              <a:t>vino biologico </a:t>
            </a:r>
            <a:r>
              <a:rPr lang="it-IT" sz="2000" dirty="0" smtClean="0">
                <a:latin typeface="Calibri" pitchFamily="34" charset="0"/>
                <a:cs typeface="Times New Roman" pitchFamily="18" charset="0"/>
              </a:rPr>
              <a:t>deve essere considerato tale quando</a:t>
            </a:r>
          </a:p>
          <a:p>
            <a:pPr algn="ctr"/>
            <a:r>
              <a:rPr lang="it-IT" sz="2000" dirty="0" smtClean="0">
                <a:solidFill>
                  <a:srgbClr val="FF0000"/>
                </a:solidFill>
                <a:latin typeface="Calibri" pitchFamily="34" charset="0"/>
                <a:cs typeface="Times New Roman" pitchFamily="18" charset="0"/>
              </a:rPr>
              <a:t>è </a:t>
            </a:r>
            <a:r>
              <a:rPr lang="it-IT" sz="2000" i="1" dirty="0" smtClean="0">
                <a:solidFill>
                  <a:srgbClr val="FF0000"/>
                </a:solidFill>
                <a:latin typeface="Calibri" pitchFamily="34" charset="0"/>
                <a:cs typeface="Times New Roman" pitchFamily="18" charset="0"/>
              </a:rPr>
              <a:t>prodotto nelle aree che hanno una vocazione e i requisiti per garantirne gli standard di </a:t>
            </a:r>
            <a:r>
              <a:rPr lang="it-IT" sz="2000" b="1" i="1" dirty="0" smtClean="0">
                <a:solidFill>
                  <a:srgbClr val="FF0000"/>
                </a:solidFill>
                <a:latin typeface="Calibri" pitchFamily="34" charset="0"/>
                <a:cs typeface="Times New Roman" pitchFamily="18" charset="0"/>
              </a:rPr>
              <a:t>qualità</a:t>
            </a:r>
            <a:r>
              <a:rPr lang="it-IT" sz="2000" i="1" dirty="0" smtClean="0">
                <a:solidFill>
                  <a:srgbClr val="FF0000"/>
                </a:solidFill>
                <a:latin typeface="Calibri" pitchFamily="34" charset="0"/>
                <a:cs typeface="Times New Roman" pitchFamily="18" charset="0"/>
              </a:rPr>
              <a:t> e </a:t>
            </a:r>
            <a:r>
              <a:rPr lang="it-IT" sz="2000" b="1" i="1" dirty="0" smtClean="0">
                <a:solidFill>
                  <a:srgbClr val="FF0000"/>
                </a:solidFill>
                <a:latin typeface="Calibri" pitchFamily="34" charset="0"/>
                <a:cs typeface="Times New Roman" pitchFamily="18" charset="0"/>
              </a:rPr>
              <a:t>tipicità</a:t>
            </a:r>
            <a:r>
              <a:rPr lang="it-IT" sz="2000" i="1" dirty="0" smtClean="0">
                <a:solidFill>
                  <a:srgbClr val="FF0000"/>
                </a:solidFill>
                <a:latin typeface="Calibri" pitchFamily="34" charset="0"/>
                <a:cs typeface="Times New Roman" pitchFamily="18" charset="0"/>
              </a:rPr>
              <a:t>.</a:t>
            </a:r>
            <a:endParaRPr lang="it-IT" sz="2000" dirty="0">
              <a:solidFill>
                <a:srgbClr val="FF0000"/>
              </a:solidFill>
              <a:latin typeface="Calibri" pitchFamily="34" charset="0"/>
            </a:endParaRPr>
          </a:p>
        </p:txBody>
      </p:sp>
      <p:sp>
        <p:nvSpPr>
          <p:cNvPr id="7" name="Rettangolo 6"/>
          <p:cNvSpPr/>
          <p:nvPr/>
        </p:nvSpPr>
        <p:spPr>
          <a:xfrm>
            <a:off x="3923928" y="2996952"/>
            <a:ext cx="4572000" cy="923330"/>
          </a:xfrm>
          <a:prstGeom prst="rect">
            <a:avLst/>
          </a:prstGeom>
        </p:spPr>
        <p:txBody>
          <a:bodyPr>
            <a:spAutoFit/>
          </a:bodyPr>
          <a:lstStyle/>
          <a:p>
            <a:pPr algn="ctr"/>
            <a:r>
              <a:rPr lang="it-IT" dirty="0" smtClean="0">
                <a:latin typeface="Calibri" pitchFamily="34" charset="0"/>
                <a:cs typeface="Times New Roman" pitchFamily="18" charset="0"/>
              </a:rPr>
              <a:t>OBIETTIVO: </a:t>
            </a:r>
            <a:r>
              <a:rPr lang="it-IT" b="1" dirty="0" smtClean="0">
                <a:latin typeface="Calibri" pitchFamily="34" charset="0"/>
                <a:cs typeface="Times New Roman" pitchFamily="18" charset="0"/>
              </a:rPr>
              <a:t>offrire al consumatore</a:t>
            </a:r>
            <a:r>
              <a:rPr lang="it-IT" dirty="0" smtClean="0">
                <a:latin typeface="Calibri" pitchFamily="34" charset="0"/>
                <a:cs typeface="Times New Roman" pitchFamily="18" charset="0"/>
              </a:rPr>
              <a:t> un vino che si differenzi nettamente da quello </a:t>
            </a:r>
            <a:r>
              <a:rPr lang="it-IT" dirty="0" smtClean="0">
                <a:latin typeface="Calibri" pitchFamily="34" charset="0"/>
                <a:cs typeface="Times New Roman" pitchFamily="18" charset="0"/>
              </a:rPr>
              <a:t>convenzionale.</a:t>
            </a:r>
            <a:endParaRPr lang="it-IT" dirty="0" smtClean="0">
              <a:latin typeface="Calibri" pitchFamily="34" charset="0"/>
              <a:cs typeface="Times New Roman" pitchFamily="18" charset="0"/>
            </a:endParaRPr>
          </a:p>
        </p:txBody>
      </p:sp>
      <p:sp>
        <p:nvSpPr>
          <p:cNvPr id="36866" name="AutoShape 2" descr="data:image/jpeg;base64,/9j/4AAQSkZJRgABAQAAAQABAAD/2wCEAAkGBxQQEhQUEhQUFRQUFxQUFBQVFRQXFRcUFBQXFhYUFBgYHCggGBolGxQUITEhJSktLi4uFx8zODMsNygtLisBCgoKDg0OGxAQGiwmICYsLCwsLDIvLC8sNCwsLCwsLywsLCwsLCwsLCwsLCwsLCwsLCwsLCwsLCwsLCwsLCwsLP/AABEIALcBEwMBIgACEQEDEQH/xAAcAAAABwEBAAAAAAAAAAAAAAAAAQIDBAUGBwj/xABEEAABAwIDBQUFBQYEBgMBAAABAAIDBBEFEiEGMUFRYSIycYGRBxNSocEUQmKx0SNygpLh8BUzU7I0Y6LC0vEkQ4MW/8QAGQEBAAMBAQAAAAAAAAAAAAAAAAECAwQF/8QALxEAAgIBAwMCBQMFAQEAAAAAAAECAxEEITESQVETcSIyYZGhM4HRI1KxwfBiFP/aAAwDAQACEQMRAD8Anx055FPe5dyKsMOqMwALHDTebKxAXL/8y8m3qmaljI36eKJmXmFoayibK2ztyqJ9lwe48jxWU9PJP4SJXyXCGw9vMIveA8QodRs/Mzd2vAqvlgezvBw8brmmpx5Rk9XJcxL/AN4OYVVV1LnuIBs0fNQwSlNVFZgynrHJYwTZMXyMsAdyzoqXvdqHW6rUUdTDukiB6hX1FS0kvdDb8iuqt9fdFFLq4MhDG9gBcxwbztorw4nDka33jdeq1sVEwNy2BbyUGXZmlcbmFhPgF1KnHc1UCtpZmusIiHW32T8dPIXEFptwV3SUMcQsxoaOgUiyn0V5J6SkdROtu1TEdE++rVo0aOmLHQigfRSHcLI/sMlrWV9ZGodEWOlGebhso3WUWvifC277W6LVKq2lizQO6arOzTxUW0JZisozH+Iq1p8L9+0ODrArNLX7KS3iI5FcmmxKeJGdOonKWGyNJsxcWzn5KoPs4hcSXPcSeq3aQ3ivTjXGPCOhyb5MUz2b0w3lx/iKeb7P6Qb2k+JK2BSSFbCKmY//AIej4xNNuYT52UpdP2TNN2gV8UmykFTHgVO3dE30CfbQRjcxvoFNISSEBG+ztH3R6IGMcgniEghANOamJGqUQmnhCSCWIKQWoIQOMbYWHBOtRAJYCgkMJQRAKh2o2shoG9o5pDuYN/mgNFeyqsSx6ki/zZI/C4JXGsd22qaontljODW6adSs45xJuSSeZ1Kgg61ie1mGm+XNfm0FUkG08DnWuWjgXLAhGsbNPCfYzlVGR1aCVrxdpBHRPtBG7RcrpKx8RuxxH5LU4VtfubOP4h9QuGzSSjvHcwlS1wdEw3HXx6O7TfmtVRVrJhdp8uK5/TTNkaHMIcDyUymldGczTYhRVqpw2lwTCxx2Zvggq7CcTEwsdHDeOfgrJerCakso6k090BGggpAEEEFIAo2Ix5o3joVJJSHkEEXG5RLdYIZzUrR7K3Y17z3OHU9FEjwGR0tiLMuSTcbrrR0kAdYAWjZo0cyOJXmU1yjLPft/PscdUGpZHYWPcMxJF9w5BLMb/iB8QsTiOPzxYk+nMuSItDmWjznUbrDhoVO2e2mnqPtDMjS6HuPILA/ldp1C9JVpLdnX04NNd44AohUa2cLX9FHZiobCJJcrTbtAG4B46qHLj8RZnc14jO6TL2bc+gVVKL2jLJGfDLlEotJVBwFiCD3XDcQpZV08lk8iCkEJwpJUkjZCQQnSkOCAaISCE6UghAMlqCcsggDCWEgJxqgFFtjj4oacv++dGDquEVtW+d7pJCXOcdT9Fsva1Xl9UIr9mNo06lYYKABTMPwyWoNoY3vP4Rp5ncFofZ7sr9vlJkuIY7Zrb3E7m+C7hQYfHA0MiY1jRuAACnAOLUPs0rZNXNZGPxO19AraL2STnfPGPBrj9V18BKCA5A/2STcJ4z4tP6qtrfZlWx6tDJP3XWPoV3II0B5wY6poH9pr4z8LgbH6HyW42f2hjquyezJ8J4+C6ZimFRVTDHMxr2nmNR1B4Lgu12BOw2qLGk5e/E7jl8eYXPdp4zX1KSgpHT4XFhDhoQthQVIlYHcePiuW7GbQ/aR7uT/NaND8Q5+K32AvyuLeBHzC5tP1VWdDKQzF4L1BBBeibBIEoFQZ3mQ5Gbh33fQdVWc+lfXsispYCeTMco7g7x5nkE99iZ8IXPPa5iktL9jZTyPiD3Pze7OpAyi3U6quq8XqIqyljgnqo2vI94K4BsZFxcMJFybX+SRqXM92Qo+TfYzSSMtJTmz2agHuuHFrvFOYRijZWl7AQQbTRHvMdzHRRRmZVSvfPI6MiwgIbkabDVpAv/7WRhxWSprpHURaDTj9rfuya290R4g68Fl6lU30V8rx2K5i3hG0xHZuOonZVNkeyVrcrXNta2u8EdUxRbKe7qXVL55HuLcpbZrWkW0uANVIwrE2TsL2gixtLEe9G/j5K0AabEP9HLaM09pcl0/JR4js+ypikie/viwLTqDzUOF1TT03uJacz5WljXxltnC1hmDiLLUGLW4d8gmpqn3ffIPIAdo+AUVwrohtsiElFGa9n2Ezw0pZUjKcxLG3uWt4DRaOlnvcHXLpfgkB8rtcrQODXXv5kbk2XFosY3NF7ks1Czdiypbpez/77kdW+SeUkpmOtjOmYA8jofmn7rWMoy4eS6afAgpBCccEgqxI2QklLISCgE2QRo0AkJYSQEsKAcI9ol/t81+Y/JZyy3PtZw8x1TZLdmVo16t3rDqEDrPsXqWmKaO4zh4dbiWkAA/IrpbV5pwTFpaSVssLrOHo4cWuHELr2z/tMppgBP8AsH8c2rCejuHmpBuwlBQ6TEoZReOWN4/C5p+qmNKEhhGiLgoVbjNPCLyzRs8Xtv6ICeuPe2moa6ohYO8xhzdMxFgfRXu0XtRhjBbSAyv3B5BEY683Lk1fVvnkdJK4ue83cT/e5QAqCrdDI2RpsWkH9Qu/YDIJPdyN3OaHeouvPS9C7D0pZSQZt4iZ8xdZThmSZRrc0SIo0mTctyxV4xiYgbn3hpu4DiONuqFPO1uWRhvDLYgjcCePgm8Rpg8EFZnB637FMaab/h5jaNx3RyO+70a4+h8VlZByW3K4/wC+pSSzwXG1+xseJOhe+WSMw3LPd5d5LTc5gfhCh1Xs/bUSRvq6qoqBEbsY/wB21oNwfuNHILRQXB909xFtWOH3hY6KQ+kJIIe8W03jXx0WlVisWe/dfUReUQTDH7zMXX1vlynwVFVbDmOpfVUU5p5Jb+8Y5gfE4nUnLcEa671rHU5vfO7w7NvySDA//UPm1qmFMIZ6Vy8kqKXBhI9kq+GodVNq2OmcA3IIssTgOD23PqptPUYkX5ZIaNzR333e0NHodei0tRO5nZuHPd3bC1hzKhRzMe2eFjw98JaX67nOBNvkVjbPOVFZwsv+Ckn4JEbi4/smjkZNQ3rlB3rM7U7WNw6ohhZEamaXVwzWeMxysDdDqTm06LZUkmaNpHLcOY3ris9I52IzVOKR1dOw3dE+JjyWFpAjs9lwMrR6pVVFxU3v48L2X++SYx7nRaXbqH3zYKmOalmdYNbM3suJNhle24NzpdaMVTC8xh7C8C5ZmGYDmW71xzZBkVdiTzIairghBfFPK5wyiOzmiQWsbu3DTdey3OWnhmkrXRMEoa4ul7WjQNS6xt3Ra9r6KbdVCpqMu4lNReGauWFru8AfEKJPQgAmMlpA0sTb0WawLaWoxJ0hpQ1kUZymaUGxcRcNawanTXUjekHa6akrGUtcyMiTL7uaHMB2jlGZrt2otvTEbVlwx9ds/wCcjCfY1dLPmY13r4hPA3UKlGR74/4mqTGd4U0ycob8rZ/sWg8oUUgpZSStCwgo0EEAYS2pATgUAots9nhX05YLCRvajP4hw8DuXBqulfE9zJGlrmmzmneCvTIWe2q2OgxAXd2JR3ZWjXwcPvBQDgQSrLSY9sPV0hJMZkYP/sjBcLdRvCzluHFAGw23XHUaKSyulG6WUeEjx9VGCUgHn1kjt8kh8XuP1TNkYCMIAgEpO0tM+V2WNrnu+FjS4+gW32d9mVROQ6oPuI+I0MhHQbm+fogKHYzZ91dUtZY+7bZ0ruAYOHidy9CRsDQANABYeSg4Jg0NHGI4GBreJ3ucebjxKsAFIAhZLDEsBSCM6kzb1R7TbFw1zbOfIwjcWm4vzLStJJIGi5IAG8k2HqqWu2miZoy8h6aN/mP0WVllcV8bKTlFL4ir9xVUlO1ksLq4x6Nkgc1kpYBoXMe4Xdw7JN1mJ/aVSxuLJaatieN7HENcPEFwK2DMSrZO2yIBg+7l3+pufJM1eIU1UPdV1O0/vtzW6i4zN8lz+rRN5kv3aMvUrfP5Mq32oUPw1g/lP/cnW+0yg/1KsfwX+qVifsnpagF9FOYz8Dj7yPwv3m+d1jKv2X10ROYMI+Jvab62uPNbqqvsjXpiaDHfaPB7pwojI+ok7IfIwtyN4u13lI9lBdHM4uuWzghznb3v7wPh3h5qrwzYCRhDpSC3iG8eivcQLqX3T2aZHtOUcmkG3nay0jFRWIrYskkje4e8sEjLEljtB0Jt/VSHV7ABmu2+naBHTXzKYcSHiVjS9j2g9nruP5J1uIRu0cbHk8WWFFsa4+nN4w2lnx2/BnFpLDDqSCLBhc078hF9/LjuUV2GxTQyxFrg2QOjfm0dYi2h5aqWaSN1iNLbixxH+3xSDBILZZL9HgG+m641XV0QclPCz5L4T3MLguEYjg4kjp4Y6yB7s7bSCKVptbUO03AbrqJQ7MVtfXNq6+MQsYWlseZrjZhu1jQ0mwvqSdei6QyZ17PZl0JzA3bYczbQqPJWl5ywi/Nx7o/VVsshBYf27v2DkkN4kQx7HjfexHEg/wBlPy6ahU9ZiMcDrD9vOTa28B1r2NgdegBPQDVRZsSdT2krJgzOQGQtAL3HdYNbcga7hc83cFnTGScpSWM9iIp8miz3QUemlzNB3X1sd+vNPArUuGgiRoBTQnGqFRYhHKOw4HpuPoVMChNPgJp8DgSgkhKQCgoGIYDTVH+dBE88yxub13qwCUEJMnP7N6B+6Jzf3JHgehJUY+yyi5zD/wDQf+K24SkIMVF7MKEbxM7xkP0AVjSbB0Ee6na798uf8nGy0iCAapaSOIZY2MYOTGho+QUgJmGoa4nK4Oy6OtrY8vkn2u1PRE8gU1iWFGrqsRRueQSGi9hv1IH1Wbdi1TVEtgblbxI3jxedB5LG2+Nbw934RnOxR27mkrcQjhHbeG9N5PgBqqGo2lfIctPGSeZFz4ho3eaXRbLi+ad5eTqQCbebjqfkr2GFkTbNDWNGptoLDeSfqVn/AF7efhX3ZT+pP6L8mcbgk0xBqZctzo24JvvsB3QbX3XV5Q4RFD3WDN8TtXf08lwH2lbYHEan9m4ingJENjbM4HWbxNhbkAOZVnhu02M4dDHNIySWme1rmmdpkbkO4+8ac8dxuzHiNFpDTVw3xl+XuXjVGO/c7ymKmlZKLPa1w6jd4HeFi9kfafTVz2xSNNPM7RrXEOje48GP016EDpdbpbNJrDLtZM/UbNAHNBI6N3Ik29RqPmmf8Sq6b/NZ7xo+8P8AyH1C0qJc70yW8G4+3H2M3Ul8rwUkWKUtQLO7Djz7PzGh81WY/s46SN3uyH3F2jcemu5X1bg0MveYAfib2T+h81UOwSeDWnlJHwO0+R7J+Sdd0PmXV9Vz9iOqceVn2OZ4hPNQEa1MJ3ERSBtte8YnAsff+yp2He0OU6Okp5/w1EZp5PN7c0d/Gy2lXiIcPd11MHDnlHqAfzBWN9ouw0NPAKmmDgMzQ5hu9oa+9nN+8Dct4ka7lpC2Fuy+zLRnGfBeQbXQWzTU9TT/APNj/bQ/zwl35K9wzGo6gf8AxqqGb8JcM3mO96rgVNK+M3ie9h5scfnazvkphxZ7z+1jim/E5gEg8HsLXg9SSo9GHMVj22J6F2O7YhMGNz1TwxnBgNy4jgANXeXyVVJWS1LCWWpaUC5kcQ0lvE3vu6g245nahYDBdqaWIF0lPNJM0WYJKh0sY1uBaSxaL691yiYzjNRXuvO+zAdIx2Y2nhprd3jd3IBWrrjDfl+e5KjgvsQ2xipwY8PZmfaxqZBwH+m3TS/g3jYrOUsL5pg+V7nveRdzi4uIvwtrl/lb4qG+VkfV3Kwv00Nw3xdc9ArzZ3BJql4c+7I7h2UXu48C6+rvF3otGy2DqdKAAANBYAW3KTdRImZQBy0UpQgKQRI1IObsNjcaHmFdUG0Msejjnb+Lf6/qmq3AJY9QM7ebd/mFW2XjfHU/B5/xQZu8Px6KXQnI7k7T0O5W4XMGqwocVlh7jtPhOrfTh5Lpr1n9yNo6j+46EEoLPUG0zHaSAsPMat/UK9ZUNLcwc0t+K4t6rsjZGSymdEZxlwx4I7qirtpI2aRjOee5vrx8lQVuKSTd52nwjRvpx81jZqoR43ZnO+MeDUV+PxR6NOd3Ju7zdu9Fm6/GZZtCcrfhboPPiVARRhz3ZWNLjyGv/pcNl87Nvwcs7ZS2Ndsl/lO/eN/5Qr1m8qm2XpHxRua+1y4usDe3ZAsfRXEe8+AXp0pqtJnZWsQSZEx0XppP3b+liqvYp3ZlHVp9Qf0VxiovBKP+W7/aqLYp3alHRh+blzW7aqHs/wDZnP8AWiapcs9s+1/umfYYXduQXqCPuxHdH0LuP4f3l1GS9jlsDY2JFwDbQkcQuAbW+zzEY5JJnD7Vnc57pIrl5JNyXRntDwF7WXcdBm8E2fqqoPlpoHTNhLc9g0i/eDcpP7TQatFzY9VuHe16qEboZaWIy2MZJztAJFrPhIN9/duE1sR7S24dCKWWkOVhN3Rm0hcTcmRj/vdbjcNFm9vtpm4lVe+ji900MawXtndlJOZ9tL62troN6Ah7P7L1VZK2OGKQai8jmOayMX77nEAab7b12D2oY7W0scYoSSGkiolYwSPYQGlgcCDlDruOa28WuE7sFjM7MJjkqSXPJc2AvvmdHfsF19SBrrxACgtqHZswc4OJuXAkHXedFx6jVqlpcmFt6g0i09lmOVlZBIaxh7DgI5Sz3ZkBBzdmwBtp2gLG/RbZZN+0Ja0BmjWjWSQ3cebjc2HzWcrvaRBGbe9kmfewbC29ydAAdGk+BV46qMtopslXJ8I6ciXO5dra+NnvBhlUWWvdz257c8ga53yTmz/tXpKhwjmD6dxNgZLZL8i4d3zAW8ZN8o1TL3bSG8bH/C4tPg4fq1NzUn23DJIvvOiewfvs1YfUNVrj8PvKeQDXs5xb8Pa08gqzYmfsyM5EOHmLH/aPVcj+DVL/ANIw+W73RwGogkjNntOnxDUeuvzCbEoOh9Haj56jyK7xidAxz3skY1wubZmg6HUfJZ2u2Ep5e6HMP4TcehXWdBzWnc1ouTfkAXH/AKSA7/qA6qXR0s1SQI25W7s24AcgRuHRg8StpRezcRm5d7wfCbtHmOK1tDg7YQOzr4aDwQGU2e2LZHZzxc8yN37o4LaU1MGizRZSGQc08GqQNtjAR2TlkRUgJBBBAG1R6vDYpu+0X+IaO9VzrDdqammsJB71g4jetlgu1kFTazsrvhOhVWoy2ZDw+SLWbMvbrEc45HR36FUssTmGzgWnkRYrojHA7kVRTMkFntDh1H5clyWaRPeOxhPTp8HPAltK0lbsuN8Lrfhdu8nfqqf/AAqYPye7dfw08b7rLjlTOL3RzyqlHsRwnqaB0hsxpceQH58lf4fszuMzv4G/V36LQ08DYxZjQ0cgP7utq9JJ/NsXhp2+TP0WzXGV38Dfq79FaU9O2MWY0NHT681NnkDRckALLYjtK0EthBe7puHiV2xqhXwjqjXGPBp6PefBPx7/ACCoNj5JX++dKdSW2A4Cx0V+zePALVcFxNY28bx+B4+RWY2Ld+0eObPycP1WqkF2kdCshse605H4D8i1cWo2vrfuc9v6kTahBUks0sbnPeSMznADVzWsa0loADrOc6wsTbUkcAFMfiQY3tXc4NLnANIs0b3EG9h5m/Bdx0DOM7OUtZ/xFPFIdwcWjOPB4s4eqpaX2aYbG8PFNmI1AfJI9v8AK5xB81q45Q4XBvw8xvHqoddWPjcOz+z0zO14nUi26wHEakgaJgGX2ndIZLOYWxt7MYt2bcxbT+wmcIwZ8+vdZ8R4/u81q24tE9hc7ui4II032A5a8BxuFPaAALbuFt1lwS0ClZ1yeUcz0ycups4B7XJclZ9naXCOOOM2ubOe67i4jceA8lpPYhs4xzX1sjQ5wcYob65bAZ3j8Xay34WPNTva5sVJVFtVTNzyMbkljHeexty1zObhci3EeCyfs52+GGh9PURvdCXlwLR243mwcC02uDa/MHnddsYqKwlhHQkksI7yvPnthjjbiUnuwATHGZQP9Ug3J6luQnxW6xz2vUrIz9la+WUjs52ljGnm4nU+AGvTeuOOM1ZOTZ0s8zybAXLnuPyHyACu+CTtfsYrnz4e6OQkiGR0TCdf2ZY1wb4DMR4WUzZl3uqksPHOw+LdR/tVvsVgAw+kjg0L9XykbjI/V1ug0A6BU2Kfsa3NwzMf5G1/quDV/D0T8M579nGX1NDilPd4dzH5f0sg2JTqxtxfko7Ny7ToCDUdkYRqQJISbJZSXIBBSSlFJKASjSSUEBjavBuioa7AwTexB+JuhXTHQgqHUYcHcFm4gwVBjFXSHR3vWDge9Za/BdtoZuy/9m/k7RRqvB+ioq/BA7e3z4+qjLQOnxSBwu0gjonWrkdHPVUhvE8uaPuO+hWjotuXP7BhcJLbrH18FdSQNy+QNFybBUlftK1pyxAvd0VKY56k3kcQ34G/Uq5w/B2sGgsozngFVLDNU6yuIb8DT+ZUygwdrdwAV+KcNG5NtTAHsKhDA63T6qU3h4KJDVNZ3ja50PBK+2sFtQTyG/y5qyBMWL2Z0qrdHj+/RbGKUO3G/wCfmFl6zAZo3mSJ19SRY2cL/muPVxl1QnFZw9zC5PMZJcGtuo1VRNkve9yMpsTqASRcbjYkmx5rN020csRyzMvbpld+hV5RYzFL3XWPwu0P9VrXqa7Nk9/BaN0ZDVJh0kNmsfdjfic4kjtXDr3uSSNem7VF/i2Vzg9pDc7wCWncwAG3xC+t+oAura6bliDt4vvHXXQ2PBdBqRfcRSglhGut2HS4GQOtuuBxtwHIKZGwNAaBYAAAcgBYBV0+FAm7XFut7DTTKBlDhqB2QPVRW1E0RzSXLQGg3I6ZnDL4OOvBvVSC8VFj2yFHXazwNL/9Rt2SfzNsT5qxhxKNxAvZx+6eeml919QFLUA5272PUV7iSoA+HOw/MtutPs5sjSYf/wAPEA86GRxLpCOWY7h0FleXVViWPRxaA53fC3h4ngqylGCzJlZTUeS1JWQ2leyWVpY4OIbZ1t2huNfMoCWorDYCzOQ0aPE8Vf4ds/HGMz+0R5NH6rism9QuiC28swk3asJbEukGeBp4lg9QP6KNGpE2JsFms14aaNCitOq7UsJI6EOIIFBWJCSXJSSUAgpJSnJBQBXQRXQQBBLCbBSggFGMFRZ6AHgpYTgKjAKF+DgncpNNhIHBW4CW1R0gagpg1SmiyQEsKwClOiiXUiY6KNdVAxVxl7CG777juPiqwQvA7uvENIcR0Ld/pop9Yx+9jvFp3EKtkqbncAQeZP8AVqqyRcdR1NxyJuPLePJWNNi7hvs8fP1H6earjNm7wDvHU/zDX802Ywe66x5P+jh9VOQaM1EM4s8DXg63yP6FVldsu06xOt0dqPVVckrmd8EX4ncf4hofNS6XFHM3O05Hd/fgQs7Ka7PmRSdcZcoYE9VSaG5b17TfI8FaUW1EbtJAWHnvb+qkwYy12jxb5j03pFTg0E4u2wJ+8z6hY+jdX+nLK8P+TH05w+R/ctIZmvF2kOHMG6WsfNgc8BzQuJ/dNj5jil0u00jDlmZfqNHenFWWrUXixdP+B62NprBfVuHNc0hjQDodOyNL23fvH1UM4jHSMyvcHSElxazcCeAH3WqorMcmqDkhaWg8u8fE8FKw3Zf70x65R9SoeplN9NKz9ew9WU9oL9yFNiVRVnLGCG8m8vxOVphmzLWaynMfhHd8+adr8bp6NuUWJH3GW+Z4LF4xtXLPcXyt+Fv/AHHioWnWeq19T/BaFG+Zbs3VdtDDTjJHZ7hoGtsGjxP6KrqsSklHbP8AC3u/1WQwaJ0j7u3fXqtRDCAuqLN8JEqNytM24qDDTE79ApjW8ArED5KCSEYUgMpDijcUkoBN0koyUhxQAKCbLkEAGFOBRo3p5pQDwKWCmgU40oB0JQTbSlgoBYSgkXRgoA3JtzLp1EQoBGLCFEnomP3jXmNCPNWVklzAVGAUMmFubrG6/Q6H+/JRZHluj2kdf0K0jo/NNPbfQ69DqowTkoGTHgb8wPqP1BSCxjt3ZP4dB5g6fkrCqwlru7dh6aj9R5KtnpZWd4ZwPvDX5jUKAIex7d3aHTf/ACn6IQYiW6gkHpf58fW6RFNwaf4T9P7KN8jHf5jcp+Lh/MN3mgLal2oA0k39Rld48irBlbS1fZzMceRsHDwWRnwn3gIbI8t+EZXC/j91UM9MYnWJBtuym49RxUN5WJIdKZ02orKehbwB4NGrysZje18kt2s7DeQOp/ed9AqB0jpDxPjv8ypVLh5PX8gozhYisEqKRCyuedbqwosLJ3/0VzQ4Tfhf8lfU2Hhu/U/JSohsg4Zh9h9eHkrmGAN6lPRxJ5rbK6RUSI+aXZHZEVYARXQKSSgASkEoEpBKABKbe5G4ph70AC5BRi9BSQKiepTHIIKCR0JYRoIBQKcaUEEApKCJBAKCVdBBABJsgggCISHAFBBQBp0fJMuCCCgEGsw5kvebr8Q0d6jf53VTU4ZK3c/O0bgdHeGbj4FBBGgU1RIGGzAQ/iOHnw9EhmEvku9xuPIenJBBZFibSYdwtboPqVoKPDA3f6BEgrpEMtIoeWgUhrAEEFfBAsI0EFICJREoIIBJKQSgggEkpBKCCAYkcosj0EEBFdIgggpIP//Z"/>
          <p:cNvSpPr>
            <a:spLocks noChangeAspect="1" noChangeArrowheads="1"/>
          </p:cNvSpPr>
          <p:nvPr/>
        </p:nvSpPr>
        <p:spPr bwMode="auto">
          <a:xfrm>
            <a:off x="155575" y="-1790700"/>
            <a:ext cx="5619750" cy="3743325"/>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time-to-lose.it/wp-content/uploads/2010/10/time-to-lose_vino_42.jpg"/>
          <p:cNvPicPr>
            <a:picLocks noChangeAspect="1" noChangeArrowheads="1"/>
          </p:cNvPicPr>
          <p:nvPr/>
        </p:nvPicPr>
        <p:blipFill>
          <a:blip r:embed="rId2" cstate="print"/>
          <a:srcRect/>
          <a:stretch>
            <a:fillRect/>
          </a:stretch>
        </p:blipFill>
        <p:spPr bwMode="auto">
          <a:xfrm>
            <a:off x="0" y="260648"/>
            <a:ext cx="6660232" cy="2872717"/>
          </a:xfrm>
          <a:prstGeom prst="rect">
            <a:avLst/>
          </a:prstGeom>
          <a:ln>
            <a:noFill/>
          </a:ln>
          <a:effectLst>
            <a:softEdge rad="112500"/>
          </a:effectLst>
        </p:spPr>
      </p:pic>
      <p:pic>
        <p:nvPicPr>
          <p:cNvPr id="1032" name="Picture 8" descr="http://www.comune.morrovalle.mc.it/Immagini/Stemmi%20e%20Loghi/Movimento_Turismo_Vino.gif"/>
          <p:cNvPicPr>
            <a:picLocks noChangeAspect="1" noChangeArrowheads="1"/>
          </p:cNvPicPr>
          <p:nvPr/>
        </p:nvPicPr>
        <p:blipFill>
          <a:blip r:embed="rId3" cstate="print"/>
          <a:srcRect/>
          <a:stretch>
            <a:fillRect/>
          </a:stretch>
        </p:blipFill>
        <p:spPr bwMode="auto">
          <a:xfrm>
            <a:off x="5029258" y="188640"/>
            <a:ext cx="4114742" cy="1800200"/>
          </a:xfrm>
          <a:prstGeom prst="rect">
            <a:avLst/>
          </a:prstGeom>
          <a:noFill/>
        </p:spPr>
      </p:pic>
      <p:sp>
        <p:nvSpPr>
          <p:cNvPr id="10" name="Rettangolo 9"/>
          <p:cNvSpPr/>
          <p:nvPr/>
        </p:nvSpPr>
        <p:spPr>
          <a:xfrm>
            <a:off x="1043608" y="3356992"/>
            <a:ext cx="4572000" cy="1754326"/>
          </a:xfrm>
          <a:prstGeom prst="rect">
            <a:avLst/>
          </a:prstGeom>
        </p:spPr>
        <p:txBody>
          <a:bodyPr>
            <a:spAutoFit/>
          </a:bodyPr>
          <a:lstStyle/>
          <a:p>
            <a:pPr algn="ctr"/>
            <a:r>
              <a:rPr lang="it-IT" i="1" dirty="0" smtClean="0">
                <a:latin typeface="Calibri" pitchFamily="34" charset="0"/>
              </a:rPr>
              <a:t>Il Movimento Turismo del Vino, nato nel 1993, è un'associazione no profit che annovera circa 1000 fra le più prestigiose cantine d'Italia, selezionate sulla base di specifici requisiti. Primo fra tutti, quello della qualità dell'accoglienza enoturistica. </a:t>
            </a:r>
            <a:endParaRPr lang="it-IT" i="1" dirty="0">
              <a:latin typeface="Calibri" pitchFamily="34" charset="0"/>
            </a:endParaRPr>
          </a:p>
        </p:txBody>
      </p:sp>
      <p:sp>
        <p:nvSpPr>
          <p:cNvPr id="11" name="Rettangolo 10"/>
          <p:cNvSpPr/>
          <p:nvPr/>
        </p:nvSpPr>
        <p:spPr>
          <a:xfrm>
            <a:off x="4427984" y="5229200"/>
            <a:ext cx="4572000" cy="1477328"/>
          </a:xfrm>
          <a:prstGeom prst="rect">
            <a:avLst/>
          </a:prstGeom>
        </p:spPr>
        <p:txBody>
          <a:bodyPr>
            <a:spAutoFit/>
          </a:bodyPr>
          <a:lstStyle/>
          <a:p>
            <a:pPr algn="just"/>
            <a:r>
              <a:rPr lang="it-IT" u="sng" dirty="0" smtClean="0">
                <a:latin typeface="Calibri" pitchFamily="34" charset="0"/>
              </a:rPr>
              <a:t>OBIETTIVO</a:t>
            </a:r>
            <a:r>
              <a:rPr lang="it-IT" dirty="0" smtClean="0">
                <a:latin typeface="Calibri" pitchFamily="34" charset="0"/>
              </a:rPr>
              <a:t>: accrescere il settore enoturistico nazionale, che rappresenta una risorsa economica fondamentale per lo sviluppo dei territori ed un efficace strumento per la tutela dell’ambiente. </a:t>
            </a:r>
            <a:endParaRPr lang="it-IT" dirty="0"/>
          </a:p>
        </p:txBody>
      </p:sp>
      <p:sp>
        <p:nvSpPr>
          <p:cNvPr id="12" name="CasellaDiTesto 11"/>
          <p:cNvSpPr txBox="1"/>
          <p:nvPr/>
        </p:nvSpPr>
        <p:spPr>
          <a:xfrm>
            <a:off x="0" y="6211669"/>
            <a:ext cx="1763688" cy="646331"/>
          </a:xfrm>
          <a:prstGeom prst="rect">
            <a:avLst/>
          </a:prstGeom>
          <a:noFill/>
        </p:spPr>
        <p:txBody>
          <a:bodyPr wrap="square" rtlCol="0">
            <a:spAutoFit/>
          </a:bodyPr>
          <a:lstStyle/>
          <a:p>
            <a:pPr algn="ctr"/>
            <a:r>
              <a:rPr lang="it-IT" b="1" dirty="0" smtClean="0">
                <a:latin typeface="Calibri" pitchFamily="34" charset="0"/>
              </a:rPr>
              <a:t>Flussi turistici Enologici</a:t>
            </a:r>
            <a:endParaRPr lang="it-IT" b="1" dirty="0">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igne e cantine italiane sempre più “eco-friendly”"/>
          <p:cNvPicPr>
            <a:picLocks noChangeAspect="1" noChangeArrowheads="1"/>
          </p:cNvPicPr>
          <p:nvPr/>
        </p:nvPicPr>
        <p:blipFill>
          <a:blip r:embed="rId2" cstate="print"/>
          <a:srcRect/>
          <a:stretch>
            <a:fillRect/>
          </a:stretch>
        </p:blipFill>
        <p:spPr bwMode="auto">
          <a:xfrm>
            <a:off x="0" y="3357316"/>
            <a:ext cx="5148064" cy="3500684"/>
          </a:xfrm>
          <a:prstGeom prst="rect">
            <a:avLst/>
          </a:prstGeom>
          <a:ln>
            <a:noFill/>
          </a:ln>
          <a:effectLst>
            <a:softEdge rad="112500"/>
          </a:effectLst>
        </p:spPr>
      </p:pic>
      <p:sp>
        <p:nvSpPr>
          <p:cNvPr id="4" name="Rettangolo 3"/>
          <p:cNvSpPr/>
          <p:nvPr/>
        </p:nvSpPr>
        <p:spPr>
          <a:xfrm>
            <a:off x="1907704" y="980728"/>
            <a:ext cx="5760640" cy="369332"/>
          </a:xfrm>
          <a:prstGeom prst="rect">
            <a:avLst/>
          </a:prstGeom>
        </p:spPr>
        <p:txBody>
          <a:bodyPr wrap="square">
            <a:spAutoFit/>
          </a:bodyPr>
          <a:lstStyle/>
          <a:p>
            <a:r>
              <a:rPr lang="it-IT" b="1" dirty="0" smtClean="0">
                <a:solidFill>
                  <a:srgbClr val="FF0000"/>
                </a:solidFill>
                <a:latin typeface="Calibri" pitchFamily="34" charset="0"/>
                <a:cs typeface="Times New Roman" pitchFamily="18" charset="0"/>
              </a:rPr>
              <a:t>Vigne e cantine italiane sempre più “</a:t>
            </a:r>
            <a:r>
              <a:rPr lang="it-IT" b="1" dirty="0" err="1" smtClean="0">
                <a:solidFill>
                  <a:srgbClr val="FF0000"/>
                </a:solidFill>
                <a:latin typeface="Calibri" pitchFamily="34" charset="0"/>
                <a:cs typeface="Times New Roman" pitchFamily="18" charset="0"/>
              </a:rPr>
              <a:t>eco-friendly</a:t>
            </a:r>
            <a:r>
              <a:rPr lang="it-IT" b="1" dirty="0" smtClean="0">
                <a:solidFill>
                  <a:srgbClr val="FF0000"/>
                </a:solidFill>
                <a:latin typeface="Calibri" pitchFamily="34" charset="0"/>
                <a:cs typeface="Times New Roman" pitchFamily="18" charset="0"/>
              </a:rPr>
              <a:t>” </a:t>
            </a:r>
            <a:endParaRPr lang="it-IT" b="1" dirty="0">
              <a:solidFill>
                <a:srgbClr val="FF0000"/>
              </a:solidFill>
              <a:latin typeface="Calibri" pitchFamily="34" charset="0"/>
              <a:cs typeface="Times New Roman" pitchFamily="18" charset="0"/>
            </a:endParaRPr>
          </a:p>
        </p:txBody>
      </p:sp>
      <p:sp>
        <p:nvSpPr>
          <p:cNvPr id="5" name="Rettangolo 4"/>
          <p:cNvSpPr/>
          <p:nvPr/>
        </p:nvSpPr>
        <p:spPr>
          <a:xfrm>
            <a:off x="323528" y="2852936"/>
            <a:ext cx="8424936" cy="646331"/>
          </a:xfrm>
          <a:prstGeom prst="rect">
            <a:avLst/>
          </a:prstGeom>
        </p:spPr>
        <p:txBody>
          <a:bodyPr wrap="square">
            <a:spAutoFit/>
          </a:bodyPr>
          <a:lstStyle/>
          <a:p>
            <a:r>
              <a:rPr lang="it-IT" dirty="0" smtClean="0">
                <a:latin typeface="Calibri" pitchFamily="34" charset="0"/>
                <a:cs typeface="Times New Roman" pitchFamily="18" charset="0"/>
              </a:rPr>
              <a:t>Natura Mente Vino 2013 è, inoltre, un’occasione di </a:t>
            </a:r>
            <a:r>
              <a:rPr lang="it-IT" b="1" u="sng" dirty="0" smtClean="0">
                <a:latin typeface="Calibri" pitchFamily="34" charset="0"/>
                <a:cs typeface="Times New Roman" pitchFamily="18" charset="0"/>
              </a:rPr>
              <a:t>incontro</a:t>
            </a:r>
            <a:r>
              <a:rPr lang="it-IT" dirty="0" smtClean="0">
                <a:latin typeface="Calibri" pitchFamily="34" charset="0"/>
                <a:cs typeface="Times New Roman" pitchFamily="18" charset="0"/>
              </a:rPr>
              <a:t> e di </a:t>
            </a:r>
            <a:r>
              <a:rPr lang="it-IT" b="1" u="sng" dirty="0" smtClean="0">
                <a:latin typeface="Calibri" pitchFamily="34" charset="0"/>
                <a:cs typeface="Times New Roman" pitchFamily="18" charset="0"/>
              </a:rPr>
              <a:t>collaborazione</a:t>
            </a:r>
            <a:r>
              <a:rPr lang="it-IT" dirty="0" smtClean="0">
                <a:latin typeface="Calibri" pitchFamily="34" charset="0"/>
                <a:cs typeface="Times New Roman" pitchFamily="18" charset="0"/>
              </a:rPr>
              <a:t> anche con il Presidio trentino di </a:t>
            </a:r>
            <a:r>
              <a:rPr lang="it-IT" b="1" dirty="0" smtClean="0">
                <a:latin typeface="Calibri" pitchFamily="34" charset="0"/>
                <a:cs typeface="Times New Roman" pitchFamily="18" charset="0"/>
              </a:rPr>
              <a:t>Slow </a:t>
            </a:r>
            <a:r>
              <a:rPr lang="it-IT" b="1" dirty="0" err="1" smtClean="0">
                <a:latin typeface="Calibri" pitchFamily="34" charset="0"/>
                <a:cs typeface="Times New Roman" pitchFamily="18" charset="0"/>
              </a:rPr>
              <a:t>Food</a:t>
            </a:r>
            <a:r>
              <a:rPr lang="it-IT" b="1" dirty="0" smtClean="0">
                <a:latin typeface="Calibri" pitchFamily="34" charset="0"/>
                <a:cs typeface="Times New Roman" pitchFamily="18" charset="0"/>
              </a:rPr>
              <a:t>.</a:t>
            </a:r>
          </a:p>
        </p:txBody>
      </p:sp>
      <p:sp>
        <p:nvSpPr>
          <p:cNvPr id="9" name="Rettangolo 8"/>
          <p:cNvSpPr/>
          <p:nvPr/>
        </p:nvSpPr>
        <p:spPr>
          <a:xfrm>
            <a:off x="467544" y="1556792"/>
            <a:ext cx="8676456" cy="1200329"/>
          </a:xfrm>
          <a:prstGeom prst="rect">
            <a:avLst/>
          </a:prstGeom>
        </p:spPr>
        <p:txBody>
          <a:bodyPr wrap="square">
            <a:spAutoFit/>
          </a:bodyPr>
          <a:lstStyle/>
          <a:p>
            <a:r>
              <a:rPr lang="it-IT" dirty="0" smtClean="0">
                <a:latin typeface="Calibri" pitchFamily="34" charset="0"/>
                <a:cs typeface="Times New Roman" pitchFamily="18" charset="0"/>
              </a:rPr>
              <a:t>Il Comune di Rovereto, con l’organizzazione di </a:t>
            </a:r>
            <a:r>
              <a:rPr lang="it-IT" dirty="0" err="1" smtClean="0">
                <a:latin typeface="Calibri" pitchFamily="34" charset="0"/>
                <a:cs typeface="Times New Roman" pitchFamily="18" charset="0"/>
              </a:rPr>
              <a:t>Vinibuoni</a:t>
            </a:r>
            <a:r>
              <a:rPr lang="it-IT" dirty="0" smtClean="0">
                <a:latin typeface="Calibri" pitchFamily="34" charset="0"/>
                <a:cs typeface="Times New Roman" pitchFamily="18" charset="0"/>
              </a:rPr>
              <a:t> d’Italia, ospita numerosi produttori in rappresentanza delle eccellenze nazionali e propone percorsi di degustazione alternativi, confronti all’ultima goccia strizzando l’occhio ai vini biologici, biodinamici ed </a:t>
            </a:r>
            <a:r>
              <a:rPr lang="it-IT" dirty="0" err="1" smtClean="0">
                <a:latin typeface="Calibri" pitchFamily="34" charset="0"/>
                <a:cs typeface="Times New Roman" pitchFamily="18" charset="0"/>
              </a:rPr>
              <a:t>eco-friendly</a:t>
            </a:r>
            <a:r>
              <a:rPr lang="it-IT" dirty="0" smtClean="0">
                <a:latin typeface="Calibri" pitchFamily="34" charset="0"/>
                <a:cs typeface="Times New Roman" pitchFamily="18" charset="0"/>
              </a:rPr>
              <a:t> e alla produzione </a:t>
            </a:r>
            <a:r>
              <a:rPr lang="it-IT" u="sng" dirty="0" smtClean="0">
                <a:latin typeface="Calibri" pitchFamily="34" charset="0"/>
              </a:rPr>
              <a:t>tradizionale</a:t>
            </a:r>
            <a:r>
              <a:rPr lang="it-IT" dirty="0" smtClean="0">
                <a:latin typeface="Calibri" pitchFamily="34" charset="0"/>
              </a:rPr>
              <a:t>.</a:t>
            </a:r>
            <a:endParaRPr lang="it-IT" dirty="0">
              <a:latin typeface="Calibri" pitchFamily="34" charset="0"/>
            </a:endParaRPr>
          </a:p>
        </p:txBody>
      </p:sp>
      <p:sp>
        <p:nvSpPr>
          <p:cNvPr id="10" name="Rettangolo 9"/>
          <p:cNvSpPr/>
          <p:nvPr/>
        </p:nvSpPr>
        <p:spPr>
          <a:xfrm>
            <a:off x="2195736" y="260648"/>
            <a:ext cx="4680520" cy="523220"/>
          </a:xfrm>
          <a:prstGeom prst="rect">
            <a:avLst/>
          </a:prstGeom>
        </p:spPr>
        <p:txBody>
          <a:bodyPr wrap="square">
            <a:spAutoFit/>
          </a:bodyPr>
          <a:lstStyle/>
          <a:p>
            <a:r>
              <a:rPr lang="it-IT" sz="2800" dirty="0" smtClean="0">
                <a:solidFill>
                  <a:srgbClr val="FF0000"/>
                </a:solidFill>
                <a:latin typeface="Calibri" pitchFamily="34" charset="0"/>
              </a:rPr>
              <a:t>“</a:t>
            </a:r>
            <a:r>
              <a:rPr lang="it-IT" sz="2800" b="1" u="sng" dirty="0" smtClean="0">
                <a:solidFill>
                  <a:srgbClr val="FF0000"/>
                </a:solidFill>
                <a:latin typeface="Calibri" pitchFamily="34" charset="0"/>
              </a:rPr>
              <a:t>Natura Mente Vino 2013</a:t>
            </a:r>
            <a:r>
              <a:rPr lang="it-IT" sz="2800" dirty="0" smtClean="0">
                <a:solidFill>
                  <a:srgbClr val="FF0000"/>
                </a:solidFill>
                <a:latin typeface="Calibri" pitchFamily="34" charset="0"/>
              </a:rPr>
              <a:t>”</a:t>
            </a:r>
            <a:endParaRPr lang="it-IT" sz="2800" dirty="0">
              <a:solidFill>
                <a:srgbClr val="FF0000"/>
              </a:solidFill>
              <a:latin typeface="Calibri" pitchFamily="34" charset="0"/>
            </a:endParaRPr>
          </a:p>
        </p:txBody>
      </p:sp>
      <p:sp>
        <p:nvSpPr>
          <p:cNvPr id="11" name="Rettangolo 10"/>
          <p:cNvSpPr/>
          <p:nvPr/>
        </p:nvSpPr>
        <p:spPr>
          <a:xfrm>
            <a:off x="5076056" y="4365104"/>
            <a:ext cx="3851920" cy="1200329"/>
          </a:xfrm>
          <a:prstGeom prst="rect">
            <a:avLst/>
          </a:prstGeom>
        </p:spPr>
        <p:txBody>
          <a:bodyPr wrap="square">
            <a:spAutoFit/>
          </a:bodyPr>
          <a:lstStyle/>
          <a:p>
            <a:pPr algn="ctr"/>
            <a:r>
              <a:rPr lang="it-IT" b="1" i="1" dirty="0" smtClean="0">
                <a:latin typeface="Calibri" pitchFamily="34" charset="0"/>
                <a:cs typeface="Times New Roman" pitchFamily="18" charset="0"/>
              </a:rPr>
              <a:t>La filosofia del buono, pulito e giusto definisce in modo elementare le caratteristiche che deve avere il cibo, ma anche il vino.</a:t>
            </a:r>
            <a:endParaRPr lang="it-IT" b="1" dirty="0">
              <a:latin typeface="Calibri" pitchFamily="34" charset="0"/>
              <a:cs typeface="Times New Roman" pitchFamily="18" charset="0"/>
            </a:endParaRPr>
          </a:p>
        </p:txBody>
      </p:sp>
      <p:sp>
        <p:nvSpPr>
          <p:cNvPr id="13" name="CasellaDiTesto 12"/>
          <p:cNvSpPr txBox="1"/>
          <p:nvPr/>
        </p:nvSpPr>
        <p:spPr>
          <a:xfrm>
            <a:off x="7380312" y="6211669"/>
            <a:ext cx="1763688" cy="646331"/>
          </a:xfrm>
          <a:prstGeom prst="rect">
            <a:avLst/>
          </a:prstGeom>
          <a:noFill/>
        </p:spPr>
        <p:txBody>
          <a:bodyPr wrap="square" rtlCol="0">
            <a:spAutoFit/>
          </a:bodyPr>
          <a:lstStyle/>
          <a:p>
            <a:pPr algn="ctr"/>
            <a:r>
              <a:rPr lang="it-IT" b="1" dirty="0" smtClean="0">
                <a:latin typeface="Calibri" pitchFamily="34" charset="0"/>
              </a:rPr>
              <a:t>Flussi turistici Enologici</a:t>
            </a:r>
            <a:endParaRPr lang="it-IT" b="1" dirty="0">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6" name="Picture 22" descr="http://www.stradedelvinodeltrentino.it/images/piantinaBig_IT.gif"/>
          <p:cNvPicPr>
            <a:picLocks noChangeAspect="1" noChangeArrowheads="1"/>
          </p:cNvPicPr>
          <p:nvPr/>
        </p:nvPicPr>
        <p:blipFill>
          <a:blip r:embed="rId2" cstate="print"/>
          <a:srcRect/>
          <a:stretch>
            <a:fillRect/>
          </a:stretch>
        </p:blipFill>
        <p:spPr bwMode="auto">
          <a:xfrm>
            <a:off x="4355976" y="0"/>
            <a:ext cx="4788024" cy="5440936"/>
          </a:xfrm>
          <a:prstGeom prst="rect">
            <a:avLst/>
          </a:prstGeom>
          <a:ln>
            <a:noFill/>
          </a:ln>
          <a:effectLst>
            <a:softEdge rad="112500"/>
          </a:effectLst>
        </p:spPr>
      </p:pic>
      <p:sp>
        <p:nvSpPr>
          <p:cNvPr id="1029" name="Rectangle 5"/>
          <p:cNvSpPr>
            <a:spLocks noChangeArrowheads="1"/>
          </p:cNvSpPr>
          <p:nvPr/>
        </p:nvSpPr>
        <p:spPr bwMode="auto">
          <a:xfrm>
            <a:off x="0" y="-94565"/>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dirty="0" smtClean="0">
                <a:ln>
                  <a:noFill/>
                </a:ln>
                <a:solidFill>
                  <a:schemeClr val="tx1"/>
                </a:solidFill>
                <a:effectLst/>
                <a:latin typeface="Arial" charset="0"/>
                <a:cs typeface="Arial" charset="0"/>
              </a:rPr>
              <a:t/>
            </a:r>
            <a:br>
              <a:rPr kumimoji="0" lang="it-IT" sz="1800" b="0" i="0" u="none" strike="noStrike" cap="none" normalizeH="0" baseline="0" dirty="0" smtClean="0">
                <a:ln>
                  <a:noFill/>
                </a:ln>
                <a:solidFill>
                  <a:schemeClr val="tx1"/>
                </a:solidFill>
                <a:effectLst/>
                <a:latin typeface="Arial" charset="0"/>
                <a:cs typeface="Arial" charset="0"/>
              </a:rPr>
            </a:br>
            <a:endParaRPr kumimoji="0" lang="it-IT" sz="1800" b="0" i="0" u="none" strike="noStrike" cap="none" normalizeH="0" baseline="0" dirty="0" smtClean="0">
              <a:ln>
                <a:noFill/>
              </a:ln>
              <a:solidFill>
                <a:schemeClr val="tx1"/>
              </a:solidFill>
              <a:effectLst/>
              <a:latin typeface="Arial" charset="0"/>
              <a:cs typeface="Arial" charset="0"/>
            </a:endParaRPr>
          </a:p>
        </p:txBody>
      </p:sp>
      <p:sp>
        <p:nvSpPr>
          <p:cNvPr id="23" name="Rettangolo 22"/>
          <p:cNvSpPr/>
          <p:nvPr/>
        </p:nvSpPr>
        <p:spPr>
          <a:xfrm>
            <a:off x="0" y="3140968"/>
            <a:ext cx="4824536" cy="2031325"/>
          </a:xfrm>
          <a:prstGeom prst="rect">
            <a:avLst/>
          </a:prstGeom>
        </p:spPr>
        <p:txBody>
          <a:bodyPr wrap="square">
            <a:spAutoFit/>
          </a:bodyPr>
          <a:lstStyle/>
          <a:p>
            <a:pPr lvl="0" algn="ctr" eaLnBrk="0" fontAlgn="base" hangingPunct="0">
              <a:spcBef>
                <a:spcPct val="0"/>
              </a:spcBef>
              <a:spcAft>
                <a:spcPct val="0"/>
              </a:spcAft>
            </a:pPr>
            <a:r>
              <a:rPr lang="it-IT" b="1" dirty="0" smtClean="0">
                <a:latin typeface="Calibri" pitchFamily="34" charset="0"/>
                <a:cs typeface="Times New Roman" pitchFamily="18" charset="0"/>
              </a:rPr>
              <a:t>Sette percorsi geografici</a:t>
            </a:r>
            <a:endParaRPr lang="it-IT" dirty="0" smtClean="0">
              <a:latin typeface="Calibri" pitchFamily="34" charset="0"/>
              <a:cs typeface="Times New Roman" pitchFamily="18" charset="0"/>
            </a:endParaRPr>
          </a:p>
          <a:p>
            <a:pPr lvl="0" algn="ctr" eaLnBrk="0" fontAlgn="base" hangingPunct="0">
              <a:spcBef>
                <a:spcPct val="0"/>
              </a:spcBef>
              <a:spcAft>
                <a:spcPct val="0"/>
              </a:spcAft>
            </a:pPr>
            <a:r>
              <a:rPr lang="it-IT" dirty="0" smtClean="0">
                <a:latin typeface="Calibri" pitchFamily="34" charset="0"/>
                <a:cs typeface="Times New Roman" pitchFamily="18" charset="0"/>
              </a:rPr>
              <a:t>che, seguendo l’enogastronomia, disegnano delle particolari aree, ne potenziano e insieme tutelano le specificità, mettendo in rete risorse umane, culturali e tecnologiche ed aiutando i piccoli e medi produttori a difendere un lavoro portato avanti da tempo con forza ed amore.</a:t>
            </a:r>
          </a:p>
        </p:txBody>
      </p:sp>
      <p:sp>
        <p:nvSpPr>
          <p:cNvPr id="24" name="Rettangolo 23"/>
          <p:cNvSpPr/>
          <p:nvPr/>
        </p:nvSpPr>
        <p:spPr>
          <a:xfrm>
            <a:off x="0" y="0"/>
            <a:ext cx="5040560" cy="954107"/>
          </a:xfrm>
          <a:prstGeom prst="rect">
            <a:avLst/>
          </a:prstGeom>
        </p:spPr>
        <p:txBody>
          <a:bodyPr wrap="square">
            <a:spAutoFit/>
          </a:bodyPr>
          <a:lstStyle/>
          <a:p>
            <a:pPr lvl="0" algn="ctr" fontAlgn="base">
              <a:spcBef>
                <a:spcPct val="0"/>
              </a:spcBef>
              <a:spcAft>
                <a:spcPct val="0"/>
              </a:spcAft>
            </a:pPr>
            <a:r>
              <a:rPr lang="it-IT" sz="2800" b="1" dirty="0" smtClean="0">
                <a:solidFill>
                  <a:srgbClr val="FF0000"/>
                </a:solidFill>
                <a:latin typeface="Calibri" pitchFamily="34" charset="0"/>
                <a:cs typeface="Times New Roman" pitchFamily="18" charset="0"/>
              </a:rPr>
              <a:t>LE STRADE DEL VINO E DEI SAPORI</a:t>
            </a:r>
            <a:endParaRPr lang="it-IT" sz="2000" dirty="0" smtClean="0">
              <a:solidFill>
                <a:srgbClr val="FF0000"/>
              </a:solidFill>
              <a:latin typeface="Calibri" pitchFamily="34" charset="0"/>
              <a:cs typeface="Arial" charset="0"/>
            </a:endParaRPr>
          </a:p>
        </p:txBody>
      </p:sp>
      <p:sp>
        <p:nvSpPr>
          <p:cNvPr id="26" name="Rettangolo 25"/>
          <p:cNvSpPr/>
          <p:nvPr/>
        </p:nvSpPr>
        <p:spPr>
          <a:xfrm>
            <a:off x="323528" y="1124744"/>
            <a:ext cx="4067944" cy="1477328"/>
          </a:xfrm>
          <a:prstGeom prst="rect">
            <a:avLst/>
          </a:prstGeom>
        </p:spPr>
        <p:txBody>
          <a:bodyPr wrap="square">
            <a:spAutoFit/>
          </a:bodyPr>
          <a:lstStyle/>
          <a:p>
            <a:pPr algn="ctr"/>
            <a:r>
              <a:rPr lang="it-IT" i="1" dirty="0" smtClean="0">
                <a:latin typeface="Calibri" pitchFamily="34" charset="0"/>
                <a:cs typeface="Times New Roman" pitchFamily="18" charset="0"/>
              </a:rPr>
              <a:t>Un modo nuovo e diverso per conoscere il Trentino a seconda delle sue specificità enogastronomiche ed un traguardo che lo proietta con diritto sul panorama internazionale.</a:t>
            </a:r>
            <a:endParaRPr lang="it-IT" i="1" dirty="0">
              <a:latin typeface="Calibri" pitchFamily="34" charset="0"/>
              <a:cs typeface="Times New Roman" pitchFamily="18" charset="0"/>
            </a:endParaRPr>
          </a:p>
        </p:txBody>
      </p:sp>
      <p:sp>
        <p:nvSpPr>
          <p:cNvPr id="27" name="Rettangolo 26"/>
          <p:cNvSpPr/>
          <p:nvPr/>
        </p:nvSpPr>
        <p:spPr>
          <a:xfrm>
            <a:off x="5076056" y="5657671"/>
            <a:ext cx="4067944" cy="1200329"/>
          </a:xfrm>
          <a:prstGeom prst="rect">
            <a:avLst/>
          </a:prstGeom>
        </p:spPr>
        <p:txBody>
          <a:bodyPr wrap="square">
            <a:spAutoFit/>
          </a:bodyPr>
          <a:lstStyle/>
          <a:p>
            <a:pPr algn="ctr"/>
            <a:r>
              <a:rPr lang="it-IT" b="1" i="1" dirty="0" smtClean="0">
                <a:latin typeface="Calibri" pitchFamily="34" charset="0"/>
                <a:cs typeface="Times New Roman" pitchFamily="18" charset="0"/>
              </a:rPr>
              <a:t>Trentino</a:t>
            </a:r>
            <a:r>
              <a:rPr lang="it-IT" i="1" dirty="0" smtClean="0">
                <a:latin typeface="Calibri" pitchFamily="34" charset="0"/>
                <a:cs typeface="Times New Roman" pitchFamily="18" charset="0"/>
              </a:rPr>
              <a:t>: una verde farfalla nel cuore dell’Europa che cela fra le pieghe del territorio i tanti sapori della sua autenticità</a:t>
            </a:r>
            <a:r>
              <a:rPr lang="it-IT" dirty="0" smtClean="0">
                <a:latin typeface="Calibri" pitchFamily="34" charset="0"/>
                <a:cs typeface="Times New Roman" pitchFamily="18" charset="0"/>
              </a:rPr>
              <a:t>.</a:t>
            </a:r>
            <a:endParaRPr lang="it-IT" dirty="0">
              <a:latin typeface="Calibri" pitchFamily="34" charset="0"/>
            </a:endParaRPr>
          </a:p>
        </p:txBody>
      </p:sp>
      <p:sp>
        <p:nvSpPr>
          <p:cNvPr id="9" name="CasellaDiTesto 8"/>
          <p:cNvSpPr txBox="1"/>
          <p:nvPr/>
        </p:nvSpPr>
        <p:spPr>
          <a:xfrm>
            <a:off x="0" y="6211669"/>
            <a:ext cx="1763688" cy="646331"/>
          </a:xfrm>
          <a:prstGeom prst="rect">
            <a:avLst/>
          </a:prstGeom>
          <a:noFill/>
        </p:spPr>
        <p:txBody>
          <a:bodyPr wrap="square" rtlCol="0">
            <a:spAutoFit/>
          </a:bodyPr>
          <a:lstStyle/>
          <a:p>
            <a:pPr algn="ctr"/>
            <a:r>
              <a:rPr lang="it-IT" b="1" dirty="0" smtClean="0">
                <a:latin typeface="Calibri" pitchFamily="34" charset="0"/>
              </a:rPr>
              <a:t>Flussi turistici Enologici</a:t>
            </a:r>
            <a:endParaRPr lang="it-IT" b="1" dirty="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oster Sideways - In viaggio con Jack"/>
          <p:cNvPicPr>
            <a:picLocks noChangeAspect="1" noChangeArrowheads="1"/>
          </p:cNvPicPr>
          <p:nvPr/>
        </p:nvPicPr>
        <p:blipFill>
          <a:blip r:embed="rId2" cstate="print"/>
          <a:srcRect/>
          <a:stretch>
            <a:fillRect/>
          </a:stretch>
        </p:blipFill>
        <p:spPr bwMode="auto">
          <a:xfrm>
            <a:off x="251520" y="260648"/>
            <a:ext cx="3024336" cy="4032449"/>
          </a:xfrm>
          <a:prstGeom prst="rect">
            <a:avLst/>
          </a:prstGeom>
          <a:ln>
            <a:noFill/>
          </a:ln>
          <a:effectLst>
            <a:softEdge rad="112500"/>
          </a:effectLst>
        </p:spPr>
      </p:pic>
      <p:sp>
        <p:nvSpPr>
          <p:cNvPr id="5" name="Rettangolo 4"/>
          <p:cNvSpPr/>
          <p:nvPr/>
        </p:nvSpPr>
        <p:spPr>
          <a:xfrm>
            <a:off x="3419872" y="404664"/>
            <a:ext cx="4536504" cy="1323439"/>
          </a:xfrm>
          <a:prstGeom prst="rect">
            <a:avLst/>
          </a:prstGeom>
        </p:spPr>
        <p:txBody>
          <a:bodyPr wrap="square">
            <a:spAutoFit/>
          </a:bodyPr>
          <a:lstStyle/>
          <a:p>
            <a:r>
              <a:rPr lang="it-IT" sz="2000" dirty="0" smtClean="0">
                <a:latin typeface="Calibri" pitchFamily="34" charset="0"/>
                <a:cs typeface="Times New Roman" pitchFamily="18" charset="0"/>
              </a:rPr>
              <a:t>“Il vino è vivo, come ognuno di noi. Nasce, cresce e raggiunge la maturità.</a:t>
            </a:r>
          </a:p>
          <a:p>
            <a:r>
              <a:rPr lang="it-IT" sz="2000" dirty="0" smtClean="0">
                <a:latin typeface="Calibri" pitchFamily="34" charset="0"/>
                <a:cs typeface="Times New Roman" pitchFamily="18" charset="0"/>
              </a:rPr>
              <a:t>In quel momento, ha un gusto fantastico”</a:t>
            </a:r>
          </a:p>
          <a:p>
            <a:pPr algn="r"/>
            <a:r>
              <a:rPr lang="it-IT" sz="2000" dirty="0" smtClean="0">
                <a:latin typeface="Calibri" pitchFamily="34" charset="0"/>
                <a:cs typeface="Times New Roman" pitchFamily="18" charset="0"/>
              </a:rPr>
              <a:t> [</a:t>
            </a:r>
            <a:r>
              <a:rPr lang="it-IT" sz="2000" dirty="0" err="1" smtClean="0">
                <a:latin typeface="Calibri" pitchFamily="34" charset="0"/>
                <a:cs typeface="Times New Roman" pitchFamily="18" charset="0"/>
              </a:rPr>
              <a:t>Sideways</a:t>
            </a:r>
            <a:r>
              <a:rPr lang="it-IT" sz="2000" dirty="0" smtClean="0">
                <a:latin typeface="Calibri" pitchFamily="34" charset="0"/>
                <a:cs typeface="Times New Roman" pitchFamily="18" charset="0"/>
              </a:rPr>
              <a:t>]</a:t>
            </a:r>
            <a:endParaRPr lang="it-IT" sz="2000" dirty="0">
              <a:latin typeface="Calibri" pitchFamily="34" charset="0"/>
              <a:cs typeface="Times New Roman" pitchFamily="18" charset="0"/>
            </a:endParaRPr>
          </a:p>
        </p:txBody>
      </p:sp>
      <p:pic>
        <p:nvPicPr>
          <p:cNvPr id="21508" name="Picture 4" descr="Locandina italiana Un'ottima annata - A Good Year"/>
          <p:cNvPicPr>
            <a:picLocks noChangeAspect="1" noChangeArrowheads="1"/>
          </p:cNvPicPr>
          <p:nvPr/>
        </p:nvPicPr>
        <p:blipFill>
          <a:blip r:embed="rId3" cstate="print"/>
          <a:srcRect/>
          <a:stretch>
            <a:fillRect/>
          </a:stretch>
        </p:blipFill>
        <p:spPr bwMode="auto">
          <a:xfrm>
            <a:off x="5940152" y="2204864"/>
            <a:ext cx="2962881" cy="4239741"/>
          </a:xfrm>
          <a:prstGeom prst="rect">
            <a:avLst/>
          </a:prstGeom>
          <a:ln>
            <a:noFill/>
          </a:ln>
          <a:effectLst>
            <a:softEdge rad="112500"/>
          </a:effectLst>
        </p:spPr>
      </p:pic>
      <p:sp>
        <p:nvSpPr>
          <p:cNvPr id="8" name="Rettangolo 7"/>
          <p:cNvSpPr/>
          <p:nvPr/>
        </p:nvSpPr>
        <p:spPr>
          <a:xfrm>
            <a:off x="1691680" y="5301208"/>
            <a:ext cx="4320480" cy="1015663"/>
          </a:xfrm>
          <a:prstGeom prst="rect">
            <a:avLst/>
          </a:prstGeom>
        </p:spPr>
        <p:txBody>
          <a:bodyPr wrap="square">
            <a:spAutoFit/>
          </a:bodyPr>
          <a:lstStyle/>
          <a:p>
            <a:r>
              <a:rPr lang="it-IT" sz="2000" dirty="0" smtClean="0">
                <a:latin typeface="Calibri" pitchFamily="34" charset="0"/>
                <a:cs typeface="Times New Roman" pitchFamily="18" charset="0"/>
              </a:rPr>
              <a:t>“Fa buon sangue, scalda i cuori e talvolta scocca la freccia di Cupido”</a:t>
            </a:r>
          </a:p>
          <a:p>
            <a:pPr algn="r"/>
            <a:r>
              <a:rPr lang="it-IT" sz="2000" dirty="0" smtClean="0">
                <a:latin typeface="Calibri" pitchFamily="34" charset="0"/>
                <a:cs typeface="Times New Roman" pitchFamily="18" charset="0"/>
              </a:rPr>
              <a:t>[Un’Ottima Annata]</a:t>
            </a:r>
          </a:p>
        </p:txBody>
      </p:sp>
      <p:sp>
        <p:nvSpPr>
          <p:cNvPr id="7" name="CasellaDiTesto 6"/>
          <p:cNvSpPr txBox="1"/>
          <p:nvPr/>
        </p:nvSpPr>
        <p:spPr>
          <a:xfrm>
            <a:off x="0" y="6211669"/>
            <a:ext cx="1763688" cy="646331"/>
          </a:xfrm>
          <a:prstGeom prst="rect">
            <a:avLst/>
          </a:prstGeom>
          <a:noFill/>
        </p:spPr>
        <p:txBody>
          <a:bodyPr wrap="square" rtlCol="0">
            <a:spAutoFit/>
          </a:bodyPr>
          <a:lstStyle/>
          <a:p>
            <a:pPr algn="ctr"/>
            <a:r>
              <a:rPr lang="it-IT" b="1" dirty="0" smtClean="0">
                <a:latin typeface="Calibri" pitchFamily="34" charset="0"/>
              </a:rPr>
              <a:t>Flussi turistici Enologici</a:t>
            </a:r>
            <a:endParaRPr lang="it-IT" b="1" dirty="0">
              <a:latin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3" name="Titolo 2"/>
          <p:cNvSpPr txBox="1">
            <a:spLocks noGrp="1"/>
          </p:cNvSpPr>
          <p:nvPr>
            <p:ph type="title" idx="4294967295"/>
          </p:nvPr>
        </p:nvSpPr>
        <p:spPr>
          <a:xfrm>
            <a:off x="323528" y="188640"/>
            <a:ext cx="6131053" cy="714698"/>
          </a:xfrm>
        </p:spPr>
        <p:txBody>
          <a:bodyPr wrap="square" lIns="82945" tIns="41473" rIns="82945" bIns="41473">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it-IT" dirty="0">
                <a:solidFill>
                  <a:srgbClr val="C5000B"/>
                </a:solidFill>
                <a:latin typeface="Calibri" pitchFamily="34"/>
              </a:rPr>
              <a:t>Turismo enogastronomico</a:t>
            </a:r>
          </a:p>
        </p:txBody>
      </p:sp>
      <p:sp>
        <p:nvSpPr>
          <p:cNvPr id="4" name="Segnaposto testo 3"/>
          <p:cNvSpPr txBox="1">
            <a:spLocks noGrp="1"/>
          </p:cNvSpPr>
          <p:nvPr>
            <p:ph type="body" idx="4294967295"/>
          </p:nvPr>
        </p:nvSpPr>
        <p:spPr>
          <a:xfrm>
            <a:off x="-324544" y="1412776"/>
            <a:ext cx="6192688" cy="4069463"/>
          </a:xfrm>
        </p:spPr>
        <p:txBody>
          <a:bodyPr wrap="square" lIns="82945" tIns="41473" rIns="82945" bIns="41473">
            <a:spAutoFit/>
          </a:bodyPr>
          <a:lstStyle>
            <a:defPPr marL="432000" marR="0" lvl="0" indent="-324000">
              <a:spcBef>
                <a:spcPts val="0"/>
              </a:spcBef>
              <a:spcAft>
                <a:spcPts val="1414"/>
              </a:spcAft>
              <a:buSzPct val="45000"/>
              <a:buFont typeface="StarSymbol"/>
              <a:buNone/>
              <a:defRPr lang="it-IT" sz="3200" b="0" i="0" u="none" strike="noStrike" kern="1200">
                <a:ln>
                  <a:noFill/>
                </a:ln>
                <a:latin typeface="Arial" pitchFamily="18"/>
                <a:ea typeface="Microsoft YaHei" pitchFamily="2"/>
                <a:cs typeface="Mangal" pitchFamily="2"/>
              </a:defRPr>
            </a:defPPr>
            <a:lvl1pPr marL="432000" marR="0" lvl="0" indent="-324000">
              <a:spcBef>
                <a:spcPts val="0"/>
              </a:spcBef>
              <a:spcAft>
                <a:spcPts val="1414"/>
              </a:spcAft>
              <a:buSzPct val="45000"/>
              <a:buFont typeface="StarSymbol"/>
              <a:buChar char="●"/>
              <a:defRPr lang="it-IT" sz="3200" b="0" i="0" u="none" strike="noStrike" kern="1200">
                <a:ln>
                  <a:noFill/>
                </a:ln>
                <a:latin typeface="Arial" pitchFamily="18"/>
                <a:ea typeface="Microsoft YaHei" pitchFamily="2"/>
                <a:cs typeface="Mangal" pitchFamily="2"/>
              </a:defRPr>
            </a:lvl1pPr>
            <a:lvl2pPr marL="864000" marR="0" lvl="1" indent="-324000">
              <a:spcBef>
                <a:spcPts val="0"/>
              </a:spcBef>
              <a:spcAft>
                <a:spcPts val="1134"/>
              </a:spcAft>
              <a:buSzPct val="75000"/>
              <a:buFont typeface="StarSymbol"/>
              <a:buChar char="–"/>
              <a:defRPr lang="it-IT" sz="2800" b="0" i="0" u="none" strike="noStrike" kern="1200">
                <a:ln>
                  <a:noFill/>
                </a:ln>
                <a:latin typeface="Arial" pitchFamily="18"/>
                <a:ea typeface="Microsoft YaHei" pitchFamily="2"/>
                <a:cs typeface="Mangal" pitchFamily="2"/>
              </a:defRPr>
            </a:lvl2pPr>
            <a:lvl3pPr marL="1295999" marR="0" lvl="2" indent="-288000">
              <a:spcBef>
                <a:spcPts val="0"/>
              </a:spcBef>
              <a:spcAft>
                <a:spcPts val="850"/>
              </a:spcAft>
              <a:buSzPct val="45000"/>
              <a:buFont typeface="StarSymbol"/>
              <a:buChar char="●"/>
              <a:defRPr lang="it-IT" sz="2400" b="0" i="0" u="none" strike="noStrike" kern="1200">
                <a:ln>
                  <a:noFill/>
                </a:ln>
                <a:latin typeface="Arial" pitchFamily="18"/>
                <a:ea typeface="Microsoft YaHei" pitchFamily="2"/>
                <a:cs typeface="Mangal" pitchFamily="2"/>
              </a:defRPr>
            </a:lvl3pPr>
            <a:lvl4pPr marL="1728000" marR="0" lvl="3" indent="-216000">
              <a:spcBef>
                <a:spcPts val="0"/>
              </a:spcBef>
              <a:spcAft>
                <a:spcPts val="567"/>
              </a:spcAft>
              <a:buSzPct val="75000"/>
              <a:buFont typeface="StarSymbol"/>
              <a:buChar char="–"/>
              <a:defRPr lang="it-IT" sz="2000" b="0" i="0" u="none" strike="noStrike" kern="1200">
                <a:ln>
                  <a:noFill/>
                </a:ln>
                <a:latin typeface="Arial" pitchFamily="18"/>
                <a:ea typeface="Microsoft YaHei" pitchFamily="2"/>
                <a:cs typeface="Mangal" pitchFamily="2"/>
              </a:defRPr>
            </a:lvl4pPr>
            <a:lvl5pPr marL="2160000" marR="0" lvl="4" indent="-216000">
              <a:spcBef>
                <a:spcPts val="0"/>
              </a:spcBef>
              <a:spcAft>
                <a:spcPts val="283"/>
              </a:spcAft>
              <a:buSzPct val="45000"/>
              <a:buFont typeface="StarSymbol"/>
              <a:buChar char="●"/>
              <a:defRPr lang="it-IT" sz="2000" b="0" i="0" u="none" strike="noStrike" kern="1200">
                <a:ln>
                  <a:noFill/>
                </a:ln>
                <a:latin typeface="Arial" pitchFamily="18"/>
                <a:ea typeface="Microsoft YaHei" pitchFamily="2"/>
                <a:cs typeface="Mangal" pitchFamily="2"/>
              </a:defRPr>
            </a:lvl5pPr>
            <a:lvl6pPr marL="2592000" marR="0" lvl="5" indent="-216000">
              <a:spcBef>
                <a:spcPts val="0"/>
              </a:spcBef>
              <a:spcAft>
                <a:spcPts val="283"/>
              </a:spcAft>
              <a:buSzPct val="45000"/>
              <a:buFont typeface="StarSymbol"/>
              <a:buChar char="●"/>
              <a:defRPr lang="it-IT" sz="2000" b="0" i="0" u="none" strike="noStrike" kern="1200">
                <a:ln>
                  <a:noFill/>
                </a:ln>
                <a:latin typeface="Arial" pitchFamily="18"/>
                <a:ea typeface="Microsoft YaHei" pitchFamily="2"/>
                <a:cs typeface="Mangal" pitchFamily="2"/>
              </a:defRPr>
            </a:lvl6pPr>
            <a:lvl7pPr marL="3024000" marR="0" lvl="6" indent="-216000">
              <a:spcBef>
                <a:spcPts val="0"/>
              </a:spcBef>
              <a:spcAft>
                <a:spcPts val="283"/>
              </a:spcAft>
              <a:buSzPct val="45000"/>
              <a:buFont typeface="StarSymbol"/>
              <a:buChar char="●"/>
              <a:defRPr lang="it-IT" sz="2000" b="0" i="0" u="none" strike="noStrike" kern="1200">
                <a:ln>
                  <a:noFill/>
                </a:ln>
                <a:latin typeface="Arial" pitchFamily="18"/>
                <a:ea typeface="Microsoft YaHei" pitchFamily="2"/>
                <a:cs typeface="Mangal" pitchFamily="2"/>
              </a:defRPr>
            </a:lvl7pPr>
            <a:lvl8pPr marL="3456000" marR="0" lvl="7" indent="-216000">
              <a:spcBef>
                <a:spcPts val="0"/>
              </a:spcBef>
              <a:spcAft>
                <a:spcPts val="283"/>
              </a:spcAft>
              <a:buSzPct val="45000"/>
              <a:buFont typeface="StarSymbol"/>
              <a:buChar char="●"/>
              <a:defRPr lang="it-IT" sz="2000" b="0" i="0" u="none" strike="noStrike" kern="1200">
                <a:ln>
                  <a:noFill/>
                </a:ln>
                <a:latin typeface="Arial" pitchFamily="18"/>
                <a:ea typeface="Microsoft YaHei" pitchFamily="2"/>
                <a:cs typeface="Mangal" pitchFamily="2"/>
              </a:defRPr>
            </a:lvl8pPr>
            <a:lvl9pPr marL="3887999" marR="0" lvl="8" indent="-216000">
              <a:spcBef>
                <a:spcPts val="0"/>
              </a:spcBef>
              <a:spcAft>
                <a:spcPts val="283"/>
              </a:spcAft>
              <a:buSzPct val="45000"/>
              <a:buFont typeface="StarSymbol"/>
              <a:buChar char="●"/>
              <a:defRPr lang="it-IT" sz="2000" b="0" i="0" u="none" strike="noStrike" kern="1200">
                <a:ln>
                  <a:noFill/>
                </a:ln>
                <a:latin typeface="Arial" pitchFamily="18"/>
                <a:ea typeface="Microsoft YaHei" pitchFamily="2"/>
                <a:cs typeface="Mangal" pitchFamily="2"/>
              </a:defRPr>
            </a:lvl9pPr>
          </a:lstStyle>
          <a:p>
            <a:pPr lvl="0" algn="ctr">
              <a:buNone/>
            </a:pPr>
            <a:r>
              <a:rPr lang="it-IT" sz="2800" b="1" dirty="0" smtClean="0">
                <a:latin typeface="Calibri" pitchFamily="34"/>
              </a:rPr>
              <a:t>    </a:t>
            </a:r>
            <a:r>
              <a:rPr lang="it-IT" sz="2000" b="1" dirty="0" smtClean="0">
                <a:solidFill>
                  <a:schemeClr val="bg1"/>
                </a:solidFill>
                <a:latin typeface="Calibri" pitchFamily="34"/>
              </a:rPr>
              <a:t>I </a:t>
            </a:r>
            <a:r>
              <a:rPr lang="it-IT" sz="2000" b="1" dirty="0">
                <a:solidFill>
                  <a:schemeClr val="bg1"/>
                </a:solidFill>
                <a:latin typeface="Calibri" pitchFamily="34"/>
              </a:rPr>
              <a:t>flussi turistici legati al vino sono strettamente correlati al turismo gastronomico. La crescita del comparto enologico è da considerarsi un fenomeno abbastanza recente. Al contrario la gastronomia ha da sempre rappresentato un punto di forza dell'offerta turistica. </a:t>
            </a:r>
            <a:endParaRPr lang="it-IT" sz="2000" b="1" dirty="0" smtClean="0">
              <a:solidFill>
                <a:schemeClr val="bg1"/>
              </a:solidFill>
              <a:latin typeface="Calibri" pitchFamily="34"/>
            </a:endParaRPr>
          </a:p>
          <a:p>
            <a:pPr lvl="0" algn="ctr">
              <a:buNone/>
            </a:pPr>
            <a:r>
              <a:rPr lang="it-IT" sz="2000" b="1" dirty="0" smtClean="0">
                <a:solidFill>
                  <a:schemeClr val="bg1"/>
                </a:solidFill>
                <a:latin typeface="Calibri" pitchFamily="34"/>
              </a:rPr>
              <a:t>La </a:t>
            </a:r>
            <a:r>
              <a:rPr lang="it-IT" sz="2000" b="1" dirty="0">
                <a:solidFill>
                  <a:schemeClr val="bg1"/>
                </a:solidFill>
                <a:latin typeface="Calibri" pitchFamily="34"/>
              </a:rPr>
              <a:t>buona tavola è, infatti, ormai diventata una risorsa importantissima soprattutto proprio per il turismo enogastronomico.</a:t>
            </a:r>
          </a:p>
          <a:p>
            <a:pPr lvl="0" algn="just">
              <a:buNone/>
            </a:pPr>
            <a:endParaRPr lang="it-IT" sz="1800" dirty="0">
              <a:latin typeface="Calibri" pitchFamily="34"/>
            </a:endParaRPr>
          </a:p>
          <a:p>
            <a:pPr lvl="0" algn="just">
              <a:buNone/>
            </a:pPr>
            <a:endParaRPr lang="it-IT" sz="1800" dirty="0">
              <a:latin typeface="Calibri" pitchFamily="34"/>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261241" y="391902"/>
            <a:ext cx="4179855" cy="5738760"/>
          </a:xfrm>
        </p:spPr>
        <p:txBody>
          <a:bodyPr lIns="82945" tIns="41473" rIns="82945" bIns="41473" anchor="ctr">
            <a:normAutofit fontScale="925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just">
              <a:buNone/>
            </a:pPr>
            <a:r>
              <a:rPr lang="it-IT" sz="2400" b="1" dirty="0">
                <a:solidFill>
                  <a:srgbClr val="C5000B"/>
                </a:solidFill>
                <a:latin typeface="Calibri" pitchFamily="34"/>
              </a:rPr>
              <a:t>L'importanza della gastronomia</a:t>
            </a:r>
          </a:p>
          <a:p>
            <a:pPr marL="0" indent="0" algn="just">
              <a:buNone/>
            </a:pPr>
            <a:endParaRPr lang="it-IT" sz="1800" b="1" dirty="0">
              <a:solidFill>
                <a:srgbClr val="000000"/>
              </a:solidFill>
              <a:latin typeface="Calibri" pitchFamily="34"/>
            </a:endParaRPr>
          </a:p>
          <a:p>
            <a:pPr marL="0" indent="0" algn="just">
              <a:buNone/>
            </a:pPr>
            <a:r>
              <a:rPr lang="it-IT" sz="2200" dirty="0">
                <a:solidFill>
                  <a:srgbClr val="000000"/>
                </a:solidFill>
                <a:latin typeface="Calibri" pitchFamily="34"/>
              </a:rPr>
              <a:t>La gastronomia viene vista come un elemento importante per conoscere e immergersi nella cultura di una regione o di un paese. Sono tanti gli itinerari sorti per guidarci tra i sapori, i colori e gli odori unici di un determinato territorio. Percorsi che ci guidano all'interno del mondo agricolo e culinario, prezioso e da proteggere tanto quanto quello artistico. Il turismo enogastronomico è un nuovo modo di viaggiare che sta conquistando un numero sempre più crescente di appassionati alla ricerca di sapori e tradizioni autentiche.</a:t>
            </a:r>
          </a:p>
        </p:txBody>
      </p:sp>
      <p:pic>
        <p:nvPicPr>
          <p:cNvPr id="3" name="Immagine 2"/>
          <p:cNvPicPr>
            <a:picLocks noChangeAspect="1"/>
          </p:cNvPicPr>
          <p:nvPr/>
        </p:nvPicPr>
        <p:blipFill>
          <a:blip r:embed="rId3" cstate="print">
            <a:alphaModFix/>
            <a:lum/>
          </a:blip>
          <a:srcRect/>
          <a:stretch>
            <a:fillRect/>
          </a:stretch>
        </p:blipFill>
        <p:spPr>
          <a:xfrm>
            <a:off x="4767647" y="195951"/>
            <a:ext cx="4179855" cy="2797531"/>
          </a:xfrm>
          <a:prstGeom prst="rect">
            <a:avLst/>
          </a:prstGeom>
          <a:ln>
            <a:noFill/>
          </a:ln>
          <a:effectLst>
            <a:softEdge rad="112500"/>
          </a:effectLst>
        </p:spPr>
      </p:pic>
      <p:sp>
        <p:nvSpPr>
          <p:cNvPr id="4" name="CasellaDiTesto 3"/>
          <p:cNvSpPr txBox="1"/>
          <p:nvPr/>
        </p:nvSpPr>
        <p:spPr>
          <a:xfrm>
            <a:off x="4767647" y="2936983"/>
            <a:ext cx="4245165" cy="3711317"/>
          </a:xfrm>
          <a:prstGeom prst="rect">
            <a:avLst/>
          </a:prstGeom>
          <a:noFill/>
          <a:ln>
            <a:noFill/>
          </a:ln>
        </p:spPr>
        <p:txBody>
          <a:bodyPr lIns="0" tIns="0" rIns="0" bIns="0"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algn="just" hangingPunct="0">
              <a:buNone/>
              <a:defRPr sz="2400">
                <a:solidFill>
                  <a:srgbClr val="C5000B"/>
                </a:solidFill>
                <a:latin typeface="Calibri" pitchFamily="34"/>
              </a:defRPr>
            </a:pPr>
            <a:r>
              <a:rPr lang="it-IT" sz="2200" dirty="0">
                <a:solidFill>
                  <a:srgbClr val="C5000B"/>
                </a:solidFill>
                <a:latin typeface="Calibri" pitchFamily="34"/>
                <a:ea typeface="Microsoft YaHei" pitchFamily="2"/>
                <a:cs typeface="Mangal" pitchFamily="2"/>
              </a:rPr>
              <a:t>Inoltre i flussi turistici che si sono sviluppati recentemente legati al vino hanno portato ad un grande rinnovamento delle aziende produttrici che ora sono disponibili ad accogliere i turisti nelle proprie cantine e a promuovere l'immagine del territorio insieme al proprio marchio. Accanto ad un ottimo vino è importante, però, per il turista che ci sia anche un'eccellente cucina.</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457171" y="326586"/>
            <a:ext cx="8228763" cy="5857310"/>
          </a:xfrm>
        </p:spPr>
        <p:txBody>
          <a:bodyPr lIns="82945" tIns="41473" rIns="82945" bIns="41473" anchor="ctr">
            <a:normAutofit lnSpcReduction="1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r>
              <a:rPr lang="it-IT" b="1" dirty="0">
                <a:solidFill>
                  <a:srgbClr val="C5000B"/>
                </a:solidFill>
                <a:latin typeface="Calibri" pitchFamily="34"/>
              </a:rPr>
              <a:t>TRADIZIONE = QUALITA'</a:t>
            </a:r>
          </a:p>
          <a:p>
            <a:pPr marL="0" indent="0" algn="just">
              <a:buNone/>
            </a:pPr>
            <a:endParaRPr lang="it-IT" sz="1800" dirty="0">
              <a:latin typeface="Times New Roman" pitchFamily="18"/>
            </a:endParaRPr>
          </a:p>
          <a:p>
            <a:pPr marL="0" indent="0" algn="just">
              <a:buNone/>
            </a:pPr>
            <a:endParaRPr lang="it-IT" sz="1800" dirty="0">
              <a:solidFill>
                <a:srgbClr val="000000"/>
              </a:solidFill>
              <a:latin typeface="Times New Roman" pitchFamily="18"/>
            </a:endParaRPr>
          </a:p>
          <a:p>
            <a:pPr marL="0" indent="0" algn="just">
              <a:buNone/>
            </a:pPr>
            <a:r>
              <a:rPr lang="it-IT" sz="2400" dirty="0">
                <a:solidFill>
                  <a:srgbClr val="000000"/>
                </a:solidFill>
                <a:latin typeface="Calibri" pitchFamily="34"/>
              </a:rPr>
              <a:t>Oggi il concetto di qualità viene a trovarsi strettamente collegato al concetto di tradizione e tipicità. Proprio per questo è sempre più in sviluppo il modello di turismo enogastronomico che si basa sulla richiesta da parte del turista di vivere una nuova esperienza, di conoscere le fasi di lavorazione del vino locale e dei prodotti tipici locali che ad esso vengono correlati.</a:t>
            </a:r>
          </a:p>
          <a:p>
            <a:pPr marL="0" indent="0" algn="just">
              <a:buNone/>
            </a:pPr>
            <a:endParaRPr lang="it-IT" sz="2400" dirty="0">
              <a:solidFill>
                <a:srgbClr val="C5000B"/>
              </a:solidFill>
              <a:latin typeface="Calibri" pitchFamily="34"/>
            </a:endParaRPr>
          </a:p>
          <a:p>
            <a:pPr marL="0" indent="0" algn="just">
              <a:buNone/>
            </a:pPr>
            <a:r>
              <a:rPr lang="it-IT" sz="2400" i="1" dirty="0">
                <a:solidFill>
                  <a:srgbClr val="C5000B"/>
                </a:solidFill>
                <a:latin typeface="Calibri" pitchFamily="34"/>
              </a:rPr>
              <a:t>Sappiamo, anche, che il turismo è MUTABILE perché cambia il consumatore e cambiano le esigenze dello stesso. La crescente globalizzazione ha portato ad avvicinare il mondo con il progresso, ma anche a standardizzare tutto. Perciò il nuovo turista di oggi va alla ricerca di qualcosa di diverso, del caratteristico e del tipico.</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326551" y="573484"/>
            <a:ext cx="3983924" cy="5711326"/>
          </a:xfrm>
        </p:spPr>
        <p:txBody>
          <a:bodyPr lIns="82945" tIns="41473" rIns="82945" bIns="41473" anchor="ctr">
            <a:normAutofit lnSpcReduction="1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just">
              <a:buNone/>
            </a:pPr>
            <a:r>
              <a:rPr lang="it-IT" sz="2500" b="1" i="1" dirty="0">
                <a:solidFill>
                  <a:srgbClr val="C5000B"/>
                </a:solidFill>
                <a:latin typeface="Calibri" pitchFamily="34"/>
              </a:rPr>
              <a:t>Slow </a:t>
            </a:r>
            <a:r>
              <a:rPr lang="it-IT" sz="2500" b="1" i="1" dirty="0" err="1">
                <a:solidFill>
                  <a:srgbClr val="C5000B"/>
                </a:solidFill>
                <a:latin typeface="Calibri" pitchFamily="34"/>
              </a:rPr>
              <a:t>Food</a:t>
            </a:r>
            <a:endParaRPr lang="it-IT" sz="2500" b="1" i="1" dirty="0">
              <a:solidFill>
                <a:srgbClr val="C5000B"/>
              </a:solidFill>
              <a:latin typeface="Calibri" pitchFamily="34"/>
            </a:endParaRPr>
          </a:p>
          <a:p>
            <a:pPr marL="0" indent="0" algn="just">
              <a:buNone/>
            </a:pPr>
            <a:endParaRPr lang="it-IT" sz="1800" dirty="0">
              <a:latin typeface="Times New Roman" pitchFamily="18"/>
            </a:endParaRPr>
          </a:p>
          <a:p>
            <a:pPr marL="0" indent="0" algn="just">
              <a:buNone/>
            </a:pPr>
            <a:r>
              <a:rPr lang="it-IT" sz="1800" dirty="0">
                <a:solidFill>
                  <a:srgbClr val="C5000B"/>
                </a:solidFill>
                <a:latin typeface="Calibri" pitchFamily="34"/>
              </a:rPr>
              <a:t>Per tutti questi motivi stanno nascendo molte associazioni volte a promuovere l'interesse legato al cibo come portatore di piacere, di cultura e di tradizioni. Una fra le più importanti è “Slow </a:t>
            </a:r>
            <a:r>
              <a:rPr lang="it-IT" sz="1800" dirty="0" err="1">
                <a:solidFill>
                  <a:srgbClr val="C5000B"/>
                </a:solidFill>
                <a:latin typeface="Calibri" pitchFamily="34"/>
              </a:rPr>
              <a:t>Food</a:t>
            </a:r>
            <a:r>
              <a:rPr lang="it-IT" sz="1800" dirty="0">
                <a:solidFill>
                  <a:srgbClr val="C5000B"/>
                </a:solidFill>
                <a:latin typeface="Calibri" pitchFamily="34"/>
              </a:rPr>
              <a:t>”.</a:t>
            </a:r>
          </a:p>
          <a:p>
            <a:pPr marL="0" indent="0" algn="just">
              <a:buNone/>
            </a:pPr>
            <a:endParaRPr lang="it-IT" sz="1800" dirty="0">
              <a:solidFill>
                <a:srgbClr val="C5000B"/>
              </a:solidFill>
              <a:latin typeface="Calibri" pitchFamily="34"/>
            </a:endParaRPr>
          </a:p>
          <a:p>
            <a:pPr marL="0" indent="0" algn="just">
              <a:buNone/>
            </a:pPr>
            <a:r>
              <a:rPr lang="it-IT" sz="1800" dirty="0">
                <a:solidFill>
                  <a:srgbClr val="C5000B"/>
                </a:solidFill>
                <a:latin typeface="Calibri" pitchFamily="34"/>
              </a:rPr>
              <a:t>Il motto di questa associazione è buono, pulito e giusto, tre caratteristiche che deve possedere il cibo purché sia considerato qualità. La filosofia di Slow </a:t>
            </a:r>
            <a:r>
              <a:rPr lang="it-IT" sz="1800" dirty="0" err="1">
                <a:solidFill>
                  <a:srgbClr val="C5000B"/>
                </a:solidFill>
                <a:latin typeface="Calibri" pitchFamily="34"/>
              </a:rPr>
              <a:t>Food</a:t>
            </a:r>
            <a:r>
              <a:rPr lang="it-IT" sz="1800" dirty="0">
                <a:solidFill>
                  <a:srgbClr val="C5000B"/>
                </a:solidFill>
                <a:latin typeface="Calibri" pitchFamily="34"/>
              </a:rPr>
              <a:t> si oppone al processo di standardizzazione dei gusti e delle culture e dello strapotere dell'industria agroalimentare. Tutti hanno diritto al piacere, quindi bisogna difendere le culture, le tradizioni e i saperi che rendono possibile questo piacere.</a:t>
            </a:r>
            <a:r>
              <a:rPr lang="it-IT" sz="1800" dirty="0">
                <a:latin typeface="Times New Roman" pitchFamily="18"/>
              </a:rPr>
              <a:t/>
            </a:r>
            <a:br>
              <a:rPr lang="it-IT" sz="1800" dirty="0">
                <a:latin typeface="Times New Roman" pitchFamily="18"/>
              </a:rPr>
            </a:br>
            <a:endParaRPr lang="it-IT" sz="1800" dirty="0">
              <a:latin typeface="Times New Roman" pitchFamily="18"/>
            </a:endParaRPr>
          </a:p>
        </p:txBody>
      </p:sp>
      <p:pic>
        <p:nvPicPr>
          <p:cNvPr id="4" name="Immagine 3"/>
          <p:cNvPicPr>
            <a:picLocks noChangeAspect="1"/>
          </p:cNvPicPr>
          <p:nvPr/>
        </p:nvPicPr>
        <p:blipFill>
          <a:blip r:embed="rId3" cstate="print">
            <a:alphaModFix/>
            <a:lum/>
          </a:blip>
          <a:srcRect/>
          <a:stretch>
            <a:fillRect/>
          </a:stretch>
        </p:blipFill>
        <p:spPr>
          <a:xfrm>
            <a:off x="4497916" y="391902"/>
            <a:ext cx="4580207" cy="1959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145" name="Rectangle 1"/>
          <p:cNvSpPr>
            <a:spLocks noChangeArrowheads="1"/>
          </p:cNvSpPr>
          <p:nvPr/>
        </p:nvSpPr>
        <p:spPr bwMode="auto">
          <a:xfrm>
            <a:off x="4572000" y="2825932"/>
            <a:ext cx="4319464"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it-IT"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it-IT" b="1" i="1"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Buono</a:t>
            </a:r>
            <a:r>
              <a:rPr kumimoji="0" lang="it-IT"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relativamente al senso di piacere derivante dalle qualità organolettiche </a:t>
            </a:r>
            <a:endParaRPr kumimoji="0" lang="it-IT" sz="1100" b="0" i="1" u="none" strike="noStrike" cap="none" normalizeH="0" baseline="0" dirty="0" smtClean="0">
              <a:ln>
                <a:noFill/>
              </a:ln>
              <a:solidFill>
                <a:schemeClr val="tx1"/>
              </a:solidFill>
              <a:effectLst/>
              <a:latin typeface="Calibri"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di un alimento, ma anche alla complessa sfera di sentimenti, ricordi e implicazioni</a:t>
            </a:r>
            <a:r>
              <a:rPr kumimoji="0" lang="it-IT" b="0" i="1"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lang="it-IT" i="1" dirty="0" err="1" smtClean="0">
                <a:latin typeface="Calibri" pitchFamily="34" charset="0"/>
                <a:ea typeface="Calibri" pitchFamily="34" charset="0"/>
                <a:cs typeface="Times New Roman" pitchFamily="18" charset="0"/>
              </a:rPr>
              <a:t>i</a:t>
            </a:r>
            <a:r>
              <a:rPr kumimoji="0" lang="it-IT" b="0" i="1"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dentitarie</a:t>
            </a:r>
            <a:r>
              <a:rPr kumimoji="0" lang="it-IT"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derivanti dal valore affettivo del cibo.</a:t>
            </a:r>
            <a:endParaRPr kumimoji="0" lang="it-IT" sz="1100" b="0" i="1" u="none" strike="noStrike" cap="none" normalizeH="0" baseline="0" dirty="0" smtClean="0">
              <a:ln>
                <a:noFill/>
              </a:ln>
              <a:solidFill>
                <a:schemeClr val="tx1"/>
              </a:solidFill>
              <a:effectLst/>
              <a:latin typeface="Calibri"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lang="it-IT" i="1" dirty="0" smtClean="0">
                <a:latin typeface="Calibri" pitchFamily="34" charset="0"/>
                <a:ea typeface="Calibri" pitchFamily="34" charset="0"/>
                <a:cs typeface="Times New Roman" pitchFamily="18" charset="0"/>
              </a:rPr>
              <a:t> </a:t>
            </a:r>
            <a:r>
              <a:rPr lang="it-IT" b="1" i="1" u="sng" dirty="0" smtClean="0">
                <a:latin typeface="Calibri" pitchFamily="34" charset="0"/>
                <a:ea typeface="Calibri" pitchFamily="34" charset="0"/>
                <a:cs typeface="Times New Roman" pitchFamily="18" charset="0"/>
              </a:rPr>
              <a:t>P</a:t>
            </a:r>
            <a:r>
              <a:rPr kumimoji="0" lang="it-IT" b="1" i="1"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ulito</a:t>
            </a:r>
            <a:r>
              <a:rPr kumimoji="0" lang="it-IT"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ovvero prodotto nel rispetto degli ecosistemi e dell'ambiente.</a:t>
            </a:r>
            <a:endParaRPr kumimoji="0" lang="it-IT" sz="1100" b="0" i="1" u="none" strike="noStrike" cap="none" normalizeH="0" baseline="0" dirty="0" smtClean="0">
              <a:ln>
                <a:noFill/>
              </a:ln>
              <a:solidFill>
                <a:schemeClr val="tx1"/>
              </a:solidFill>
              <a:effectLst/>
              <a:latin typeface="Calibri"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lang="it-IT" i="1" dirty="0" smtClean="0">
                <a:latin typeface="Calibri" pitchFamily="34" charset="0"/>
                <a:ea typeface="Calibri" pitchFamily="34" charset="0"/>
                <a:cs typeface="Times New Roman" pitchFamily="18" charset="0"/>
              </a:rPr>
              <a:t> </a:t>
            </a:r>
            <a:r>
              <a:rPr kumimoji="0" lang="it-IT" b="1" i="1"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Giusto</a:t>
            </a:r>
            <a:r>
              <a:rPr kumimoji="0" lang="it-IT"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che vuol dire conforme ai concetti di giustizia sociale negli ambienti di produzione e di commercializzazione.</a:t>
            </a:r>
            <a:endParaRPr kumimoji="0" lang="it-IT" sz="3200" b="0" i="1" u="none" strike="noStrike" cap="none" normalizeH="0" baseline="0" dirty="0" smtClean="0">
              <a:ln>
                <a:noFill/>
              </a:ln>
              <a:solidFill>
                <a:schemeClr val="tx1"/>
              </a:solidFill>
              <a:effectLst/>
              <a:latin typeface="Calibri"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40000" b="-40000"/>
          </a:stretch>
        </a:blipFill>
        <a:effectLst/>
      </p:bgPr>
    </p:bg>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4716016" y="0"/>
            <a:ext cx="4179855" cy="5094733"/>
          </a:xfrm>
        </p:spPr>
        <p:txBody>
          <a:bodyPr lIns="82945" tIns="41473" rIns="82945" bIns="41473" anchor="ctr">
            <a:no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just"/>
            <a:r>
              <a:rPr lang="it-IT" sz="1800" b="1" i="1" u="sng" dirty="0" smtClean="0">
                <a:solidFill>
                  <a:srgbClr val="000000"/>
                </a:solidFill>
                <a:latin typeface="Calibri" pitchFamily="34"/>
              </a:rPr>
              <a:t> Il </a:t>
            </a:r>
            <a:r>
              <a:rPr lang="it-IT" sz="1800" b="1" i="1" u="sng" dirty="0">
                <a:solidFill>
                  <a:srgbClr val="000000"/>
                </a:solidFill>
                <a:latin typeface="Calibri" pitchFamily="34"/>
              </a:rPr>
              <a:t>turismo enogastronomico e la gastronomia rappresentano nell'ottica mondiale un sinonimo di tradizione e qualità. Ma questo può bastare a soddisfare il cliente?</a:t>
            </a:r>
          </a:p>
          <a:p>
            <a:pPr marL="0" indent="0" algn="just">
              <a:buNone/>
            </a:pPr>
            <a:endParaRPr lang="it-IT" sz="1800" b="1" dirty="0">
              <a:solidFill>
                <a:srgbClr val="C5000B"/>
              </a:solidFill>
              <a:latin typeface="Calibri" pitchFamily="34"/>
            </a:endParaRPr>
          </a:p>
          <a:p>
            <a:pPr marL="0" indent="0" algn="just">
              <a:buNone/>
            </a:pPr>
            <a:r>
              <a:rPr lang="it-IT" sz="1800" b="1" dirty="0">
                <a:solidFill>
                  <a:srgbClr val="C5000B"/>
                </a:solidFill>
                <a:latin typeface="Calibri" pitchFamily="34"/>
              </a:rPr>
              <a:t>La qualità è un concetto che col passare degli anni ha subito una profonda evoluzione, questo grazie soprattutto alla presa di coscienza da parte dei consumatori stessi. Anche il turista è in continuo mutamento ed evoluzione, ma i cosiddetti  </a:t>
            </a:r>
            <a:r>
              <a:rPr lang="it-IT" sz="1800" b="1" i="1" u="sng" dirty="0">
                <a:solidFill>
                  <a:srgbClr val="C5000B"/>
                </a:solidFill>
                <a:latin typeface="Calibri" pitchFamily="34"/>
              </a:rPr>
              <a:t>prodotti tipici</a:t>
            </a:r>
            <a:r>
              <a:rPr lang="it-IT" sz="1800" b="1" i="1" dirty="0">
                <a:solidFill>
                  <a:srgbClr val="C5000B"/>
                </a:solidFill>
                <a:latin typeface="Calibri" pitchFamily="34"/>
              </a:rPr>
              <a:t> </a:t>
            </a:r>
            <a:r>
              <a:rPr lang="it-IT" sz="1800" b="1" dirty="0">
                <a:solidFill>
                  <a:srgbClr val="C5000B"/>
                </a:solidFill>
                <a:latin typeface="Calibri" pitchFamily="34"/>
              </a:rPr>
              <a:t>(prodotti con particolari caratteristiche di qualità), i sapori, le tradizioni e la conoscenza delle attività di produzione sono fattori che per il turista saranno sempre sinonimo di qualità.</a:t>
            </a:r>
          </a:p>
        </p:txBody>
      </p:sp>
      <p:sp>
        <p:nvSpPr>
          <p:cNvPr id="3" name="CasellaDiTesto 2"/>
          <p:cNvSpPr txBox="1"/>
          <p:nvPr/>
        </p:nvSpPr>
        <p:spPr>
          <a:xfrm>
            <a:off x="4637027" y="4376245"/>
            <a:ext cx="4375786" cy="2286098"/>
          </a:xfrm>
          <a:prstGeom prst="rect">
            <a:avLst/>
          </a:prstGeom>
          <a:noFill/>
          <a:ln>
            <a:noFill/>
          </a:ln>
        </p:spPr>
        <p:txBody>
          <a:bodyPr vert="horz" wrap="none" lIns="81639" tIns="40820" rIns="81639" bIns="40820" anchorCtr="0" compatLnSpc="0"/>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algn="just" hangingPunct="0">
              <a:buNone/>
              <a:defRPr sz="2000" i="0"/>
            </a:pPr>
            <a:endParaRPr lang="it-IT" i="1" dirty="0">
              <a:latin typeface="Calibri" pitchFamily="34"/>
              <a:ea typeface="Microsoft YaHei" pitchFamily="2"/>
              <a:cs typeface="Mangal" pitchFamily="2"/>
            </a:endParaRPr>
          </a:p>
          <a:p>
            <a:pPr algn="just" hangingPunct="0">
              <a:buNone/>
              <a:defRPr sz="2000" i="0"/>
            </a:pPr>
            <a:endParaRPr lang="it-IT" sz="2000" b="1" i="1" dirty="0">
              <a:latin typeface="Calibri" pitchFamily="34"/>
              <a:ea typeface="Microsoft YaHei" pitchFamily="2"/>
              <a:cs typeface="Mangal" pitchFamily="2"/>
            </a:endParaRPr>
          </a:p>
        </p:txBody>
      </p:sp>
      <p:sp>
        <p:nvSpPr>
          <p:cNvPr id="5" name="Rettangolo 4"/>
          <p:cNvSpPr/>
          <p:nvPr/>
        </p:nvSpPr>
        <p:spPr>
          <a:xfrm>
            <a:off x="5004048" y="5085184"/>
            <a:ext cx="3779912" cy="1569660"/>
          </a:xfrm>
          <a:prstGeom prst="rect">
            <a:avLst/>
          </a:prstGeom>
        </p:spPr>
        <p:txBody>
          <a:bodyPr wrap="square">
            <a:spAutoFit/>
          </a:bodyPr>
          <a:lstStyle/>
          <a:p>
            <a:pPr algn="ctr" hangingPunct="0">
              <a:defRPr sz="2000" i="0"/>
            </a:pPr>
            <a:r>
              <a:rPr lang="it-IT" sz="2400" b="1" i="1" dirty="0" smtClean="0">
                <a:latin typeface="Calibri" pitchFamily="34"/>
                <a:ea typeface="Microsoft YaHei" pitchFamily="2"/>
                <a:cs typeface="Mangal" pitchFamily="2"/>
              </a:rPr>
              <a:t>Ma in questo contesto “tradizionale” come reagisce il consumatore a qualcosa di INNOVATIVO?</a:t>
            </a:r>
            <a:endParaRPr lang="it-IT" sz="2400" b="1" i="1" dirty="0">
              <a:latin typeface="Calibri" pitchFamily="34"/>
              <a:ea typeface="Microsoft YaHei" pitchFamily="2"/>
              <a:cs typeface="Mangal" pitchFamily="2"/>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descr="F:\tesina\1.jpg"/>
          <p:cNvPicPr>
            <a:picLocks noChangeAspect="1" noChangeArrowheads="1"/>
          </p:cNvPicPr>
          <p:nvPr/>
        </p:nvPicPr>
        <p:blipFill>
          <a:blip r:embed="rId2" cstate="print"/>
          <a:srcRect/>
          <a:stretch>
            <a:fillRect/>
          </a:stretch>
        </p:blipFill>
        <p:spPr bwMode="auto">
          <a:xfrm>
            <a:off x="0" y="-1"/>
            <a:ext cx="3563888" cy="3767233"/>
          </a:xfrm>
          <a:prstGeom prst="rect">
            <a:avLst/>
          </a:prstGeom>
          <a:ln>
            <a:noFill/>
          </a:ln>
          <a:effectLst>
            <a:softEdge rad="112500"/>
          </a:effectLst>
        </p:spPr>
      </p:pic>
      <p:pic>
        <p:nvPicPr>
          <p:cNvPr id="28674" name="Picture 2" descr="https://fbcdn-sphotos-h-a.akamaihd.net/hphotos-ak-prn2/v/1392458_597438450317321_949816811_n.jpg?oh=b248f85037be66243f73e96ee561599a&amp;oe=526D0224&amp;__gda__=1382921672_5f7d7aa8b273ba031eb815cdb0e4fe40"/>
          <p:cNvPicPr>
            <a:picLocks noChangeAspect="1" noChangeArrowheads="1"/>
          </p:cNvPicPr>
          <p:nvPr/>
        </p:nvPicPr>
        <p:blipFill>
          <a:blip r:embed="rId3" cstate="print"/>
          <a:srcRect/>
          <a:stretch>
            <a:fillRect/>
          </a:stretch>
        </p:blipFill>
        <p:spPr bwMode="auto">
          <a:xfrm>
            <a:off x="5292080" y="0"/>
            <a:ext cx="3851920" cy="3851920"/>
          </a:xfrm>
          <a:prstGeom prst="rect">
            <a:avLst/>
          </a:prstGeom>
          <a:ln>
            <a:noFill/>
          </a:ln>
          <a:effectLst>
            <a:softEdge rad="112500"/>
          </a:effectLst>
        </p:spPr>
      </p:pic>
      <p:sp>
        <p:nvSpPr>
          <p:cNvPr id="64513" name="Rectangle 1"/>
          <p:cNvSpPr>
            <a:spLocks noChangeArrowheads="1"/>
          </p:cNvSpPr>
          <p:nvPr/>
        </p:nvSpPr>
        <p:spPr bwMode="auto">
          <a:xfrm>
            <a:off x="3563888" y="908720"/>
            <a:ext cx="1800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zh-CN" sz="3200" b="1"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CIBO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zh-CN" sz="3200" b="1"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DA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zh-CN" sz="3200" b="1"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STRADA</a:t>
            </a:r>
            <a:endParaRPr kumimoji="0" lang="it-IT" altLang="zh-CN"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64514" name="Rectangle 2"/>
          <p:cNvSpPr>
            <a:spLocks noChangeArrowheads="1"/>
          </p:cNvSpPr>
          <p:nvPr/>
        </p:nvSpPr>
        <p:spPr bwMode="auto">
          <a:xfrm flipH="1">
            <a:off x="2411760" y="3933056"/>
            <a:ext cx="406794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zh-CN" sz="2000"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La FAO definisce “cibo da strada” quegli alimenti, incluse le bevande, già pronti per il consumo, che sono preparati o venduti in strada o in altri luoghi pubblici, come mercatini o fiere, spesso su un banchetto provvisorio, da furgoncini, o da carretti ambulanti.</a:t>
            </a:r>
            <a:endParaRPr kumimoji="0" lang="it-IT" altLang="zh-CN" sz="2400" i="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179512" y="3140968"/>
            <a:ext cx="896448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Nato come umile cibo di strada, destinato ai lavoratori e agli studenti, a chi non poteva permettersi molto di più, oggi  lo "</a:t>
            </a:r>
            <a:r>
              <a:rPr kumimoji="0" lang="it-IT" altLang="zh-CN" i="0"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street</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a:t>
            </a:r>
            <a:r>
              <a:rPr kumimoji="0" lang="it-IT" altLang="zh-CN" i="0"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food</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anche in concomitanza con la crisi, conosce un successo inaspettato (da un sondaggio on </a:t>
            </a:r>
            <a:r>
              <a:rPr kumimoji="0" lang="it-IT" altLang="zh-CN" i="0"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line</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condotto dal sito</a:t>
            </a:r>
            <a:r>
              <a:rPr kumimoji="0" lang="it-IT" altLang="zh-CN" i="0" u="none" strike="noStrike" cap="none" normalizeH="0" dirty="0" smtClean="0">
                <a:ln>
                  <a:noFill/>
                </a:ln>
                <a:solidFill>
                  <a:schemeClr val="tx1"/>
                </a:solidFill>
                <a:effectLst/>
                <a:latin typeface="Calibri" pitchFamily="34" charset="0"/>
                <a:ea typeface="SimSun" pitchFamily="2" charset="-122"/>
                <a:cs typeface="Times New Roman" pitchFamily="18" charset="0"/>
              </a:rPr>
              <a:t> </a:t>
            </a:r>
            <a:r>
              <a:rPr lang="it-IT" altLang="zh-CN" dirty="0" smtClean="0">
                <a:latin typeface="Calibri" pitchFamily="34" charset="0"/>
                <a:ea typeface="SimSun" pitchFamily="2" charset="-122"/>
                <a:cs typeface="Times New Roman" pitchFamily="18" charset="0"/>
              </a:rPr>
              <a:t>C</a:t>
            </a:r>
            <a:r>
              <a:rPr kumimoji="0" lang="it-IT" altLang="zh-CN" i="0" u="none" strike="noStrike" cap="none" normalizeH="0" dirty="0" smtClean="0">
                <a:ln>
                  <a:noFill/>
                </a:ln>
                <a:solidFill>
                  <a:schemeClr val="tx1"/>
                </a:solidFill>
                <a:effectLst/>
                <a:latin typeface="Calibri" pitchFamily="34" charset="0"/>
                <a:ea typeface="SimSun" pitchFamily="2" charset="-122"/>
                <a:cs typeface="Times New Roman" pitchFamily="18" charset="0"/>
              </a:rPr>
              <a:t>oldiretti</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emerge in particolare infatti che quest'estate il 73% degli italiani in vacanza ha preferito il cibo da strada al ristorante) per l'esigenza sia dei consumatori di mangiare in modo economico riscoprendo le tradizioni, i prodotti tipici e il territorio di una Regione,  sia dei ristoratori di avere strutture più leggere, che non richiedano grandi investimenti.</a:t>
            </a:r>
            <a:endParaRPr lang="it-IT" altLang="zh-CN" sz="2000" b="1" dirty="0" smtClean="0"/>
          </a:p>
          <a:p>
            <a:pPr lvl="0" fontAlgn="base">
              <a:spcBef>
                <a:spcPct val="0"/>
              </a:spcBef>
              <a:spcAft>
                <a:spcPct val="0"/>
              </a:spcAft>
            </a:pPr>
            <a:r>
              <a:rPr lang="it-IT" dirty="0" smtClean="0">
                <a:latin typeface="Calibri" pitchFamily="34" charset="0"/>
              </a:rPr>
              <a:t>Oggi è diventato una tendenza, è l'alternativa </a:t>
            </a:r>
            <a:r>
              <a:rPr lang="it-IT" dirty="0" err="1" smtClean="0">
                <a:latin typeface="Calibri" pitchFamily="34" charset="0"/>
              </a:rPr>
              <a:t>cool</a:t>
            </a:r>
            <a:r>
              <a:rPr lang="it-IT" dirty="0" smtClean="0">
                <a:latin typeface="Calibri" pitchFamily="34" charset="0"/>
              </a:rPr>
              <a:t> al ristorante, uno status che non si vede l’ora di esibire. E' passato dai classici hot dog a piatti che fanno invidia a ristoranti veri e propri, avvicinandosi sempre più verso un cibo raffinato per veri intenditori.</a:t>
            </a:r>
            <a:endParaRPr kumimoji="0" lang="it-IT" altLang="zh-CN" i="0" u="none" strike="noStrike" cap="none" normalizeH="0" baseline="0" dirty="0" smtClean="0">
              <a:ln>
                <a:noFill/>
              </a:ln>
              <a:solidFill>
                <a:schemeClr val="tx1"/>
              </a:solidFill>
              <a:effectLst/>
              <a:latin typeface="Calibri" pitchFamily="34" charset="0"/>
              <a:cs typeface="Arial" pitchFamily="34" charset="0"/>
            </a:endParaRPr>
          </a:p>
        </p:txBody>
      </p:sp>
      <p:sp>
        <p:nvSpPr>
          <p:cNvPr id="3" name="Rettangolo 2"/>
          <p:cNvSpPr/>
          <p:nvPr/>
        </p:nvSpPr>
        <p:spPr>
          <a:xfrm>
            <a:off x="539552" y="260648"/>
            <a:ext cx="4104456" cy="2585323"/>
          </a:xfrm>
          <a:prstGeom prst="rect">
            <a:avLst/>
          </a:prstGeom>
        </p:spPr>
        <p:txBody>
          <a:bodyPr wrap="square">
            <a:spAutoFit/>
          </a:bodyPr>
          <a:lstStyle/>
          <a:p>
            <a:pPr lvl="0" algn="just" fontAlgn="base">
              <a:spcBef>
                <a:spcPct val="0"/>
              </a:spcBef>
              <a:spcAft>
                <a:spcPct val="0"/>
              </a:spcAft>
            </a:pPr>
            <a:r>
              <a:rPr lang="it-IT" altLang="zh-CN" dirty="0" smtClean="0">
                <a:latin typeface="Calibri" pitchFamily="34" charset="0"/>
                <a:ea typeface="SimSun" pitchFamily="2" charset="-122"/>
                <a:cs typeface="Times New Roman" pitchFamily="18" charset="0"/>
              </a:rPr>
              <a:t>A differenza del fast-food che è orientato verso l’omologazione delle pietanze, la cucina di strada è preparata e offerta sul momento da esercizi commerciali all’aperto o al semi-chiuso, si richiama alla tradizione, al genuino, al locale. </a:t>
            </a:r>
          </a:p>
          <a:p>
            <a:pPr lvl="0" algn="just" fontAlgn="base">
              <a:spcBef>
                <a:spcPct val="0"/>
              </a:spcBef>
              <a:spcAft>
                <a:spcPct val="0"/>
              </a:spcAft>
            </a:pPr>
            <a:r>
              <a:rPr lang="it-IT" altLang="zh-CN" dirty="0" smtClean="0">
                <a:latin typeface="Calibri" pitchFamily="34" charset="0"/>
                <a:ea typeface="SimSun" pitchFamily="2" charset="-122"/>
                <a:cs typeface="Times New Roman" pitchFamily="18" charset="0"/>
              </a:rPr>
              <a:t>Un cibo di qualità, spogliato di tutte le sovrastrutture del servizio, poco costoso,  che recupera un'antica saggezza culinaria.</a:t>
            </a:r>
            <a:endParaRPr lang="it-IT" altLang="zh-CN" sz="2000" dirty="0" smtClean="0">
              <a:latin typeface="Arial" pitchFamily="34" charset="0"/>
              <a:cs typeface="Arial" pitchFamily="34" charset="0"/>
            </a:endParaRPr>
          </a:p>
        </p:txBody>
      </p:sp>
      <p:pic>
        <p:nvPicPr>
          <p:cNvPr id="63490" name="Picture 2" descr="F:\tesina\kaboom.jpg"/>
          <p:cNvPicPr>
            <a:picLocks noChangeAspect="1" noChangeArrowheads="1"/>
          </p:cNvPicPr>
          <p:nvPr/>
        </p:nvPicPr>
        <p:blipFill>
          <a:blip r:embed="rId2" cstate="print"/>
          <a:srcRect/>
          <a:stretch>
            <a:fillRect/>
          </a:stretch>
        </p:blipFill>
        <p:spPr bwMode="auto">
          <a:xfrm>
            <a:off x="4860032" y="0"/>
            <a:ext cx="4283967" cy="324023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F:\tesina\602552_10151317222041457_2012840453_n.jpg"/>
          <p:cNvPicPr>
            <a:picLocks noChangeAspect="1" noChangeArrowheads="1"/>
          </p:cNvPicPr>
          <p:nvPr/>
        </p:nvPicPr>
        <p:blipFill>
          <a:blip r:embed="rId2" cstate="print"/>
          <a:srcRect/>
          <a:stretch>
            <a:fillRect/>
          </a:stretch>
        </p:blipFill>
        <p:spPr bwMode="auto">
          <a:xfrm>
            <a:off x="0" y="3404051"/>
            <a:ext cx="4283968" cy="3453949"/>
          </a:xfrm>
          <a:prstGeom prst="rect">
            <a:avLst/>
          </a:prstGeom>
          <a:ln>
            <a:noFill/>
          </a:ln>
          <a:effectLst>
            <a:softEdge rad="112500"/>
          </a:effectLst>
        </p:spPr>
      </p:pic>
      <p:sp>
        <p:nvSpPr>
          <p:cNvPr id="62465" name="Rectangle 1"/>
          <p:cNvSpPr>
            <a:spLocks noChangeArrowheads="1"/>
          </p:cNvSpPr>
          <p:nvPr/>
        </p:nvSpPr>
        <p:spPr bwMode="auto">
          <a:xfrm>
            <a:off x="395536" y="260648"/>
            <a:ext cx="6336704" cy="2023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Sono migliaia infatti le informazioni che si scambiano freneticamente tra </a:t>
            </a:r>
            <a:r>
              <a:rPr kumimoji="0" lang="it-IT" altLang="zh-CN" i="0" u="sng" strike="noStrike" cap="none" normalizeH="0" baseline="0" dirty="0" smtClean="0">
                <a:ln>
                  <a:noFill/>
                </a:ln>
                <a:solidFill>
                  <a:schemeClr val="tx1"/>
                </a:solidFill>
                <a:effectLst/>
                <a:latin typeface="Calibri" pitchFamily="34" charset="0"/>
                <a:ea typeface="SimSun" pitchFamily="2" charset="-122"/>
                <a:cs typeface="Times New Roman" pitchFamily="18" charset="0"/>
              </a:rPr>
              <a:t>Blog</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a:t>
            </a:r>
            <a:r>
              <a:rPr kumimoji="0" lang="it-IT" altLang="zh-CN" i="0" u="sng"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Facebook</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e </a:t>
            </a:r>
            <a:r>
              <a:rPr kumimoji="0" lang="it-IT" altLang="zh-CN" i="0" u="sng"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Twitter</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i </a:t>
            </a:r>
            <a:r>
              <a:rPr kumimoji="0" lang="it-IT" altLang="zh-CN" i="0" u="sng" strike="noStrike" cap="none" normalizeH="0" baseline="0" dirty="0" smtClean="0">
                <a:ln>
                  <a:noFill/>
                </a:ln>
                <a:solidFill>
                  <a:schemeClr val="tx1"/>
                </a:solidFill>
                <a:effectLst/>
                <a:latin typeface="Calibri" pitchFamily="34" charset="0"/>
                <a:ea typeface="SimSun" pitchFamily="2" charset="-122"/>
                <a:cs typeface="Times New Roman" pitchFamily="18" charset="0"/>
              </a:rPr>
              <a:t>programmi TV </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e le </a:t>
            </a:r>
            <a:r>
              <a:rPr kumimoji="0" lang="it-IT" altLang="zh-CN" i="0" u="sng" strike="noStrike" cap="none" normalizeH="0" baseline="0" dirty="0" smtClean="0">
                <a:ln>
                  <a:noFill/>
                </a:ln>
                <a:solidFill>
                  <a:schemeClr val="tx1"/>
                </a:solidFill>
                <a:effectLst/>
                <a:latin typeface="Calibri" pitchFamily="34" charset="0"/>
                <a:ea typeface="SimSun" pitchFamily="2" charset="-122"/>
                <a:cs typeface="Times New Roman" pitchFamily="18" charset="0"/>
              </a:rPr>
              <a:t>applicazioni</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che nascono per fornire maggiori informazioni sulle localizzazioni dei migliori chioschi.</a:t>
            </a:r>
            <a:endParaRPr kumimoji="0" lang="it-IT" altLang="zh-CN"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E così sono numerosi anche gli eventi che lo celebrano come a Cesena, con il “Festival internazionale del cibo da strada”, ad Arezzo, con lo “Street </a:t>
            </a:r>
            <a:r>
              <a:rPr kumimoji="0" lang="it-IT" altLang="zh-CN" i="0"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food</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a:t>
            </a:r>
            <a:r>
              <a:rPr kumimoji="0" lang="it-IT" altLang="zh-CN" i="0"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Village</a:t>
            </a:r>
            <a:r>
              <a:rPr kumimoji="0" lang="it-IT" altLang="zh-CN" i="0"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e a Trapani con “Stragusto”.</a:t>
            </a:r>
            <a:endParaRPr kumimoji="0" lang="it-IT" altLang="zh-CN" i="0" u="none" strike="noStrike" cap="none" normalizeH="0" baseline="0" dirty="0" smtClean="0">
              <a:ln>
                <a:noFill/>
              </a:ln>
              <a:solidFill>
                <a:schemeClr val="tx1"/>
              </a:solidFill>
              <a:effectLst/>
              <a:latin typeface="Calibri" pitchFamily="34" charset="0"/>
              <a:cs typeface="Arial" pitchFamily="34" charset="0"/>
            </a:endParaRPr>
          </a:p>
        </p:txBody>
      </p:sp>
      <p:sp>
        <p:nvSpPr>
          <p:cNvPr id="4" name="Rettangolo 3"/>
          <p:cNvSpPr/>
          <p:nvPr/>
        </p:nvSpPr>
        <p:spPr>
          <a:xfrm>
            <a:off x="4283968" y="3573016"/>
            <a:ext cx="4644008" cy="2585323"/>
          </a:xfrm>
          <a:prstGeom prst="rect">
            <a:avLst/>
          </a:prstGeom>
        </p:spPr>
        <p:txBody>
          <a:bodyPr wrap="square">
            <a:spAutoFit/>
          </a:bodyPr>
          <a:lstStyle/>
          <a:p>
            <a:pPr lvl="0" eaLnBrk="0" fontAlgn="base" hangingPunct="0">
              <a:spcBef>
                <a:spcPct val="0"/>
              </a:spcBef>
              <a:spcAft>
                <a:spcPct val="0"/>
              </a:spcAft>
            </a:pPr>
            <a:r>
              <a:rPr lang="it-IT" altLang="zh-CN" dirty="0" smtClean="0">
                <a:latin typeface="Calibri" pitchFamily="34" charset="0"/>
                <a:ea typeface="SimSun" pitchFamily="2" charset="-122"/>
                <a:cs typeface="Mangal" pitchFamily="18" charset="0"/>
              </a:rPr>
              <a:t>Succede persino che la moda che nasce dalla strada conquisti cuochi acclamati come star. In giro per l'Italia si può così incontrare l'</a:t>
            </a:r>
            <a:r>
              <a:rPr lang="it-IT" altLang="zh-CN" dirty="0" err="1" smtClean="0">
                <a:latin typeface="Calibri" pitchFamily="34" charset="0"/>
                <a:ea typeface="SimSun" pitchFamily="2" charset="-122"/>
                <a:cs typeface="Mangal" pitchFamily="18" charset="0"/>
              </a:rPr>
              <a:t>Uliassi</a:t>
            </a:r>
            <a:r>
              <a:rPr lang="it-IT" altLang="zh-CN" dirty="0" smtClean="0">
                <a:latin typeface="Calibri" pitchFamily="34" charset="0"/>
                <a:ea typeface="SimSun" pitchFamily="2" charset="-122"/>
                <a:cs typeface="Mangal" pitchFamily="18" charset="0"/>
              </a:rPr>
              <a:t> Street </a:t>
            </a:r>
            <a:r>
              <a:rPr lang="it-IT" altLang="zh-CN" dirty="0" err="1" smtClean="0">
                <a:latin typeface="Calibri" pitchFamily="34" charset="0"/>
                <a:ea typeface="SimSun" pitchFamily="2" charset="-122"/>
                <a:cs typeface="Mangal" pitchFamily="18" charset="0"/>
              </a:rPr>
              <a:t>Food</a:t>
            </a:r>
            <a:r>
              <a:rPr lang="it-IT" altLang="zh-CN" dirty="0" smtClean="0">
                <a:latin typeface="Calibri" pitchFamily="34" charset="0"/>
                <a:ea typeface="SimSun" pitchFamily="2" charset="-122"/>
                <a:cs typeface="Mangal" pitchFamily="18" charset="0"/>
              </a:rPr>
              <a:t>, dello chef Mauro </a:t>
            </a:r>
            <a:r>
              <a:rPr lang="it-IT" altLang="zh-CN" dirty="0" err="1" smtClean="0">
                <a:latin typeface="Calibri" pitchFamily="34" charset="0"/>
                <a:ea typeface="SimSun" pitchFamily="2" charset="-122"/>
                <a:cs typeface="Mangal" pitchFamily="18" charset="0"/>
              </a:rPr>
              <a:t>Uliassi</a:t>
            </a:r>
            <a:r>
              <a:rPr lang="it-IT" altLang="zh-CN" dirty="0" smtClean="0">
                <a:latin typeface="Calibri" pitchFamily="34" charset="0"/>
                <a:ea typeface="SimSun" pitchFamily="2" charset="-122"/>
                <a:cs typeface="Mangal" pitchFamily="18" charset="0"/>
              </a:rPr>
              <a:t>, dimostrazione che lo chef non è solo il vip vestito di bianco che esce a prendere gli applausi del pubblico in sala, ma anche quello che animato da una sana passione, si reinventa e mette in moto l’Ape anziché il ristorante.</a:t>
            </a:r>
            <a:endParaRPr lang="it-IT" altLang="zh-CN" dirty="0" smtClean="0">
              <a:latin typeface="Calibri" pitchFamily="34" charset="0"/>
              <a:cs typeface="Arial" pitchFamily="34" charset="0"/>
            </a:endParaRPr>
          </a:p>
        </p:txBody>
      </p:sp>
      <p:pic>
        <p:nvPicPr>
          <p:cNvPr id="62467" name="Picture 3" descr="F:\tesina\f.jpeg"/>
          <p:cNvPicPr>
            <a:picLocks noChangeAspect="1" noChangeArrowheads="1"/>
          </p:cNvPicPr>
          <p:nvPr/>
        </p:nvPicPr>
        <p:blipFill>
          <a:blip r:embed="rId3" cstate="print"/>
          <a:srcRect/>
          <a:stretch>
            <a:fillRect/>
          </a:stretch>
        </p:blipFill>
        <p:spPr bwMode="auto">
          <a:xfrm>
            <a:off x="6732240" y="0"/>
            <a:ext cx="2189989" cy="3284984"/>
          </a:xfrm>
          <a:prstGeom prst="rect">
            <a:avLst/>
          </a:prstGeom>
          <a:ln>
            <a:noFill/>
          </a:ln>
          <a:effectLst>
            <a:softEdge rad="112500"/>
          </a:effectLst>
        </p:spPr>
      </p:pic>
      <p:sp>
        <p:nvSpPr>
          <p:cNvPr id="6" name="Rettangolo 5"/>
          <p:cNvSpPr/>
          <p:nvPr/>
        </p:nvSpPr>
        <p:spPr>
          <a:xfrm>
            <a:off x="395536" y="2564904"/>
            <a:ext cx="6246440" cy="646331"/>
          </a:xfrm>
          <a:prstGeom prst="rect">
            <a:avLst/>
          </a:prstGeom>
        </p:spPr>
        <p:txBody>
          <a:bodyPr wrap="square">
            <a:spAutoFit/>
          </a:bodyPr>
          <a:lstStyle/>
          <a:p>
            <a:r>
              <a:rPr lang="it-IT" altLang="zh-CN" dirty="0" smtClean="0">
                <a:latin typeface="Calibri" pitchFamily="34" charset="0"/>
                <a:ea typeface="SimSun" pitchFamily="2" charset="-122"/>
                <a:cs typeface="Times New Roman" pitchFamily="18" charset="0"/>
              </a:rPr>
              <a:t>Anche le più illustri guide, dal Gambero Rosso alla </a:t>
            </a:r>
            <a:r>
              <a:rPr lang="it-IT" altLang="zh-CN" dirty="0" err="1" smtClean="0">
                <a:latin typeface="Calibri" pitchFamily="34" charset="0"/>
                <a:ea typeface="SimSun" pitchFamily="2" charset="-122"/>
                <a:cs typeface="Times New Roman" pitchFamily="18" charset="0"/>
              </a:rPr>
              <a:t>Lonely</a:t>
            </a:r>
            <a:r>
              <a:rPr lang="it-IT" altLang="zh-CN" dirty="0" smtClean="0">
                <a:latin typeface="Calibri" pitchFamily="34" charset="0"/>
                <a:ea typeface="SimSun" pitchFamily="2" charset="-122"/>
                <a:cs typeface="Times New Roman" pitchFamily="18" charset="0"/>
              </a:rPr>
              <a:t> </a:t>
            </a:r>
            <a:r>
              <a:rPr lang="it-IT" altLang="zh-CN" dirty="0" err="1" smtClean="0">
                <a:latin typeface="Calibri" pitchFamily="34" charset="0"/>
                <a:ea typeface="SimSun" pitchFamily="2" charset="-122"/>
                <a:cs typeface="Times New Roman" pitchFamily="18" charset="0"/>
              </a:rPr>
              <a:t>Planet</a:t>
            </a:r>
            <a:r>
              <a:rPr lang="it-IT" altLang="zh-CN" dirty="0" smtClean="0">
                <a:latin typeface="Calibri" pitchFamily="34" charset="0"/>
                <a:ea typeface="SimSun" pitchFamily="2" charset="-122"/>
                <a:cs typeface="Times New Roman" pitchFamily="18" charset="0"/>
              </a:rPr>
              <a:t> hanno dedicato al cibo di strada apposite edizioni.</a:t>
            </a:r>
            <a:r>
              <a:rPr lang="it-IT" altLang="zh-CN" dirty="0" smtClean="0">
                <a:latin typeface="Calibri" pitchFamily="34" charset="0"/>
                <a:ea typeface="SimSun" pitchFamily="2" charset="-122"/>
                <a:cs typeface="Mangal" pitchFamily="18" charset="0"/>
              </a:rPr>
              <a:t> </a:t>
            </a:r>
            <a:endParaRPr lang="it-I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Rettangolo 3"/>
          <p:cNvSpPr/>
          <p:nvPr/>
        </p:nvSpPr>
        <p:spPr>
          <a:xfrm>
            <a:off x="4572000" y="476672"/>
            <a:ext cx="4572000" cy="1569660"/>
          </a:xfrm>
          <a:prstGeom prst="rect">
            <a:avLst/>
          </a:prstGeom>
        </p:spPr>
        <p:txBody>
          <a:bodyPr>
            <a:spAutoFit/>
          </a:bodyPr>
          <a:lstStyle/>
          <a:p>
            <a:pPr algn="ctr"/>
            <a:r>
              <a:rPr lang="it-IT" sz="2400" b="1" i="1" dirty="0" smtClean="0">
                <a:latin typeface="Calibri" pitchFamily="34" charset="0"/>
              </a:rPr>
              <a:t>Una mappa che raccoglie una novantina di pregiati indirizzi di chioschi su tutta la riviera romagnola. </a:t>
            </a:r>
            <a:endParaRPr lang="it-IT" sz="2400" b="1" i="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076056" y="332656"/>
            <a:ext cx="3816424" cy="2308324"/>
          </a:xfrm>
          <a:prstGeom prst="rect">
            <a:avLst/>
          </a:prstGeom>
        </p:spPr>
        <p:txBody>
          <a:bodyPr wrap="square">
            <a:spAutoFit/>
          </a:bodyPr>
          <a:lstStyle/>
          <a:p>
            <a:pPr algn="ctr"/>
            <a:r>
              <a:rPr lang="it-IT" dirty="0" smtClean="0">
                <a:latin typeface="Calibri" pitchFamily="34" charset="0"/>
              </a:rPr>
              <a:t>L’associazione </a:t>
            </a:r>
            <a:r>
              <a:rPr lang="it-IT" b="1" u="sng" dirty="0" err="1" smtClean="0">
                <a:latin typeface="Calibri" pitchFamily="34" charset="0"/>
              </a:rPr>
              <a:t>Streetfood®</a:t>
            </a:r>
            <a:r>
              <a:rPr lang="it-IT" dirty="0" smtClean="0">
                <a:latin typeface="Calibri" pitchFamily="34" charset="0"/>
              </a:rPr>
              <a:t> agisce sul territorio nazionale promuovendo Cibi e Cucine di Strada, il territorio e le sue tradizioni, recuperando cibi scomparsi o in via di estinzione, cercando di attenersi alla storia, alla cultura e al patrimonio gastronomico e culinario locale e non.</a:t>
            </a:r>
            <a:endParaRPr lang="it-IT" dirty="0">
              <a:latin typeface="Calibri" pitchFamily="34" charset="0"/>
            </a:endParaRPr>
          </a:p>
        </p:txBody>
      </p:sp>
      <p:pic>
        <p:nvPicPr>
          <p:cNvPr id="60418" name="Picture 2" descr="http://www.streetfood.it/cms/images/stories/logo_streetfood_new.jpg"/>
          <p:cNvPicPr>
            <a:picLocks noChangeAspect="1" noChangeArrowheads="1"/>
          </p:cNvPicPr>
          <p:nvPr/>
        </p:nvPicPr>
        <p:blipFill>
          <a:blip r:embed="rId2" cstate="print"/>
          <a:srcRect/>
          <a:stretch>
            <a:fillRect/>
          </a:stretch>
        </p:blipFill>
        <p:spPr bwMode="auto">
          <a:xfrm>
            <a:off x="251520" y="188640"/>
            <a:ext cx="4538455" cy="2132856"/>
          </a:xfrm>
          <a:prstGeom prst="rect">
            <a:avLst/>
          </a:prstGeom>
          <a:ln>
            <a:noFill/>
          </a:ln>
          <a:effectLst>
            <a:softEdge rad="112500"/>
          </a:effectLst>
        </p:spPr>
      </p:pic>
      <p:sp>
        <p:nvSpPr>
          <p:cNvPr id="4" name="Rectangle 1"/>
          <p:cNvSpPr>
            <a:spLocks noChangeArrowheads="1"/>
          </p:cNvSpPr>
          <p:nvPr/>
        </p:nvSpPr>
        <p:spPr bwMode="auto">
          <a:xfrm>
            <a:off x="1115616" y="2761184"/>
            <a:ext cx="7200800"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“Assecondare l’aspetto prettamente commerciale e inflazionare il tema cibo di strada storpiandone l’essenza, le origini o le ricette a discapito della sua cultura e storia, non fanno il bene di questo importante patrimonio </a:t>
            </a:r>
            <a:r>
              <a:rPr kumimoji="0" lang="it-IT" altLang="zh-CN" sz="2000" b="1" i="1"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cultural-gastronomico</a:t>
            </a: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che ha il compito di porsi</a:t>
            </a:r>
            <a:r>
              <a:rPr kumimoji="0" lang="it-IT" altLang="zh-CN" sz="2000" b="1" i="1" u="none" strike="noStrike" cap="none" normalizeH="0" dirty="0" smtClean="0">
                <a:ln>
                  <a:noFill/>
                </a:ln>
                <a:solidFill>
                  <a:schemeClr val="tx1"/>
                </a:solidFill>
                <a:effectLst/>
                <a:latin typeface="Calibri" pitchFamily="34" charset="0"/>
                <a:ea typeface="SimSun" pitchFamily="2" charset="-122"/>
                <a:cs typeface="Times New Roman" pitchFamily="18" charset="0"/>
              </a:rPr>
              <a:t> </a:t>
            </a: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come valida alternativa al global </a:t>
            </a:r>
            <a:r>
              <a:rPr kumimoji="0" lang="it-IT" altLang="zh-CN" sz="2000" b="1" i="1"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food</a:t>
            </a: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e rappresentare, in un contesto di filiera costituita anche da consorzi di tutela di vini e prodotti tipici italiani, il variegato territorio nazionale per un sano sviluppo commerciale mirato del </a:t>
            </a:r>
            <a:r>
              <a:rPr kumimoji="0" lang="it-IT" altLang="zh-CN" sz="2000" b="1" i="1"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Made</a:t>
            </a: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in Italy e una fattiva promozione del turismo Enogastronomico”.</a:t>
            </a:r>
          </a:p>
          <a:p>
            <a:pPr marL="0" marR="0" lvl="0" indent="0" algn="l" defTabSz="914400" rtl="0" eaLnBrk="1" fontAlgn="base" latinLnBrk="0" hangingPunct="1">
              <a:lnSpc>
                <a:spcPct val="100000"/>
              </a:lnSpc>
              <a:spcBef>
                <a:spcPct val="0"/>
              </a:spcBef>
              <a:spcAft>
                <a:spcPct val="0"/>
              </a:spcAft>
              <a:buClrTx/>
              <a:buSzTx/>
              <a:buFontTx/>
              <a:buNone/>
              <a:tabLst/>
            </a:pPr>
            <a:endParaRPr lang="it-IT" altLang="zh-CN" sz="2000" b="1" i="1" dirty="0" smtClean="0">
              <a:latin typeface="Calibri" pitchFamily="34" charset="0"/>
              <a:ea typeface="SimSun" pitchFamily="2" charset="-122"/>
              <a:cs typeface="Times New Roman" pitchFamily="18" charset="0"/>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[Massimiliano </a:t>
            </a:r>
            <a:r>
              <a:rPr kumimoji="0" lang="it-IT" altLang="zh-CN" sz="2000" b="1" i="1" u="none" strike="noStrike" cap="none" normalizeH="0" baseline="0" dirty="0" err="1" smtClean="0">
                <a:ln>
                  <a:noFill/>
                </a:ln>
                <a:solidFill>
                  <a:schemeClr val="tx1"/>
                </a:solidFill>
                <a:effectLst/>
                <a:latin typeface="Calibri" pitchFamily="34" charset="0"/>
                <a:ea typeface="SimSun" pitchFamily="2" charset="-122"/>
                <a:cs typeface="Times New Roman" pitchFamily="18" charset="0"/>
              </a:rPr>
              <a:t>Ricciarini</a:t>
            </a:r>
            <a:r>
              <a:rPr kumimoji="0" lang="it-IT" altLang="zh-CN" sz="2000" b="1" i="1" u="none" strike="noStrike" cap="none" normalizeH="0" baseline="0" dirty="0" smtClean="0">
                <a:ln>
                  <a:noFill/>
                </a:ln>
                <a:solidFill>
                  <a:schemeClr val="tx1"/>
                </a:solidFill>
                <a:effectLst/>
                <a:latin typeface="Calibri" pitchFamily="34" charset="0"/>
                <a:ea typeface="SimSun" pitchFamily="2" charset="-122"/>
                <a:cs typeface="Times New Roman" pitchFamily="18" charset="0"/>
              </a:rPr>
              <a:t>, Presidente</a:t>
            </a:r>
            <a:r>
              <a:rPr kumimoji="0" lang="it-IT" altLang="zh-CN" sz="2000" b="1" i="1" u="none" strike="noStrike" cap="none" normalizeH="0" dirty="0" smtClean="0">
                <a:ln>
                  <a:noFill/>
                </a:ln>
                <a:solidFill>
                  <a:schemeClr val="tx1"/>
                </a:solidFill>
                <a:effectLst/>
                <a:latin typeface="Calibri" pitchFamily="34" charset="0"/>
                <a:ea typeface="SimSun" pitchFamily="2" charset="-122"/>
                <a:cs typeface="Times New Roman" pitchFamily="18" charset="0"/>
              </a:rPr>
              <a:t> Associazione “</a:t>
            </a:r>
            <a:r>
              <a:rPr kumimoji="0" lang="it-IT" altLang="zh-CN" sz="2000" b="1" i="1" u="none" strike="noStrike" cap="none" normalizeH="0" dirty="0" err="1" smtClean="0">
                <a:ln>
                  <a:noFill/>
                </a:ln>
                <a:solidFill>
                  <a:schemeClr val="tx1"/>
                </a:solidFill>
                <a:effectLst/>
                <a:latin typeface="Calibri" pitchFamily="34" charset="0"/>
                <a:ea typeface="SimSun" pitchFamily="2" charset="-122"/>
                <a:cs typeface="Times New Roman" pitchFamily="18" charset="0"/>
              </a:rPr>
              <a:t>Streetfood</a:t>
            </a:r>
            <a:r>
              <a:rPr kumimoji="0" lang="it-IT" altLang="zh-CN" sz="2000" b="1" i="1" u="none" strike="noStrike" cap="none" normalizeH="0" dirty="0" smtClean="0">
                <a:ln>
                  <a:noFill/>
                </a:ln>
                <a:solidFill>
                  <a:schemeClr val="tx1"/>
                </a:solidFill>
                <a:effectLst/>
                <a:latin typeface="Calibri" pitchFamily="34" charset="0"/>
                <a:ea typeface="SimSun" pitchFamily="2" charset="-122"/>
                <a:cs typeface="Times New Roman" pitchFamily="18" charset="0"/>
              </a:rPr>
              <a:t>”]</a:t>
            </a:r>
            <a:endParaRPr kumimoji="0" lang="it-IT" altLang="zh-CN" sz="2000" b="0" i="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6156176" y="620688"/>
            <a:ext cx="2771800" cy="2862322"/>
          </a:xfrm>
          <a:prstGeom prst="rect">
            <a:avLst/>
          </a:prstGeom>
        </p:spPr>
        <p:txBody>
          <a:bodyPr wrap="square">
            <a:spAutoFit/>
          </a:bodyPr>
          <a:lstStyle/>
          <a:p>
            <a:pPr lvl="0" algn="ctr" fontAlgn="base">
              <a:spcBef>
                <a:spcPct val="0"/>
              </a:spcBef>
              <a:spcAft>
                <a:spcPct val="0"/>
              </a:spcAft>
            </a:pPr>
            <a:r>
              <a:rPr lang="it-IT" altLang="zh-CN" sz="2000" dirty="0" smtClean="0">
                <a:latin typeface="Calibri" pitchFamily="34" charset="0"/>
                <a:ea typeface="SimSun" pitchFamily="2" charset="-122"/>
                <a:cs typeface="Times New Roman" pitchFamily="18" charset="0"/>
              </a:rPr>
              <a:t>Tanto è di moda il cibo di strada che </a:t>
            </a:r>
            <a:r>
              <a:rPr lang="it-IT" altLang="zh-CN" sz="2000" dirty="0" err="1" smtClean="0">
                <a:solidFill>
                  <a:srgbClr val="000000"/>
                </a:solidFill>
                <a:latin typeface="Calibri" pitchFamily="34" charset="0"/>
                <a:ea typeface="SimSun" pitchFamily="2" charset="-122"/>
                <a:cs typeface="Times New Roman" pitchFamily="18" charset="0"/>
                <a:hlinkClick r:id="rId2"/>
              </a:rPr>
              <a:t>VirtualTourist</a:t>
            </a:r>
            <a:r>
              <a:rPr lang="it-IT" altLang="zh-CN" sz="2000" dirty="0" smtClean="0">
                <a:latin typeface="Calibri" pitchFamily="34" charset="0"/>
                <a:ea typeface="SimSun" pitchFamily="2" charset="-122"/>
                <a:cs typeface="Times New Roman" pitchFamily="18" charset="0"/>
              </a:rPr>
              <a:t> ha pensato bene di stilare una curiosa classifica che mette in fila i dieci migliori baracchini del mondo nei quali si trova il miglior </a:t>
            </a:r>
            <a:r>
              <a:rPr lang="it-IT" altLang="zh-CN" sz="2000" dirty="0" err="1" smtClean="0">
                <a:latin typeface="Calibri" pitchFamily="34" charset="0"/>
                <a:ea typeface="SimSun" pitchFamily="2" charset="-122"/>
                <a:cs typeface="Times New Roman" pitchFamily="18" charset="0"/>
              </a:rPr>
              <a:t>street-food</a:t>
            </a:r>
            <a:r>
              <a:rPr lang="it-IT" altLang="zh-CN" sz="2000" dirty="0" smtClean="0">
                <a:latin typeface="Calibri" pitchFamily="34" charset="0"/>
                <a:ea typeface="SimSun" pitchFamily="2" charset="-122"/>
                <a:cs typeface="Times New Roman" pitchFamily="18" charset="0"/>
              </a:rPr>
              <a:t>.</a:t>
            </a:r>
          </a:p>
        </p:txBody>
      </p:sp>
      <p:pic>
        <p:nvPicPr>
          <p:cNvPr id="23554" name="Picture 2" descr="https://fbcdn-sphotos-h-a.akamaihd.net/hphotos-ak-prn2/v/1414795_597440146983818_1010227373_n.jpg?oh=db136deeccfc0628617f11ef56950576&amp;oe=526D813F&amp;__gda__=1382948203_e41c5655dbf877b01815ffa92db9ad55"/>
          <p:cNvPicPr>
            <a:picLocks noChangeAspect="1" noChangeArrowheads="1"/>
          </p:cNvPicPr>
          <p:nvPr/>
        </p:nvPicPr>
        <p:blipFill>
          <a:blip r:embed="rId3" cstate="print"/>
          <a:srcRect/>
          <a:stretch>
            <a:fillRect/>
          </a:stretch>
        </p:blipFill>
        <p:spPr bwMode="auto">
          <a:xfrm>
            <a:off x="0" y="0"/>
            <a:ext cx="6084168" cy="6858000"/>
          </a:xfrm>
          <a:prstGeom prst="rect">
            <a:avLst/>
          </a:prstGeom>
          <a:noFill/>
        </p:spPr>
      </p:pic>
      <p:pic>
        <p:nvPicPr>
          <p:cNvPr id="23556" name="Picture 4" descr="https://fbcdn-sphotos-h-a.akamaihd.net/hphotos-ak-frc1/v/912747_597441720316994_1873475419_n.jpg?oh=3c0067c5d7d906b3e6af52552df63dbc&amp;oe=526D96AC&amp;__gda__=1382962345_6cd2c28a9be771684cb55cf27fcb4460"/>
          <p:cNvPicPr>
            <a:picLocks noChangeAspect="1" noChangeArrowheads="1"/>
          </p:cNvPicPr>
          <p:nvPr/>
        </p:nvPicPr>
        <p:blipFill>
          <a:blip r:embed="rId4" cstate="print"/>
          <a:srcRect/>
          <a:stretch>
            <a:fillRect/>
          </a:stretch>
        </p:blipFill>
        <p:spPr bwMode="auto">
          <a:xfrm rot="2322790">
            <a:off x="6213771" y="4745242"/>
            <a:ext cx="3059688" cy="66089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1000" r="-11000"/>
          </a:stretch>
        </a:blipFill>
        <a:effectLst/>
      </p:bgPr>
    </p:bg>
    <p:spTree>
      <p:nvGrpSpPr>
        <p:cNvPr id="1" name=""/>
        <p:cNvGrpSpPr/>
        <p:nvPr/>
      </p:nvGrpSpPr>
      <p:grpSpPr>
        <a:xfrm>
          <a:off x="0" y="0"/>
          <a:ext cx="0" cy="0"/>
          <a:chOff x="0" y="0"/>
          <a:chExt cx="0" cy="0"/>
        </a:xfrm>
      </p:grpSpPr>
      <p:sp>
        <p:nvSpPr>
          <p:cNvPr id="2" name="Titolo 1"/>
          <p:cNvSpPr txBox="1">
            <a:spLocks noGrp="1"/>
          </p:cNvSpPr>
          <p:nvPr>
            <p:ph type="title" idx="4294967295"/>
          </p:nvPr>
        </p:nvSpPr>
        <p:spPr>
          <a:xfrm>
            <a:off x="827584" y="0"/>
            <a:ext cx="7524328" cy="914753"/>
          </a:xfrm>
        </p:spPr>
        <p:txBody>
          <a:bodyPr wrap="square" lIns="82945" tIns="41473" rIns="82945" bIns="41473">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it-IT" sz="5400" dirty="0">
                <a:solidFill>
                  <a:srgbClr val="800000"/>
                </a:solidFill>
                <a:latin typeface="Calibri" pitchFamily="34"/>
              </a:rPr>
              <a:t>LA CUCINA MOLECOLARE</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457171" y="980208"/>
            <a:ext cx="8228763" cy="4443924"/>
          </a:xfrm>
        </p:spPr>
        <p:txBody>
          <a:bodyPr lIns="82945" tIns="41473" rIns="82945" bIns="41473" anchor="ctr">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r>
              <a:rPr lang="it-IT" dirty="0">
                <a:solidFill>
                  <a:srgbClr val="800000"/>
                </a:solidFill>
                <a:latin typeface="Calibri" pitchFamily="34"/>
              </a:rPr>
              <a:t>“La cucina molecolare è un insieme, in continua crescita, di nuove tecniche e di ricette. Le nuove tecniche derivano dall'applicazione alla cucina di conoscenze scientifiche, in linea di principio anche estranee al mondo del cibo”</a:t>
            </a:r>
          </a:p>
          <a:p>
            <a:pPr marL="0" indent="0" algn="ctr">
              <a:buNone/>
            </a:pPr>
            <a:r>
              <a:rPr lang="it-IT" dirty="0">
                <a:solidFill>
                  <a:srgbClr val="800000"/>
                </a:solidFill>
                <a:latin typeface="Calibri" pitchFamily="34"/>
              </a:rPr>
              <a:t>[Il gelato estemporaneo; Davide Cassi]</a:t>
            </a:r>
          </a:p>
          <a:p>
            <a:pPr marL="0" indent="0" algn="ctr">
              <a:buNone/>
            </a:pPr>
            <a:r>
              <a:rPr lang="it-IT" dirty="0">
                <a:solidFill>
                  <a:srgbClr val="800000"/>
                </a:solidFill>
                <a:latin typeface="Calibri" pitchFamily="34"/>
              </a:rPr>
              <a:t>  </a:t>
            </a:r>
          </a:p>
          <a:p>
            <a:pPr marL="0" indent="0" algn="just">
              <a:buNone/>
            </a:pPr>
            <a:endParaRPr lang="it-IT" dirty="0">
              <a:solidFill>
                <a:srgbClr val="800000"/>
              </a:solidFill>
              <a:latin typeface="Calibri" pitchFamily="34"/>
            </a:endParaRPr>
          </a:p>
          <a:p>
            <a:pPr marL="0" indent="0" algn="just">
              <a:buNone/>
            </a:pPr>
            <a:r>
              <a:rPr lang="it-IT" dirty="0">
                <a:solidFill>
                  <a:srgbClr val="800000"/>
                </a:solidFill>
                <a:latin typeface="Calibri" pitchFamily="34"/>
              </a:rPr>
              <a:t>La gastronomia o cucina molecolare è la disciplina che studia le trasformazioni chimico-fisiche che avvengono negli alimenti durante la loro preparazione.</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txBox="1">
            <a:spLocks noGrp="1"/>
          </p:cNvSpPr>
          <p:nvPr>
            <p:ph type="body" idx="4294967295"/>
          </p:nvPr>
        </p:nvSpPr>
        <p:spPr>
          <a:xfrm>
            <a:off x="0" y="404664"/>
            <a:ext cx="4494128" cy="5623734"/>
          </a:xfrm>
        </p:spPr>
        <p:txBody>
          <a:bodyPr wrap="square" lIns="82945" tIns="41473" rIns="82945" bIns="41473">
            <a:spAutoFit/>
          </a:bodyPr>
          <a:lstStyle>
            <a:defPPr marL="432000" lvl="0" indent="-324000">
              <a:spcBef>
                <a:spcPts val="0"/>
              </a:spcBef>
              <a:spcAft>
                <a:spcPts val="1417"/>
              </a:spcAft>
              <a:buSzPct val="45000"/>
              <a:buFont typeface="StarSymbol"/>
              <a:buNone/>
              <a:defRPr lang="it-IT" sz="3200" b="0" i="0" u="none" strike="noStrike" kern="1200">
                <a:ln>
                  <a:noFill/>
                </a:ln>
                <a:latin typeface="Arial" pitchFamily="18"/>
                <a:ea typeface="MS Gothic" pitchFamily="2"/>
                <a:cs typeface="Tahoma" pitchFamily="2"/>
              </a:defRPr>
            </a:defPPr>
            <a:lvl1pPr marL="432000" lvl="0" indent="-324000">
              <a:spcBef>
                <a:spcPts val="0"/>
              </a:spcBef>
              <a:spcAft>
                <a:spcPts val="1417"/>
              </a:spcAft>
              <a:buSzPct val="45000"/>
              <a:buFont typeface="StarSymbol"/>
              <a:buChar char="●"/>
              <a:defRPr lang="it-IT" sz="3200" b="0" i="0" u="none" strike="noStrike" kern="1200">
                <a:ln>
                  <a:noFill/>
                </a:ln>
                <a:latin typeface="Arial" pitchFamily="18"/>
                <a:ea typeface="MS Gothic" pitchFamily="2"/>
                <a:cs typeface="Tahoma" pitchFamily="2"/>
              </a:defRPr>
            </a:lvl1pPr>
            <a:lvl2pPr marL="864000" lvl="1" indent="-324000">
              <a:spcBef>
                <a:spcPts val="0"/>
              </a:spcBef>
              <a:spcAft>
                <a:spcPts val="1134"/>
              </a:spcAft>
              <a:buSzPct val="45000"/>
              <a:buFont typeface="StarSymbol"/>
              <a:buChar char="●"/>
              <a:defRPr lang="it-IT" sz="2800" b="0" i="0" u="none" strike="noStrike" kern="1200">
                <a:ln>
                  <a:noFill/>
                </a:ln>
                <a:latin typeface="Arial" pitchFamily="18"/>
                <a:ea typeface="MS Gothic" pitchFamily="2"/>
                <a:cs typeface="Tahoma" pitchFamily="2"/>
              </a:defRPr>
            </a:lvl2pPr>
            <a:lvl3pPr marL="1295999" lvl="2" indent="-288000">
              <a:spcBef>
                <a:spcPts val="0"/>
              </a:spcBef>
              <a:spcAft>
                <a:spcPts val="850"/>
              </a:spcAft>
              <a:buSzPct val="75000"/>
              <a:buFont typeface="StarSymbol"/>
              <a:buChar char="–"/>
              <a:defRPr lang="it-IT" sz="2400" b="0" i="0" u="none" strike="noStrike" kern="1200">
                <a:ln>
                  <a:noFill/>
                </a:ln>
                <a:latin typeface="Arial" pitchFamily="18"/>
                <a:ea typeface="MS Gothic" pitchFamily="2"/>
                <a:cs typeface="Tahoma" pitchFamily="2"/>
              </a:defRPr>
            </a:lvl3pPr>
            <a:lvl4pPr marL="1728000" lvl="3" indent="-216000">
              <a:spcBef>
                <a:spcPts val="0"/>
              </a:spcBef>
              <a:spcAft>
                <a:spcPts val="567"/>
              </a:spcAft>
              <a:buSzPct val="45000"/>
              <a:buFont typeface="StarSymbol"/>
              <a:buChar char="●"/>
              <a:defRPr lang="it-IT" sz="2000" b="0" i="0" u="none" strike="noStrike" kern="1200">
                <a:ln>
                  <a:noFill/>
                </a:ln>
                <a:latin typeface="Arial" pitchFamily="18"/>
                <a:ea typeface="MS Gothic" pitchFamily="2"/>
                <a:cs typeface="Tahoma" pitchFamily="2"/>
              </a:defRPr>
            </a:lvl4pPr>
            <a:lvl5pPr marL="2160000" lvl="4" indent="-216000">
              <a:spcBef>
                <a:spcPts val="0"/>
              </a:spcBef>
              <a:spcAft>
                <a:spcPts val="283"/>
              </a:spcAft>
              <a:buSzPct val="75000"/>
              <a:buFont typeface="StarSymbol"/>
              <a:buChar char="–"/>
              <a:defRPr lang="it-IT" sz="2000" b="0" i="0" u="none" strike="noStrike" kern="1200">
                <a:ln>
                  <a:noFill/>
                </a:ln>
                <a:latin typeface="Arial" pitchFamily="18"/>
                <a:ea typeface="MS Gothic" pitchFamily="2"/>
                <a:cs typeface="Tahoma" pitchFamily="2"/>
              </a:defRPr>
            </a:lvl5pPr>
            <a:lvl6pPr marL="2592000" lvl="5"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6pPr>
            <a:lvl7pPr marL="3024000" lvl="6"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7pPr>
            <a:lvl8pPr marL="3456000" lvl="7"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8pPr>
            <a:lvl9pPr marL="3887999" lvl="8"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9pPr>
          </a:lstStyle>
          <a:p>
            <a:pPr lvl="0" algn="just">
              <a:buNone/>
            </a:pPr>
            <a:r>
              <a:rPr lang="en-US" sz="2000" dirty="0" smtClean="0">
                <a:solidFill>
                  <a:srgbClr val="800000"/>
                </a:solidFill>
                <a:latin typeface="Calibri" pitchFamily="34"/>
              </a:rPr>
              <a:t>      Il </a:t>
            </a:r>
            <a:r>
              <a:rPr lang="en-US" sz="2000" dirty="0" err="1" smtClean="0">
                <a:solidFill>
                  <a:srgbClr val="800000"/>
                </a:solidFill>
                <a:latin typeface="Calibri" pitchFamily="34"/>
              </a:rPr>
              <a:t>nome</a:t>
            </a:r>
            <a:r>
              <a:rPr lang="en-US" sz="2000" dirty="0" smtClean="0">
                <a:solidFill>
                  <a:srgbClr val="800000"/>
                </a:solidFill>
                <a:latin typeface="Calibri" pitchFamily="34"/>
              </a:rPr>
              <a:t> </a:t>
            </a:r>
            <a:r>
              <a:rPr lang="en-US" sz="2000" dirty="0" err="1">
                <a:solidFill>
                  <a:srgbClr val="800000"/>
                </a:solidFill>
                <a:latin typeface="Calibri" pitchFamily="34"/>
              </a:rPr>
              <a:t>gastronomia</a:t>
            </a:r>
            <a:r>
              <a:rPr lang="en-US" sz="2000" dirty="0">
                <a:solidFill>
                  <a:srgbClr val="800000"/>
                </a:solidFill>
                <a:latin typeface="Calibri" pitchFamily="34"/>
              </a:rPr>
              <a:t> </a:t>
            </a:r>
            <a:r>
              <a:rPr lang="en-US" sz="2000" dirty="0" err="1">
                <a:solidFill>
                  <a:srgbClr val="800000"/>
                </a:solidFill>
                <a:latin typeface="Calibri" pitchFamily="34"/>
              </a:rPr>
              <a:t>molecolare</a:t>
            </a:r>
            <a:r>
              <a:rPr lang="en-US" sz="2000" dirty="0">
                <a:solidFill>
                  <a:srgbClr val="800000"/>
                </a:solidFill>
                <a:latin typeface="Calibri" pitchFamily="34"/>
              </a:rPr>
              <a:t> </a:t>
            </a:r>
            <a:r>
              <a:rPr lang="en-US" sz="2000" dirty="0" err="1">
                <a:solidFill>
                  <a:srgbClr val="800000"/>
                </a:solidFill>
                <a:latin typeface="Calibri" pitchFamily="34"/>
              </a:rPr>
              <a:t>nacque</a:t>
            </a:r>
            <a:r>
              <a:rPr lang="en-US" sz="2000" dirty="0">
                <a:solidFill>
                  <a:srgbClr val="800000"/>
                </a:solidFill>
                <a:latin typeface="Calibri" pitchFamily="34"/>
              </a:rPr>
              <a:t> in </a:t>
            </a:r>
            <a:r>
              <a:rPr lang="en-US" sz="2000" dirty="0" err="1">
                <a:solidFill>
                  <a:srgbClr val="800000"/>
                </a:solidFill>
                <a:latin typeface="Calibri" pitchFamily="34"/>
              </a:rPr>
              <a:t>Francia</a:t>
            </a:r>
            <a:r>
              <a:rPr lang="en-US" sz="2000" dirty="0">
                <a:solidFill>
                  <a:srgbClr val="800000"/>
                </a:solidFill>
                <a:latin typeface="Calibri" pitchFamily="34"/>
              </a:rPr>
              <a:t> grazie al </a:t>
            </a:r>
            <a:r>
              <a:rPr lang="en-US" sz="2000" dirty="0" err="1">
                <a:solidFill>
                  <a:srgbClr val="800000"/>
                </a:solidFill>
                <a:latin typeface="Calibri" pitchFamily="34"/>
              </a:rPr>
              <a:t>fisico</a:t>
            </a:r>
            <a:r>
              <a:rPr lang="en-US" sz="2000" dirty="0">
                <a:solidFill>
                  <a:srgbClr val="800000"/>
                </a:solidFill>
                <a:latin typeface="Calibri" pitchFamily="34"/>
              </a:rPr>
              <a:t> </a:t>
            </a:r>
            <a:r>
              <a:rPr lang="en-US" sz="2000" dirty="0" smtClean="0">
                <a:solidFill>
                  <a:srgbClr val="800000"/>
                </a:solidFill>
                <a:latin typeface="Calibri" pitchFamily="34"/>
              </a:rPr>
              <a:t>e </a:t>
            </a:r>
            <a:r>
              <a:rPr lang="en-US" sz="2000" dirty="0" err="1" smtClean="0">
                <a:solidFill>
                  <a:srgbClr val="800000"/>
                </a:solidFill>
                <a:latin typeface="Calibri" pitchFamily="34"/>
              </a:rPr>
              <a:t>gastronomo</a:t>
            </a:r>
            <a:r>
              <a:rPr lang="en-US" sz="2000" dirty="0" smtClean="0">
                <a:solidFill>
                  <a:srgbClr val="800000"/>
                </a:solidFill>
                <a:latin typeface="Calibri" pitchFamily="34"/>
              </a:rPr>
              <a:t> </a:t>
            </a:r>
            <a:r>
              <a:rPr lang="en-US" sz="2000" dirty="0" err="1">
                <a:solidFill>
                  <a:srgbClr val="800000"/>
                </a:solidFill>
                <a:latin typeface="Calibri" pitchFamily="34"/>
              </a:rPr>
              <a:t>Hervé</a:t>
            </a:r>
            <a:r>
              <a:rPr lang="en-US" sz="2000" dirty="0">
                <a:solidFill>
                  <a:srgbClr val="800000"/>
                </a:solidFill>
                <a:latin typeface="Calibri" pitchFamily="34"/>
              </a:rPr>
              <a:t> This </a:t>
            </a:r>
            <a:r>
              <a:rPr lang="en-US" sz="2000" dirty="0" err="1">
                <a:solidFill>
                  <a:srgbClr val="800000"/>
                </a:solidFill>
                <a:latin typeface="Calibri" pitchFamily="34"/>
              </a:rPr>
              <a:t>detentore</a:t>
            </a:r>
            <a:r>
              <a:rPr lang="en-US" sz="2000" dirty="0">
                <a:solidFill>
                  <a:srgbClr val="800000"/>
                </a:solidFill>
                <a:latin typeface="Calibri" pitchFamily="34"/>
              </a:rPr>
              <a:t> </a:t>
            </a:r>
            <a:r>
              <a:rPr lang="en-US" sz="2000" dirty="0" err="1">
                <a:solidFill>
                  <a:srgbClr val="800000"/>
                </a:solidFill>
                <a:latin typeface="Calibri" pitchFamily="34"/>
              </a:rPr>
              <a:t>di</a:t>
            </a:r>
            <a:r>
              <a:rPr lang="en-US" sz="2000" dirty="0">
                <a:solidFill>
                  <a:srgbClr val="800000"/>
                </a:solidFill>
                <a:latin typeface="Calibri" pitchFamily="34"/>
              </a:rPr>
              <a:t> un </a:t>
            </a:r>
            <a:r>
              <a:rPr lang="en-US" sz="2000" dirty="0" err="1">
                <a:solidFill>
                  <a:srgbClr val="800000"/>
                </a:solidFill>
                <a:latin typeface="Calibri" pitchFamily="34"/>
              </a:rPr>
              <a:t>Premio</a:t>
            </a:r>
            <a:r>
              <a:rPr lang="en-US" sz="2000" dirty="0">
                <a:solidFill>
                  <a:srgbClr val="800000"/>
                </a:solidFill>
                <a:latin typeface="Calibri" pitchFamily="34"/>
              </a:rPr>
              <a:t> Nobel per la </a:t>
            </a:r>
            <a:r>
              <a:rPr lang="en-US" sz="2000" dirty="0" err="1">
                <a:solidFill>
                  <a:srgbClr val="800000"/>
                </a:solidFill>
                <a:latin typeface="Calibri" pitchFamily="34"/>
              </a:rPr>
              <a:t>Fisica</a:t>
            </a:r>
            <a:r>
              <a:rPr lang="en-US" sz="2000" dirty="0">
                <a:solidFill>
                  <a:srgbClr val="800000"/>
                </a:solidFill>
                <a:latin typeface="Calibri" pitchFamily="34"/>
              </a:rPr>
              <a:t> </a:t>
            </a:r>
            <a:r>
              <a:rPr lang="en-US" sz="2000" dirty="0" err="1">
                <a:solidFill>
                  <a:srgbClr val="800000"/>
                </a:solidFill>
                <a:latin typeface="Calibri" pitchFamily="34"/>
              </a:rPr>
              <a:t>nel</a:t>
            </a:r>
            <a:r>
              <a:rPr lang="en-US" sz="2000" dirty="0">
                <a:solidFill>
                  <a:srgbClr val="800000"/>
                </a:solidFill>
                <a:latin typeface="Calibri" pitchFamily="34"/>
              </a:rPr>
              <a:t> 1991. La </a:t>
            </a:r>
            <a:r>
              <a:rPr lang="en-US" sz="2000" dirty="0" err="1">
                <a:solidFill>
                  <a:srgbClr val="800000"/>
                </a:solidFill>
                <a:latin typeface="Calibri" pitchFamily="34"/>
              </a:rPr>
              <a:t>nascita</a:t>
            </a:r>
            <a:r>
              <a:rPr lang="en-US" sz="2000" dirty="0">
                <a:solidFill>
                  <a:srgbClr val="800000"/>
                </a:solidFill>
                <a:latin typeface="Calibri" pitchFamily="34"/>
              </a:rPr>
              <a:t> </a:t>
            </a:r>
            <a:r>
              <a:rPr lang="en-US" sz="2000" dirty="0" err="1">
                <a:solidFill>
                  <a:srgbClr val="800000"/>
                </a:solidFill>
                <a:latin typeface="Calibri" pitchFamily="34"/>
              </a:rPr>
              <a:t>ufficiale</a:t>
            </a:r>
            <a:r>
              <a:rPr lang="en-US" sz="2000" dirty="0">
                <a:solidFill>
                  <a:srgbClr val="800000"/>
                </a:solidFill>
                <a:latin typeface="Calibri" pitchFamily="34"/>
              </a:rPr>
              <a:t> </a:t>
            </a:r>
            <a:r>
              <a:rPr lang="en-US" sz="2000" dirty="0" err="1">
                <a:solidFill>
                  <a:srgbClr val="800000"/>
                </a:solidFill>
                <a:latin typeface="Calibri" pitchFamily="34"/>
              </a:rPr>
              <a:t>della</a:t>
            </a:r>
            <a:r>
              <a:rPr lang="en-US" sz="2000" dirty="0">
                <a:solidFill>
                  <a:srgbClr val="800000"/>
                </a:solidFill>
                <a:latin typeface="Calibri" pitchFamily="34"/>
              </a:rPr>
              <a:t> </a:t>
            </a:r>
            <a:r>
              <a:rPr lang="en-US" sz="2000" dirty="0" err="1">
                <a:solidFill>
                  <a:srgbClr val="800000"/>
                </a:solidFill>
                <a:latin typeface="Calibri" pitchFamily="34"/>
              </a:rPr>
              <a:t>disciplina</a:t>
            </a:r>
            <a:r>
              <a:rPr lang="en-US" sz="2000" dirty="0">
                <a:solidFill>
                  <a:srgbClr val="800000"/>
                </a:solidFill>
                <a:latin typeface="Calibri" pitchFamily="34"/>
              </a:rPr>
              <a:t> è </a:t>
            </a:r>
            <a:r>
              <a:rPr lang="en-US" sz="2000" dirty="0" err="1">
                <a:solidFill>
                  <a:srgbClr val="800000"/>
                </a:solidFill>
                <a:latin typeface="Calibri" pitchFamily="34"/>
              </a:rPr>
              <a:t>da</a:t>
            </a:r>
            <a:r>
              <a:rPr lang="en-US" sz="2000" dirty="0">
                <a:solidFill>
                  <a:srgbClr val="800000"/>
                </a:solidFill>
                <a:latin typeface="Calibri" pitchFamily="34"/>
              </a:rPr>
              <a:t> </a:t>
            </a:r>
            <a:r>
              <a:rPr lang="en-US" sz="2000" dirty="0" err="1">
                <a:solidFill>
                  <a:srgbClr val="800000"/>
                </a:solidFill>
                <a:latin typeface="Calibri" pitchFamily="34"/>
              </a:rPr>
              <a:t>stabilirsi</a:t>
            </a:r>
            <a:r>
              <a:rPr lang="en-US" sz="2000" dirty="0">
                <a:solidFill>
                  <a:srgbClr val="800000"/>
                </a:solidFill>
                <a:latin typeface="Calibri" pitchFamily="34"/>
              </a:rPr>
              <a:t> </a:t>
            </a:r>
            <a:r>
              <a:rPr lang="en-US" sz="2000" dirty="0" err="1">
                <a:solidFill>
                  <a:srgbClr val="800000"/>
                </a:solidFill>
                <a:latin typeface="Calibri" pitchFamily="34"/>
              </a:rPr>
              <a:t>nel</a:t>
            </a:r>
            <a:r>
              <a:rPr lang="en-US" sz="2000" dirty="0">
                <a:solidFill>
                  <a:srgbClr val="800000"/>
                </a:solidFill>
                <a:latin typeface="Calibri" pitchFamily="34"/>
              </a:rPr>
              <a:t> 1992, anno </a:t>
            </a:r>
            <a:r>
              <a:rPr lang="en-US" sz="2000" dirty="0" err="1">
                <a:solidFill>
                  <a:srgbClr val="800000"/>
                </a:solidFill>
                <a:latin typeface="Calibri" pitchFamily="34"/>
              </a:rPr>
              <a:t>nel</a:t>
            </a:r>
            <a:r>
              <a:rPr lang="en-US" sz="2000" dirty="0">
                <a:solidFill>
                  <a:srgbClr val="800000"/>
                </a:solidFill>
                <a:latin typeface="Calibri" pitchFamily="34"/>
              </a:rPr>
              <a:t> </a:t>
            </a:r>
            <a:r>
              <a:rPr lang="en-US" sz="2000" dirty="0" err="1">
                <a:solidFill>
                  <a:srgbClr val="800000"/>
                </a:solidFill>
                <a:latin typeface="Calibri" pitchFamily="34"/>
              </a:rPr>
              <a:t>quale</a:t>
            </a:r>
            <a:r>
              <a:rPr lang="en-US" sz="2000" dirty="0">
                <a:solidFill>
                  <a:srgbClr val="800000"/>
                </a:solidFill>
                <a:latin typeface="Calibri" pitchFamily="34"/>
              </a:rPr>
              <a:t> ad </a:t>
            </a:r>
            <a:r>
              <a:rPr lang="en-US" sz="2000" dirty="0" err="1">
                <a:solidFill>
                  <a:srgbClr val="800000"/>
                </a:solidFill>
                <a:latin typeface="Calibri" pitchFamily="34"/>
              </a:rPr>
              <a:t>Erice</a:t>
            </a:r>
            <a:r>
              <a:rPr lang="en-US" sz="2000" dirty="0">
                <a:solidFill>
                  <a:srgbClr val="800000"/>
                </a:solidFill>
                <a:latin typeface="Calibri" pitchFamily="34"/>
              </a:rPr>
              <a:t> </a:t>
            </a:r>
            <a:r>
              <a:rPr lang="en-US" sz="2000" dirty="0" err="1">
                <a:solidFill>
                  <a:srgbClr val="800000"/>
                </a:solidFill>
                <a:latin typeface="Calibri" pitchFamily="34"/>
              </a:rPr>
              <a:t>si</a:t>
            </a:r>
            <a:r>
              <a:rPr lang="en-US" sz="2000" dirty="0">
                <a:solidFill>
                  <a:srgbClr val="800000"/>
                </a:solidFill>
                <a:latin typeface="Calibri" pitchFamily="34"/>
              </a:rPr>
              <a:t> </a:t>
            </a:r>
            <a:r>
              <a:rPr lang="en-US" sz="2000" dirty="0" err="1">
                <a:solidFill>
                  <a:srgbClr val="800000"/>
                </a:solidFill>
                <a:latin typeface="Calibri" pitchFamily="34"/>
              </a:rPr>
              <a:t>tiene</a:t>
            </a:r>
            <a:r>
              <a:rPr lang="en-US" sz="2000" dirty="0">
                <a:solidFill>
                  <a:srgbClr val="800000"/>
                </a:solidFill>
                <a:latin typeface="Calibri" pitchFamily="34"/>
              </a:rPr>
              <a:t> </a:t>
            </a:r>
            <a:r>
              <a:rPr lang="en-US" sz="2000" dirty="0" err="1">
                <a:solidFill>
                  <a:srgbClr val="800000"/>
                </a:solidFill>
                <a:latin typeface="Calibri" pitchFamily="34"/>
              </a:rPr>
              <a:t>il</a:t>
            </a:r>
            <a:r>
              <a:rPr lang="en-US" sz="2000" dirty="0">
                <a:solidFill>
                  <a:srgbClr val="800000"/>
                </a:solidFill>
                <a:latin typeface="Calibri" pitchFamily="34"/>
              </a:rPr>
              <a:t> primo </a:t>
            </a:r>
            <a:r>
              <a:rPr lang="en-US" sz="2000" dirty="0" err="1">
                <a:solidFill>
                  <a:srgbClr val="800000"/>
                </a:solidFill>
                <a:latin typeface="Calibri" pitchFamily="34"/>
              </a:rPr>
              <a:t>convegno</a:t>
            </a:r>
            <a:r>
              <a:rPr lang="en-US" sz="2000" dirty="0">
                <a:solidFill>
                  <a:srgbClr val="800000"/>
                </a:solidFill>
                <a:latin typeface="Calibri" pitchFamily="34"/>
              </a:rPr>
              <a:t> </a:t>
            </a:r>
            <a:r>
              <a:rPr lang="en-US" sz="2000" dirty="0" err="1">
                <a:solidFill>
                  <a:srgbClr val="800000"/>
                </a:solidFill>
                <a:latin typeface="Calibri" pitchFamily="34"/>
              </a:rPr>
              <a:t>internazionale</a:t>
            </a:r>
            <a:r>
              <a:rPr lang="en-US" sz="2000" dirty="0">
                <a:solidFill>
                  <a:srgbClr val="800000"/>
                </a:solidFill>
                <a:latin typeface="Calibri" pitchFamily="34"/>
              </a:rPr>
              <a:t> </a:t>
            </a:r>
            <a:r>
              <a:rPr lang="en-US" sz="2000" dirty="0" err="1">
                <a:solidFill>
                  <a:srgbClr val="800000"/>
                </a:solidFill>
                <a:latin typeface="Calibri" pitchFamily="34"/>
              </a:rPr>
              <a:t>di</a:t>
            </a:r>
            <a:r>
              <a:rPr lang="en-US" sz="2000" dirty="0">
                <a:solidFill>
                  <a:srgbClr val="800000"/>
                </a:solidFill>
                <a:latin typeface="Calibri" pitchFamily="34"/>
              </a:rPr>
              <a:t> </a:t>
            </a:r>
            <a:r>
              <a:rPr lang="en-US" sz="2000" dirty="0" err="1">
                <a:solidFill>
                  <a:srgbClr val="800000"/>
                </a:solidFill>
                <a:latin typeface="Calibri" pitchFamily="34"/>
              </a:rPr>
              <a:t>scienza</a:t>
            </a:r>
            <a:r>
              <a:rPr lang="en-US" sz="2000" dirty="0">
                <a:solidFill>
                  <a:srgbClr val="800000"/>
                </a:solidFill>
                <a:latin typeface="Calibri" pitchFamily="34"/>
              </a:rPr>
              <a:t> e </a:t>
            </a:r>
            <a:r>
              <a:rPr lang="en-US" sz="2000" dirty="0" err="1">
                <a:solidFill>
                  <a:srgbClr val="800000"/>
                </a:solidFill>
                <a:latin typeface="Calibri" pitchFamily="34"/>
              </a:rPr>
              <a:t>gastronomia</a:t>
            </a:r>
            <a:r>
              <a:rPr lang="en-US" sz="2000" dirty="0">
                <a:solidFill>
                  <a:srgbClr val="800000"/>
                </a:solidFill>
                <a:latin typeface="Calibri" pitchFamily="34"/>
              </a:rPr>
              <a:t>, </a:t>
            </a:r>
            <a:r>
              <a:rPr lang="en-US" sz="2000" dirty="0" err="1">
                <a:solidFill>
                  <a:srgbClr val="800000"/>
                </a:solidFill>
                <a:latin typeface="Calibri" pitchFamily="34"/>
              </a:rPr>
              <a:t>intitolato</a:t>
            </a:r>
            <a:r>
              <a:rPr lang="en-US" sz="2000" dirty="0">
                <a:solidFill>
                  <a:srgbClr val="800000"/>
                </a:solidFill>
                <a:latin typeface="Calibri" pitchFamily="34"/>
              </a:rPr>
              <a:t> "Molecular and Physical Gastronomy”. </a:t>
            </a:r>
            <a:r>
              <a:rPr lang="en-US" sz="2000" dirty="0" err="1">
                <a:solidFill>
                  <a:srgbClr val="800000"/>
                </a:solidFill>
                <a:latin typeface="Calibri" pitchFamily="34"/>
              </a:rPr>
              <a:t>Studi</a:t>
            </a:r>
            <a:r>
              <a:rPr lang="en-US" sz="2000" dirty="0">
                <a:solidFill>
                  <a:srgbClr val="800000"/>
                </a:solidFill>
                <a:latin typeface="Calibri" pitchFamily="34"/>
              </a:rPr>
              <a:t> </a:t>
            </a:r>
            <a:r>
              <a:rPr lang="en-US" sz="2000" dirty="0" err="1">
                <a:solidFill>
                  <a:srgbClr val="800000"/>
                </a:solidFill>
                <a:latin typeface="Calibri" pitchFamily="34"/>
              </a:rPr>
              <a:t>simili</a:t>
            </a:r>
            <a:r>
              <a:rPr lang="en-US" sz="2000" dirty="0">
                <a:solidFill>
                  <a:srgbClr val="800000"/>
                </a:solidFill>
                <a:latin typeface="Calibri" pitchFamily="34"/>
              </a:rPr>
              <a:t> </a:t>
            </a:r>
            <a:r>
              <a:rPr lang="en-US" sz="2000" dirty="0" err="1">
                <a:solidFill>
                  <a:srgbClr val="800000"/>
                </a:solidFill>
                <a:latin typeface="Calibri" pitchFamily="34"/>
              </a:rPr>
              <a:t>sono</a:t>
            </a:r>
            <a:r>
              <a:rPr lang="en-US" sz="2000" dirty="0">
                <a:solidFill>
                  <a:srgbClr val="800000"/>
                </a:solidFill>
                <a:latin typeface="Calibri" pitchFamily="34"/>
              </a:rPr>
              <a:t> </a:t>
            </a:r>
            <a:r>
              <a:rPr lang="en-US" sz="2000" dirty="0" err="1">
                <a:solidFill>
                  <a:srgbClr val="800000"/>
                </a:solidFill>
                <a:latin typeface="Calibri" pitchFamily="34"/>
              </a:rPr>
              <a:t>stati</a:t>
            </a:r>
            <a:r>
              <a:rPr lang="en-US" sz="2000" dirty="0">
                <a:solidFill>
                  <a:srgbClr val="800000"/>
                </a:solidFill>
                <a:latin typeface="Calibri" pitchFamily="34"/>
              </a:rPr>
              <a:t> </a:t>
            </a:r>
            <a:r>
              <a:rPr lang="en-US" sz="2000" dirty="0" err="1">
                <a:solidFill>
                  <a:srgbClr val="800000"/>
                </a:solidFill>
                <a:latin typeface="Calibri" pitchFamily="34"/>
              </a:rPr>
              <a:t>intrapresi</a:t>
            </a:r>
            <a:r>
              <a:rPr lang="en-US" sz="2000" dirty="0">
                <a:solidFill>
                  <a:srgbClr val="800000"/>
                </a:solidFill>
                <a:latin typeface="Calibri" pitchFamily="34"/>
              </a:rPr>
              <a:t> </a:t>
            </a:r>
            <a:r>
              <a:rPr lang="en-US" sz="2000" dirty="0" err="1">
                <a:solidFill>
                  <a:srgbClr val="800000"/>
                </a:solidFill>
                <a:latin typeface="Calibri" pitchFamily="34"/>
              </a:rPr>
              <a:t>anche</a:t>
            </a:r>
            <a:r>
              <a:rPr lang="en-US" sz="2000" dirty="0">
                <a:solidFill>
                  <a:srgbClr val="800000"/>
                </a:solidFill>
                <a:latin typeface="Calibri" pitchFamily="34"/>
              </a:rPr>
              <a:t> </a:t>
            </a:r>
            <a:r>
              <a:rPr lang="en-US" sz="2000" dirty="0" err="1">
                <a:solidFill>
                  <a:srgbClr val="800000"/>
                </a:solidFill>
                <a:latin typeface="Calibri" pitchFamily="34"/>
              </a:rPr>
              <a:t>da</a:t>
            </a:r>
            <a:r>
              <a:rPr lang="en-US" sz="2000" dirty="0">
                <a:solidFill>
                  <a:srgbClr val="800000"/>
                </a:solidFill>
                <a:latin typeface="Calibri" pitchFamily="34"/>
              </a:rPr>
              <a:t> </a:t>
            </a:r>
            <a:r>
              <a:rPr lang="en-US" sz="2000" dirty="0" err="1">
                <a:solidFill>
                  <a:srgbClr val="800000"/>
                </a:solidFill>
                <a:latin typeface="Calibri" pitchFamily="34"/>
              </a:rPr>
              <a:t>ricercatori</a:t>
            </a:r>
            <a:r>
              <a:rPr lang="en-US" sz="2000" dirty="0">
                <a:solidFill>
                  <a:srgbClr val="800000"/>
                </a:solidFill>
                <a:latin typeface="Calibri" pitchFamily="34"/>
              </a:rPr>
              <a:t> </a:t>
            </a:r>
            <a:r>
              <a:rPr lang="en-US" sz="2000" dirty="0" err="1">
                <a:solidFill>
                  <a:srgbClr val="800000"/>
                </a:solidFill>
                <a:latin typeface="Calibri" pitchFamily="34"/>
              </a:rPr>
              <a:t>fisici</a:t>
            </a:r>
            <a:r>
              <a:rPr lang="en-US" sz="2000" dirty="0">
                <a:solidFill>
                  <a:srgbClr val="800000"/>
                </a:solidFill>
                <a:latin typeface="Calibri" pitchFamily="34"/>
              </a:rPr>
              <a:t> e </a:t>
            </a:r>
            <a:r>
              <a:rPr lang="en-US" sz="2000" dirty="0" err="1">
                <a:solidFill>
                  <a:srgbClr val="800000"/>
                </a:solidFill>
                <a:latin typeface="Calibri" pitchFamily="34"/>
              </a:rPr>
              <a:t>chimici</a:t>
            </a:r>
            <a:r>
              <a:rPr lang="en-US" sz="2000" dirty="0">
                <a:solidFill>
                  <a:srgbClr val="800000"/>
                </a:solidFill>
                <a:latin typeface="Calibri" pitchFamily="34"/>
              </a:rPr>
              <a:t> </a:t>
            </a:r>
            <a:r>
              <a:rPr lang="en-US" sz="2000" dirty="0" err="1">
                <a:solidFill>
                  <a:srgbClr val="800000"/>
                </a:solidFill>
                <a:latin typeface="Calibri" pitchFamily="34"/>
              </a:rPr>
              <a:t>alimentari</a:t>
            </a:r>
            <a:r>
              <a:rPr lang="en-US" sz="2000" dirty="0">
                <a:solidFill>
                  <a:srgbClr val="800000"/>
                </a:solidFill>
                <a:latin typeface="Calibri" pitchFamily="34"/>
              </a:rPr>
              <a:t> </a:t>
            </a:r>
            <a:r>
              <a:rPr lang="en-US" sz="2000" dirty="0" err="1">
                <a:solidFill>
                  <a:srgbClr val="800000"/>
                </a:solidFill>
                <a:latin typeface="Calibri" pitchFamily="34"/>
              </a:rPr>
              <a:t>negli</a:t>
            </a:r>
            <a:r>
              <a:rPr lang="en-US" sz="2000" dirty="0">
                <a:solidFill>
                  <a:srgbClr val="800000"/>
                </a:solidFill>
                <a:latin typeface="Calibri" pitchFamily="34"/>
              </a:rPr>
              <a:t> USA </a:t>
            </a:r>
            <a:r>
              <a:rPr lang="en-US" sz="2000" dirty="0" err="1">
                <a:solidFill>
                  <a:srgbClr val="800000"/>
                </a:solidFill>
                <a:latin typeface="Calibri" pitchFamily="34"/>
              </a:rPr>
              <a:t>ed</a:t>
            </a:r>
            <a:r>
              <a:rPr lang="en-US" sz="2000" dirty="0">
                <a:solidFill>
                  <a:srgbClr val="800000"/>
                </a:solidFill>
                <a:latin typeface="Calibri" pitchFamily="34"/>
              </a:rPr>
              <a:t> in </a:t>
            </a:r>
            <a:r>
              <a:rPr lang="en-US" sz="2000" dirty="0" err="1">
                <a:solidFill>
                  <a:srgbClr val="800000"/>
                </a:solidFill>
                <a:latin typeface="Calibri" pitchFamily="34"/>
              </a:rPr>
              <a:t>Inghilterra</a:t>
            </a:r>
            <a:r>
              <a:rPr lang="en-US" sz="2000" dirty="0">
                <a:solidFill>
                  <a:srgbClr val="800000"/>
                </a:solidFill>
                <a:latin typeface="Calibri" pitchFamily="34"/>
              </a:rPr>
              <a:t>. Questa </a:t>
            </a:r>
            <a:r>
              <a:rPr lang="en-US" sz="2000" dirty="0" err="1">
                <a:solidFill>
                  <a:srgbClr val="800000"/>
                </a:solidFill>
                <a:latin typeface="Calibri" pitchFamily="34"/>
              </a:rPr>
              <a:t>disciplina</a:t>
            </a:r>
            <a:r>
              <a:rPr lang="en-US" sz="2000" dirty="0">
                <a:solidFill>
                  <a:srgbClr val="800000"/>
                </a:solidFill>
                <a:latin typeface="Calibri" pitchFamily="34"/>
              </a:rPr>
              <a:t> </a:t>
            </a:r>
            <a:r>
              <a:rPr lang="en-US" sz="2000" dirty="0" err="1">
                <a:solidFill>
                  <a:srgbClr val="800000"/>
                </a:solidFill>
                <a:latin typeface="Calibri" pitchFamily="34"/>
              </a:rPr>
              <a:t>culinaria</a:t>
            </a:r>
            <a:r>
              <a:rPr lang="en-US" sz="2000" dirty="0">
                <a:solidFill>
                  <a:srgbClr val="800000"/>
                </a:solidFill>
                <a:latin typeface="Calibri" pitchFamily="34"/>
              </a:rPr>
              <a:t>, al fine </a:t>
            </a:r>
            <a:r>
              <a:rPr lang="en-US" sz="2000" dirty="0" err="1">
                <a:solidFill>
                  <a:srgbClr val="800000"/>
                </a:solidFill>
                <a:latin typeface="Calibri" pitchFamily="34"/>
              </a:rPr>
              <a:t>di</a:t>
            </a:r>
            <a:r>
              <a:rPr lang="en-US" sz="2000" dirty="0">
                <a:solidFill>
                  <a:srgbClr val="800000"/>
                </a:solidFill>
                <a:latin typeface="Calibri" pitchFamily="34"/>
              </a:rPr>
              <a:t> </a:t>
            </a:r>
            <a:r>
              <a:rPr lang="en-US" sz="2000" dirty="0" err="1">
                <a:solidFill>
                  <a:srgbClr val="800000"/>
                </a:solidFill>
                <a:latin typeface="Calibri" pitchFamily="34"/>
              </a:rPr>
              <a:t>sensibilizzare</a:t>
            </a:r>
            <a:r>
              <a:rPr lang="en-US" sz="2000" dirty="0">
                <a:solidFill>
                  <a:srgbClr val="800000"/>
                </a:solidFill>
                <a:latin typeface="Calibri" pitchFamily="34"/>
              </a:rPr>
              <a:t> </a:t>
            </a:r>
            <a:r>
              <a:rPr lang="en-US" sz="2000" dirty="0" err="1">
                <a:solidFill>
                  <a:srgbClr val="800000"/>
                </a:solidFill>
                <a:latin typeface="Calibri" pitchFamily="34"/>
              </a:rPr>
              <a:t>l’opinione</a:t>
            </a:r>
            <a:r>
              <a:rPr lang="en-US" sz="2000" dirty="0">
                <a:solidFill>
                  <a:srgbClr val="800000"/>
                </a:solidFill>
                <a:latin typeface="Calibri" pitchFamily="34"/>
              </a:rPr>
              <a:t> </a:t>
            </a:r>
            <a:r>
              <a:rPr lang="en-US" sz="2000" dirty="0" err="1">
                <a:solidFill>
                  <a:srgbClr val="800000"/>
                </a:solidFill>
                <a:latin typeface="Calibri" pitchFamily="34"/>
              </a:rPr>
              <a:t>pubblica</a:t>
            </a:r>
            <a:r>
              <a:rPr lang="en-US" sz="2000" dirty="0">
                <a:solidFill>
                  <a:srgbClr val="800000"/>
                </a:solidFill>
                <a:latin typeface="Calibri" pitchFamily="34"/>
              </a:rPr>
              <a:t> </a:t>
            </a:r>
            <a:r>
              <a:rPr lang="en-US" sz="2000" dirty="0" err="1">
                <a:solidFill>
                  <a:srgbClr val="800000"/>
                </a:solidFill>
                <a:latin typeface="Calibri" pitchFamily="34"/>
              </a:rPr>
              <a:t>ed</a:t>
            </a:r>
            <a:r>
              <a:rPr lang="en-US" sz="2000" dirty="0">
                <a:solidFill>
                  <a:srgbClr val="800000"/>
                </a:solidFill>
                <a:latin typeface="Calibri" pitchFamily="34"/>
              </a:rPr>
              <a:t> </a:t>
            </a:r>
            <a:r>
              <a:rPr lang="en-US" sz="2000" dirty="0" err="1">
                <a:solidFill>
                  <a:srgbClr val="800000"/>
                </a:solidFill>
                <a:latin typeface="Calibri" pitchFamily="34"/>
              </a:rPr>
              <a:t>i</a:t>
            </a:r>
            <a:r>
              <a:rPr lang="en-US" sz="2000" dirty="0">
                <a:solidFill>
                  <a:srgbClr val="800000"/>
                </a:solidFill>
                <a:latin typeface="Calibri" pitchFamily="34"/>
              </a:rPr>
              <a:t> </a:t>
            </a:r>
            <a:r>
              <a:rPr lang="en-US" sz="2000" dirty="0" err="1">
                <a:solidFill>
                  <a:srgbClr val="800000"/>
                </a:solidFill>
                <a:latin typeface="Calibri" pitchFamily="34"/>
              </a:rPr>
              <a:t>futuri</a:t>
            </a:r>
            <a:r>
              <a:rPr lang="en-US" sz="2000" dirty="0">
                <a:solidFill>
                  <a:srgbClr val="800000"/>
                </a:solidFill>
                <a:latin typeface="Calibri" pitchFamily="34"/>
              </a:rPr>
              <a:t> </a:t>
            </a:r>
            <a:r>
              <a:rPr lang="en-US" sz="2000" dirty="0" err="1">
                <a:solidFill>
                  <a:srgbClr val="800000"/>
                </a:solidFill>
                <a:latin typeface="Calibri" pitchFamily="34"/>
              </a:rPr>
              <a:t>flussi</a:t>
            </a:r>
            <a:r>
              <a:rPr lang="en-US" sz="2000" dirty="0">
                <a:solidFill>
                  <a:srgbClr val="800000"/>
                </a:solidFill>
                <a:latin typeface="Calibri" pitchFamily="34"/>
              </a:rPr>
              <a:t> </a:t>
            </a:r>
            <a:r>
              <a:rPr lang="en-US" sz="2000" dirty="0" err="1">
                <a:solidFill>
                  <a:srgbClr val="800000"/>
                </a:solidFill>
                <a:latin typeface="Calibri" pitchFamily="34"/>
              </a:rPr>
              <a:t>turistici</a:t>
            </a:r>
            <a:r>
              <a:rPr lang="en-US" sz="2000" dirty="0">
                <a:solidFill>
                  <a:srgbClr val="800000"/>
                </a:solidFill>
                <a:latin typeface="Calibri" pitchFamily="34"/>
              </a:rPr>
              <a:t>, è </a:t>
            </a:r>
            <a:r>
              <a:rPr lang="en-US" sz="2000" dirty="0" err="1">
                <a:solidFill>
                  <a:srgbClr val="800000"/>
                </a:solidFill>
                <a:latin typeface="Calibri" pitchFamily="34"/>
              </a:rPr>
              <a:t>stata</a:t>
            </a:r>
            <a:r>
              <a:rPr lang="en-US" sz="2000" dirty="0">
                <a:solidFill>
                  <a:srgbClr val="800000"/>
                </a:solidFill>
                <a:latin typeface="Calibri" pitchFamily="34"/>
              </a:rPr>
              <a:t> </a:t>
            </a:r>
            <a:r>
              <a:rPr lang="en-US" sz="2000" dirty="0" err="1">
                <a:solidFill>
                  <a:srgbClr val="800000"/>
                </a:solidFill>
                <a:latin typeface="Calibri" pitchFamily="34"/>
              </a:rPr>
              <a:t>promossa</a:t>
            </a:r>
            <a:r>
              <a:rPr lang="en-US" sz="2000" dirty="0">
                <a:solidFill>
                  <a:srgbClr val="800000"/>
                </a:solidFill>
                <a:latin typeface="Calibri" pitchFamily="34"/>
              </a:rPr>
              <a:t> </a:t>
            </a:r>
            <a:r>
              <a:rPr lang="en-US" sz="2000" dirty="0" err="1">
                <a:solidFill>
                  <a:srgbClr val="800000"/>
                </a:solidFill>
                <a:latin typeface="Calibri" pitchFamily="34"/>
              </a:rPr>
              <a:t>anche</a:t>
            </a:r>
            <a:r>
              <a:rPr lang="en-US" sz="2000" dirty="0">
                <a:solidFill>
                  <a:srgbClr val="800000"/>
                </a:solidFill>
                <a:latin typeface="Calibri" pitchFamily="34"/>
              </a:rPr>
              <a:t> </a:t>
            </a:r>
            <a:r>
              <a:rPr lang="en-US" sz="2000" dirty="0" err="1">
                <a:solidFill>
                  <a:srgbClr val="800000"/>
                </a:solidFill>
                <a:latin typeface="Calibri" pitchFamily="34"/>
              </a:rPr>
              <a:t>dal</a:t>
            </a:r>
            <a:r>
              <a:rPr lang="en-US" sz="2000" dirty="0">
                <a:solidFill>
                  <a:srgbClr val="800000"/>
                </a:solidFill>
                <a:latin typeface="Calibri" pitchFamily="34"/>
              </a:rPr>
              <a:t> film </a:t>
            </a:r>
            <a:r>
              <a:rPr lang="en-US" sz="2000" dirty="0" err="1">
                <a:solidFill>
                  <a:srgbClr val="800000"/>
                </a:solidFill>
                <a:latin typeface="Calibri" pitchFamily="34"/>
              </a:rPr>
              <a:t>francese</a:t>
            </a:r>
            <a:r>
              <a:rPr lang="en-US" sz="2000" dirty="0">
                <a:solidFill>
                  <a:srgbClr val="800000"/>
                </a:solidFill>
                <a:latin typeface="Calibri" pitchFamily="34"/>
              </a:rPr>
              <a:t> “Chef” del  2012.</a:t>
            </a:r>
          </a:p>
        </p:txBody>
      </p:sp>
      <p:pic>
        <p:nvPicPr>
          <p:cNvPr id="24578" name="Picture 2" descr="F:\foto cucina molecolare\images.jpg"/>
          <p:cNvPicPr>
            <a:picLocks noChangeAspect="1" noChangeArrowheads="1"/>
          </p:cNvPicPr>
          <p:nvPr/>
        </p:nvPicPr>
        <p:blipFill>
          <a:blip r:embed="rId3" cstate="print"/>
          <a:srcRect/>
          <a:stretch>
            <a:fillRect/>
          </a:stretch>
        </p:blipFill>
        <p:spPr bwMode="auto">
          <a:xfrm>
            <a:off x="4860032" y="404664"/>
            <a:ext cx="3744416" cy="5435443"/>
          </a:xfrm>
          <a:prstGeom prst="rect">
            <a:avLst/>
          </a:prstGeom>
          <a:ln>
            <a:noFill/>
          </a:ln>
          <a:effectLst>
            <a:softEdge rad="112500"/>
          </a:effectLst>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539552" y="476672"/>
            <a:ext cx="8084747" cy="5686857"/>
          </a:xfrm>
        </p:spPr>
        <p:txBody>
          <a:bodyPr lIns="82945" tIns="41473" rIns="82945" bIns="41473" anchor="ctr">
            <a:no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just">
              <a:buNone/>
            </a:pPr>
            <a:r>
              <a:rPr lang="it-IT" sz="2400" dirty="0">
                <a:latin typeface="Calibri" pitchFamily="34"/>
              </a:rPr>
              <a:t>In </a:t>
            </a:r>
            <a:r>
              <a:rPr lang="it-IT" sz="2400" dirty="0" smtClean="0">
                <a:latin typeface="Calibri" pitchFamily="34"/>
              </a:rPr>
              <a:t>Italia </a:t>
            </a:r>
            <a:r>
              <a:rPr lang="it-IT" sz="2400" dirty="0">
                <a:latin typeface="Calibri" pitchFamily="34"/>
              </a:rPr>
              <a:t>lo studioso di maggior spicco è Davide Cassi, del Dipartimento di Fisica dell'Università di Parma. Egli, assieme al cuoco Ettore </a:t>
            </a:r>
            <a:r>
              <a:rPr lang="it-IT" sz="2400" dirty="0" err="1">
                <a:latin typeface="Calibri" pitchFamily="34"/>
              </a:rPr>
              <a:t>Bocchia</a:t>
            </a:r>
            <a:r>
              <a:rPr lang="it-IT" sz="2400" dirty="0">
                <a:latin typeface="Calibri" pitchFamily="34"/>
              </a:rPr>
              <a:t>, ha redatto il Manifesto della Cucina Molecolare Italiana per </a:t>
            </a:r>
            <a:r>
              <a:rPr lang="it-IT" sz="2400" u="sng" dirty="0">
                <a:latin typeface="Calibri" pitchFamily="34"/>
              </a:rPr>
              <a:t>ideare una nuova ricerca del gusto</a:t>
            </a:r>
            <a:r>
              <a:rPr lang="it-IT" sz="2400" dirty="0">
                <a:latin typeface="Calibri" pitchFamily="34"/>
              </a:rPr>
              <a:t>.</a:t>
            </a:r>
          </a:p>
          <a:p>
            <a:pPr marL="0" indent="0" algn="just">
              <a:buNone/>
            </a:pPr>
            <a:endParaRPr lang="it-IT" sz="2400" dirty="0">
              <a:latin typeface="Calibri" pitchFamily="34"/>
            </a:endParaRPr>
          </a:p>
          <a:p>
            <a:pPr marL="0" indent="0" algn="just">
              <a:buNone/>
            </a:pPr>
            <a:r>
              <a:rPr lang="it-IT" sz="2400" dirty="0">
                <a:latin typeface="Calibri" pitchFamily="34"/>
              </a:rPr>
              <a:t>La gastronomia molecolare in </a:t>
            </a:r>
            <a:r>
              <a:rPr lang="it-IT" sz="2400" u="sng" dirty="0">
                <a:latin typeface="Calibri" pitchFamily="34"/>
              </a:rPr>
              <a:t>ambito applicativo</a:t>
            </a:r>
            <a:r>
              <a:rPr lang="it-IT" sz="2400" dirty="0">
                <a:latin typeface="Calibri" pitchFamily="34"/>
              </a:rPr>
              <a:t> si sostanzia in trattazione dei cibi che riguardano la loro:</a:t>
            </a:r>
          </a:p>
          <a:p>
            <a:pPr marL="0" indent="0" algn="just"/>
            <a:r>
              <a:rPr lang="it-IT" sz="2400" dirty="0">
                <a:latin typeface="Calibri" pitchFamily="34"/>
              </a:rPr>
              <a:t>Modalità di preparazione;</a:t>
            </a:r>
          </a:p>
          <a:p>
            <a:pPr marL="0" indent="0" algn="just"/>
            <a:r>
              <a:rPr lang="it-IT" sz="2400" dirty="0">
                <a:latin typeface="Calibri" pitchFamily="34"/>
              </a:rPr>
              <a:t>Cottura;</a:t>
            </a:r>
          </a:p>
          <a:p>
            <a:pPr marL="0" indent="0" algn="just"/>
            <a:r>
              <a:rPr lang="it-IT" sz="2400" dirty="0">
                <a:latin typeface="Calibri" pitchFamily="34"/>
              </a:rPr>
              <a:t> Abbinamento;</a:t>
            </a:r>
          </a:p>
          <a:p>
            <a:pPr marL="0" indent="0" algn="just"/>
            <a:r>
              <a:rPr lang="it-IT" sz="2400" dirty="0">
                <a:latin typeface="Calibri" pitchFamily="34"/>
              </a:rPr>
              <a:t>Presentazione e cura dell’aspetto estetico del cibo.</a:t>
            </a:r>
          </a:p>
          <a:p>
            <a:pPr marL="0" indent="0" algn="just">
              <a:buNone/>
            </a:pPr>
            <a:endParaRPr lang="it-IT" sz="2400" dirty="0">
              <a:latin typeface="Calibri" pitchFamily="34"/>
            </a:endParaRPr>
          </a:p>
          <a:p>
            <a:pPr marL="0" indent="0" algn="just">
              <a:buNone/>
            </a:pPr>
            <a:r>
              <a:rPr lang="it-IT" sz="2400" dirty="0">
                <a:latin typeface="Calibri" pitchFamily="34"/>
              </a:rPr>
              <a:t>Lo scopo della cucina molecolare è quello di </a:t>
            </a:r>
            <a:r>
              <a:rPr lang="it-IT" sz="2400" b="1" u="sng" dirty="0">
                <a:latin typeface="Calibri" pitchFamily="34"/>
              </a:rPr>
              <a:t>modificare la natura molecolare degli ingredienti per creare nuovi sapori e insolite consistenze!</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35000" r="-35000"/>
          </a:stretch>
        </a:blipFill>
        <a:effectLst/>
      </p:bgPr>
    </p:bg>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539552" y="260648"/>
            <a:ext cx="8228763" cy="5775664"/>
          </a:xfrm>
        </p:spPr>
        <p:txBody>
          <a:bodyPr lIns="82945" tIns="41473" rIns="82945" bIns="41473" anchor="ctr">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r>
              <a:rPr lang="it-IT" sz="2800" dirty="0">
                <a:latin typeface="Calibri" pitchFamily="34"/>
              </a:rPr>
              <a:t>"Sono sicuro che i bianchi vapori freschi, che si sprigionano dalle pentole irrorate di azoto liquido, diventeranno presto parte della scenografia quotidiana delle nostre cucine"  [Prof. Davide Cassi]</a:t>
            </a:r>
          </a:p>
          <a:p>
            <a:pPr marL="0" indent="0" algn="ctr">
              <a:buNone/>
            </a:pPr>
            <a:endParaRPr lang="it-IT" sz="2800" u="sng" dirty="0">
              <a:latin typeface="Calibri" pitchFamily="34"/>
            </a:endParaRPr>
          </a:p>
          <a:p>
            <a:pPr marL="0" indent="0" algn="ctr">
              <a:buNone/>
            </a:pPr>
            <a:r>
              <a:rPr lang="it-IT" sz="2800" u="sng" dirty="0">
                <a:latin typeface="Calibri" pitchFamily="34"/>
              </a:rPr>
              <a:t>Le pratiche</a:t>
            </a:r>
            <a:r>
              <a:rPr lang="it-IT" sz="2800" dirty="0">
                <a:latin typeface="Calibri" pitchFamily="34"/>
              </a:rPr>
              <a:t> chimico fisiche utilizzate riguardano:</a:t>
            </a:r>
          </a:p>
          <a:p>
            <a:pPr marL="0" indent="0" algn="ctr">
              <a:buNone/>
            </a:pPr>
            <a:endParaRPr lang="it-IT" sz="2800" dirty="0">
              <a:latin typeface="Calibri" pitchFamily="34"/>
            </a:endParaRPr>
          </a:p>
          <a:p>
            <a:pPr marL="0" indent="0" algn="just"/>
            <a:r>
              <a:rPr lang="it-IT" sz="2800" dirty="0">
                <a:latin typeface="Calibri" pitchFamily="34"/>
              </a:rPr>
              <a:t>Congelamento attraverso l'azoto liquido;</a:t>
            </a:r>
          </a:p>
          <a:p>
            <a:pPr marL="0" indent="0" algn="just"/>
            <a:r>
              <a:rPr lang="it-IT" sz="2800" dirty="0">
                <a:latin typeface="Calibri" pitchFamily="34"/>
              </a:rPr>
              <a:t>L'uso alimentare del tabacco;</a:t>
            </a:r>
          </a:p>
          <a:p>
            <a:pPr marL="0" indent="0" algn="just"/>
            <a:r>
              <a:rPr lang="it-IT" sz="2800" dirty="0">
                <a:latin typeface="Calibri" pitchFamily="34"/>
              </a:rPr>
              <a:t>La "frittura" nello zucchero;</a:t>
            </a:r>
          </a:p>
          <a:p>
            <a:pPr marL="0" indent="0" algn="just"/>
            <a:r>
              <a:rPr lang="it-IT" sz="2800" dirty="0">
                <a:latin typeface="Calibri" pitchFamily="34"/>
              </a:rPr>
              <a:t>L'uso del “vuoto spinto” per la preparazione di mousse e meringhe.</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602" name="Picture 2" descr="F:\foto cucina molecolare\IMG_0856.JPG"/>
          <p:cNvPicPr>
            <a:picLocks noChangeAspect="1" noChangeArrowheads="1"/>
          </p:cNvPicPr>
          <p:nvPr/>
        </p:nvPicPr>
        <p:blipFill>
          <a:blip r:embed="rId3" cstate="print"/>
          <a:srcRect/>
          <a:stretch>
            <a:fillRect/>
          </a:stretch>
        </p:blipFill>
        <p:spPr bwMode="auto">
          <a:xfrm>
            <a:off x="4690180" y="0"/>
            <a:ext cx="4453820" cy="3068960"/>
          </a:xfrm>
          <a:prstGeom prst="rect">
            <a:avLst/>
          </a:prstGeom>
          <a:ln>
            <a:noFill/>
          </a:ln>
          <a:effectLst>
            <a:softEdge rad="112500"/>
          </a:effectLst>
        </p:spPr>
      </p:pic>
      <p:sp>
        <p:nvSpPr>
          <p:cNvPr id="2" name="Sottotitolo 1"/>
          <p:cNvSpPr txBox="1">
            <a:spLocks noGrp="1"/>
          </p:cNvSpPr>
          <p:nvPr>
            <p:ph type="subTitle" idx="4294967295"/>
          </p:nvPr>
        </p:nvSpPr>
        <p:spPr>
          <a:xfrm>
            <a:off x="251520" y="260648"/>
            <a:ext cx="4196315" cy="1776016"/>
          </a:xfrm>
        </p:spPr>
        <p:txBody>
          <a:bodyPr lIns="82945" tIns="41473" rIns="82945" bIns="41473" anchor="ctr">
            <a:no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just">
              <a:buNone/>
            </a:pPr>
            <a:endParaRPr lang="it-IT" sz="2400" b="1" dirty="0">
              <a:solidFill>
                <a:srgbClr val="C00000"/>
              </a:solidFill>
              <a:latin typeface="Calibri" pitchFamily="34"/>
            </a:endParaRPr>
          </a:p>
          <a:p>
            <a:pPr marL="0" indent="0" algn="ctr">
              <a:buNone/>
            </a:pPr>
            <a:r>
              <a:rPr lang="it-IT" sz="2800" b="1" dirty="0">
                <a:solidFill>
                  <a:srgbClr val="800000"/>
                </a:solidFill>
                <a:latin typeface="Calibri" pitchFamily="34"/>
              </a:rPr>
              <a:t>IL MANIFESTO DELLA CUCINA MOLECOLARE ITALIANA -  DAVIDE  </a:t>
            </a:r>
            <a:r>
              <a:rPr lang="it-IT" sz="2800" b="1" dirty="0" smtClean="0">
                <a:solidFill>
                  <a:srgbClr val="800000"/>
                </a:solidFill>
                <a:latin typeface="Calibri" pitchFamily="34"/>
              </a:rPr>
              <a:t>CASSI</a:t>
            </a:r>
          </a:p>
        </p:txBody>
      </p:sp>
      <p:sp>
        <p:nvSpPr>
          <p:cNvPr id="4" name="Rettangolo 3"/>
          <p:cNvSpPr/>
          <p:nvPr/>
        </p:nvSpPr>
        <p:spPr>
          <a:xfrm>
            <a:off x="467544" y="2924944"/>
            <a:ext cx="8424936" cy="2308324"/>
          </a:xfrm>
          <a:prstGeom prst="rect">
            <a:avLst/>
          </a:prstGeom>
        </p:spPr>
        <p:txBody>
          <a:bodyPr wrap="square">
            <a:spAutoFit/>
          </a:bodyPr>
          <a:lstStyle/>
          <a:p>
            <a:pPr algn="just"/>
            <a:r>
              <a:rPr lang="it-IT" b="1" dirty="0" smtClean="0">
                <a:latin typeface="Calibri" pitchFamily="34"/>
              </a:rPr>
              <a:t>1. Ogni novità deve ampliare, NON distruggere, la </a:t>
            </a:r>
            <a:r>
              <a:rPr lang="it-IT" b="1" u="sng" dirty="0" smtClean="0">
                <a:latin typeface="Calibri" pitchFamily="34"/>
              </a:rPr>
              <a:t>TRADIZIONE GASTRONOMICA ITALIANA</a:t>
            </a:r>
            <a:r>
              <a:rPr lang="it-IT" b="1" dirty="0" smtClean="0">
                <a:latin typeface="Calibri" pitchFamily="34"/>
              </a:rPr>
              <a:t>;</a:t>
            </a:r>
          </a:p>
          <a:p>
            <a:pPr algn="just"/>
            <a:r>
              <a:rPr lang="it-IT" b="1" dirty="0" smtClean="0">
                <a:latin typeface="Calibri" pitchFamily="34"/>
              </a:rPr>
              <a:t>2. Le nuove tecniche e i nuovi piatti devono valorizzare gli </a:t>
            </a:r>
            <a:r>
              <a:rPr lang="it-IT" b="1" u="sng" dirty="0" smtClean="0">
                <a:latin typeface="Calibri" pitchFamily="34"/>
              </a:rPr>
              <a:t>INGREDIENTI NATURALI</a:t>
            </a:r>
            <a:r>
              <a:rPr lang="it-IT" b="1" dirty="0" smtClean="0">
                <a:latin typeface="Calibri" pitchFamily="34"/>
              </a:rPr>
              <a:t> e le </a:t>
            </a:r>
            <a:r>
              <a:rPr lang="it-IT" b="1" u="sng" dirty="0" smtClean="0">
                <a:latin typeface="Calibri" pitchFamily="34"/>
              </a:rPr>
              <a:t>MATERIE </a:t>
            </a:r>
            <a:r>
              <a:rPr lang="it-IT" b="1" u="sng" dirty="0" err="1" smtClean="0">
                <a:latin typeface="Calibri" pitchFamily="34"/>
              </a:rPr>
              <a:t>DI</a:t>
            </a:r>
            <a:r>
              <a:rPr lang="it-IT" b="1" u="sng" dirty="0" smtClean="0">
                <a:latin typeface="Calibri" pitchFamily="34"/>
              </a:rPr>
              <a:t> PRIMA QUALITA</a:t>
            </a:r>
            <a:r>
              <a:rPr lang="it-IT" b="1" dirty="0" smtClean="0">
                <a:latin typeface="Calibri" pitchFamily="34"/>
              </a:rPr>
              <a:t>’;</a:t>
            </a:r>
          </a:p>
          <a:p>
            <a:pPr algn="just"/>
            <a:r>
              <a:rPr lang="it-IT" b="1" dirty="0" smtClean="0">
                <a:latin typeface="Calibri" pitchFamily="34"/>
              </a:rPr>
              <a:t>3. Sarà una cucina attenta ai valori nutrizionali e al </a:t>
            </a:r>
            <a:r>
              <a:rPr lang="it-IT" b="1" u="sng" dirty="0" smtClean="0">
                <a:latin typeface="Calibri" pitchFamily="34"/>
              </a:rPr>
              <a:t>BENESSERE di chi mangia</a:t>
            </a:r>
            <a:r>
              <a:rPr lang="it-IT" b="1" dirty="0" smtClean="0">
                <a:latin typeface="Calibri" pitchFamily="34"/>
              </a:rPr>
              <a:t>, NON SOLO agli aspetti estetici e organolettici;</a:t>
            </a:r>
          </a:p>
          <a:p>
            <a:pPr algn="just"/>
            <a:r>
              <a:rPr lang="it-IT" b="1" dirty="0" smtClean="0">
                <a:latin typeface="Calibri" pitchFamily="34"/>
              </a:rPr>
              <a:t>4. Creerà le nuove </a:t>
            </a:r>
            <a:r>
              <a:rPr lang="it-IT" b="1" dirty="0" err="1" smtClean="0">
                <a:latin typeface="Calibri" pitchFamily="34"/>
              </a:rPr>
              <a:t>testure</a:t>
            </a:r>
            <a:r>
              <a:rPr lang="it-IT" b="1" dirty="0" smtClean="0">
                <a:latin typeface="Calibri" pitchFamily="34"/>
              </a:rPr>
              <a:t> studiando le proprietà </a:t>
            </a:r>
            <a:r>
              <a:rPr lang="it-IT" b="1" u="sng" dirty="0" smtClean="0">
                <a:latin typeface="Calibri" pitchFamily="34"/>
              </a:rPr>
              <a:t>FISICHE</a:t>
            </a:r>
            <a:r>
              <a:rPr lang="it-IT" b="1" dirty="0" smtClean="0">
                <a:latin typeface="Calibri" pitchFamily="34"/>
              </a:rPr>
              <a:t> e </a:t>
            </a:r>
            <a:r>
              <a:rPr lang="it-IT" b="1" u="sng" dirty="0" smtClean="0">
                <a:latin typeface="Calibri" pitchFamily="34"/>
              </a:rPr>
              <a:t>CHIMICHE</a:t>
            </a:r>
            <a:r>
              <a:rPr lang="it-IT" b="1" dirty="0" smtClean="0">
                <a:latin typeface="Calibri" pitchFamily="34"/>
              </a:rPr>
              <a:t> degli ingredienti e progettando, a partire da queste, nuove architetture </a:t>
            </a:r>
            <a:r>
              <a:rPr lang="it-IT" b="1" u="sng" dirty="0" smtClean="0">
                <a:latin typeface="Calibri" pitchFamily="34"/>
              </a:rPr>
              <a:t>MICROSCOPICHE</a:t>
            </a:r>
            <a:r>
              <a:rPr lang="it-IT" b="1" dirty="0" smtClean="0">
                <a:latin typeface="Calibri" pitchFamily="34"/>
              </a:rPr>
              <a:t>.</a:t>
            </a:r>
          </a:p>
        </p:txBody>
      </p:sp>
      <p:sp>
        <p:nvSpPr>
          <p:cNvPr id="5" name="Rettangolo 4"/>
          <p:cNvSpPr/>
          <p:nvPr/>
        </p:nvSpPr>
        <p:spPr>
          <a:xfrm>
            <a:off x="2627784" y="5301208"/>
            <a:ext cx="6336704" cy="1200329"/>
          </a:xfrm>
          <a:prstGeom prst="rect">
            <a:avLst/>
          </a:prstGeom>
        </p:spPr>
        <p:txBody>
          <a:bodyPr wrap="square">
            <a:spAutoFit/>
          </a:bodyPr>
          <a:lstStyle/>
          <a:p>
            <a:pPr algn="just"/>
            <a:r>
              <a:rPr lang="it-IT" b="1" dirty="0" smtClean="0">
                <a:latin typeface="Calibri" pitchFamily="34"/>
              </a:rPr>
              <a:t>Dalla lettura di questo Manifesto sembrerebbe che la cucina molecolare, applicata dagli esperti,  vada di pari passo con la </a:t>
            </a:r>
            <a:r>
              <a:rPr lang="it-IT" b="1" u="sng" dirty="0" smtClean="0">
                <a:latin typeface="Calibri" pitchFamily="34"/>
              </a:rPr>
              <a:t>QUALITA’</a:t>
            </a:r>
            <a:r>
              <a:rPr lang="it-IT" b="1" dirty="0" smtClean="0">
                <a:latin typeface="Calibri" pitchFamily="34"/>
              </a:rPr>
              <a:t> del prodotto e con le ESIGENZE, in questo caso, del turista-consumatore</a:t>
            </a:r>
            <a:r>
              <a:rPr lang="it-IT" dirty="0" smtClean="0">
                <a:latin typeface="Calibri" pitchFamily="34"/>
              </a:rPr>
              <a:t>.</a:t>
            </a:r>
            <a:endParaRPr lang="it-IT" dirty="0">
              <a:latin typeface="Calibri" pitchFamily="34"/>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179512" y="0"/>
            <a:ext cx="7716062" cy="3514541"/>
          </a:xfrm>
        </p:spPr>
        <p:txBody>
          <a:bodyPr lIns="82945" tIns="41473" rIns="82945" bIns="41473" anchor="ctr">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r>
              <a:rPr lang="it-IT" sz="2300" dirty="0">
                <a:solidFill>
                  <a:srgbClr val="800000"/>
                </a:solidFill>
                <a:latin typeface="Calibri" pitchFamily="34"/>
              </a:rPr>
              <a:t>MA SARA’ DAVVERO COSI’? Quindi, non perdendo di vista il nostro oggetto di ricerca per i turisti consumatori, questo “Trucco dei Sensi </a:t>
            </a:r>
            <a:r>
              <a:rPr lang="it-IT" sz="2300" dirty="0" err="1">
                <a:solidFill>
                  <a:srgbClr val="800000"/>
                </a:solidFill>
                <a:latin typeface="Calibri" pitchFamily="34"/>
              </a:rPr>
              <a:t>fisico-chimico</a:t>
            </a:r>
            <a:r>
              <a:rPr lang="it-IT" sz="2300" dirty="0">
                <a:solidFill>
                  <a:srgbClr val="800000"/>
                </a:solidFill>
                <a:latin typeface="Calibri" pitchFamily="34"/>
              </a:rPr>
              <a:t>” sarà una FINZIONE </a:t>
            </a:r>
            <a:r>
              <a:rPr lang="it-IT" sz="2300" dirty="0" err="1">
                <a:solidFill>
                  <a:srgbClr val="800000"/>
                </a:solidFill>
                <a:latin typeface="Calibri" pitchFamily="34"/>
              </a:rPr>
              <a:t>DI</a:t>
            </a:r>
            <a:r>
              <a:rPr lang="it-IT" sz="2300" dirty="0">
                <a:solidFill>
                  <a:srgbClr val="800000"/>
                </a:solidFill>
                <a:latin typeface="Calibri" pitchFamily="34"/>
              </a:rPr>
              <a:t> QUALITA’ o una REALTA’ QUALITATIVA? Ed inoltre, quanto verrà  soddisfatto il cliente in termini di COSTO-QUALITA’?</a:t>
            </a:r>
          </a:p>
          <a:p>
            <a:pPr marL="0" indent="0" algn="ctr">
              <a:buNone/>
            </a:pPr>
            <a:endParaRPr lang="it-IT" sz="2300" dirty="0">
              <a:solidFill>
                <a:srgbClr val="800000"/>
              </a:solidFill>
              <a:latin typeface="Calibri" pitchFamily="34"/>
            </a:endParaRPr>
          </a:p>
          <a:p>
            <a:pPr marL="0" indent="0" algn="ctr">
              <a:buNone/>
            </a:pPr>
            <a:r>
              <a:rPr lang="it-IT" sz="2300" dirty="0">
                <a:solidFill>
                  <a:srgbClr val="800000"/>
                </a:solidFill>
                <a:latin typeface="Calibri" pitchFamily="34"/>
              </a:rPr>
              <a:t>Per rispondere a queste domande sono state condotte 2 analisi:</a:t>
            </a:r>
          </a:p>
          <a:p>
            <a:pPr marL="0" indent="0" algn="ctr">
              <a:buNone/>
            </a:pPr>
            <a:endParaRPr lang="it-IT" sz="2300" dirty="0">
              <a:solidFill>
                <a:srgbClr val="800000"/>
              </a:solidFill>
              <a:latin typeface="Calibri" pitchFamily="34"/>
            </a:endParaRPr>
          </a:p>
        </p:txBody>
      </p:sp>
      <p:pic>
        <p:nvPicPr>
          <p:cNvPr id="26626" name="Picture 2" descr="F:\foto cucina molecolare\cucina-molecolare AAA.jpg"/>
          <p:cNvPicPr>
            <a:picLocks noChangeAspect="1" noChangeArrowheads="1"/>
          </p:cNvPicPr>
          <p:nvPr/>
        </p:nvPicPr>
        <p:blipFill>
          <a:blip r:embed="rId3" cstate="print"/>
          <a:srcRect/>
          <a:stretch>
            <a:fillRect/>
          </a:stretch>
        </p:blipFill>
        <p:spPr bwMode="auto">
          <a:xfrm>
            <a:off x="0" y="3686175"/>
            <a:ext cx="4762500" cy="3171825"/>
          </a:xfrm>
          <a:prstGeom prst="rect">
            <a:avLst/>
          </a:prstGeom>
          <a:ln>
            <a:noFill/>
          </a:ln>
          <a:effectLst>
            <a:softEdge rad="112500"/>
          </a:effectLst>
        </p:spPr>
      </p:pic>
      <p:sp>
        <p:nvSpPr>
          <p:cNvPr id="5" name="Rettangolo 4"/>
          <p:cNvSpPr/>
          <p:nvPr/>
        </p:nvSpPr>
        <p:spPr>
          <a:xfrm>
            <a:off x="4860032" y="3212976"/>
            <a:ext cx="3923928" cy="2246769"/>
          </a:xfrm>
          <a:prstGeom prst="rect">
            <a:avLst/>
          </a:prstGeom>
        </p:spPr>
        <p:txBody>
          <a:bodyPr wrap="square">
            <a:spAutoFit/>
          </a:bodyPr>
          <a:lstStyle/>
          <a:p>
            <a:pPr marL="457200" indent="-457200" algn="ctr">
              <a:buAutoNum type="alphaUcParenR"/>
            </a:pPr>
            <a:r>
              <a:rPr lang="it-IT" sz="2000" b="1" dirty="0" smtClean="0">
                <a:solidFill>
                  <a:srgbClr val="800000"/>
                </a:solidFill>
                <a:latin typeface="Calibri" pitchFamily="34"/>
              </a:rPr>
              <a:t>L’IMPATTO SOCIALE E LE OPINIONI CHE QUESTA NUOVA DISCIPLINA HA CREATO:</a:t>
            </a:r>
          </a:p>
          <a:p>
            <a:pPr marL="457200" indent="-457200" algn="ctr">
              <a:buAutoNum type="alphaUcParenR"/>
            </a:pPr>
            <a:endParaRPr lang="it-IT" sz="2000" b="1" dirty="0" smtClean="0">
              <a:solidFill>
                <a:srgbClr val="800000"/>
              </a:solidFill>
              <a:latin typeface="Calibri" pitchFamily="34"/>
            </a:endParaRPr>
          </a:p>
          <a:p>
            <a:pPr algn="ctr"/>
            <a:r>
              <a:rPr lang="it-IT" sz="2000" u="sng" dirty="0" smtClean="0">
                <a:solidFill>
                  <a:srgbClr val="800000"/>
                </a:solidFill>
                <a:latin typeface="Calibri" pitchFamily="34"/>
              </a:rPr>
              <a:t>Un pasto come questo, accostato ad un ottimo bicchiere di vino, potrebbe soddisfarvi?</a:t>
            </a:r>
            <a:endParaRPr lang="it-IT" sz="2000" u="sng" dirty="0">
              <a:solidFill>
                <a:srgbClr val="800000"/>
              </a:solidFill>
              <a:latin typeface="Calibri" pitchFamily="34"/>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p:cNvSpPr txBox="1">
            <a:spLocks noGrp="1"/>
          </p:cNvSpPr>
          <p:nvPr>
            <p:ph type="title" idx="4294967295"/>
          </p:nvPr>
        </p:nvSpPr>
        <p:spPr>
          <a:xfrm>
            <a:off x="457171" y="154148"/>
            <a:ext cx="8228763" cy="1466042"/>
          </a:xfrm>
        </p:spPr>
        <p:txBody>
          <a:bodyPr lIns="82945" tIns="41473" rIns="82945" bIns="41473">
            <a:normAutofit fontScale="90000"/>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lgn="just">
              <a:buNone/>
            </a:pPr>
            <a:r>
              <a:rPr lang="en-US" sz="2400" dirty="0" err="1">
                <a:solidFill>
                  <a:srgbClr val="800000"/>
                </a:solidFill>
                <a:latin typeface="Calibri" pitchFamily="34"/>
              </a:rPr>
              <a:t>Sicuramente</a:t>
            </a:r>
            <a:r>
              <a:rPr lang="en-US" sz="2400" dirty="0">
                <a:solidFill>
                  <a:srgbClr val="800000"/>
                </a:solidFill>
                <a:latin typeface="Calibri" pitchFamily="34"/>
              </a:rPr>
              <a:t> la </a:t>
            </a:r>
            <a:r>
              <a:rPr lang="en-US" sz="2400" dirty="0" err="1">
                <a:solidFill>
                  <a:srgbClr val="800000"/>
                </a:solidFill>
                <a:latin typeface="Calibri" pitchFamily="34"/>
              </a:rPr>
              <a:t>cucina</a:t>
            </a:r>
            <a:r>
              <a:rPr lang="en-US" sz="2400" dirty="0">
                <a:solidFill>
                  <a:srgbClr val="800000"/>
                </a:solidFill>
                <a:latin typeface="Calibri" pitchFamily="34"/>
              </a:rPr>
              <a:t> </a:t>
            </a:r>
            <a:r>
              <a:rPr lang="en-US" sz="2400" dirty="0" err="1">
                <a:solidFill>
                  <a:srgbClr val="800000"/>
                </a:solidFill>
                <a:latin typeface="Calibri" pitchFamily="34"/>
              </a:rPr>
              <a:t>molecolare</a:t>
            </a:r>
            <a:r>
              <a:rPr lang="en-US" sz="2400" dirty="0">
                <a:solidFill>
                  <a:srgbClr val="800000"/>
                </a:solidFill>
                <a:latin typeface="Calibri" pitchFamily="34"/>
              </a:rPr>
              <a:t>  ha </a:t>
            </a:r>
            <a:r>
              <a:rPr lang="en-US" sz="2400" dirty="0" err="1">
                <a:solidFill>
                  <a:srgbClr val="800000"/>
                </a:solidFill>
                <a:latin typeface="Calibri" pitchFamily="34"/>
              </a:rPr>
              <a:t>creato</a:t>
            </a:r>
            <a:r>
              <a:rPr lang="en-US" sz="2400" dirty="0">
                <a:solidFill>
                  <a:srgbClr val="800000"/>
                </a:solidFill>
                <a:latin typeface="Calibri" pitchFamily="34"/>
              </a:rPr>
              <a:t> diverse </a:t>
            </a:r>
            <a:r>
              <a:rPr lang="en-US" sz="2400" dirty="0" err="1">
                <a:solidFill>
                  <a:srgbClr val="800000"/>
                </a:solidFill>
                <a:latin typeface="Calibri" pitchFamily="34"/>
              </a:rPr>
              <a:t>impressioni</a:t>
            </a:r>
            <a:r>
              <a:rPr lang="en-US" sz="2400" dirty="0">
                <a:solidFill>
                  <a:srgbClr val="800000"/>
                </a:solidFill>
                <a:latin typeface="Calibri" pitchFamily="34"/>
              </a:rPr>
              <a:t> </a:t>
            </a:r>
            <a:r>
              <a:rPr lang="en-US" sz="2400" dirty="0" err="1">
                <a:solidFill>
                  <a:srgbClr val="800000"/>
                </a:solidFill>
                <a:latin typeface="Calibri" pitchFamily="34"/>
              </a:rPr>
              <a:t>ed</a:t>
            </a:r>
            <a:r>
              <a:rPr lang="en-US" sz="2400" dirty="0">
                <a:solidFill>
                  <a:srgbClr val="800000"/>
                </a:solidFill>
                <a:latin typeface="Calibri" pitchFamily="34"/>
              </a:rPr>
              <a:t> </a:t>
            </a:r>
            <a:r>
              <a:rPr lang="en-US" sz="2400" dirty="0" err="1">
                <a:solidFill>
                  <a:srgbClr val="800000"/>
                </a:solidFill>
                <a:latin typeface="Calibri" pitchFamily="34"/>
              </a:rPr>
              <a:t>impatti</a:t>
            </a:r>
            <a:r>
              <a:rPr lang="en-US" sz="2400" dirty="0">
                <a:solidFill>
                  <a:srgbClr val="800000"/>
                </a:solidFill>
                <a:latin typeface="Calibri" pitchFamily="34"/>
              </a:rPr>
              <a:t> </a:t>
            </a:r>
            <a:r>
              <a:rPr lang="en-US" sz="2400" dirty="0" err="1">
                <a:solidFill>
                  <a:srgbClr val="800000"/>
                </a:solidFill>
                <a:latin typeface="Calibri" pitchFamily="34"/>
              </a:rPr>
              <a:t>sociali</a:t>
            </a:r>
            <a:r>
              <a:rPr lang="en-US" sz="2400" dirty="0">
                <a:solidFill>
                  <a:srgbClr val="800000"/>
                </a:solidFill>
                <a:latin typeface="Calibri" pitchFamily="34"/>
              </a:rPr>
              <a:t>. </a:t>
            </a:r>
            <a:r>
              <a:rPr lang="en-US" sz="2400" dirty="0" err="1">
                <a:solidFill>
                  <a:srgbClr val="800000"/>
                </a:solidFill>
                <a:latin typeface="Calibri" pitchFamily="34"/>
              </a:rPr>
              <a:t>Fondamentalmente</a:t>
            </a:r>
            <a:r>
              <a:rPr lang="en-US" sz="2400" dirty="0">
                <a:solidFill>
                  <a:srgbClr val="800000"/>
                </a:solidFill>
                <a:latin typeface="Calibri" pitchFamily="34"/>
              </a:rPr>
              <a:t> </a:t>
            </a:r>
            <a:r>
              <a:rPr lang="en-US" sz="2400" dirty="0" err="1">
                <a:solidFill>
                  <a:srgbClr val="800000"/>
                </a:solidFill>
                <a:latin typeface="Calibri" pitchFamily="34"/>
              </a:rPr>
              <a:t>però</a:t>
            </a:r>
            <a:r>
              <a:rPr lang="en-US" sz="2400" dirty="0">
                <a:solidFill>
                  <a:srgbClr val="800000"/>
                </a:solidFill>
                <a:latin typeface="Calibri" pitchFamily="34"/>
              </a:rPr>
              <a:t>, è </a:t>
            </a:r>
            <a:r>
              <a:rPr lang="en-US" sz="2400" dirty="0" err="1">
                <a:solidFill>
                  <a:srgbClr val="800000"/>
                </a:solidFill>
                <a:latin typeface="Calibri" pitchFamily="34"/>
              </a:rPr>
              <a:t>opportuno</a:t>
            </a:r>
            <a:r>
              <a:rPr lang="en-US" sz="2400" dirty="0">
                <a:solidFill>
                  <a:srgbClr val="800000"/>
                </a:solidFill>
                <a:latin typeface="Calibri" pitchFamily="34"/>
              </a:rPr>
              <a:t> </a:t>
            </a:r>
            <a:r>
              <a:rPr lang="en-US" sz="2400" dirty="0" err="1">
                <a:solidFill>
                  <a:srgbClr val="800000"/>
                </a:solidFill>
                <a:latin typeface="Calibri" pitchFamily="34"/>
              </a:rPr>
              <a:t>partire</a:t>
            </a:r>
            <a:r>
              <a:rPr lang="en-US" sz="2400" dirty="0">
                <a:solidFill>
                  <a:srgbClr val="800000"/>
                </a:solidFill>
                <a:latin typeface="Calibri" pitchFamily="34"/>
              </a:rPr>
              <a:t> </a:t>
            </a:r>
            <a:r>
              <a:rPr lang="en-US" sz="2400" dirty="0" err="1">
                <a:solidFill>
                  <a:srgbClr val="800000"/>
                </a:solidFill>
                <a:latin typeface="Calibri" pitchFamily="34"/>
              </a:rPr>
              <a:t>dall’assunto</a:t>
            </a:r>
            <a:r>
              <a:rPr lang="en-US" sz="2400" dirty="0">
                <a:solidFill>
                  <a:srgbClr val="800000"/>
                </a:solidFill>
                <a:latin typeface="Calibri" pitchFamily="34"/>
              </a:rPr>
              <a:t> </a:t>
            </a:r>
            <a:r>
              <a:rPr lang="en-US" sz="2400" dirty="0" err="1">
                <a:solidFill>
                  <a:srgbClr val="800000"/>
                </a:solidFill>
                <a:latin typeface="Calibri" pitchFamily="34"/>
              </a:rPr>
              <a:t>che</a:t>
            </a:r>
            <a:r>
              <a:rPr lang="en-US" sz="2400" dirty="0">
                <a:solidFill>
                  <a:srgbClr val="800000"/>
                </a:solidFill>
                <a:latin typeface="Calibri" pitchFamily="34"/>
              </a:rPr>
              <a:t> la </a:t>
            </a:r>
            <a:r>
              <a:rPr lang="en-US" sz="2400" dirty="0" err="1">
                <a:solidFill>
                  <a:srgbClr val="800000"/>
                </a:solidFill>
                <a:latin typeface="Calibri" pitchFamily="34"/>
              </a:rPr>
              <a:t>pratica</a:t>
            </a:r>
            <a:r>
              <a:rPr lang="en-US" sz="2400" dirty="0">
                <a:solidFill>
                  <a:srgbClr val="800000"/>
                </a:solidFill>
                <a:latin typeface="Calibri" pitchFamily="34"/>
              </a:rPr>
              <a:t> </a:t>
            </a:r>
            <a:r>
              <a:rPr lang="en-US" sz="2400" dirty="0" err="1">
                <a:solidFill>
                  <a:srgbClr val="800000"/>
                </a:solidFill>
                <a:latin typeface="Calibri" pitchFamily="34"/>
              </a:rPr>
              <a:t>della</a:t>
            </a:r>
            <a:r>
              <a:rPr lang="en-US" sz="2400" dirty="0">
                <a:solidFill>
                  <a:srgbClr val="800000"/>
                </a:solidFill>
                <a:latin typeface="Calibri" pitchFamily="34"/>
              </a:rPr>
              <a:t> </a:t>
            </a:r>
            <a:r>
              <a:rPr lang="en-US" sz="2400" dirty="0" err="1">
                <a:solidFill>
                  <a:srgbClr val="800000"/>
                </a:solidFill>
                <a:latin typeface="Calibri" pitchFamily="34"/>
              </a:rPr>
              <a:t>gastronomia</a:t>
            </a:r>
            <a:r>
              <a:rPr lang="en-US" sz="2400" dirty="0">
                <a:solidFill>
                  <a:srgbClr val="800000"/>
                </a:solidFill>
                <a:latin typeface="Calibri" pitchFamily="34"/>
              </a:rPr>
              <a:t> </a:t>
            </a:r>
            <a:r>
              <a:rPr lang="en-US" sz="2400" dirty="0" err="1">
                <a:solidFill>
                  <a:srgbClr val="800000"/>
                </a:solidFill>
                <a:latin typeface="Calibri" pitchFamily="34"/>
              </a:rPr>
              <a:t>molecolare</a:t>
            </a:r>
            <a:r>
              <a:rPr lang="en-US" sz="2400" dirty="0">
                <a:solidFill>
                  <a:srgbClr val="800000"/>
                </a:solidFill>
                <a:latin typeface="Calibri" pitchFamily="34"/>
              </a:rPr>
              <a:t> </a:t>
            </a:r>
            <a:r>
              <a:rPr lang="en-US" sz="2400" dirty="0" err="1">
                <a:solidFill>
                  <a:srgbClr val="800000"/>
                </a:solidFill>
                <a:latin typeface="Calibri" pitchFamily="34"/>
              </a:rPr>
              <a:t>si</a:t>
            </a:r>
            <a:r>
              <a:rPr lang="en-US" sz="2400" dirty="0">
                <a:solidFill>
                  <a:srgbClr val="800000"/>
                </a:solidFill>
                <a:latin typeface="Calibri" pitchFamily="34"/>
              </a:rPr>
              <a:t> </a:t>
            </a:r>
            <a:r>
              <a:rPr lang="en-US" sz="2400" dirty="0" err="1">
                <a:solidFill>
                  <a:srgbClr val="800000"/>
                </a:solidFill>
                <a:latin typeface="Calibri" pitchFamily="34"/>
              </a:rPr>
              <a:t>basa</a:t>
            </a:r>
            <a:r>
              <a:rPr lang="en-US" sz="2400" dirty="0">
                <a:solidFill>
                  <a:srgbClr val="800000"/>
                </a:solidFill>
                <a:latin typeface="Calibri" pitchFamily="34"/>
              </a:rPr>
              <a:t> </a:t>
            </a:r>
            <a:r>
              <a:rPr lang="en-US" sz="2400" dirty="0" err="1">
                <a:solidFill>
                  <a:srgbClr val="800000"/>
                </a:solidFill>
                <a:latin typeface="Calibri" pitchFamily="34"/>
              </a:rPr>
              <a:t>su</a:t>
            </a:r>
            <a:r>
              <a:rPr lang="en-US" sz="2400" dirty="0">
                <a:solidFill>
                  <a:srgbClr val="800000"/>
                </a:solidFill>
                <a:latin typeface="Calibri" pitchFamily="34"/>
              </a:rPr>
              <a:t> </a:t>
            </a:r>
            <a:r>
              <a:rPr lang="en-US" sz="2400" dirty="0" err="1">
                <a:solidFill>
                  <a:srgbClr val="800000"/>
                </a:solidFill>
                <a:latin typeface="Calibri" pitchFamily="34"/>
              </a:rPr>
              <a:t>una</a:t>
            </a:r>
            <a:r>
              <a:rPr lang="en-US" sz="2400" dirty="0">
                <a:solidFill>
                  <a:srgbClr val="800000"/>
                </a:solidFill>
                <a:latin typeface="Calibri" pitchFamily="34"/>
              </a:rPr>
              <a:t> forte </a:t>
            </a:r>
            <a:r>
              <a:rPr lang="en-US" sz="2400" dirty="0" err="1">
                <a:solidFill>
                  <a:srgbClr val="800000"/>
                </a:solidFill>
                <a:latin typeface="Calibri" pitchFamily="34"/>
              </a:rPr>
              <a:t>dicotomia</a:t>
            </a:r>
            <a:r>
              <a:rPr lang="en-US" sz="2400" dirty="0">
                <a:solidFill>
                  <a:srgbClr val="800000"/>
                </a:solidFill>
                <a:latin typeface="Calibri" pitchFamily="34"/>
              </a:rPr>
              <a:t>:</a:t>
            </a:r>
          </a:p>
        </p:txBody>
      </p:sp>
      <p:sp>
        <p:nvSpPr>
          <p:cNvPr id="3" name="Segnaposto testo 2"/>
          <p:cNvSpPr txBox="1">
            <a:spLocks noGrp="1"/>
          </p:cNvSpPr>
          <p:nvPr>
            <p:ph type="body" idx="4294967295"/>
          </p:nvPr>
        </p:nvSpPr>
        <p:spPr>
          <a:xfrm>
            <a:off x="393168" y="1306342"/>
            <a:ext cx="4015273" cy="4969977"/>
          </a:xfrm>
        </p:spPr>
        <p:txBody>
          <a:bodyPr lIns="82945" tIns="41473" rIns="82945" bIns="41473"/>
          <a:lstStyle>
            <a:defPPr marL="432000" lvl="0" indent="-324000">
              <a:spcBef>
                <a:spcPts val="0"/>
              </a:spcBef>
              <a:spcAft>
                <a:spcPts val="1417"/>
              </a:spcAft>
              <a:buSzPct val="45000"/>
              <a:buFont typeface="StarSymbol"/>
              <a:buNone/>
              <a:defRPr lang="it-IT" sz="3200" b="0" i="0" u="none" strike="noStrike" kern="1200">
                <a:ln>
                  <a:noFill/>
                </a:ln>
                <a:latin typeface="Arial" pitchFamily="18"/>
                <a:ea typeface="MS Gothic" pitchFamily="2"/>
                <a:cs typeface="Tahoma" pitchFamily="2"/>
              </a:defRPr>
            </a:defPPr>
            <a:lvl1pPr marL="432000" lvl="0" indent="-324000">
              <a:spcBef>
                <a:spcPts val="0"/>
              </a:spcBef>
              <a:spcAft>
                <a:spcPts val="1417"/>
              </a:spcAft>
              <a:buSzPct val="45000"/>
              <a:buFont typeface="StarSymbol"/>
              <a:buChar char="●"/>
              <a:defRPr lang="it-IT" sz="3200" b="0" i="0" u="none" strike="noStrike" kern="1200">
                <a:ln>
                  <a:noFill/>
                </a:ln>
                <a:latin typeface="Arial" pitchFamily="18"/>
                <a:ea typeface="MS Gothic" pitchFamily="2"/>
                <a:cs typeface="Tahoma" pitchFamily="2"/>
              </a:defRPr>
            </a:lvl1pPr>
            <a:lvl2pPr marL="864000" lvl="1" indent="-324000">
              <a:spcBef>
                <a:spcPts val="0"/>
              </a:spcBef>
              <a:spcAft>
                <a:spcPts val="1134"/>
              </a:spcAft>
              <a:buSzPct val="45000"/>
              <a:buFont typeface="StarSymbol"/>
              <a:buChar char="●"/>
              <a:defRPr lang="it-IT" sz="2800" b="0" i="0" u="none" strike="noStrike" kern="1200">
                <a:ln>
                  <a:noFill/>
                </a:ln>
                <a:latin typeface="Arial" pitchFamily="18"/>
                <a:ea typeface="MS Gothic" pitchFamily="2"/>
                <a:cs typeface="Tahoma" pitchFamily="2"/>
              </a:defRPr>
            </a:lvl2pPr>
            <a:lvl3pPr marL="1295999" lvl="2" indent="-288000">
              <a:spcBef>
                <a:spcPts val="0"/>
              </a:spcBef>
              <a:spcAft>
                <a:spcPts val="850"/>
              </a:spcAft>
              <a:buSzPct val="75000"/>
              <a:buFont typeface="StarSymbol"/>
              <a:buChar char="–"/>
              <a:defRPr lang="it-IT" sz="2400" b="0" i="0" u="none" strike="noStrike" kern="1200">
                <a:ln>
                  <a:noFill/>
                </a:ln>
                <a:latin typeface="Arial" pitchFamily="18"/>
                <a:ea typeface="MS Gothic" pitchFamily="2"/>
                <a:cs typeface="Tahoma" pitchFamily="2"/>
              </a:defRPr>
            </a:lvl3pPr>
            <a:lvl4pPr marL="1728000" lvl="3" indent="-216000">
              <a:spcBef>
                <a:spcPts val="0"/>
              </a:spcBef>
              <a:spcAft>
                <a:spcPts val="567"/>
              </a:spcAft>
              <a:buSzPct val="45000"/>
              <a:buFont typeface="StarSymbol"/>
              <a:buChar char="●"/>
              <a:defRPr lang="it-IT" sz="2000" b="0" i="0" u="none" strike="noStrike" kern="1200">
                <a:ln>
                  <a:noFill/>
                </a:ln>
                <a:latin typeface="Arial" pitchFamily="18"/>
                <a:ea typeface="MS Gothic" pitchFamily="2"/>
                <a:cs typeface="Tahoma" pitchFamily="2"/>
              </a:defRPr>
            </a:lvl4pPr>
            <a:lvl5pPr marL="2160000" lvl="4" indent="-216000">
              <a:spcBef>
                <a:spcPts val="0"/>
              </a:spcBef>
              <a:spcAft>
                <a:spcPts val="283"/>
              </a:spcAft>
              <a:buSzPct val="75000"/>
              <a:buFont typeface="StarSymbol"/>
              <a:buChar char="–"/>
              <a:defRPr lang="it-IT" sz="2000" b="0" i="0" u="none" strike="noStrike" kern="1200">
                <a:ln>
                  <a:noFill/>
                </a:ln>
                <a:latin typeface="Arial" pitchFamily="18"/>
                <a:ea typeface="MS Gothic" pitchFamily="2"/>
                <a:cs typeface="Tahoma" pitchFamily="2"/>
              </a:defRPr>
            </a:lvl5pPr>
            <a:lvl6pPr marL="2592000" lvl="5"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6pPr>
            <a:lvl7pPr marL="3024000" lvl="6"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7pPr>
            <a:lvl8pPr marL="3456000" lvl="7"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8pPr>
            <a:lvl9pPr marL="3887999" lvl="8"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9pPr>
          </a:lstStyle>
          <a:p>
            <a:pPr lvl="0">
              <a:buNone/>
            </a:pPr>
            <a:endParaRPr lang="it-IT" sz="1400" dirty="0">
              <a:solidFill>
                <a:srgbClr val="800000"/>
              </a:solidFill>
              <a:latin typeface="Calibri" pitchFamily="34"/>
            </a:endParaRPr>
          </a:p>
          <a:p>
            <a:pPr lvl="0" algn="just">
              <a:buNone/>
            </a:pPr>
            <a:r>
              <a:rPr lang="it-IT" sz="2000" b="1" u="sng" dirty="0">
                <a:solidFill>
                  <a:srgbClr val="800000"/>
                </a:solidFill>
                <a:latin typeface="Calibri" pitchFamily="34"/>
              </a:rPr>
              <a:t>I FAVOREVOLI ALLA DISCIPLINA</a:t>
            </a:r>
          </a:p>
          <a:p>
            <a:pPr lvl="0" algn="just"/>
            <a:r>
              <a:rPr lang="it-IT" sz="1600" dirty="0">
                <a:solidFill>
                  <a:srgbClr val="800000"/>
                </a:solidFill>
                <a:latin typeface="Calibri" pitchFamily="34"/>
              </a:rPr>
              <a:t>Carlo Cambi, esperto del settore enogastronomico, sostiene che lo Chef </a:t>
            </a:r>
            <a:r>
              <a:rPr lang="it-IT" sz="1600" dirty="0" err="1">
                <a:solidFill>
                  <a:srgbClr val="800000"/>
                </a:solidFill>
                <a:latin typeface="Calibri" pitchFamily="34"/>
              </a:rPr>
              <a:t>Ferran</a:t>
            </a:r>
            <a:r>
              <a:rPr lang="it-IT" sz="1600" dirty="0">
                <a:solidFill>
                  <a:srgbClr val="800000"/>
                </a:solidFill>
                <a:latin typeface="Calibri" pitchFamily="34"/>
              </a:rPr>
              <a:t> </a:t>
            </a:r>
            <a:r>
              <a:rPr lang="it-IT" sz="1600" dirty="0" err="1">
                <a:solidFill>
                  <a:srgbClr val="800000"/>
                </a:solidFill>
                <a:latin typeface="Calibri" pitchFamily="34"/>
              </a:rPr>
              <a:t>Adrià</a:t>
            </a:r>
            <a:r>
              <a:rPr lang="it-IT" sz="1600" dirty="0">
                <a:solidFill>
                  <a:srgbClr val="800000"/>
                </a:solidFill>
                <a:latin typeface="Calibri" pitchFamily="34"/>
              </a:rPr>
              <a:t> è considerato il migliore chef al mondo. Egli afferma che lo Chef avrebbe </a:t>
            </a:r>
            <a:r>
              <a:rPr lang="it-IT" sz="1600" u="sng" dirty="0">
                <a:solidFill>
                  <a:srgbClr val="800000"/>
                </a:solidFill>
                <a:latin typeface="Calibri" pitchFamily="34"/>
              </a:rPr>
              <a:t>AIUTATO</a:t>
            </a:r>
            <a:r>
              <a:rPr lang="it-IT" sz="1600" dirty="0">
                <a:solidFill>
                  <a:srgbClr val="800000"/>
                </a:solidFill>
                <a:latin typeface="Calibri" pitchFamily="34"/>
              </a:rPr>
              <a:t> le </a:t>
            </a:r>
            <a:r>
              <a:rPr lang="it-IT" sz="1600" u="sng" dirty="0">
                <a:solidFill>
                  <a:srgbClr val="800000"/>
                </a:solidFill>
                <a:latin typeface="Calibri" pitchFamily="34"/>
              </a:rPr>
              <a:t>INDUSTRIE AGROALIMENTAR</a:t>
            </a:r>
            <a:r>
              <a:rPr lang="it-IT" sz="1600" dirty="0">
                <a:solidFill>
                  <a:srgbClr val="800000"/>
                </a:solidFill>
                <a:latin typeface="Calibri" pitchFamily="34"/>
              </a:rPr>
              <a:t>I internazionali.</a:t>
            </a:r>
          </a:p>
          <a:p>
            <a:pPr lvl="0" algn="just"/>
            <a:r>
              <a:rPr lang="it-IT" sz="1600" dirty="0">
                <a:solidFill>
                  <a:srgbClr val="800000"/>
                </a:solidFill>
                <a:latin typeface="Calibri" pitchFamily="34"/>
              </a:rPr>
              <a:t>Sostenitori che dichiarano </a:t>
            </a:r>
            <a:r>
              <a:rPr lang="it-IT" sz="1600" u="sng" dirty="0">
                <a:solidFill>
                  <a:srgbClr val="800000"/>
                </a:solidFill>
                <a:latin typeface="Calibri" pitchFamily="34"/>
              </a:rPr>
              <a:t>L’INFONDATEZZA</a:t>
            </a:r>
            <a:r>
              <a:rPr lang="it-IT" sz="1600" dirty="0">
                <a:solidFill>
                  <a:srgbClr val="800000"/>
                </a:solidFill>
                <a:latin typeface="Calibri" pitchFamily="34"/>
              </a:rPr>
              <a:t> degli interventi negativi riguardanti la cucina molecolare.</a:t>
            </a:r>
          </a:p>
          <a:p>
            <a:pPr lvl="0" algn="just"/>
            <a:r>
              <a:rPr lang="it-IT" sz="1600" dirty="0">
                <a:solidFill>
                  <a:srgbClr val="800000"/>
                </a:solidFill>
                <a:latin typeface="Calibri" pitchFamily="34"/>
              </a:rPr>
              <a:t>Coloro che ritengono questa disciplina sinonimo di </a:t>
            </a:r>
            <a:r>
              <a:rPr lang="it-IT" sz="1600" u="sng" dirty="0">
                <a:solidFill>
                  <a:srgbClr val="800000"/>
                </a:solidFill>
                <a:latin typeface="Calibri" pitchFamily="34"/>
              </a:rPr>
              <a:t>ABBATTIMENTO </a:t>
            </a:r>
            <a:r>
              <a:rPr lang="it-IT" sz="1600" u="sng" dirty="0" err="1">
                <a:solidFill>
                  <a:srgbClr val="800000"/>
                </a:solidFill>
                <a:latin typeface="Calibri" pitchFamily="34"/>
              </a:rPr>
              <a:t>DI</a:t>
            </a:r>
            <a:r>
              <a:rPr lang="it-IT" sz="1600" u="sng" dirty="0">
                <a:solidFill>
                  <a:srgbClr val="800000"/>
                </a:solidFill>
                <a:latin typeface="Calibri" pitchFamily="34"/>
              </a:rPr>
              <a:t> UN LIMITE ED OPPORTUNITA’ </a:t>
            </a:r>
            <a:r>
              <a:rPr lang="it-IT" sz="1600" u="sng" dirty="0" err="1">
                <a:solidFill>
                  <a:srgbClr val="800000"/>
                </a:solidFill>
                <a:latin typeface="Calibri" pitchFamily="34"/>
              </a:rPr>
              <a:t>DI</a:t>
            </a:r>
            <a:r>
              <a:rPr lang="it-IT" sz="1600" u="sng" dirty="0">
                <a:solidFill>
                  <a:srgbClr val="800000"/>
                </a:solidFill>
                <a:latin typeface="Calibri" pitchFamily="34"/>
              </a:rPr>
              <a:t> AMPLIARE ORIZZONTI GUSTATIVI</a:t>
            </a:r>
            <a:r>
              <a:rPr lang="it-IT" sz="1600" dirty="0">
                <a:solidFill>
                  <a:srgbClr val="800000"/>
                </a:solidFill>
                <a:latin typeface="Calibri" pitchFamily="34"/>
              </a:rPr>
              <a:t> mettendo da parte cibi che siamo abituati a mangiare(= </a:t>
            </a:r>
            <a:r>
              <a:rPr lang="it-IT" sz="1600" u="sng" dirty="0">
                <a:solidFill>
                  <a:srgbClr val="800000"/>
                </a:solidFill>
                <a:latin typeface="Calibri" pitchFamily="34"/>
              </a:rPr>
              <a:t>TURISMO ESPERIENZIALE</a:t>
            </a:r>
            <a:r>
              <a:rPr lang="it-IT" sz="1600" dirty="0">
                <a:solidFill>
                  <a:srgbClr val="800000"/>
                </a:solidFill>
                <a:latin typeface="Calibri" pitchFamily="34"/>
              </a:rPr>
              <a:t>).</a:t>
            </a:r>
          </a:p>
        </p:txBody>
      </p:sp>
      <p:sp>
        <p:nvSpPr>
          <p:cNvPr id="4" name="Segnaposto testo 3"/>
          <p:cNvSpPr txBox="1">
            <a:spLocks noGrp="1"/>
          </p:cNvSpPr>
          <p:nvPr>
            <p:ph type="body" idx="4294967295"/>
          </p:nvPr>
        </p:nvSpPr>
        <p:spPr>
          <a:xfrm>
            <a:off x="4898268" y="1632928"/>
            <a:ext cx="4015273" cy="4955934"/>
          </a:xfrm>
        </p:spPr>
        <p:txBody>
          <a:bodyPr lIns="82945" tIns="41473" rIns="82945" bIns="41473">
            <a:normAutofit lnSpcReduction="10000"/>
          </a:bodyPr>
          <a:lstStyle>
            <a:defPPr marL="432000" lvl="0" indent="-324000">
              <a:spcBef>
                <a:spcPts val="0"/>
              </a:spcBef>
              <a:spcAft>
                <a:spcPts val="1417"/>
              </a:spcAft>
              <a:buSzPct val="45000"/>
              <a:buFont typeface="StarSymbol"/>
              <a:buNone/>
              <a:defRPr lang="it-IT" sz="3200" b="0" i="0" u="none" strike="noStrike" kern="1200">
                <a:ln>
                  <a:noFill/>
                </a:ln>
                <a:latin typeface="Arial" pitchFamily="18"/>
                <a:ea typeface="MS Gothic" pitchFamily="2"/>
                <a:cs typeface="Tahoma" pitchFamily="2"/>
              </a:defRPr>
            </a:defPPr>
            <a:lvl1pPr marL="432000" lvl="0" indent="-324000">
              <a:spcBef>
                <a:spcPts val="0"/>
              </a:spcBef>
              <a:spcAft>
                <a:spcPts val="1417"/>
              </a:spcAft>
              <a:buSzPct val="45000"/>
              <a:buFont typeface="StarSymbol"/>
              <a:buChar char="●"/>
              <a:defRPr lang="it-IT" sz="3200" b="0" i="0" u="none" strike="noStrike" kern="1200">
                <a:ln>
                  <a:noFill/>
                </a:ln>
                <a:latin typeface="Arial" pitchFamily="18"/>
                <a:ea typeface="MS Gothic" pitchFamily="2"/>
                <a:cs typeface="Tahoma" pitchFamily="2"/>
              </a:defRPr>
            </a:lvl1pPr>
            <a:lvl2pPr marL="864000" lvl="1" indent="-324000">
              <a:spcBef>
                <a:spcPts val="0"/>
              </a:spcBef>
              <a:spcAft>
                <a:spcPts val="1134"/>
              </a:spcAft>
              <a:buSzPct val="45000"/>
              <a:buFont typeface="StarSymbol"/>
              <a:buChar char="●"/>
              <a:defRPr lang="it-IT" sz="2800" b="0" i="0" u="none" strike="noStrike" kern="1200">
                <a:ln>
                  <a:noFill/>
                </a:ln>
                <a:latin typeface="Arial" pitchFamily="18"/>
                <a:ea typeface="MS Gothic" pitchFamily="2"/>
                <a:cs typeface="Tahoma" pitchFamily="2"/>
              </a:defRPr>
            </a:lvl2pPr>
            <a:lvl3pPr marL="1295999" lvl="2" indent="-288000">
              <a:spcBef>
                <a:spcPts val="0"/>
              </a:spcBef>
              <a:spcAft>
                <a:spcPts val="850"/>
              </a:spcAft>
              <a:buSzPct val="75000"/>
              <a:buFont typeface="StarSymbol"/>
              <a:buChar char="–"/>
              <a:defRPr lang="it-IT" sz="2400" b="0" i="0" u="none" strike="noStrike" kern="1200">
                <a:ln>
                  <a:noFill/>
                </a:ln>
                <a:latin typeface="Arial" pitchFamily="18"/>
                <a:ea typeface="MS Gothic" pitchFamily="2"/>
                <a:cs typeface="Tahoma" pitchFamily="2"/>
              </a:defRPr>
            </a:lvl3pPr>
            <a:lvl4pPr marL="1728000" lvl="3" indent="-216000">
              <a:spcBef>
                <a:spcPts val="0"/>
              </a:spcBef>
              <a:spcAft>
                <a:spcPts val="567"/>
              </a:spcAft>
              <a:buSzPct val="45000"/>
              <a:buFont typeface="StarSymbol"/>
              <a:buChar char="●"/>
              <a:defRPr lang="it-IT" sz="2000" b="0" i="0" u="none" strike="noStrike" kern="1200">
                <a:ln>
                  <a:noFill/>
                </a:ln>
                <a:latin typeface="Arial" pitchFamily="18"/>
                <a:ea typeface="MS Gothic" pitchFamily="2"/>
                <a:cs typeface="Tahoma" pitchFamily="2"/>
              </a:defRPr>
            </a:lvl4pPr>
            <a:lvl5pPr marL="2160000" lvl="4" indent="-216000">
              <a:spcBef>
                <a:spcPts val="0"/>
              </a:spcBef>
              <a:spcAft>
                <a:spcPts val="283"/>
              </a:spcAft>
              <a:buSzPct val="75000"/>
              <a:buFont typeface="StarSymbol"/>
              <a:buChar char="–"/>
              <a:defRPr lang="it-IT" sz="2000" b="0" i="0" u="none" strike="noStrike" kern="1200">
                <a:ln>
                  <a:noFill/>
                </a:ln>
                <a:latin typeface="Arial" pitchFamily="18"/>
                <a:ea typeface="MS Gothic" pitchFamily="2"/>
                <a:cs typeface="Tahoma" pitchFamily="2"/>
              </a:defRPr>
            </a:lvl5pPr>
            <a:lvl6pPr marL="2592000" lvl="5"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6pPr>
            <a:lvl7pPr marL="3024000" lvl="6"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7pPr>
            <a:lvl8pPr marL="3456000" lvl="7"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8pPr>
            <a:lvl9pPr marL="3887999" lvl="8" indent="-216000">
              <a:spcBef>
                <a:spcPts val="0"/>
              </a:spcBef>
              <a:spcAft>
                <a:spcPts val="283"/>
              </a:spcAft>
              <a:buSzPct val="45000"/>
              <a:buFont typeface="StarSymbol"/>
              <a:buChar char="●"/>
              <a:defRPr lang="it-IT" sz="2000" b="0" i="0" u="none" strike="noStrike" kern="1200">
                <a:ln>
                  <a:noFill/>
                </a:ln>
                <a:latin typeface="Arial" pitchFamily="18"/>
                <a:ea typeface="MS Gothic" pitchFamily="2"/>
                <a:cs typeface="Tahoma" pitchFamily="2"/>
              </a:defRPr>
            </a:lvl9pPr>
          </a:lstStyle>
          <a:p>
            <a:pPr lvl="0">
              <a:buNone/>
            </a:pPr>
            <a:r>
              <a:rPr lang="it-IT" sz="2000" b="1" u="sng" dirty="0">
                <a:solidFill>
                  <a:srgbClr val="800000"/>
                </a:solidFill>
                <a:latin typeface="Calibri" pitchFamily="34"/>
              </a:rPr>
              <a:t>I CONTRARI ALLA DISCIPLINA:</a:t>
            </a:r>
          </a:p>
          <a:p>
            <a:pPr lvl="0" algn="just"/>
            <a:r>
              <a:rPr lang="it-IT" sz="1500" dirty="0">
                <a:solidFill>
                  <a:srgbClr val="800000"/>
                </a:solidFill>
                <a:latin typeface="Calibri" pitchFamily="34"/>
              </a:rPr>
              <a:t>Programmi televisivi che hanno denunciato, senza mezzi termini, il mondo della cucina molecolare:</a:t>
            </a:r>
          </a:p>
          <a:p>
            <a:pPr lvl="0" algn="just"/>
            <a:r>
              <a:rPr lang="it-IT" sz="1500" dirty="0" err="1">
                <a:solidFill>
                  <a:srgbClr val="800000"/>
                </a:solidFill>
                <a:latin typeface="Calibri" pitchFamily="34"/>
              </a:rPr>
              <a:t>Ducasse</a:t>
            </a:r>
            <a:r>
              <a:rPr lang="it-IT" sz="1500" dirty="0">
                <a:solidFill>
                  <a:srgbClr val="800000"/>
                </a:solidFill>
                <a:latin typeface="Calibri" pitchFamily="34"/>
              </a:rPr>
              <a:t>: “Credo che il miglior modo per ricavare il gusto dal piatto sia quello di approfondire solo ed esclusivamente l'ingrediente che produce il contadino”.</a:t>
            </a:r>
          </a:p>
          <a:p>
            <a:pPr lvl="0" algn="just"/>
            <a:r>
              <a:rPr lang="it-IT" sz="1500" i="1" dirty="0">
                <a:solidFill>
                  <a:srgbClr val="800000"/>
                </a:solidFill>
                <a:latin typeface="Calibri" pitchFamily="34"/>
              </a:rPr>
              <a:t>Uso di dosi massicce di </a:t>
            </a:r>
            <a:r>
              <a:rPr lang="it-IT" sz="1500" i="1" u="sng" dirty="0">
                <a:solidFill>
                  <a:srgbClr val="800000"/>
                </a:solidFill>
                <a:latin typeface="Calibri" pitchFamily="34"/>
              </a:rPr>
              <a:t>ADDITIVI CHIMICI dal 20 al 40% e RISPARMIO SU MATERIE PRIME  </a:t>
            </a:r>
            <a:r>
              <a:rPr lang="it-IT" sz="1500" i="1" u="sng" dirty="0" err="1">
                <a:solidFill>
                  <a:srgbClr val="800000"/>
                </a:solidFill>
                <a:latin typeface="Calibri" pitchFamily="34"/>
              </a:rPr>
              <a:t>DI</a:t>
            </a:r>
            <a:r>
              <a:rPr lang="it-IT" sz="1500" i="1" u="sng" dirty="0">
                <a:solidFill>
                  <a:srgbClr val="800000"/>
                </a:solidFill>
                <a:latin typeface="Calibri" pitchFamily="34"/>
              </a:rPr>
              <a:t> QUALITA’.</a:t>
            </a:r>
          </a:p>
          <a:p>
            <a:pPr lvl="0" algn="just"/>
            <a:r>
              <a:rPr lang="it-IT" sz="1500" dirty="0" err="1">
                <a:solidFill>
                  <a:srgbClr val="800000"/>
                </a:solidFill>
                <a:latin typeface="Calibri" pitchFamily="34"/>
              </a:rPr>
              <a:t>Testura</a:t>
            </a:r>
            <a:r>
              <a:rPr lang="it-IT" sz="1500" dirty="0">
                <a:solidFill>
                  <a:srgbClr val="800000"/>
                </a:solidFill>
                <a:latin typeface="Calibri" pitchFamily="34"/>
              </a:rPr>
              <a:t>  di prodotti chimici contenenti  </a:t>
            </a:r>
            <a:r>
              <a:rPr lang="it-IT" sz="1500" u="sng" dirty="0">
                <a:solidFill>
                  <a:srgbClr val="800000"/>
                </a:solidFill>
                <a:latin typeface="Calibri" pitchFamily="34"/>
              </a:rPr>
              <a:t>METICELLULOSA</a:t>
            </a:r>
            <a:r>
              <a:rPr lang="it-IT" sz="1500" dirty="0">
                <a:solidFill>
                  <a:srgbClr val="800000"/>
                </a:solidFill>
                <a:latin typeface="Calibri" pitchFamily="34"/>
              </a:rPr>
              <a:t>, un componente </a:t>
            </a:r>
            <a:r>
              <a:rPr lang="it-IT" sz="1500" u="sng" dirty="0">
                <a:solidFill>
                  <a:srgbClr val="800000"/>
                </a:solidFill>
                <a:latin typeface="Calibri" pitchFamily="34"/>
              </a:rPr>
              <a:t>PERICOLOSO PER LA SALUTE. Tale prodotto è stato vietato in Australia.</a:t>
            </a:r>
          </a:p>
          <a:p>
            <a:pPr lvl="0" algn="just"/>
            <a:r>
              <a:rPr lang="it-IT" sz="1500" dirty="0">
                <a:solidFill>
                  <a:srgbClr val="800000"/>
                </a:solidFill>
                <a:latin typeface="Calibri" pitchFamily="34"/>
              </a:rPr>
              <a:t>Il </a:t>
            </a:r>
            <a:r>
              <a:rPr lang="it-IT" sz="1500" u="sng" dirty="0">
                <a:solidFill>
                  <a:srgbClr val="800000"/>
                </a:solidFill>
                <a:latin typeface="Calibri" pitchFamily="34"/>
              </a:rPr>
              <a:t>GIRO </a:t>
            </a:r>
            <a:r>
              <a:rPr lang="it-IT" sz="1500" u="sng" dirty="0" err="1">
                <a:solidFill>
                  <a:srgbClr val="800000"/>
                </a:solidFill>
                <a:latin typeface="Calibri" pitchFamily="34"/>
              </a:rPr>
              <a:t>D’AFFARI</a:t>
            </a:r>
            <a:r>
              <a:rPr lang="it-IT" sz="1500" dirty="0">
                <a:solidFill>
                  <a:srgbClr val="800000"/>
                </a:solidFill>
                <a:latin typeface="Calibri" pitchFamily="34"/>
              </a:rPr>
              <a:t> legato a questa disciplina che ammonta a cifre inimmaginabili e </a:t>
            </a:r>
            <a:r>
              <a:rPr lang="it-IT" sz="1500" u="sng" dirty="0">
                <a:solidFill>
                  <a:srgbClr val="800000"/>
                </a:solidFill>
                <a:latin typeface="Calibri" pitchFamily="34"/>
              </a:rPr>
              <a:t>USO </a:t>
            </a:r>
            <a:r>
              <a:rPr lang="it-IT" sz="1500" u="sng" dirty="0" err="1">
                <a:solidFill>
                  <a:srgbClr val="800000"/>
                </a:solidFill>
                <a:latin typeface="Calibri" pitchFamily="34"/>
              </a:rPr>
              <a:t>DI</a:t>
            </a:r>
            <a:r>
              <a:rPr lang="it-IT" sz="1500" u="sng" dirty="0">
                <a:solidFill>
                  <a:srgbClr val="800000"/>
                </a:solidFill>
                <a:latin typeface="Calibri" pitchFamily="34"/>
              </a:rPr>
              <a:t> FONDI PUBLICI PER SCOPI PRIVATI.</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651" name="Picture 3" descr="F:\foto cucina molecolare\15.jpg"/>
          <p:cNvPicPr>
            <a:picLocks noChangeAspect="1" noChangeArrowheads="1"/>
          </p:cNvPicPr>
          <p:nvPr/>
        </p:nvPicPr>
        <p:blipFill>
          <a:blip r:embed="rId3" cstate="print"/>
          <a:srcRect/>
          <a:stretch>
            <a:fillRect/>
          </a:stretch>
        </p:blipFill>
        <p:spPr bwMode="auto">
          <a:xfrm>
            <a:off x="0" y="0"/>
            <a:ext cx="4680181" cy="3510136"/>
          </a:xfrm>
          <a:prstGeom prst="rect">
            <a:avLst/>
          </a:prstGeom>
          <a:ln>
            <a:noFill/>
          </a:ln>
          <a:effectLst>
            <a:softEdge rad="112500"/>
          </a:effectLst>
        </p:spPr>
      </p:pic>
      <p:sp>
        <p:nvSpPr>
          <p:cNvPr id="2" name="Sottotitolo 1"/>
          <p:cNvSpPr txBox="1">
            <a:spLocks noGrp="1"/>
          </p:cNvSpPr>
          <p:nvPr>
            <p:ph type="subTitle" idx="4294967295"/>
          </p:nvPr>
        </p:nvSpPr>
        <p:spPr>
          <a:xfrm>
            <a:off x="395536" y="3140968"/>
            <a:ext cx="8228763" cy="3315410"/>
          </a:xfrm>
        </p:spPr>
        <p:txBody>
          <a:bodyPr lIns="82945" tIns="41473" rIns="82945" bIns="41473" anchor="ctr">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endParaRPr lang="it-IT" sz="2000" b="1" dirty="0">
              <a:latin typeface="Calibri" pitchFamily="34"/>
            </a:endParaRPr>
          </a:p>
          <a:p>
            <a:pPr marL="0" indent="0" algn="ctr">
              <a:buNone/>
            </a:pPr>
            <a:r>
              <a:rPr lang="it-IT" sz="2000" b="1" dirty="0">
                <a:solidFill>
                  <a:srgbClr val="800000"/>
                </a:solidFill>
                <a:latin typeface="Calibri" pitchFamily="34"/>
              </a:rPr>
              <a:t>ITALIA: </a:t>
            </a:r>
            <a:r>
              <a:rPr lang="it-IT" sz="2000" b="1" dirty="0">
                <a:latin typeface="Calibri" pitchFamily="34"/>
              </a:rPr>
              <a:t>In Italia siamo a livelli molto bassi di accettazione. </a:t>
            </a:r>
            <a:r>
              <a:rPr lang="it-IT" sz="2000" b="1" u="sng" dirty="0">
                <a:latin typeface="Calibri" pitchFamily="34"/>
              </a:rPr>
              <a:t>La scienza alimentare è una sottocategoria della enogastronomia e della gastronomia in generale. Viene ancora vista come “nemica” della tradizione</a:t>
            </a:r>
            <a:r>
              <a:rPr lang="it-IT" sz="2000" b="1" dirty="0">
                <a:latin typeface="Calibri" pitchFamily="34"/>
              </a:rPr>
              <a:t> e non come un qualche cosa che può arricchire.</a:t>
            </a:r>
          </a:p>
          <a:p>
            <a:pPr marL="0" indent="0" algn="ctr">
              <a:buNone/>
            </a:pPr>
            <a:endParaRPr lang="it-IT" sz="2000" b="1" dirty="0">
              <a:latin typeface="Calibri" pitchFamily="34"/>
            </a:endParaRPr>
          </a:p>
          <a:p>
            <a:pPr marL="0" indent="0" algn="ctr">
              <a:buNone/>
            </a:pPr>
            <a:r>
              <a:rPr lang="it-IT" sz="2000" b="1" dirty="0">
                <a:solidFill>
                  <a:srgbClr val="800000"/>
                </a:solidFill>
                <a:latin typeface="Calibri" pitchFamily="34"/>
              </a:rPr>
              <a:t>ESTERO:</a:t>
            </a:r>
            <a:r>
              <a:rPr lang="it-IT" sz="2000" b="1" u="sng" dirty="0">
                <a:latin typeface="Calibri" pitchFamily="34"/>
              </a:rPr>
              <a:t> Fenomeno abbastanza sviluppato</a:t>
            </a:r>
            <a:r>
              <a:rPr lang="it-IT" sz="2000" b="1" dirty="0">
                <a:latin typeface="Calibri" pitchFamily="34"/>
              </a:rPr>
              <a:t>. Ad Harvard tengono delle lezioni aperte al pubblico sulla “scienza della cucina” abbinata al vino. In Francia sono aumentati il numero di ristoranti (Cucina molecolare, anche se costosa, più apprezzata!)</a:t>
            </a:r>
          </a:p>
        </p:txBody>
      </p:sp>
      <p:sp>
        <p:nvSpPr>
          <p:cNvPr id="5" name="Rettangolo 4"/>
          <p:cNvSpPr/>
          <p:nvPr/>
        </p:nvSpPr>
        <p:spPr>
          <a:xfrm>
            <a:off x="5076056" y="260648"/>
            <a:ext cx="3707904" cy="2031325"/>
          </a:xfrm>
          <a:prstGeom prst="rect">
            <a:avLst/>
          </a:prstGeom>
        </p:spPr>
        <p:txBody>
          <a:bodyPr wrap="square">
            <a:spAutoFit/>
          </a:bodyPr>
          <a:lstStyle/>
          <a:p>
            <a:pPr algn="ctr"/>
            <a:r>
              <a:rPr lang="it-IT" b="1" dirty="0" smtClean="0">
                <a:solidFill>
                  <a:srgbClr val="800000"/>
                </a:solidFill>
                <a:latin typeface="Calibri" pitchFamily="34"/>
              </a:rPr>
              <a:t>RISULTATO IMPATTO SOCIALE </a:t>
            </a:r>
          </a:p>
          <a:p>
            <a:pPr algn="ctr"/>
            <a:r>
              <a:rPr lang="it-IT" b="1" dirty="0" smtClean="0">
                <a:solidFill>
                  <a:srgbClr val="800000"/>
                </a:solidFill>
                <a:latin typeface="Calibri" pitchFamily="34"/>
              </a:rPr>
              <a:t>29 gennaio 2010</a:t>
            </a:r>
          </a:p>
          <a:p>
            <a:pPr algn="ctr"/>
            <a:r>
              <a:rPr lang="it-IT" b="1" dirty="0" err="1" smtClean="0">
                <a:latin typeface="Calibri" pitchFamily="34"/>
              </a:rPr>
              <a:t>ll</a:t>
            </a:r>
            <a:r>
              <a:rPr lang="it-IT" b="1" dirty="0" smtClean="0">
                <a:latin typeface="Calibri" pitchFamily="34"/>
              </a:rPr>
              <a:t> Ministero della Salute ha emanato </a:t>
            </a:r>
            <a:r>
              <a:rPr lang="it-IT" b="1" u="sng" dirty="0" smtClean="0">
                <a:latin typeface="Calibri" pitchFamily="34"/>
              </a:rPr>
              <a:t>un’ordinanza volta alla tutela della salute dei consumatori a causa dell’uso di additivi alimentari</a:t>
            </a:r>
            <a:r>
              <a:rPr lang="it-IT" b="1" dirty="0" smtClean="0">
                <a:latin typeface="Calibri" pitchFamily="34"/>
              </a:rPr>
              <a:t> nella ristorazione molecolare.</a:t>
            </a:r>
            <a:endParaRPr lang="it-IT" b="1" dirty="0">
              <a:latin typeface="Calibri" pitchFamily="34"/>
            </a:endParaRPr>
          </a:p>
        </p:txBody>
      </p:sp>
      <p:sp>
        <p:nvSpPr>
          <p:cNvPr id="6" name="Rettangolo 5"/>
          <p:cNvSpPr/>
          <p:nvPr/>
        </p:nvSpPr>
        <p:spPr>
          <a:xfrm>
            <a:off x="4572000" y="2420888"/>
            <a:ext cx="4572000" cy="646331"/>
          </a:xfrm>
          <a:prstGeom prst="rect">
            <a:avLst/>
          </a:prstGeom>
        </p:spPr>
        <p:txBody>
          <a:bodyPr>
            <a:spAutoFit/>
          </a:bodyPr>
          <a:lstStyle/>
          <a:p>
            <a:pPr algn="ctr"/>
            <a:r>
              <a:rPr lang="it-IT" b="1" dirty="0" smtClean="0">
                <a:latin typeface="Calibri" pitchFamily="34"/>
              </a:rPr>
              <a:t>Tutto questo porta ad una riflessione che crea relativa soddisfazione del cliente-turista.</a:t>
            </a:r>
            <a:endParaRPr lang="it-IT" b="1" dirty="0">
              <a:latin typeface="Calibri" pitchFamily="34"/>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7000" r="-7000"/>
          </a:stretch>
        </a:blipFill>
        <a:effectLst/>
      </p:bgPr>
    </p:bg>
    <p:spTree>
      <p:nvGrpSpPr>
        <p:cNvPr id="1" name=""/>
        <p:cNvGrpSpPr/>
        <p:nvPr/>
      </p:nvGrpSpPr>
      <p:grpSpPr>
        <a:xfrm>
          <a:off x="0" y="0"/>
          <a:ext cx="0" cy="0"/>
          <a:chOff x="0" y="0"/>
          <a:chExt cx="0" cy="0"/>
        </a:xfrm>
      </p:grpSpPr>
      <p:sp>
        <p:nvSpPr>
          <p:cNvPr id="2" name="Sottotitolo 1"/>
          <p:cNvSpPr txBox="1">
            <a:spLocks noGrp="1"/>
          </p:cNvSpPr>
          <p:nvPr>
            <p:ph type="subTitle" idx="4294967295"/>
          </p:nvPr>
        </p:nvSpPr>
        <p:spPr>
          <a:xfrm>
            <a:off x="2411760" y="3286959"/>
            <a:ext cx="6500571" cy="3571041"/>
          </a:xfrm>
        </p:spPr>
        <p:txBody>
          <a:bodyPr lIns="82945" tIns="41473" rIns="82945" bIns="41473" anchor="ctr">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indent="0" algn="ctr">
              <a:buNone/>
            </a:pPr>
            <a:r>
              <a:rPr lang="it-IT" sz="2000" dirty="0" smtClean="0">
                <a:solidFill>
                  <a:srgbClr val="800000"/>
                </a:solidFill>
                <a:latin typeface="Calibri" pitchFamily="34"/>
              </a:rPr>
              <a:t>MA</a:t>
            </a:r>
            <a:endParaRPr lang="it-IT" sz="2000" dirty="0">
              <a:solidFill>
                <a:srgbClr val="800000"/>
              </a:solidFill>
              <a:latin typeface="Calibri" pitchFamily="34"/>
            </a:endParaRPr>
          </a:p>
          <a:p>
            <a:pPr marL="0" indent="0" algn="ctr">
              <a:buNone/>
            </a:pPr>
            <a:r>
              <a:rPr lang="it-IT" sz="2000" b="1" u="sng" dirty="0">
                <a:solidFill>
                  <a:srgbClr val="800000"/>
                </a:solidFill>
                <a:latin typeface="Calibri" pitchFamily="34"/>
              </a:rPr>
              <a:t>Segno negativo </a:t>
            </a:r>
            <a:r>
              <a:rPr lang="it-IT" sz="2000" u="sng" dirty="0">
                <a:solidFill>
                  <a:srgbClr val="800000"/>
                </a:solidFill>
                <a:latin typeface="Calibri" pitchFamily="34"/>
              </a:rPr>
              <a:t>invece per i </a:t>
            </a:r>
            <a:r>
              <a:rPr lang="it-IT" sz="2000" b="1" u="sng" dirty="0">
                <a:solidFill>
                  <a:srgbClr val="800000"/>
                </a:solidFill>
                <a:latin typeface="Calibri" pitchFamily="34"/>
              </a:rPr>
              <a:t>ristoratori</a:t>
            </a:r>
            <a:r>
              <a:rPr lang="it-IT" sz="2000" u="sng" dirty="0">
                <a:solidFill>
                  <a:srgbClr val="800000"/>
                </a:solidFill>
                <a:latin typeface="Calibri" pitchFamily="34"/>
              </a:rPr>
              <a:t> (-), COMPRESI QUELLI DELLA </a:t>
            </a:r>
            <a:r>
              <a:rPr lang="it-IT" sz="2000" b="1" u="sng" dirty="0">
                <a:solidFill>
                  <a:srgbClr val="800000"/>
                </a:solidFill>
                <a:latin typeface="Calibri" pitchFamily="34"/>
              </a:rPr>
              <a:t>CUCINA MOLECOLARE</a:t>
            </a:r>
            <a:r>
              <a:rPr lang="it-IT" sz="2000" u="sng" dirty="0">
                <a:solidFill>
                  <a:srgbClr val="800000"/>
                </a:solidFill>
                <a:latin typeface="Calibri" pitchFamily="34"/>
              </a:rPr>
              <a:t> </a:t>
            </a:r>
            <a:r>
              <a:rPr lang="it-IT" sz="2000" b="1" u="sng" dirty="0">
                <a:solidFill>
                  <a:srgbClr val="800000"/>
                </a:solidFill>
                <a:latin typeface="Calibri" pitchFamily="34"/>
              </a:rPr>
              <a:t>che tendono sempre più ad accostare questo genere di pietanze a deliziosi  bicchieri di vino.</a:t>
            </a:r>
            <a:r>
              <a:rPr lang="it-IT" sz="2000" u="sng" dirty="0">
                <a:solidFill>
                  <a:srgbClr val="800000"/>
                </a:solidFill>
                <a:latin typeface="Calibri" pitchFamily="34"/>
              </a:rPr>
              <a:t> </a:t>
            </a:r>
            <a:r>
              <a:rPr lang="it-IT" sz="2000" b="1" u="sng" dirty="0">
                <a:solidFill>
                  <a:srgbClr val="800000"/>
                </a:solidFill>
                <a:latin typeface="Calibri" pitchFamily="34"/>
              </a:rPr>
              <a:t>Diminuzione tra il 4 e il 5,5%</a:t>
            </a:r>
            <a:r>
              <a:rPr lang="it-IT" sz="2000" u="sng" dirty="0">
                <a:solidFill>
                  <a:srgbClr val="800000"/>
                </a:solidFill>
                <a:latin typeface="Calibri" pitchFamily="34"/>
              </a:rPr>
              <a:t> dei loro ospiti!</a:t>
            </a:r>
          </a:p>
        </p:txBody>
      </p:sp>
      <p:sp>
        <p:nvSpPr>
          <p:cNvPr id="3" name="Rettangolo 2"/>
          <p:cNvSpPr/>
          <p:nvPr/>
        </p:nvSpPr>
        <p:spPr>
          <a:xfrm>
            <a:off x="1835696" y="0"/>
            <a:ext cx="6120680" cy="1138773"/>
          </a:xfrm>
          <a:prstGeom prst="rect">
            <a:avLst/>
          </a:prstGeom>
        </p:spPr>
        <p:txBody>
          <a:bodyPr wrap="square">
            <a:spAutoFit/>
          </a:bodyPr>
          <a:lstStyle/>
          <a:p>
            <a:pPr algn="ctr"/>
            <a:r>
              <a:rPr lang="it-IT" sz="2400" dirty="0" smtClean="0">
                <a:solidFill>
                  <a:srgbClr val="800000"/>
                </a:solidFill>
                <a:latin typeface="Calibri" pitchFamily="34"/>
              </a:rPr>
              <a:t>B)</a:t>
            </a:r>
            <a:r>
              <a:rPr lang="it-IT" sz="2000" b="1" dirty="0" smtClean="0">
                <a:solidFill>
                  <a:srgbClr val="800000"/>
                </a:solidFill>
                <a:latin typeface="Calibri" pitchFamily="34"/>
              </a:rPr>
              <a:t>I FLUSSI </a:t>
            </a:r>
            <a:r>
              <a:rPr lang="it-IT" sz="2000" b="1" dirty="0" err="1" smtClean="0">
                <a:solidFill>
                  <a:srgbClr val="800000"/>
                </a:solidFill>
                <a:latin typeface="Calibri" pitchFamily="34"/>
              </a:rPr>
              <a:t>DI</a:t>
            </a:r>
            <a:r>
              <a:rPr lang="it-IT" sz="2000" b="1" dirty="0" smtClean="0">
                <a:solidFill>
                  <a:srgbClr val="800000"/>
                </a:solidFill>
                <a:latin typeface="Calibri" pitchFamily="34"/>
              </a:rPr>
              <a:t> TURISMO ENOGASTRONOMICO(+) E CONTROTENDENZA INTERNA DELLA CUCINA MOLECOLARE (-) : </a:t>
            </a:r>
            <a:r>
              <a:rPr lang="it-IT" sz="2400" dirty="0" smtClean="0">
                <a:solidFill>
                  <a:srgbClr val="800000"/>
                </a:solidFill>
                <a:latin typeface="Calibri" pitchFamily="34"/>
              </a:rPr>
              <a:t> </a:t>
            </a:r>
            <a:endParaRPr lang="it-IT" sz="2400" dirty="0">
              <a:solidFill>
                <a:srgbClr val="800000"/>
              </a:solidFill>
              <a:latin typeface="Calibri" pitchFamily="34"/>
            </a:endParaRPr>
          </a:p>
        </p:txBody>
      </p:sp>
      <p:sp>
        <p:nvSpPr>
          <p:cNvPr id="4" name="Rettangolo 3"/>
          <p:cNvSpPr/>
          <p:nvPr/>
        </p:nvSpPr>
        <p:spPr>
          <a:xfrm>
            <a:off x="0" y="1340768"/>
            <a:ext cx="6336704" cy="2554545"/>
          </a:xfrm>
          <a:prstGeom prst="rect">
            <a:avLst/>
          </a:prstGeom>
        </p:spPr>
        <p:txBody>
          <a:bodyPr wrap="square">
            <a:spAutoFit/>
          </a:bodyPr>
          <a:lstStyle/>
          <a:p>
            <a:pPr algn="ctr"/>
            <a:r>
              <a:rPr lang="it-IT" sz="2000" dirty="0" smtClean="0">
                <a:solidFill>
                  <a:srgbClr val="800000"/>
                </a:solidFill>
                <a:latin typeface="Calibri" pitchFamily="34"/>
              </a:rPr>
              <a:t>In crescita </a:t>
            </a:r>
            <a:r>
              <a:rPr lang="it-IT" sz="2000" b="1" dirty="0" smtClean="0">
                <a:solidFill>
                  <a:srgbClr val="800000"/>
                </a:solidFill>
                <a:latin typeface="Calibri" pitchFamily="34"/>
              </a:rPr>
              <a:t>in Italia </a:t>
            </a:r>
            <a:r>
              <a:rPr lang="it-IT" sz="2000" dirty="0" smtClean="0">
                <a:solidFill>
                  <a:srgbClr val="800000"/>
                </a:solidFill>
                <a:latin typeface="Calibri" pitchFamily="34"/>
              </a:rPr>
              <a:t>(+)</a:t>
            </a:r>
          </a:p>
          <a:p>
            <a:pPr algn="ctr"/>
            <a:r>
              <a:rPr lang="it-IT" sz="2000" dirty="0" smtClean="0">
                <a:solidFill>
                  <a:srgbClr val="800000"/>
                </a:solidFill>
                <a:latin typeface="Calibri" pitchFamily="34"/>
              </a:rPr>
              <a:t>Crescita ad un ritmo del </a:t>
            </a:r>
            <a:r>
              <a:rPr lang="it-IT" sz="2000" b="1" u="sng" dirty="0" smtClean="0">
                <a:solidFill>
                  <a:srgbClr val="800000"/>
                </a:solidFill>
                <a:latin typeface="Calibri" pitchFamily="34"/>
              </a:rPr>
              <a:t>+12%</a:t>
            </a:r>
            <a:r>
              <a:rPr lang="it-IT" sz="2000" u="sng" dirty="0" smtClean="0">
                <a:solidFill>
                  <a:srgbClr val="800000"/>
                </a:solidFill>
                <a:latin typeface="Calibri" pitchFamily="34"/>
              </a:rPr>
              <a:t> l’anno, tra il </a:t>
            </a:r>
            <a:r>
              <a:rPr lang="it-IT" sz="2000" b="1" u="sng" dirty="0" smtClean="0">
                <a:solidFill>
                  <a:srgbClr val="800000"/>
                </a:solidFill>
                <a:latin typeface="Calibri" pitchFamily="34"/>
              </a:rPr>
              <a:t>2011 e il 2012</a:t>
            </a:r>
            <a:r>
              <a:rPr lang="it-IT" sz="2000" u="sng" dirty="0" smtClean="0">
                <a:solidFill>
                  <a:srgbClr val="800000"/>
                </a:solidFill>
                <a:latin typeface="Calibri" pitchFamily="34"/>
              </a:rPr>
              <a:t> [</a:t>
            </a:r>
            <a:r>
              <a:rPr lang="it-IT" sz="2000" b="1" u="sng" dirty="0" smtClean="0">
                <a:solidFill>
                  <a:srgbClr val="800000"/>
                </a:solidFill>
                <a:latin typeface="Calibri" pitchFamily="34"/>
              </a:rPr>
              <a:t>Rapporto annuale n. 11</a:t>
            </a:r>
            <a:r>
              <a:rPr lang="it-IT" sz="2000" u="sng" dirty="0" smtClean="0">
                <a:solidFill>
                  <a:srgbClr val="800000"/>
                </a:solidFill>
                <a:latin typeface="Calibri" pitchFamily="34"/>
              </a:rPr>
              <a:t> realizzato dal Censis Servizi Spa e presentato a Milano, alla </a:t>
            </a:r>
            <a:r>
              <a:rPr lang="it-IT" sz="2000" b="1" u="sng" dirty="0" smtClean="0">
                <a:solidFill>
                  <a:srgbClr val="800000"/>
                </a:solidFill>
                <a:latin typeface="Calibri" pitchFamily="34"/>
              </a:rPr>
              <a:t>Bit 2013</a:t>
            </a:r>
            <a:r>
              <a:rPr lang="it-IT" sz="2000" u="sng" dirty="0" smtClean="0">
                <a:solidFill>
                  <a:srgbClr val="800000"/>
                </a:solidFill>
                <a:latin typeface="Calibri" pitchFamily="34"/>
              </a:rPr>
              <a:t>];</a:t>
            </a:r>
          </a:p>
          <a:p>
            <a:pPr algn="ctr"/>
            <a:r>
              <a:rPr lang="it-IT" sz="2000" b="1" u="sng" dirty="0" smtClean="0">
                <a:solidFill>
                  <a:srgbClr val="800000"/>
                </a:solidFill>
                <a:latin typeface="Calibri" pitchFamily="34"/>
              </a:rPr>
              <a:t>Volume di affari: 3-5 miliardi di euro</a:t>
            </a:r>
            <a:r>
              <a:rPr lang="it-IT" sz="2000" u="sng" dirty="0" smtClean="0">
                <a:solidFill>
                  <a:srgbClr val="800000"/>
                </a:solidFill>
                <a:latin typeface="Calibri" pitchFamily="34"/>
              </a:rPr>
              <a:t> </a:t>
            </a:r>
            <a:r>
              <a:rPr lang="it-IT" sz="2000" dirty="0" smtClean="0">
                <a:solidFill>
                  <a:srgbClr val="800000"/>
                </a:solidFill>
                <a:latin typeface="Calibri" pitchFamily="34"/>
              </a:rPr>
              <a:t>;</a:t>
            </a:r>
          </a:p>
          <a:p>
            <a:pPr algn="ctr"/>
            <a:r>
              <a:rPr lang="it-IT" sz="2000" dirty="0" smtClean="0">
                <a:solidFill>
                  <a:srgbClr val="800000"/>
                </a:solidFill>
                <a:latin typeface="Calibri" pitchFamily="34"/>
              </a:rPr>
              <a:t>Secondo i dati sono </a:t>
            </a:r>
            <a:r>
              <a:rPr lang="it-IT" sz="2000" b="1" u="sng" dirty="0" smtClean="0">
                <a:solidFill>
                  <a:srgbClr val="800000"/>
                </a:solidFill>
                <a:latin typeface="Calibri" pitchFamily="34"/>
              </a:rPr>
              <a:t>6,5 milioni coloro che viaggiano attratti dalle tipicità eno-gastronomiche</a:t>
            </a:r>
            <a:r>
              <a:rPr lang="it-IT" sz="2000" dirty="0" smtClean="0">
                <a:solidFill>
                  <a:srgbClr val="800000"/>
                </a:solidFill>
                <a:latin typeface="Calibri" pitchFamily="34"/>
              </a:rPr>
              <a:t>, in aumento rispetto ai 4 milioni del 2008;</a:t>
            </a:r>
            <a:endParaRPr lang="it-IT" sz="2000" dirty="0">
              <a:solidFill>
                <a:srgbClr val="800000"/>
              </a:solidFill>
              <a:latin typeface="Calibri" pitchFamily="34"/>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p:cNvGraphicFramePr>
            <a:graphicFrameLocks noGrp="1"/>
          </p:cNvGraphicFramePr>
          <p:nvPr/>
        </p:nvGraphicFramePr>
        <p:xfrm>
          <a:off x="0" y="1188720"/>
          <a:ext cx="9144000" cy="5669280"/>
        </p:xfrm>
        <a:graphic>
          <a:graphicData uri="http://schemas.openxmlformats.org/drawingml/2006/table">
            <a:tbl>
              <a:tblPr firstRow="1" bandRow="1">
                <a:tableStyleId>{5C22544A-7EE6-4342-B048-85BDC9FD1C3A}</a:tableStyleId>
              </a:tblPr>
              <a:tblGrid>
                <a:gridCol w="4572000"/>
                <a:gridCol w="4572000"/>
              </a:tblGrid>
              <a:tr h="2478131">
                <a:tc>
                  <a:txBody>
                    <a:bodyPr/>
                    <a:lstStyle/>
                    <a:p>
                      <a:r>
                        <a:rPr lang="it-IT" u="sng" dirty="0" smtClean="0">
                          <a:solidFill>
                            <a:schemeClr val="tx1"/>
                          </a:solidFill>
                          <a:latin typeface="Calibri" pitchFamily="34" charset="0"/>
                        </a:rPr>
                        <a:t>PUNTI </a:t>
                      </a:r>
                      <a:r>
                        <a:rPr lang="it-IT" u="sng" dirty="0" err="1" smtClean="0">
                          <a:solidFill>
                            <a:schemeClr val="tx1"/>
                          </a:solidFill>
                          <a:latin typeface="Calibri" pitchFamily="34" charset="0"/>
                        </a:rPr>
                        <a:t>DI</a:t>
                      </a:r>
                      <a:r>
                        <a:rPr lang="it-IT" u="sng" dirty="0" smtClean="0">
                          <a:solidFill>
                            <a:schemeClr val="tx1"/>
                          </a:solidFill>
                          <a:latin typeface="Calibri" pitchFamily="34" charset="0"/>
                        </a:rPr>
                        <a:t> FORZA </a:t>
                      </a:r>
                      <a:r>
                        <a:rPr lang="it-IT" u="none" dirty="0" smtClean="0">
                          <a:solidFill>
                            <a:schemeClr val="tx1"/>
                          </a:solidFill>
                          <a:latin typeface="Calibri" pitchFamily="34" charset="0"/>
                        </a:rPr>
                        <a:t>(</a:t>
                      </a:r>
                      <a:r>
                        <a:rPr lang="it-IT" u="none" dirty="0" err="1" smtClean="0">
                          <a:solidFill>
                            <a:schemeClr val="tx1"/>
                          </a:solidFill>
                          <a:latin typeface="Calibri" pitchFamily="34" charset="0"/>
                        </a:rPr>
                        <a:t>Strenghts</a:t>
                      </a:r>
                      <a:r>
                        <a:rPr lang="it-IT" u="none" dirty="0" smtClean="0">
                          <a:solidFill>
                            <a:schemeClr val="tx1"/>
                          </a:solidFill>
                          <a:latin typeface="Calibri" pitchFamily="34" charset="0"/>
                        </a:rPr>
                        <a:t>)</a:t>
                      </a:r>
                    </a:p>
                    <a:p>
                      <a:pPr algn="just">
                        <a:buFont typeface="Arial" pitchFamily="34" charset="0"/>
                        <a:buChar char="•"/>
                      </a:pPr>
                      <a:r>
                        <a:rPr lang="it-IT" b="0" dirty="0" smtClean="0">
                          <a:latin typeface="Calibri" pitchFamily="34" charset="0"/>
                        </a:rPr>
                        <a:t>Specializzazione dei prodotti legati al turismo enogastronomico;</a:t>
                      </a:r>
                    </a:p>
                    <a:p>
                      <a:pPr algn="just">
                        <a:buFont typeface="Arial" pitchFamily="34" charset="0"/>
                        <a:buChar char="•"/>
                      </a:pPr>
                      <a:r>
                        <a:rPr lang="it-IT" b="0" dirty="0" smtClean="0">
                          <a:latin typeface="Calibri" pitchFamily="34" charset="0"/>
                        </a:rPr>
                        <a:t>Rispetto</a:t>
                      </a:r>
                      <a:r>
                        <a:rPr lang="it-IT" b="0" baseline="0" dirty="0" smtClean="0">
                          <a:latin typeface="Calibri" pitchFamily="34" charset="0"/>
                        </a:rPr>
                        <a:t> di consolidate tradizioni;</a:t>
                      </a:r>
                    </a:p>
                    <a:p>
                      <a:pPr algn="just">
                        <a:buFont typeface="Arial" pitchFamily="34" charset="0"/>
                        <a:buChar char="•"/>
                      </a:pPr>
                      <a:r>
                        <a:rPr lang="it-IT" b="0" baseline="0" dirty="0" smtClean="0">
                          <a:latin typeface="Calibri" pitchFamily="34" charset="0"/>
                        </a:rPr>
                        <a:t>Ricerca di innovazione su campi e nei laboratori produttivi;</a:t>
                      </a:r>
                    </a:p>
                    <a:p>
                      <a:pPr algn="just">
                        <a:buFont typeface="Arial" pitchFamily="34" charset="0"/>
                        <a:buChar char="•"/>
                      </a:pPr>
                      <a:r>
                        <a:rPr lang="it-IT" b="0" baseline="0" dirty="0" smtClean="0">
                          <a:latin typeface="Calibri" pitchFamily="34" charset="0"/>
                        </a:rPr>
                        <a:t>Articolazione gastronomica dei sapori e dei saperi grazie alle differenziazioni locali</a:t>
                      </a:r>
                    </a:p>
                    <a:p>
                      <a:pPr algn="just">
                        <a:buFont typeface="Arial" pitchFamily="34" charset="0"/>
                        <a:buChar char="•"/>
                      </a:pPr>
                      <a:r>
                        <a:rPr lang="it-IT" b="0" baseline="0" dirty="0" smtClean="0">
                          <a:latin typeface="Calibri" pitchFamily="34" charset="0"/>
                        </a:rPr>
                        <a:t>Nascita di percorsi enogastronomici legati al settore turistico</a:t>
                      </a:r>
                    </a:p>
                  </a:txBody>
                  <a:tcPr/>
                </a:tc>
                <a:tc>
                  <a:txBody>
                    <a:bodyPr/>
                    <a:lstStyle/>
                    <a:p>
                      <a:r>
                        <a:rPr lang="it-IT" u="sng" dirty="0" smtClean="0">
                          <a:solidFill>
                            <a:schemeClr val="tx1"/>
                          </a:solidFill>
                          <a:latin typeface="Calibri" pitchFamily="34" charset="0"/>
                        </a:rPr>
                        <a:t>PUNTI</a:t>
                      </a:r>
                      <a:r>
                        <a:rPr lang="it-IT" u="sng" baseline="0" dirty="0" smtClean="0">
                          <a:solidFill>
                            <a:schemeClr val="tx1"/>
                          </a:solidFill>
                          <a:latin typeface="Calibri" pitchFamily="34" charset="0"/>
                        </a:rPr>
                        <a:t> </a:t>
                      </a:r>
                      <a:r>
                        <a:rPr lang="it-IT" u="sng" baseline="0" dirty="0" err="1" smtClean="0">
                          <a:solidFill>
                            <a:schemeClr val="tx1"/>
                          </a:solidFill>
                          <a:latin typeface="Calibri" pitchFamily="34" charset="0"/>
                        </a:rPr>
                        <a:t>DI</a:t>
                      </a:r>
                      <a:r>
                        <a:rPr lang="it-IT" u="sng" baseline="0" dirty="0" smtClean="0">
                          <a:solidFill>
                            <a:schemeClr val="tx1"/>
                          </a:solidFill>
                          <a:latin typeface="Calibri" pitchFamily="34" charset="0"/>
                        </a:rPr>
                        <a:t> DEBOLEZZA</a:t>
                      </a:r>
                      <a:r>
                        <a:rPr lang="it-IT" u="none" baseline="0" dirty="0" smtClean="0">
                          <a:solidFill>
                            <a:schemeClr val="tx1"/>
                          </a:solidFill>
                          <a:latin typeface="Calibri" pitchFamily="34" charset="0"/>
                        </a:rPr>
                        <a:t> (</a:t>
                      </a:r>
                      <a:r>
                        <a:rPr lang="it-IT" u="none" baseline="0" dirty="0" err="1" smtClean="0">
                          <a:solidFill>
                            <a:schemeClr val="tx1"/>
                          </a:solidFill>
                          <a:latin typeface="Calibri" pitchFamily="34" charset="0"/>
                        </a:rPr>
                        <a:t>Weakness</a:t>
                      </a:r>
                      <a:r>
                        <a:rPr lang="it-IT" u="none" baseline="0" dirty="0" smtClean="0">
                          <a:solidFill>
                            <a:schemeClr val="tx1"/>
                          </a:solidFill>
                          <a:latin typeface="Calibri" pitchFamily="34" charset="0"/>
                        </a:rPr>
                        <a:t>)</a:t>
                      </a:r>
                      <a:endParaRPr lang="it-IT" u="sng" baseline="0" dirty="0" smtClean="0">
                        <a:solidFill>
                          <a:schemeClr val="tx1"/>
                        </a:solidFill>
                        <a:latin typeface="Calibri" pitchFamily="34" charset="0"/>
                      </a:endParaRPr>
                    </a:p>
                    <a:p>
                      <a:pPr algn="just">
                        <a:buFont typeface="Arial" pitchFamily="34" charset="0"/>
                        <a:buChar char="•"/>
                      </a:pPr>
                      <a:r>
                        <a:rPr lang="it-IT" b="0" baseline="0" dirty="0" smtClean="0">
                          <a:latin typeface="Calibri" pitchFamily="34" charset="0"/>
                        </a:rPr>
                        <a:t>Frammentazione polverizzata di denominazioni, prodotti, destinazioni e proposte che generano molta confusione e poca visibilità;</a:t>
                      </a:r>
                    </a:p>
                    <a:p>
                      <a:pPr algn="just">
                        <a:buFont typeface="Arial" pitchFamily="34" charset="0"/>
                        <a:buChar char="•"/>
                      </a:pPr>
                      <a:r>
                        <a:rPr lang="it-IT" b="0" baseline="0" dirty="0" smtClean="0">
                          <a:latin typeface="Calibri" pitchFamily="34" charset="0"/>
                        </a:rPr>
                        <a:t>Visibilità scarsa e casuale di destinazioni minori  riservate solo alla frequentazione di visitatori  di prossimità;</a:t>
                      </a:r>
                    </a:p>
                    <a:p>
                      <a:pPr>
                        <a:buFont typeface="Arial" pitchFamily="34" charset="0"/>
                        <a:buNone/>
                      </a:pPr>
                      <a:endParaRPr lang="it-IT" baseline="0" dirty="0" smtClean="0">
                        <a:latin typeface="Calibri" pitchFamily="34" charset="0"/>
                      </a:endParaRPr>
                    </a:p>
                    <a:p>
                      <a:pPr>
                        <a:buFont typeface="Arial" pitchFamily="34" charset="0"/>
                        <a:buChar char="•"/>
                      </a:pPr>
                      <a:endParaRPr lang="it-IT" dirty="0">
                        <a:latin typeface="Calibri" pitchFamily="34" charset="0"/>
                      </a:endParaRPr>
                    </a:p>
                  </a:txBody>
                  <a:tcPr/>
                </a:tc>
              </a:tr>
              <a:tr h="2679061">
                <a:tc>
                  <a:txBody>
                    <a:bodyPr/>
                    <a:lstStyle/>
                    <a:p>
                      <a:r>
                        <a:rPr lang="it-IT" b="1" u="sng" dirty="0" smtClean="0">
                          <a:effectLst/>
                          <a:latin typeface="Calibri" pitchFamily="34" charset="0"/>
                        </a:rPr>
                        <a:t>OPPORTUNITA’</a:t>
                      </a:r>
                      <a:r>
                        <a:rPr lang="it-IT" b="1" u="none" dirty="0" smtClean="0">
                          <a:effectLst/>
                          <a:latin typeface="Calibri" pitchFamily="34" charset="0"/>
                        </a:rPr>
                        <a:t> (</a:t>
                      </a:r>
                      <a:r>
                        <a:rPr lang="it-IT" b="1" u="none" dirty="0" err="1" smtClean="0">
                          <a:effectLst/>
                          <a:latin typeface="Calibri" pitchFamily="34" charset="0"/>
                        </a:rPr>
                        <a:t>Opportunities</a:t>
                      </a:r>
                      <a:r>
                        <a:rPr lang="it-IT" b="1" u="none" dirty="0" smtClean="0">
                          <a:effectLst/>
                          <a:latin typeface="Calibri" pitchFamily="34" charset="0"/>
                        </a:rPr>
                        <a:t>)</a:t>
                      </a:r>
                      <a:endParaRPr lang="it-IT" b="1" u="sng" dirty="0" smtClean="0">
                        <a:effectLst/>
                        <a:latin typeface="Calibri" pitchFamily="34" charset="0"/>
                      </a:endParaRPr>
                    </a:p>
                    <a:p>
                      <a:pPr>
                        <a:buFont typeface="Arial" pitchFamily="34" charset="0"/>
                        <a:buChar char="•"/>
                      </a:pPr>
                      <a:r>
                        <a:rPr lang="it-IT" b="0" u="none" dirty="0" smtClean="0">
                          <a:effectLst/>
                          <a:latin typeface="Calibri" pitchFamily="34" charset="0"/>
                        </a:rPr>
                        <a:t>Innumerevoli sfumature</a:t>
                      </a:r>
                      <a:r>
                        <a:rPr lang="it-IT" b="0" u="none" baseline="0" dirty="0" smtClean="0">
                          <a:effectLst/>
                          <a:latin typeface="Calibri" pitchFamily="34" charset="0"/>
                        </a:rPr>
                        <a:t> di prodotti di tendenza e creazione di prodotti di nicchia;</a:t>
                      </a:r>
                    </a:p>
                    <a:p>
                      <a:pPr>
                        <a:buFont typeface="Arial" pitchFamily="34" charset="0"/>
                        <a:buChar char="•"/>
                      </a:pPr>
                      <a:r>
                        <a:rPr lang="it-IT" b="0" u="none" baseline="0" dirty="0" smtClean="0">
                          <a:effectLst/>
                          <a:latin typeface="Calibri" pitchFamily="34" charset="0"/>
                        </a:rPr>
                        <a:t>Promozione gustativa e affinamento delle esigenze di qualità e di specificità dei prodotti</a:t>
                      </a:r>
                    </a:p>
                    <a:p>
                      <a:pPr>
                        <a:buFont typeface="Arial" pitchFamily="34" charset="0"/>
                        <a:buChar char="•"/>
                      </a:pPr>
                      <a:r>
                        <a:rPr lang="it-IT" b="0" u="none" baseline="0" dirty="0" smtClean="0">
                          <a:effectLst/>
                          <a:latin typeface="Calibri" pitchFamily="34" charset="0"/>
                        </a:rPr>
                        <a:t>Specializzazione delle destinazioni turistiche territoriali</a:t>
                      </a:r>
                    </a:p>
                    <a:p>
                      <a:pPr>
                        <a:buFont typeface="Arial" pitchFamily="34" charset="0"/>
                        <a:buChar char="•"/>
                      </a:pPr>
                      <a:r>
                        <a:rPr lang="it-IT" b="0" u="none" baseline="0" dirty="0" smtClean="0">
                          <a:effectLst/>
                          <a:latin typeface="Calibri" pitchFamily="34" charset="0"/>
                        </a:rPr>
                        <a:t>Opportunità di scoperta sensoriale, di acquisizione educativa e di incontro relazionale</a:t>
                      </a:r>
                      <a:endParaRPr lang="it-IT" b="0" u="none" dirty="0" smtClean="0">
                        <a:effectLst/>
                        <a:latin typeface="Calibri" pitchFamily="34" charset="0"/>
                      </a:endParaRPr>
                    </a:p>
                    <a:p>
                      <a:pPr>
                        <a:buFont typeface="Arial" pitchFamily="34" charset="0"/>
                        <a:buChar char="•"/>
                      </a:pPr>
                      <a:endParaRPr lang="it-IT" u="sng" dirty="0">
                        <a:effectLst/>
                        <a:latin typeface="Calibri" pitchFamily="34" charset="0"/>
                      </a:endParaRPr>
                    </a:p>
                  </a:txBody>
                  <a:tcPr/>
                </a:tc>
                <a:tc>
                  <a:txBody>
                    <a:bodyPr/>
                    <a:lstStyle/>
                    <a:p>
                      <a:r>
                        <a:rPr lang="it-IT" b="1" u="sng" dirty="0" smtClean="0">
                          <a:effectLst/>
                          <a:latin typeface="Calibri" pitchFamily="34" charset="0"/>
                        </a:rPr>
                        <a:t>MINACCIE </a:t>
                      </a:r>
                      <a:r>
                        <a:rPr lang="it-IT" b="1" u="none" dirty="0" smtClean="0">
                          <a:effectLst/>
                          <a:latin typeface="Calibri" pitchFamily="34" charset="0"/>
                        </a:rPr>
                        <a:t>(</a:t>
                      </a:r>
                      <a:r>
                        <a:rPr lang="it-IT" b="1" u="none" dirty="0" err="1" smtClean="0">
                          <a:effectLst/>
                          <a:latin typeface="Calibri" pitchFamily="34" charset="0"/>
                        </a:rPr>
                        <a:t>Threaths</a:t>
                      </a:r>
                      <a:r>
                        <a:rPr lang="it-IT" b="1" u="none" dirty="0" smtClean="0">
                          <a:effectLst/>
                          <a:latin typeface="Calibri" pitchFamily="34" charset="0"/>
                        </a:rPr>
                        <a:t>)</a:t>
                      </a:r>
                      <a:endParaRPr lang="it-IT" b="1" u="sng" dirty="0" smtClean="0">
                        <a:effectLst/>
                        <a:latin typeface="Calibri" pitchFamily="34" charset="0"/>
                      </a:endParaRPr>
                    </a:p>
                    <a:p>
                      <a:pPr algn="l">
                        <a:buFont typeface="Arial" pitchFamily="34" charset="0"/>
                        <a:buChar char="•"/>
                      </a:pPr>
                      <a:r>
                        <a:rPr lang="it-IT" u="none" dirty="0" smtClean="0">
                          <a:effectLst/>
                          <a:latin typeface="Calibri" pitchFamily="34" charset="0"/>
                        </a:rPr>
                        <a:t>Standardizzazione</a:t>
                      </a:r>
                      <a:r>
                        <a:rPr lang="it-IT" u="none" baseline="0" dirty="0" smtClean="0">
                          <a:effectLst/>
                          <a:latin typeface="Calibri" pitchFamily="34" charset="0"/>
                        </a:rPr>
                        <a:t> dei gusti  di tendenza con promozione di qualità di prodotto al livello intermedio imposto dalla globalizzazione dei mercati che impedisce lo sviluppo di vocazione </a:t>
                      </a:r>
                      <a:r>
                        <a:rPr lang="it-IT" u="none" baseline="0" dirty="0" err="1" smtClean="0">
                          <a:effectLst/>
                          <a:latin typeface="Calibri" pitchFamily="34" charset="0"/>
                        </a:rPr>
                        <a:t>identitaria</a:t>
                      </a:r>
                      <a:r>
                        <a:rPr lang="it-IT" u="none" baseline="0" dirty="0" smtClean="0">
                          <a:effectLst/>
                          <a:latin typeface="Calibri" pitchFamily="34" charset="0"/>
                        </a:rPr>
                        <a:t> del territorio;</a:t>
                      </a:r>
                    </a:p>
                    <a:p>
                      <a:pPr algn="just">
                        <a:buFont typeface="Arial" pitchFamily="34" charset="0"/>
                        <a:buChar char="•"/>
                      </a:pPr>
                      <a:endParaRPr lang="it-IT" u="none" dirty="0">
                        <a:effectLst/>
                        <a:latin typeface="Calibri" pitchFamily="34" charset="0"/>
                      </a:endParaRPr>
                    </a:p>
                  </a:txBody>
                  <a:tcPr/>
                </a:tc>
              </a:tr>
            </a:tbl>
          </a:graphicData>
        </a:graphic>
      </p:graphicFrame>
      <p:sp>
        <p:nvSpPr>
          <p:cNvPr id="5" name="Rettangolo 4"/>
          <p:cNvSpPr/>
          <p:nvPr/>
        </p:nvSpPr>
        <p:spPr>
          <a:xfrm>
            <a:off x="3563888" y="260648"/>
            <a:ext cx="2354684" cy="523220"/>
          </a:xfrm>
          <a:prstGeom prst="rect">
            <a:avLst/>
          </a:prstGeom>
        </p:spPr>
        <p:txBody>
          <a:bodyPr wrap="none">
            <a:spAutoFit/>
          </a:bodyPr>
          <a:lstStyle/>
          <a:p>
            <a:pPr algn="ctr"/>
            <a:r>
              <a:rPr lang="it-IT" sz="2800" b="1" dirty="0" smtClean="0">
                <a:latin typeface="Calibri" pitchFamily="34" charset="0"/>
              </a:rPr>
              <a:t>ANALISI SWOT</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4000" r="-14000"/>
          </a:stretch>
        </a:blipFill>
        <a:effectLst/>
      </p:bgPr>
    </p:bg>
    <p:spTree>
      <p:nvGrpSpPr>
        <p:cNvPr id="1" name=""/>
        <p:cNvGrpSpPr/>
        <p:nvPr/>
      </p:nvGrpSpPr>
      <p:grpSpPr>
        <a:xfrm>
          <a:off x="0" y="0"/>
          <a:ext cx="0" cy="0"/>
          <a:chOff x="0" y="0"/>
          <a:chExt cx="0" cy="0"/>
        </a:xfrm>
      </p:grpSpPr>
      <p:sp>
        <p:nvSpPr>
          <p:cNvPr id="4" name="CasellaDiTesto 3"/>
          <p:cNvSpPr txBox="1"/>
          <p:nvPr/>
        </p:nvSpPr>
        <p:spPr>
          <a:xfrm>
            <a:off x="251520" y="188640"/>
            <a:ext cx="2808312" cy="523220"/>
          </a:xfrm>
          <a:prstGeom prst="rect">
            <a:avLst/>
          </a:prstGeom>
          <a:noFill/>
        </p:spPr>
        <p:txBody>
          <a:bodyPr wrap="square" rtlCol="0">
            <a:spAutoFit/>
          </a:bodyPr>
          <a:lstStyle/>
          <a:p>
            <a:r>
              <a:rPr lang="it-IT" sz="2800" b="1" dirty="0" smtClean="0">
                <a:latin typeface="Calibri" pitchFamily="34" charset="0"/>
              </a:rPr>
              <a:t>BIBLIOGRAFIA</a:t>
            </a:r>
            <a:endParaRPr lang="it-IT" b="1" dirty="0">
              <a:latin typeface="Calibri" pitchFamily="34" charset="0"/>
            </a:endParaRPr>
          </a:p>
        </p:txBody>
      </p:sp>
      <p:sp>
        <p:nvSpPr>
          <p:cNvPr id="5" name="CasellaDiTesto 4"/>
          <p:cNvSpPr txBox="1"/>
          <p:nvPr/>
        </p:nvSpPr>
        <p:spPr>
          <a:xfrm>
            <a:off x="179512" y="980728"/>
            <a:ext cx="7920880" cy="5693866"/>
          </a:xfrm>
          <a:prstGeom prst="rect">
            <a:avLst/>
          </a:prstGeom>
          <a:noFill/>
        </p:spPr>
        <p:txBody>
          <a:bodyPr wrap="square" rtlCol="0">
            <a:spAutoFit/>
          </a:bodyPr>
          <a:lstStyle/>
          <a:p>
            <a:pPr>
              <a:buFont typeface="Wingdings" pitchFamily="2" charset="2"/>
              <a:buChar char="Ø"/>
            </a:pPr>
            <a:r>
              <a:rPr lang="it-IT" dirty="0" smtClean="0"/>
              <a:t> </a:t>
            </a:r>
            <a:r>
              <a:rPr lang="it-IT" sz="2000" dirty="0" smtClean="0">
                <a:latin typeface="Calibri" pitchFamily="34" charset="0"/>
                <a:hlinkClick r:id="rId3"/>
              </a:rPr>
              <a:t>www.wikipedia.org</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4"/>
              </a:rPr>
              <a:t>www.bisedizioni.it</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5"/>
              </a:rPr>
              <a:t>www.ansa.it</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6"/>
              </a:rPr>
              <a:t>www.stradedelvinodeltrentino.it</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7"/>
              </a:rPr>
              <a:t>www.100vino.it</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8"/>
              </a:rPr>
              <a:t>www.naturalmentevino.it</a:t>
            </a:r>
            <a:endParaRPr lang="it-IT" sz="2000" dirty="0" smtClean="0">
              <a:latin typeface="Calibri" pitchFamily="34" charset="0"/>
            </a:endParaRPr>
          </a:p>
          <a:p>
            <a:pPr>
              <a:buFont typeface="Wingdings" pitchFamily="2" charset="2"/>
              <a:buChar char="Ø"/>
            </a:pPr>
            <a:r>
              <a:rPr lang="it-IT" sz="2000" dirty="0" smtClean="0">
                <a:latin typeface="Calibri" pitchFamily="34" charset="0"/>
                <a:hlinkClick r:id="rId9"/>
              </a:rPr>
              <a:t>www.movimentoturismovino.it</a:t>
            </a:r>
            <a:endParaRPr lang="it-IT" sz="2000" dirty="0" smtClean="0">
              <a:latin typeface="Calibri" pitchFamily="34" charset="0"/>
            </a:endParaRPr>
          </a:p>
          <a:p>
            <a:pPr>
              <a:buFont typeface="Wingdings" pitchFamily="2" charset="2"/>
              <a:buChar char="Ø"/>
            </a:pPr>
            <a:r>
              <a:rPr lang="it-IT" sz="2000" u="sng" dirty="0" smtClean="0">
                <a:latin typeface="Calibri" pitchFamily="34" charset="0"/>
                <a:hlinkClick r:id="rId10"/>
              </a:rPr>
              <a:t>www.benesserevillage.it</a:t>
            </a:r>
            <a:endParaRPr lang="it-IT" sz="2000" dirty="0" smtClean="0">
              <a:latin typeface="Calibri" pitchFamily="34" charset="0"/>
            </a:endParaRPr>
          </a:p>
          <a:p>
            <a:pPr>
              <a:buFont typeface="Wingdings" pitchFamily="2" charset="2"/>
              <a:buChar char="Ø"/>
            </a:pPr>
            <a:r>
              <a:rPr lang="it-IT" sz="2000" u="sng" dirty="0" smtClean="0">
                <a:latin typeface="Calibri" pitchFamily="34" charset="0"/>
                <a:hlinkClick r:id="rId11"/>
              </a:rPr>
              <a:t>www.moebiusonline.eu</a:t>
            </a:r>
            <a:endParaRPr lang="it-IT" sz="2000" u="sng" dirty="0" smtClean="0">
              <a:latin typeface="Calibri" pitchFamily="34" charset="0"/>
            </a:endParaRPr>
          </a:p>
          <a:p>
            <a:pPr>
              <a:buFont typeface="Wingdings" pitchFamily="2" charset="2"/>
              <a:buChar char="Ø"/>
            </a:pPr>
            <a:r>
              <a:rPr lang="it-IT" sz="2000" u="sng" dirty="0" smtClean="0">
                <a:latin typeface="Calibri" pitchFamily="34" charset="0"/>
                <a:hlinkClick r:id="rId12"/>
              </a:rPr>
              <a:t>www.terredelvino.net</a:t>
            </a:r>
            <a:endParaRPr lang="it-IT" sz="2000" u="sng" dirty="0" smtClean="0">
              <a:latin typeface="Calibri" pitchFamily="34" charset="0"/>
            </a:endParaRPr>
          </a:p>
          <a:p>
            <a:pPr>
              <a:buFont typeface="Wingdings" pitchFamily="2" charset="2"/>
              <a:buChar char="Ø"/>
            </a:pPr>
            <a:r>
              <a:rPr lang="it-IT" sz="2000" u="sng" dirty="0" smtClean="0">
                <a:latin typeface="Calibri" pitchFamily="34" charset="0"/>
                <a:hlinkClick r:id="rId13"/>
              </a:rPr>
              <a:t>www.slowfood.it</a:t>
            </a:r>
            <a:endParaRPr lang="it-IT" sz="2000" u="sng" dirty="0" smtClean="0">
              <a:latin typeface="Calibri" pitchFamily="34" charset="0"/>
            </a:endParaRPr>
          </a:p>
          <a:p>
            <a:pPr>
              <a:buFont typeface="Wingdings" pitchFamily="2" charset="2"/>
              <a:buChar char="Ø"/>
            </a:pPr>
            <a:r>
              <a:rPr lang="it-IT" dirty="0" smtClean="0">
                <a:hlinkClick r:id="rId14"/>
              </a:rPr>
              <a:t>www.streetfoodmobile.com</a:t>
            </a:r>
            <a:endParaRPr lang="it-IT" dirty="0" smtClean="0"/>
          </a:p>
          <a:p>
            <a:pPr>
              <a:buFont typeface="Wingdings" pitchFamily="2" charset="2"/>
              <a:buChar char="Ø"/>
            </a:pPr>
            <a:r>
              <a:rPr lang="it-IT" dirty="0" smtClean="0">
                <a:hlinkClick r:id="rId15"/>
              </a:rPr>
              <a:t>www.uliassi.it</a:t>
            </a:r>
            <a:endParaRPr lang="it-IT" dirty="0" smtClean="0"/>
          </a:p>
          <a:p>
            <a:pPr>
              <a:buFont typeface="Wingdings" pitchFamily="2" charset="2"/>
              <a:buChar char="Ø"/>
            </a:pPr>
            <a:r>
              <a:rPr lang="it-IT" dirty="0" smtClean="0">
                <a:hlinkClick r:id="rId16"/>
              </a:rPr>
              <a:t>www.degusta.it</a:t>
            </a:r>
            <a:endParaRPr lang="it-IT" dirty="0" smtClean="0"/>
          </a:p>
          <a:p>
            <a:pPr>
              <a:buFont typeface="Wingdings" pitchFamily="2" charset="2"/>
              <a:buChar char="Ø"/>
            </a:pPr>
            <a:r>
              <a:rPr lang="it-IT" dirty="0" smtClean="0">
                <a:hlinkClick r:id="rId17"/>
              </a:rPr>
              <a:t>www.d.repubblica.it</a:t>
            </a:r>
            <a:endParaRPr lang="it-IT" dirty="0" smtClean="0"/>
          </a:p>
          <a:p>
            <a:pPr>
              <a:buFont typeface="Wingdings" pitchFamily="2" charset="2"/>
              <a:buChar char="Ø"/>
            </a:pPr>
            <a:r>
              <a:rPr lang="it-IT" dirty="0" smtClean="0">
                <a:hlinkClick r:id="rId18"/>
              </a:rPr>
              <a:t>www.riminiturismo.it</a:t>
            </a:r>
            <a:endParaRPr lang="it-IT" dirty="0" smtClean="0"/>
          </a:p>
          <a:p>
            <a:pPr>
              <a:buFont typeface="Wingdings" pitchFamily="2" charset="2"/>
              <a:buChar char="Ø"/>
            </a:pPr>
            <a:r>
              <a:rPr lang="it-IT" dirty="0" smtClean="0">
                <a:hlinkClick r:id="rId19"/>
              </a:rPr>
              <a:t>www.dissapore.com</a:t>
            </a:r>
            <a:endParaRPr lang="it-IT" dirty="0" smtClean="0"/>
          </a:p>
          <a:p>
            <a:pPr>
              <a:buFont typeface="Wingdings" pitchFamily="2" charset="2"/>
              <a:buChar char="Ø"/>
            </a:pPr>
            <a:endParaRPr lang="it-IT" dirty="0">
              <a:latin typeface="Calibri" pitchFamily="34" charset="0"/>
            </a:endParaRPr>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iale">
  <a:themeElements>
    <a:clrScheme name="Vial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Vial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Vial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1029</TotalTime>
  <Words>3817</Words>
  <Application>Microsoft Office PowerPoint</Application>
  <PresentationFormat>Presentazione su schermo (4:3)</PresentationFormat>
  <Paragraphs>220</Paragraphs>
  <Slides>35</Slides>
  <Notes>15</Notes>
  <HiddenSlides>0</HiddenSlides>
  <MMClips>0</MMClips>
  <ScaleCrop>false</ScaleCrop>
  <HeadingPairs>
    <vt:vector size="4" baseType="variant">
      <vt:variant>
        <vt:lpstr>Tema</vt:lpstr>
      </vt:variant>
      <vt:variant>
        <vt:i4>1</vt:i4>
      </vt:variant>
      <vt:variant>
        <vt:lpstr>Titoli diapositive</vt:lpstr>
      </vt:variant>
      <vt:variant>
        <vt:i4>35</vt:i4>
      </vt:variant>
    </vt:vector>
  </HeadingPairs>
  <TitlesOfParts>
    <vt:vector size="36" baseType="lpstr">
      <vt:lpstr>Viale</vt:lpstr>
      <vt:lpstr>Diapositiva 1</vt:lpstr>
      <vt:lpstr>TRADIZIONI CAMPAGNOLE:  UOMO &amp; VINO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Turismo enogastronomico</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LA CUCINA MOLECOLARE</vt:lpstr>
      <vt:lpstr>Diapositiva 25</vt:lpstr>
      <vt:lpstr>Diapositiva 26</vt:lpstr>
      <vt:lpstr>Diapositiva 27</vt:lpstr>
      <vt:lpstr>Diapositiva 28</vt:lpstr>
      <vt:lpstr>Diapositiva 29</vt:lpstr>
      <vt:lpstr>Diapositiva 30</vt:lpstr>
      <vt:lpstr>Sicuramente la cucina molecolare  ha creato diverse impressioni ed impatti sociali. Fondamentalmente però, è opportuno partire dall’assunto che la pratica della gastronomia molecolare si basa su una forte dicotomia:</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Platinetti</dc:creator>
  <cp:lastModifiedBy>Platinetti</cp:lastModifiedBy>
  <cp:revision>76</cp:revision>
  <dcterms:created xsi:type="dcterms:W3CDTF">2013-10-22T15:27:54Z</dcterms:created>
  <dcterms:modified xsi:type="dcterms:W3CDTF">2013-10-27T15:19:22Z</dcterms:modified>
</cp:coreProperties>
</file>