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19"/>
  </p:notesMasterIdLst>
  <p:sldIdLst>
    <p:sldId id="258" r:id="rId2"/>
    <p:sldId id="260" r:id="rId3"/>
    <p:sldId id="261" r:id="rId4"/>
    <p:sldId id="266" r:id="rId5"/>
    <p:sldId id="267" r:id="rId6"/>
    <p:sldId id="263" r:id="rId7"/>
    <p:sldId id="280" r:id="rId8"/>
    <p:sldId id="262" r:id="rId9"/>
    <p:sldId id="268" r:id="rId10"/>
    <p:sldId id="275" r:id="rId11"/>
    <p:sldId id="274" r:id="rId12"/>
    <p:sldId id="276" r:id="rId13"/>
    <p:sldId id="269" r:id="rId14"/>
    <p:sldId id="259" r:id="rId15"/>
    <p:sldId id="273" r:id="rId16"/>
    <p:sldId id="277" r:id="rId17"/>
    <p:sldId id="271" r:id="rId1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Stile medio 1 - Colore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Stile chiaro 1 - Colore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Stile chiaro 3 - Colore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71" autoAdjust="0"/>
  </p:normalViewPr>
  <p:slideViewPr>
    <p:cSldViewPr>
      <p:cViewPr varScale="1">
        <p:scale>
          <a:sx n="70" d="100"/>
          <a:sy n="70" d="100"/>
        </p:scale>
        <p:origin x="-138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369C67-19EC-46D4-B736-7DBE3602B99F}" type="doc">
      <dgm:prSet loTypeId="urn:microsoft.com/office/officeart/2005/8/layout/hierarchy3" loCatId="list" qsTypeId="urn:microsoft.com/office/officeart/2005/8/quickstyle/simple3" qsCatId="simple" csTypeId="urn:microsoft.com/office/officeart/2005/8/colors/colorful1#1" csCatId="colorful" phldr="1"/>
      <dgm:spPr/>
      <dgm:t>
        <a:bodyPr/>
        <a:lstStyle/>
        <a:p>
          <a:endParaRPr lang="it-IT"/>
        </a:p>
      </dgm:t>
    </dgm:pt>
    <dgm:pt modelId="{A89614E9-4599-408C-884A-9FBE510BAB9B}">
      <dgm:prSet phldrT="[Testo]"/>
      <dgm:spPr/>
      <dgm:t>
        <a:bodyPr/>
        <a:lstStyle/>
        <a:p>
          <a:r>
            <a:rPr lang="it-IT" dirty="0" smtClean="0"/>
            <a:t>Cultural </a:t>
          </a:r>
          <a:r>
            <a:rPr lang="it-IT" dirty="0" err="1" smtClean="0"/>
            <a:t>impacts</a:t>
          </a:r>
          <a:endParaRPr lang="it-IT" dirty="0"/>
        </a:p>
      </dgm:t>
    </dgm:pt>
    <dgm:pt modelId="{64FC06EB-8FE6-46EE-A62F-A54DD855B049}" type="parTrans" cxnId="{2FEB4705-214A-47A7-AD9D-20284F56EF56}">
      <dgm:prSet/>
      <dgm:spPr/>
      <dgm:t>
        <a:bodyPr/>
        <a:lstStyle/>
        <a:p>
          <a:endParaRPr lang="it-IT"/>
        </a:p>
      </dgm:t>
    </dgm:pt>
    <dgm:pt modelId="{D57EFEF9-E30A-4A39-9F5A-9E5E1388CFBF}" type="sibTrans" cxnId="{2FEB4705-214A-47A7-AD9D-20284F56EF56}">
      <dgm:prSet/>
      <dgm:spPr/>
      <dgm:t>
        <a:bodyPr/>
        <a:lstStyle/>
        <a:p>
          <a:endParaRPr lang="it-IT"/>
        </a:p>
      </dgm:t>
    </dgm:pt>
    <dgm:pt modelId="{06AE46A9-95A7-42B4-85AE-0EEC0D6FB36A}">
      <dgm:prSet phldrT="[Testo]" custT="1"/>
      <dgm:spPr/>
      <dgm:t>
        <a:bodyPr/>
        <a:lstStyle/>
        <a:p>
          <a:r>
            <a:rPr lang="it-IT" sz="1800" dirty="0" smtClean="0"/>
            <a:t>Greater cultural </a:t>
          </a:r>
          <a:r>
            <a:rPr lang="it-IT" sz="1800" dirty="0" err="1" smtClean="0"/>
            <a:t>co-operation</a:t>
          </a:r>
          <a:r>
            <a:rPr lang="it-IT" sz="1800" dirty="0" smtClean="0"/>
            <a:t> </a:t>
          </a:r>
          <a:r>
            <a:rPr lang="it-IT" sz="1800" dirty="0" err="1" smtClean="0"/>
            <a:t>between</a:t>
          </a:r>
          <a:r>
            <a:rPr lang="it-IT" sz="1800" dirty="0" smtClean="0"/>
            <a:t> </a:t>
          </a:r>
          <a:r>
            <a:rPr lang="it-IT" sz="1800" dirty="0" err="1" smtClean="0"/>
            <a:t>member</a:t>
          </a:r>
          <a:r>
            <a:rPr lang="it-IT" sz="1800" dirty="0" smtClean="0"/>
            <a:t> </a:t>
          </a:r>
          <a:r>
            <a:rPr lang="it-IT" sz="1800" dirty="0" err="1" smtClean="0"/>
            <a:t>towns</a:t>
          </a:r>
          <a:endParaRPr lang="it-IT" sz="1800" dirty="0"/>
        </a:p>
      </dgm:t>
    </dgm:pt>
    <dgm:pt modelId="{DE3A8F53-F5D9-4F9D-9771-5945C8F25D29}" type="parTrans" cxnId="{61D23462-5B52-4B3A-ACD4-3DBC136B7B3F}">
      <dgm:prSet/>
      <dgm:spPr/>
      <dgm:t>
        <a:bodyPr/>
        <a:lstStyle/>
        <a:p>
          <a:endParaRPr lang="it-IT"/>
        </a:p>
      </dgm:t>
    </dgm:pt>
    <dgm:pt modelId="{650AC6AC-6969-4309-AF91-9F62D91CEE25}" type="sibTrans" cxnId="{61D23462-5B52-4B3A-ACD4-3DBC136B7B3F}">
      <dgm:prSet/>
      <dgm:spPr/>
      <dgm:t>
        <a:bodyPr/>
        <a:lstStyle/>
        <a:p>
          <a:endParaRPr lang="it-IT"/>
        </a:p>
      </dgm:t>
    </dgm:pt>
    <dgm:pt modelId="{78BB1819-7DAD-4879-9940-3392E71B386C}">
      <dgm:prSet phldrT="[Testo]" custT="1"/>
      <dgm:spPr/>
      <dgm:t>
        <a:bodyPr/>
        <a:lstStyle/>
        <a:p>
          <a:r>
            <a:rPr lang="it-IT" sz="1800" dirty="0" smtClean="0"/>
            <a:t>Greater </a:t>
          </a:r>
          <a:r>
            <a:rPr lang="it-IT" sz="1800" dirty="0" err="1" smtClean="0"/>
            <a:t>awareness</a:t>
          </a:r>
          <a:r>
            <a:rPr lang="it-IT" sz="1800" dirty="0" smtClean="0"/>
            <a:t> </a:t>
          </a:r>
          <a:r>
            <a:rPr lang="it-IT" sz="1800" dirty="0" err="1" smtClean="0"/>
            <a:t>of</a:t>
          </a:r>
          <a:r>
            <a:rPr lang="it-IT" sz="1800" dirty="0" smtClean="0"/>
            <a:t> </a:t>
          </a:r>
          <a:r>
            <a:rPr lang="it-IT" sz="1800" dirty="0" err="1" smtClean="0"/>
            <a:t>their</a:t>
          </a:r>
          <a:r>
            <a:rPr lang="it-IT" sz="1800" dirty="0" smtClean="0"/>
            <a:t> common cultural </a:t>
          </a:r>
          <a:r>
            <a:rPr lang="it-IT" sz="1800" dirty="0" err="1" smtClean="0"/>
            <a:t>heritage</a:t>
          </a:r>
          <a:endParaRPr lang="it-IT" sz="1800" dirty="0"/>
        </a:p>
      </dgm:t>
    </dgm:pt>
    <dgm:pt modelId="{289DC85E-C5B7-490B-9F8E-DF4646FD2343}" type="parTrans" cxnId="{21075219-1DAA-49B3-8427-19861E735629}">
      <dgm:prSet/>
      <dgm:spPr/>
      <dgm:t>
        <a:bodyPr/>
        <a:lstStyle/>
        <a:p>
          <a:endParaRPr lang="it-IT"/>
        </a:p>
      </dgm:t>
    </dgm:pt>
    <dgm:pt modelId="{356E03D0-346E-4610-B412-91C030EE8419}" type="sibTrans" cxnId="{21075219-1DAA-49B3-8427-19861E735629}">
      <dgm:prSet/>
      <dgm:spPr/>
      <dgm:t>
        <a:bodyPr/>
        <a:lstStyle/>
        <a:p>
          <a:endParaRPr lang="it-IT"/>
        </a:p>
      </dgm:t>
    </dgm:pt>
    <dgm:pt modelId="{9BAFB98B-9861-4FC8-9832-66C4392A4E15}">
      <dgm:prSet phldrT="[Testo]"/>
      <dgm:spPr/>
      <dgm:t>
        <a:bodyPr/>
        <a:lstStyle/>
        <a:p>
          <a:r>
            <a:rPr lang="it-IT" dirty="0" err="1" smtClean="0"/>
            <a:t>Economic</a:t>
          </a:r>
          <a:r>
            <a:rPr lang="it-IT" dirty="0" smtClean="0"/>
            <a:t> </a:t>
          </a:r>
          <a:r>
            <a:rPr lang="it-IT" dirty="0" err="1" smtClean="0"/>
            <a:t>impacts</a:t>
          </a:r>
          <a:endParaRPr lang="it-IT" dirty="0"/>
        </a:p>
      </dgm:t>
    </dgm:pt>
    <dgm:pt modelId="{DF59FCC6-71B0-4F7B-8293-3FAC67E65256}" type="parTrans" cxnId="{5017BC10-142F-4030-A7CE-69E1A46B6AF6}">
      <dgm:prSet/>
      <dgm:spPr/>
      <dgm:t>
        <a:bodyPr/>
        <a:lstStyle/>
        <a:p>
          <a:endParaRPr lang="it-IT"/>
        </a:p>
      </dgm:t>
    </dgm:pt>
    <dgm:pt modelId="{3422DB19-C188-4387-832A-49BEC41E042B}" type="sibTrans" cxnId="{5017BC10-142F-4030-A7CE-69E1A46B6AF6}">
      <dgm:prSet/>
      <dgm:spPr/>
      <dgm:t>
        <a:bodyPr/>
        <a:lstStyle/>
        <a:p>
          <a:endParaRPr lang="it-IT"/>
        </a:p>
      </dgm:t>
    </dgm:pt>
    <dgm:pt modelId="{1C5AE223-9AE0-4D74-8717-4CFBECB1960B}">
      <dgm:prSet phldrT="[Testo]" custT="1"/>
      <dgm:spPr/>
      <dgm:t>
        <a:bodyPr/>
        <a:lstStyle/>
        <a:p>
          <a:r>
            <a:rPr lang="it-IT" sz="1800" dirty="0" err="1" smtClean="0"/>
            <a:t>Hansa</a:t>
          </a:r>
          <a:r>
            <a:rPr lang="it-IT" sz="1800" dirty="0" smtClean="0"/>
            <a:t> </a:t>
          </a:r>
          <a:r>
            <a:rPr lang="it-IT" sz="1800" dirty="0" err="1" smtClean="0"/>
            <a:t>days</a:t>
          </a:r>
          <a:r>
            <a:rPr lang="it-IT" sz="1800" dirty="0" smtClean="0"/>
            <a:t> </a:t>
          </a:r>
          <a:r>
            <a:rPr lang="it-IT" sz="1800" dirty="0" err="1" smtClean="0"/>
            <a:t>attract</a:t>
          </a:r>
          <a:r>
            <a:rPr lang="it-IT" sz="1800" dirty="0" smtClean="0"/>
            <a:t> </a:t>
          </a:r>
          <a:r>
            <a:rPr lang="it-IT" sz="1800" dirty="0" err="1" smtClean="0"/>
            <a:t>increased</a:t>
          </a:r>
          <a:r>
            <a:rPr lang="it-IT" sz="1800" dirty="0" smtClean="0"/>
            <a:t> </a:t>
          </a:r>
          <a:r>
            <a:rPr lang="it-IT" sz="1800" dirty="0" err="1" smtClean="0"/>
            <a:t>visitors</a:t>
          </a:r>
          <a:r>
            <a:rPr lang="it-IT" sz="1800" dirty="0" smtClean="0"/>
            <a:t> </a:t>
          </a:r>
          <a:r>
            <a:rPr lang="it-IT" sz="1800" dirty="0" err="1" smtClean="0"/>
            <a:t>number</a:t>
          </a:r>
          <a:r>
            <a:rPr lang="it-IT" sz="1800" dirty="0" smtClean="0"/>
            <a:t> </a:t>
          </a:r>
          <a:r>
            <a:rPr lang="it-IT" sz="1800" dirty="0" err="1" smtClean="0"/>
            <a:t>over</a:t>
          </a:r>
          <a:r>
            <a:rPr lang="it-IT" sz="1800" dirty="0" smtClean="0"/>
            <a:t> the </a:t>
          </a:r>
          <a:r>
            <a:rPr lang="it-IT" sz="1800" dirty="0" err="1" smtClean="0"/>
            <a:t>three-day</a:t>
          </a:r>
          <a:r>
            <a:rPr lang="it-IT" sz="1800" dirty="0" smtClean="0"/>
            <a:t> </a:t>
          </a:r>
          <a:r>
            <a:rPr lang="it-IT" sz="1800" dirty="0" err="1" smtClean="0"/>
            <a:t>period</a:t>
          </a:r>
          <a:endParaRPr lang="it-IT" sz="1800" dirty="0"/>
        </a:p>
      </dgm:t>
    </dgm:pt>
    <dgm:pt modelId="{36F9B74D-2A82-4362-92D3-F365F6613AEC}" type="parTrans" cxnId="{410A6CDD-10A6-4DFE-AAC3-8941EE1205C9}">
      <dgm:prSet/>
      <dgm:spPr/>
      <dgm:t>
        <a:bodyPr/>
        <a:lstStyle/>
        <a:p>
          <a:endParaRPr lang="it-IT"/>
        </a:p>
      </dgm:t>
    </dgm:pt>
    <dgm:pt modelId="{FBA145AB-425A-49E2-9B69-2D61BD13621D}" type="sibTrans" cxnId="{410A6CDD-10A6-4DFE-AAC3-8941EE1205C9}">
      <dgm:prSet/>
      <dgm:spPr/>
      <dgm:t>
        <a:bodyPr/>
        <a:lstStyle/>
        <a:p>
          <a:endParaRPr lang="it-IT"/>
        </a:p>
      </dgm:t>
    </dgm:pt>
    <dgm:pt modelId="{5A87E42D-C46E-475E-979D-2719BB181D77}">
      <dgm:prSet phldrT="[Testo]" custT="1"/>
      <dgm:spPr/>
      <dgm:t>
        <a:bodyPr/>
        <a:lstStyle/>
        <a:p>
          <a:r>
            <a:rPr lang="it-IT" sz="1800" dirty="0" err="1" smtClean="0"/>
            <a:t>Visitors</a:t>
          </a:r>
          <a:r>
            <a:rPr lang="it-IT" sz="1800" dirty="0" smtClean="0"/>
            <a:t> </a:t>
          </a:r>
          <a:r>
            <a:rPr lang="it-IT" sz="1800" dirty="0" err="1" smtClean="0"/>
            <a:t>spend</a:t>
          </a:r>
          <a:r>
            <a:rPr lang="it-IT" sz="1800" dirty="0" smtClean="0"/>
            <a:t> </a:t>
          </a:r>
          <a:r>
            <a:rPr lang="it-IT" sz="1800" dirty="0" err="1" smtClean="0"/>
            <a:t>money</a:t>
          </a:r>
          <a:r>
            <a:rPr lang="it-IT" sz="1800" dirty="0" smtClean="0"/>
            <a:t> on </a:t>
          </a:r>
          <a:r>
            <a:rPr lang="it-IT" sz="1800" dirty="0" err="1" smtClean="0"/>
            <a:t>food</a:t>
          </a:r>
          <a:r>
            <a:rPr lang="it-IT" sz="1800" dirty="0" smtClean="0"/>
            <a:t>, </a:t>
          </a:r>
          <a:r>
            <a:rPr lang="it-IT" sz="1800" dirty="0" err="1" smtClean="0"/>
            <a:t>products</a:t>
          </a:r>
          <a:r>
            <a:rPr lang="it-IT" sz="1800" dirty="0" smtClean="0"/>
            <a:t>, </a:t>
          </a:r>
          <a:r>
            <a:rPr lang="it-IT" sz="1800" dirty="0" err="1" smtClean="0"/>
            <a:t>like</a:t>
          </a:r>
          <a:r>
            <a:rPr lang="it-IT" sz="1800" dirty="0" smtClean="0"/>
            <a:t>  </a:t>
          </a:r>
          <a:r>
            <a:rPr lang="it-IT" sz="1800" dirty="0" err="1" smtClean="0"/>
            <a:t>handicrafts</a:t>
          </a:r>
          <a:r>
            <a:rPr lang="it-IT" sz="1800" dirty="0" smtClean="0"/>
            <a:t>, </a:t>
          </a:r>
          <a:r>
            <a:rPr lang="it-IT" sz="1800" dirty="0" err="1" smtClean="0"/>
            <a:t>tours</a:t>
          </a:r>
          <a:r>
            <a:rPr lang="it-IT" sz="1800" dirty="0" smtClean="0"/>
            <a:t> and cultural </a:t>
          </a:r>
          <a:r>
            <a:rPr lang="it-IT" sz="1800" dirty="0" err="1" smtClean="0"/>
            <a:t>attractions</a:t>
          </a:r>
          <a:r>
            <a:rPr lang="it-IT" sz="1800" dirty="0" smtClean="0"/>
            <a:t>, and </a:t>
          </a:r>
          <a:r>
            <a:rPr lang="it-IT" sz="1800" dirty="0" err="1" smtClean="0"/>
            <a:t>services</a:t>
          </a:r>
          <a:r>
            <a:rPr lang="it-IT" sz="1800" dirty="0" smtClean="0"/>
            <a:t>, </a:t>
          </a:r>
          <a:r>
            <a:rPr lang="it-IT" sz="1800" dirty="0" err="1" smtClean="0"/>
            <a:t>like</a:t>
          </a:r>
          <a:r>
            <a:rPr lang="it-IT" sz="1800" dirty="0" smtClean="0"/>
            <a:t> </a:t>
          </a:r>
          <a:r>
            <a:rPr lang="it-IT" sz="1800" dirty="0" err="1" smtClean="0"/>
            <a:t>accomodation</a:t>
          </a:r>
          <a:endParaRPr lang="it-IT" sz="1800" dirty="0"/>
        </a:p>
      </dgm:t>
    </dgm:pt>
    <dgm:pt modelId="{1D0840EC-1F36-4D71-A635-114B5FE7B49B}" type="parTrans" cxnId="{BB17B619-0476-4D6F-9164-0BC034BA2CE1}">
      <dgm:prSet/>
      <dgm:spPr/>
      <dgm:t>
        <a:bodyPr/>
        <a:lstStyle/>
        <a:p>
          <a:endParaRPr lang="it-IT"/>
        </a:p>
      </dgm:t>
    </dgm:pt>
    <dgm:pt modelId="{3F0D0656-A767-45F1-B3D1-69CE74D3882E}" type="sibTrans" cxnId="{BB17B619-0476-4D6F-9164-0BC034BA2CE1}">
      <dgm:prSet/>
      <dgm:spPr/>
      <dgm:t>
        <a:bodyPr/>
        <a:lstStyle/>
        <a:p>
          <a:endParaRPr lang="it-IT"/>
        </a:p>
      </dgm:t>
    </dgm:pt>
    <dgm:pt modelId="{884AED56-EFAE-4566-84BF-CB7FBCF562EB}" type="pres">
      <dgm:prSet presAssocID="{6B369C67-19EC-46D4-B736-7DBE3602B99F}" presName="diagram" presStyleCnt="0">
        <dgm:presLayoutVars>
          <dgm:chPref val="1"/>
          <dgm:dir/>
          <dgm:animOne val="branch"/>
          <dgm:animLvl val="lvl"/>
          <dgm:resizeHandles/>
        </dgm:presLayoutVars>
      </dgm:prSet>
      <dgm:spPr/>
      <dgm:t>
        <a:bodyPr/>
        <a:lstStyle/>
        <a:p>
          <a:endParaRPr lang="it-IT"/>
        </a:p>
      </dgm:t>
    </dgm:pt>
    <dgm:pt modelId="{8028D3F0-6DD7-40EE-9E38-500A8B5EA226}" type="pres">
      <dgm:prSet presAssocID="{A89614E9-4599-408C-884A-9FBE510BAB9B}" presName="root" presStyleCnt="0"/>
      <dgm:spPr/>
    </dgm:pt>
    <dgm:pt modelId="{F0711106-728F-44BE-AE9E-3851327F2A24}" type="pres">
      <dgm:prSet presAssocID="{A89614E9-4599-408C-884A-9FBE510BAB9B}" presName="rootComposite" presStyleCnt="0"/>
      <dgm:spPr/>
    </dgm:pt>
    <dgm:pt modelId="{40868D52-AAFA-4E28-9B4A-877FB9F11F2D}" type="pres">
      <dgm:prSet presAssocID="{A89614E9-4599-408C-884A-9FBE510BAB9B}" presName="rootText" presStyleLbl="node1" presStyleIdx="0" presStyleCnt="2" custScaleX="130274" custScaleY="81344" custLinFactNeighborX="-29687" custLinFactNeighborY="-209"/>
      <dgm:spPr/>
      <dgm:t>
        <a:bodyPr/>
        <a:lstStyle/>
        <a:p>
          <a:endParaRPr lang="it-IT"/>
        </a:p>
      </dgm:t>
    </dgm:pt>
    <dgm:pt modelId="{4683F127-C74F-4780-B679-1A665BEFE9A8}" type="pres">
      <dgm:prSet presAssocID="{A89614E9-4599-408C-884A-9FBE510BAB9B}" presName="rootConnector" presStyleLbl="node1" presStyleIdx="0" presStyleCnt="2"/>
      <dgm:spPr/>
      <dgm:t>
        <a:bodyPr/>
        <a:lstStyle/>
        <a:p>
          <a:endParaRPr lang="it-IT"/>
        </a:p>
      </dgm:t>
    </dgm:pt>
    <dgm:pt modelId="{941815C8-8497-4FE8-A366-C13E3DC768A7}" type="pres">
      <dgm:prSet presAssocID="{A89614E9-4599-408C-884A-9FBE510BAB9B}" presName="childShape" presStyleCnt="0"/>
      <dgm:spPr/>
    </dgm:pt>
    <dgm:pt modelId="{C7D9936B-3F86-44AE-981C-7760EF0B65F4}" type="pres">
      <dgm:prSet presAssocID="{DE3A8F53-F5D9-4F9D-9771-5945C8F25D29}" presName="Name13" presStyleLbl="parChTrans1D2" presStyleIdx="0" presStyleCnt="4"/>
      <dgm:spPr/>
      <dgm:t>
        <a:bodyPr/>
        <a:lstStyle/>
        <a:p>
          <a:endParaRPr lang="it-IT"/>
        </a:p>
      </dgm:t>
    </dgm:pt>
    <dgm:pt modelId="{CB45C823-A2BB-4C16-B679-5C4B94549C1E}" type="pres">
      <dgm:prSet presAssocID="{06AE46A9-95A7-42B4-85AE-0EEC0D6FB36A}" presName="childText" presStyleLbl="bgAcc1" presStyleIdx="0" presStyleCnt="4" custScaleX="148143" custScaleY="100001" custLinFactNeighborX="-19213" custLinFactNeighborY="4643">
        <dgm:presLayoutVars>
          <dgm:bulletEnabled val="1"/>
        </dgm:presLayoutVars>
      </dgm:prSet>
      <dgm:spPr/>
      <dgm:t>
        <a:bodyPr/>
        <a:lstStyle/>
        <a:p>
          <a:endParaRPr lang="it-IT"/>
        </a:p>
      </dgm:t>
    </dgm:pt>
    <dgm:pt modelId="{F7774D3D-5500-4A86-810A-D38DD4101CCD}" type="pres">
      <dgm:prSet presAssocID="{289DC85E-C5B7-490B-9F8E-DF4646FD2343}" presName="Name13" presStyleLbl="parChTrans1D2" presStyleIdx="1" presStyleCnt="4"/>
      <dgm:spPr/>
      <dgm:t>
        <a:bodyPr/>
        <a:lstStyle/>
        <a:p>
          <a:endParaRPr lang="it-IT"/>
        </a:p>
      </dgm:t>
    </dgm:pt>
    <dgm:pt modelId="{72B192C2-A122-4FC4-A534-7562FB151D7A}" type="pres">
      <dgm:prSet presAssocID="{78BB1819-7DAD-4879-9940-3392E71B386C}" presName="childText" presStyleLbl="bgAcc1" presStyleIdx="1" presStyleCnt="4" custScaleX="150351" custScaleY="110129" custLinFactNeighborX="-19213" custLinFactNeighborY="-9161">
        <dgm:presLayoutVars>
          <dgm:bulletEnabled val="1"/>
        </dgm:presLayoutVars>
      </dgm:prSet>
      <dgm:spPr/>
      <dgm:t>
        <a:bodyPr/>
        <a:lstStyle/>
        <a:p>
          <a:endParaRPr lang="it-IT"/>
        </a:p>
      </dgm:t>
    </dgm:pt>
    <dgm:pt modelId="{A087441F-B4C9-4767-AFF3-975DBE8DEDCC}" type="pres">
      <dgm:prSet presAssocID="{9BAFB98B-9861-4FC8-9832-66C4392A4E15}" presName="root" presStyleCnt="0"/>
      <dgm:spPr/>
    </dgm:pt>
    <dgm:pt modelId="{49FCAB7A-3B9B-430C-9AD5-2A7739B4DCDC}" type="pres">
      <dgm:prSet presAssocID="{9BAFB98B-9861-4FC8-9832-66C4392A4E15}" presName="rootComposite" presStyleCnt="0"/>
      <dgm:spPr/>
    </dgm:pt>
    <dgm:pt modelId="{A6F91160-455E-4A4B-AA08-DFCBF5F8ED71}" type="pres">
      <dgm:prSet presAssocID="{9BAFB98B-9861-4FC8-9832-66C4392A4E15}" presName="rootText" presStyleLbl="node1" presStyleIdx="1" presStyleCnt="2" custScaleX="149815" custScaleY="88432" custLinFactNeighborX="21778" custLinFactNeighborY="-209"/>
      <dgm:spPr/>
      <dgm:t>
        <a:bodyPr/>
        <a:lstStyle/>
        <a:p>
          <a:endParaRPr lang="it-IT"/>
        </a:p>
      </dgm:t>
    </dgm:pt>
    <dgm:pt modelId="{E7A58AA3-FF74-4BEC-88CB-C8ADEF0AFE65}" type="pres">
      <dgm:prSet presAssocID="{9BAFB98B-9861-4FC8-9832-66C4392A4E15}" presName="rootConnector" presStyleLbl="node1" presStyleIdx="1" presStyleCnt="2"/>
      <dgm:spPr/>
      <dgm:t>
        <a:bodyPr/>
        <a:lstStyle/>
        <a:p>
          <a:endParaRPr lang="it-IT"/>
        </a:p>
      </dgm:t>
    </dgm:pt>
    <dgm:pt modelId="{AD4ACCA6-CCA7-473F-B700-B1D4062373AC}" type="pres">
      <dgm:prSet presAssocID="{9BAFB98B-9861-4FC8-9832-66C4392A4E15}" presName="childShape" presStyleCnt="0"/>
      <dgm:spPr/>
    </dgm:pt>
    <dgm:pt modelId="{F7E7D5F7-686C-4B2F-ADA1-BECB17976CE1}" type="pres">
      <dgm:prSet presAssocID="{36F9B74D-2A82-4362-92D3-F365F6613AEC}" presName="Name13" presStyleLbl="parChTrans1D2" presStyleIdx="2" presStyleCnt="4"/>
      <dgm:spPr/>
      <dgm:t>
        <a:bodyPr/>
        <a:lstStyle/>
        <a:p>
          <a:endParaRPr lang="it-IT"/>
        </a:p>
      </dgm:t>
    </dgm:pt>
    <dgm:pt modelId="{ED5C7DA7-5F10-4085-A60D-CE49687804E4}" type="pres">
      <dgm:prSet presAssocID="{1C5AE223-9AE0-4D74-8717-4CFBECB1960B}" presName="childText" presStyleLbl="bgAcc1" presStyleIdx="2" presStyleCnt="4" custScaleX="154348" custScaleY="119931" custLinFactNeighborX="32418" custLinFactNeighborY="-9394">
        <dgm:presLayoutVars>
          <dgm:bulletEnabled val="1"/>
        </dgm:presLayoutVars>
      </dgm:prSet>
      <dgm:spPr/>
      <dgm:t>
        <a:bodyPr/>
        <a:lstStyle/>
        <a:p>
          <a:endParaRPr lang="it-IT"/>
        </a:p>
      </dgm:t>
    </dgm:pt>
    <dgm:pt modelId="{83C86D31-BA56-4AF7-9735-A8535B856880}" type="pres">
      <dgm:prSet presAssocID="{1D0840EC-1F36-4D71-A635-114B5FE7B49B}" presName="Name13" presStyleLbl="parChTrans1D2" presStyleIdx="3" presStyleCnt="4"/>
      <dgm:spPr/>
      <dgm:t>
        <a:bodyPr/>
        <a:lstStyle/>
        <a:p>
          <a:endParaRPr lang="it-IT"/>
        </a:p>
      </dgm:t>
    </dgm:pt>
    <dgm:pt modelId="{C1BEAD95-6581-4517-B416-E3DAFB94F6F7}" type="pres">
      <dgm:prSet presAssocID="{5A87E42D-C46E-475E-979D-2719BB181D77}" presName="childText" presStyleLbl="bgAcc1" presStyleIdx="3" presStyleCnt="4" custScaleX="155822" custScaleY="227705" custLinFactNeighborX="35664" custLinFactNeighborY="-15329">
        <dgm:presLayoutVars>
          <dgm:bulletEnabled val="1"/>
        </dgm:presLayoutVars>
      </dgm:prSet>
      <dgm:spPr/>
      <dgm:t>
        <a:bodyPr/>
        <a:lstStyle/>
        <a:p>
          <a:endParaRPr lang="it-IT"/>
        </a:p>
      </dgm:t>
    </dgm:pt>
  </dgm:ptLst>
  <dgm:cxnLst>
    <dgm:cxn modelId="{D3C45A5F-F597-4E3B-9FD4-04A03715663A}" type="presOf" srcId="{A89614E9-4599-408C-884A-9FBE510BAB9B}" destId="{40868D52-AAFA-4E28-9B4A-877FB9F11F2D}" srcOrd="0" destOrd="0" presId="urn:microsoft.com/office/officeart/2005/8/layout/hierarchy3"/>
    <dgm:cxn modelId="{FEC7C8B1-E2FA-41FA-B09B-72EBBAFF36E5}" type="presOf" srcId="{9BAFB98B-9861-4FC8-9832-66C4392A4E15}" destId="{A6F91160-455E-4A4B-AA08-DFCBF5F8ED71}" srcOrd="0" destOrd="0" presId="urn:microsoft.com/office/officeart/2005/8/layout/hierarchy3"/>
    <dgm:cxn modelId="{B6ED6E00-8857-4C37-8DE6-104982E593DE}" type="presOf" srcId="{06AE46A9-95A7-42B4-85AE-0EEC0D6FB36A}" destId="{CB45C823-A2BB-4C16-B679-5C4B94549C1E}" srcOrd="0" destOrd="0" presId="urn:microsoft.com/office/officeart/2005/8/layout/hierarchy3"/>
    <dgm:cxn modelId="{49655E24-1FEE-444E-9E33-38ADF684BC88}" type="presOf" srcId="{9BAFB98B-9861-4FC8-9832-66C4392A4E15}" destId="{E7A58AA3-FF74-4BEC-88CB-C8ADEF0AFE65}" srcOrd="1" destOrd="0" presId="urn:microsoft.com/office/officeart/2005/8/layout/hierarchy3"/>
    <dgm:cxn modelId="{21075219-1DAA-49B3-8427-19861E735629}" srcId="{A89614E9-4599-408C-884A-9FBE510BAB9B}" destId="{78BB1819-7DAD-4879-9940-3392E71B386C}" srcOrd="1" destOrd="0" parTransId="{289DC85E-C5B7-490B-9F8E-DF4646FD2343}" sibTransId="{356E03D0-346E-4610-B412-91C030EE8419}"/>
    <dgm:cxn modelId="{BE603910-D958-4CB4-8C9A-FBE9ADB00297}" type="presOf" srcId="{A89614E9-4599-408C-884A-9FBE510BAB9B}" destId="{4683F127-C74F-4780-B679-1A665BEFE9A8}" srcOrd="1" destOrd="0" presId="urn:microsoft.com/office/officeart/2005/8/layout/hierarchy3"/>
    <dgm:cxn modelId="{61D23462-5B52-4B3A-ACD4-3DBC136B7B3F}" srcId="{A89614E9-4599-408C-884A-9FBE510BAB9B}" destId="{06AE46A9-95A7-42B4-85AE-0EEC0D6FB36A}" srcOrd="0" destOrd="0" parTransId="{DE3A8F53-F5D9-4F9D-9771-5945C8F25D29}" sibTransId="{650AC6AC-6969-4309-AF91-9F62D91CEE25}"/>
    <dgm:cxn modelId="{BB17B619-0476-4D6F-9164-0BC034BA2CE1}" srcId="{9BAFB98B-9861-4FC8-9832-66C4392A4E15}" destId="{5A87E42D-C46E-475E-979D-2719BB181D77}" srcOrd="1" destOrd="0" parTransId="{1D0840EC-1F36-4D71-A635-114B5FE7B49B}" sibTransId="{3F0D0656-A767-45F1-B3D1-69CE74D3882E}"/>
    <dgm:cxn modelId="{A0107FA0-C8ED-4C0F-A7D8-F1DD7CC21DFF}" type="presOf" srcId="{DE3A8F53-F5D9-4F9D-9771-5945C8F25D29}" destId="{C7D9936B-3F86-44AE-981C-7760EF0B65F4}" srcOrd="0" destOrd="0" presId="urn:microsoft.com/office/officeart/2005/8/layout/hierarchy3"/>
    <dgm:cxn modelId="{9C1ADC94-BF39-4E36-B1E1-C05529F959B6}" type="presOf" srcId="{1C5AE223-9AE0-4D74-8717-4CFBECB1960B}" destId="{ED5C7DA7-5F10-4085-A60D-CE49687804E4}" srcOrd="0" destOrd="0" presId="urn:microsoft.com/office/officeart/2005/8/layout/hierarchy3"/>
    <dgm:cxn modelId="{DE94F2EA-963F-44F2-8822-068217D4A5B7}" type="presOf" srcId="{5A87E42D-C46E-475E-979D-2719BB181D77}" destId="{C1BEAD95-6581-4517-B416-E3DAFB94F6F7}" srcOrd="0" destOrd="0" presId="urn:microsoft.com/office/officeart/2005/8/layout/hierarchy3"/>
    <dgm:cxn modelId="{63D003D1-A99E-4297-B9EE-30ACEA37A4AE}" type="presOf" srcId="{78BB1819-7DAD-4879-9940-3392E71B386C}" destId="{72B192C2-A122-4FC4-A534-7562FB151D7A}" srcOrd="0" destOrd="0" presId="urn:microsoft.com/office/officeart/2005/8/layout/hierarchy3"/>
    <dgm:cxn modelId="{8B654DF9-50D7-4C96-99F8-84CBB13334F5}" type="presOf" srcId="{289DC85E-C5B7-490B-9F8E-DF4646FD2343}" destId="{F7774D3D-5500-4A86-810A-D38DD4101CCD}" srcOrd="0" destOrd="0" presId="urn:microsoft.com/office/officeart/2005/8/layout/hierarchy3"/>
    <dgm:cxn modelId="{5017BC10-142F-4030-A7CE-69E1A46B6AF6}" srcId="{6B369C67-19EC-46D4-B736-7DBE3602B99F}" destId="{9BAFB98B-9861-4FC8-9832-66C4392A4E15}" srcOrd="1" destOrd="0" parTransId="{DF59FCC6-71B0-4F7B-8293-3FAC67E65256}" sibTransId="{3422DB19-C188-4387-832A-49BEC41E042B}"/>
    <dgm:cxn modelId="{2FEB4705-214A-47A7-AD9D-20284F56EF56}" srcId="{6B369C67-19EC-46D4-B736-7DBE3602B99F}" destId="{A89614E9-4599-408C-884A-9FBE510BAB9B}" srcOrd="0" destOrd="0" parTransId="{64FC06EB-8FE6-46EE-A62F-A54DD855B049}" sibTransId="{D57EFEF9-E30A-4A39-9F5A-9E5E1388CFBF}"/>
    <dgm:cxn modelId="{177D14ED-8985-463A-84FF-6914AEADA886}" type="presOf" srcId="{1D0840EC-1F36-4D71-A635-114B5FE7B49B}" destId="{83C86D31-BA56-4AF7-9735-A8535B856880}" srcOrd="0" destOrd="0" presId="urn:microsoft.com/office/officeart/2005/8/layout/hierarchy3"/>
    <dgm:cxn modelId="{410A6CDD-10A6-4DFE-AAC3-8941EE1205C9}" srcId="{9BAFB98B-9861-4FC8-9832-66C4392A4E15}" destId="{1C5AE223-9AE0-4D74-8717-4CFBECB1960B}" srcOrd="0" destOrd="0" parTransId="{36F9B74D-2A82-4362-92D3-F365F6613AEC}" sibTransId="{FBA145AB-425A-49E2-9B69-2D61BD13621D}"/>
    <dgm:cxn modelId="{4CC0DB3D-AEDD-4C48-9E8C-4E54F72960CB}" type="presOf" srcId="{6B369C67-19EC-46D4-B736-7DBE3602B99F}" destId="{884AED56-EFAE-4566-84BF-CB7FBCF562EB}" srcOrd="0" destOrd="0" presId="urn:microsoft.com/office/officeart/2005/8/layout/hierarchy3"/>
    <dgm:cxn modelId="{EFBD0DEA-6EFC-4559-B591-DC8080438799}" type="presOf" srcId="{36F9B74D-2A82-4362-92D3-F365F6613AEC}" destId="{F7E7D5F7-686C-4B2F-ADA1-BECB17976CE1}" srcOrd="0" destOrd="0" presId="urn:microsoft.com/office/officeart/2005/8/layout/hierarchy3"/>
    <dgm:cxn modelId="{F8F27424-6CBE-4669-B0A9-9FFE54E392D2}" type="presParOf" srcId="{884AED56-EFAE-4566-84BF-CB7FBCF562EB}" destId="{8028D3F0-6DD7-40EE-9E38-500A8B5EA226}" srcOrd="0" destOrd="0" presId="urn:microsoft.com/office/officeart/2005/8/layout/hierarchy3"/>
    <dgm:cxn modelId="{294B1F30-40B6-401A-B37E-343698C076A1}" type="presParOf" srcId="{8028D3F0-6DD7-40EE-9E38-500A8B5EA226}" destId="{F0711106-728F-44BE-AE9E-3851327F2A24}" srcOrd="0" destOrd="0" presId="urn:microsoft.com/office/officeart/2005/8/layout/hierarchy3"/>
    <dgm:cxn modelId="{66B62CA4-BCA8-4408-8C1B-6F2FD436332D}" type="presParOf" srcId="{F0711106-728F-44BE-AE9E-3851327F2A24}" destId="{40868D52-AAFA-4E28-9B4A-877FB9F11F2D}" srcOrd="0" destOrd="0" presId="urn:microsoft.com/office/officeart/2005/8/layout/hierarchy3"/>
    <dgm:cxn modelId="{E89F7BF9-591C-453F-BD6E-B93124AB11E0}" type="presParOf" srcId="{F0711106-728F-44BE-AE9E-3851327F2A24}" destId="{4683F127-C74F-4780-B679-1A665BEFE9A8}" srcOrd="1" destOrd="0" presId="urn:microsoft.com/office/officeart/2005/8/layout/hierarchy3"/>
    <dgm:cxn modelId="{1A515669-6195-48DE-8C78-7C2A81482380}" type="presParOf" srcId="{8028D3F0-6DD7-40EE-9E38-500A8B5EA226}" destId="{941815C8-8497-4FE8-A366-C13E3DC768A7}" srcOrd="1" destOrd="0" presId="urn:microsoft.com/office/officeart/2005/8/layout/hierarchy3"/>
    <dgm:cxn modelId="{5E5E32CD-FA5A-4E12-8238-BEEC2335301C}" type="presParOf" srcId="{941815C8-8497-4FE8-A366-C13E3DC768A7}" destId="{C7D9936B-3F86-44AE-981C-7760EF0B65F4}" srcOrd="0" destOrd="0" presId="urn:microsoft.com/office/officeart/2005/8/layout/hierarchy3"/>
    <dgm:cxn modelId="{7440BF78-74AE-4B59-BBFC-C321BA9C6341}" type="presParOf" srcId="{941815C8-8497-4FE8-A366-C13E3DC768A7}" destId="{CB45C823-A2BB-4C16-B679-5C4B94549C1E}" srcOrd="1" destOrd="0" presId="urn:microsoft.com/office/officeart/2005/8/layout/hierarchy3"/>
    <dgm:cxn modelId="{346B2246-05D1-4DF5-A8FB-BB7FD9A3E04F}" type="presParOf" srcId="{941815C8-8497-4FE8-A366-C13E3DC768A7}" destId="{F7774D3D-5500-4A86-810A-D38DD4101CCD}" srcOrd="2" destOrd="0" presId="urn:microsoft.com/office/officeart/2005/8/layout/hierarchy3"/>
    <dgm:cxn modelId="{431F51FF-F3B4-4940-8A1E-538FFAC9186C}" type="presParOf" srcId="{941815C8-8497-4FE8-A366-C13E3DC768A7}" destId="{72B192C2-A122-4FC4-A534-7562FB151D7A}" srcOrd="3" destOrd="0" presId="urn:microsoft.com/office/officeart/2005/8/layout/hierarchy3"/>
    <dgm:cxn modelId="{AE1915B0-70D2-4E03-9539-D9DA6DED145E}" type="presParOf" srcId="{884AED56-EFAE-4566-84BF-CB7FBCF562EB}" destId="{A087441F-B4C9-4767-AFF3-975DBE8DEDCC}" srcOrd="1" destOrd="0" presId="urn:microsoft.com/office/officeart/2005/8/layout/hierarchy3"/>
    <dgm:cxn modelId="{BAB0CD0F-F349-4FBA-BFEC-38B5AE6EEC53}" type="presParOf" srcId="{A087441F-B4C9-4767-AFF3-975DBE8DEDCC}" destId="{49FCAB7A-3B9B-430C-9AD5-2A7739B4DCDC}" srcOrd="0" destOrd="0" presId="urn:microsoft.com/office/officeart/2005/8/layout/hierarchy3"/>
    <dgm:cxn modelId="{BB80B8DE-F680-44B1-A090-9B95AF512BF6}" type="presParOf" srcId="{49FCAB7A-3B9B-430C-9AD5-2A7739B4DCDC}" destId="{A6F91160-455E-4A4B-AA08-DFCBF5F8ED71}" srcOrd="0" destOrd="0" presId="urn:microsoft.com/office/officeart/2005/8/layout/hierarchy3"/>
    <dgm:cxn modelId="{00D234B6-247D-48C9-A565-002DFEFB31B1}" type="presParOf" srcId="{49FCAB7A-3B9B-430C-9AD5-2A7739B4DCDC}" destId="{E7A58AA3-FF74-4BEC-88CB-C8ADEF0AFE65}" srcOrd="1" destOrd="0" presId="urn:microsoft.com/office/officeart/2005/8/layout/hierarchy3"/>
    <dgm:cxn modelId="{E8D0C543-10D2-4E27-96AB-E0C982B98466}" type="presParOf" srcId="{A087441F-B4C9-4767-AFF3-975DBE8DEDCC}" destId="{AD4ACCA6-CCA7-473F-B700-B1D4062373AC}" srcOrd="1" destOrd="0" presId="urn:microsoft.com/office/officeart/2005/8/layout/hierarchy3"/>
    <dgm:cxn modelId="{11BD4EC4-ABF8-4EB4-87C1-9450A4CE6270}" type="presParOf" srcId="{AD4ACCA6-CCA7-473F-B700-B1D4062373AC}" destId="{F7E7D5F7-686C-4B2F-ADA1-BECB17976CE1}" srcOrd="0" destOrd="0" presId="urn:microsoft.com/office/officeart/2005/8/layout/hierarchy3"/>
    <dgm:cxn modelId="{03A5B100-55CE-48E1-AFF0-DF8922CD6CC1}" type="presParOf" srcId="{AD4ACCA6-CCA7-473F-B700-B1D4062373AC}" destId="{ED5C7DA7-5F10-4085-A60D-CE49687804E4}" srcOrd="1" destOrd="0" presId="urn:microsoft.com/office/officeart/2005/8/layout/hierarchy3"/>
    <dgm:cxn modelId="{61EC0813-B709-402F-9AB4-7FD256E7D1CB}" type="presParOf" srcId="{AD4ACCA6-CCA7-473F-B700-B1D4062373AC}" destId="{83C86D31-BA56-4AF7-9735-A8535B856880}" srcOrd="2" destOrd="0" presId="urn:microsoft.com/office/officeart/2005/8/layout/hierarchy3"/>
    <dgm:cxn modelId="{1FB25762-28DB-467C-AF48-137D9C5BF0B0}" type="presParOf" srcId="{AD4ACCA6-CCA7-473F-B700-B1D4062373AC}" destId="{C1BEAD95-6581-4517-B416-E3DAFB94F6F7}"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68D52-AAFA-4E28-9B4A-877FB9F11F2D}">
      <dsp:nvSpPr>
        <dsp:cNvPr id="0" name=""/>
        <dsp:cNvSpPr/>
      </dsp:nvSpPr>
      <dsp:spPr>
        <a:xfrm>
          <a:off x="396765" y="3"/>
          <a:ext cx="2699576" cy="842817"/>
        </a:xfrm>
        <a:prstGeom prst="roundRect">
          <a:avLst>
            <a:gd name="adj" fmla="val 10000"/>
          </a:avLst>
        </a:prstGeom>
        <a:gradFill rotWithShape="0">
          <a:gsLst>
            <a:gs pos="0">
              <a:schemeClr val="accent2">
                <a:hueOff val="0"/>
                <a:satOff val="0"/>
                <a:lumOff val="0"/>
                <a:alphaOff val="0"/>
                <a:tint val="90000"/>
                <a:satMod val="110000"/>
              </a:schemeClr>
            </a:gs>
            <a:gs pos="47500">
              <a:schemeClr val="accent2">
                <a:hueOff val="0"/>
                <a:satOff val="0"/>
                <a:lumOff val="0"/>
                <a:alphaOff val="0"/>
                <a:tint val="53000"/>
                <a:satMod val="120000"/>
              </a:schemeClr>
            </a:gs>
            <a:gs pos="58500">
              <a:schemeClr val="accent2">
                <a:hueOff val="0"/>
                <a:satOff val="0"/>
                <a:lumOff val="0"/>
                <a:alphaOff val="0"/>
                <a:tint val="53000"/>
                <a:satMod val="120000"/>
              </a:schemeClr>
            </a:gs>
            <a:gs pos="100000">
              <a:schemeClr val="accent2">
                <a:hueOff val="0"/>
                <a:satOff val="0"/>
                <a:lumOff val="0"/>
                <a:alphaOff val="0"/>
                <a:tint val="90000"/>
                <a:satMod val="110000"/>
              </a:schemeClr>
            </a:gs>
          </a:gsLst>
          <a:lin ang="3600000" scaled="1"/>
        </a:gradFill>
        <a:ln>
          <a:noFill/>
        </a:ln>
        <a:effectLst>
          <a:outerShdw blurRad="63500" dist="25400" dir="3600000" algn="r" rotWithShape="0">
            <a:srgbClr val="000000">
              <a:alpha val="3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it-IT" sz="2600" kern="1200" dirty="0" smtClean="0"/>
            <a:t>Cultural </a:t>
          </a:r>
          <a:r>
            <a:rPr lang="it-IT" sz="2600" kern="1200" dirty="0" err="1" smtClean="0"/>
            <a:t>impacts</a:t>
          </a:r>
          <a:endParaRPr lang="it-IT" sz="2600" kern="1200" dirty="0"/>
        </a:p>
      </dsp:txBody>
      <dsp:txXfrm>
        <a:off x="421450" y="24688"/>
        <a:ext cx="2650206" cy="793447"/>
      </dsp:txXfrm>
    </dsp:sp>
    <dsp:sp modelId="{C7D9936B-3F86-44AE-981C-7760EF0B65F4}">
      <dsp:nvSpPr>
        <dsp:cNvPr id="0" name=""/>
        <dsp:cNvSpPr/>
      </dsp:nvSpPr>
      <dsp:spPr>
        <a:xfrm>
          <a:off x="666723" y="842820"/>
          <a:ext cx="566630" cy="827363"/>
        </a:xfrm>
        <a:custGeom>
          <a:avLst/>
          <a:gdLst/>
          <a:ahLst/>
          <a:cxnLst/>
          <a:rect l="0" t="0" r="0" b="0"/>
          <a:pathLst>
            <a:path>
              <a:moveTo>
                <a:pt x="0" y="0"/>
              </a:moveTo>
              <a:lnTo>
                <a:pt x="0" y="827363"/>
              </a:lnTo>
              <a:lnTo>
                <a:pt x="566630" y="827363"/>
              </a:lnTo>
            </a:path>
          </a:pathLst>
        </a:custGeom>
        <a:noFill/>
        <a:ln w="282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45C823-A2BB-4C16-B679-5C4B94549C1E}">
      <dsp:nvSpPr>
        <dsp:cNvPr id="0" name=""/>
        <dsp:cNvSpPr/>
      </dsp:nvSpPr>
      <dsp:spPr>
        <a:xfrm>
          <a:off x="1233353" y="1152121"/>
          <a:ext cx="2455890" cy="1036125"/>
        </a:xfrm>
        <a:prstGeom prst="roundRect">
          <a:avLst>
            <a:gd name="adj" fmla="val 10000"/>
          </a:avLst>
        </a:prstGeom>
        <a:solidFill>
          <a:schemeClr val="lt1">
            <a:alpha val="90000"/>
            <a:hueOff val="0"/>
            <a:satOff val="0"/>
            <a:lumOff val="0"/>
            <a:alphaOff val="0"/>
          </a:schemeClr>
        </a:solidFill>
        <a:ln w="10000"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it-IT" sz="1800" kern="1200" dirty="0" smtClean="0"/>
            <a:t>Greater cultural </a:t>
          </a:r>
          <a:r>
            <a:rPr lang="it-IT" sz="1800" kern="1200" dirty="0" err="1" smtClean="0"/>
            <a:t>co-operation</a:t>
          </a:r>
          <a:r>
            <a:rPr lang="it-IT" sz="1800" kern="1200" dirty="0" smtClean="0"/>
            <a:t> </a:t>
          </a:r>
          <a:r>
            <a:rPr lang="it-IT" sz="1800" kern="1200" dirty="0" err="1" smtClean="0"/>
            <a:t>between</a:t>
          </a:r>
          <a:r>
            <a:rPr lang="it-IT" sz="1800" kern="1200" dirty="0" smtClean="0"/>
            <a:t> </a:t>
          </a:r>
          <a:r>
            <a:rPr lang="it-IT" sz="1800" kern="1200" dirty="0" err="1" smtClean="0"/>
            <a:t>member</a:t>
          </a:r>
          <a:r>
            <a:rPr lang="it-IT" sz="1800" kern="1200" dirty="0" smtClean="0"/>
            <a:t> </a:t>
          </a:r>
          <a:r>
            <a:rPr lang="it-IT" sz="1800" kern="1200" dirty="0" err="1" smtClean="0"/>
            <a:t>towns</a:t>
          </a:r>
          <a:endParaRPr lang="it-IT" sz="1800" kern="1200" dirty="0"/>
        </a:p>
      </dsp:txBody>
      <dsp:txXfrm>
        <a:off x="1263700" y="1182468"/>
        <a:ext cx="2395196" cy="975431"/>
      </dsp:txXfrm>
    </dsp:sp>
    <dsp:sp modelId="{F7774D3D-5500-4A86-810A-D38DD4101CCD}">
      <dsp:nvSpPr>
        <dsp:cNvPr id="0" name=""/>
        <dsp:cNvSpPr/>
      </dsp:nvSpPr>
      <dsp:spPr>
        <a:xfrm>
          <a:off x="666723" y="842820"/>
          <a:ext cx="566630" cy="2031960"/>
        </a:xfrm>
        <a:custGeom>
          <a:avLst/>
          <a:gdLst/>
          <a:ahLst/>
          <a:cxnLst/>
          <a:rect l="0" t="0" r="0" b="0"/>
          <a:pathLst>
            <a:path>
              <a:moveTo>
                <a:pt x="0" y="0"/>
              </a:moveTo>
              <a:lnTo>
                <a:pt x="0" y="2031960"/>
              </a:lnTo>
              <a:lnTo>
                <a:pt x="566630" y="2031960"/>
              </a:lnTo>
            </a:path>
          </a:pathLst>
        </a:custGeom>
        <a:noFill/>
        <a:ln w="282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B192C2-A122-4FC4-A534-7562FB151D7A}">
      <dsp:nvSpPr>
        <dsp:cNvPr id="0" name=""/>
        <dsp:cNvSpPr/>
      </dsp:nvSpPr>
      <dsp:spPr>
        <a:xfrm>
          <a:off x="1233353" y="2304250"/>
          <a:ext cx="2492494" cy="1141062"/>
        </a:xfrm>
        <a:prstGeom prst="roundRect">
          <a:avLst>
            <a:gd name="adj" fmla="val 10000"/>
          </a:avLst>
        </a:prstGeom>
        <a:solidFill>
          <a:schemeClr val="lt1">
            <a:alpha val="90000"/>
            <a:hueOff val="0"/>
            <a:satOff val="0"/>
            <a:lumOff val="0"/>
            <a:alphaOff val="0"/>
          </a:schemeClr>
        </a:solidFill>
        <a:ln w="10000"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it-IT" sz="1800" kern="1200" dirty="0" smtClean="0"/>
            <a:t>Greater </a:t>
          </a:r>
          <a:r>
            <a:rPr lang="it-IT" sz="1800" kern="1200" dirty="0" err="1" smtClean="0"/>
            <a:t>awareness</a:t>
          </a:r>
          <a:r>
            <a:rPr lang="it-IT" sz="1800" kern="1200" dirty="0" smtClean="0"/>
            <a:t> </a:t>
          </a:r>
          <a:r>
            <a:rPr lang="it-IT" sz="1800" kern="1200" dirty="0" err="1" smtClean="0"/>
            <a:t>of</a:t>
          </a:r>
          <a:r>
            <a:rPr lang="it-IT" sz="1800" kern="1200" dirty="0" smtClean="0"/>
            <a:t> </a:t>
          </a:r>
          <a:r>
            <a:rPr lang="it-IT" sz="1800" kern="1200" dirty="0" err="1" smtClean="0"/>
            <a:t>their</a:t>
          </a:r>
          <a:r>
            <a:rPr lang="it-IT" sz="1800" kern="1200" dirty="0" smtClean="0"/>
            <a:t> common cultural </a:t>
          </a:r>
          <a:r>
            <a:rPr lang="it-IT" sz="1800" kern="1200" dirty="0" err="1" smtClean="0"/>
            <a:t>heritage</a:t>
          </a:r>
          <a:endParaRPr lang="it-IT" sz="1800" kern="1200" dirty="0"/>
        </a:p>
      </dsp:txBody>
      <dsp:txXfrm>
        <a:off x="1266774" y="2337671"/>
        <a:ext cx="2425652" cy="1074220"/>
      </dsp:txXfrm>
    </dsp:sp>
    <dsp:sp modelId="{A6F91160-455E-4A4B-AA08-DFCBF5F8ED71}">
      <dsp:nvSpPr>
        <dsp:cNvPr id="0" name=""/>
        <dsp:cNvSpPr/>
      </dsp:nvSpPr>
      <dsp:spPr>
        <a:xfrm>
          <a:off x="4680872" y="3"/>
          <a:ext cx="3104510" cy="916257"/>
        </a:xfrm>
        <a:prstGeom prst="roundRect">
          <a:avLst>
            <a:gd name="adj" fmla="val 10000"/>
          </a:avLst>
        </a:prstGeom>
        <a:gradFill rotWithShape="0">
          <a:gsLst>
            <a:gs pos="0">
              <a:schemeClr val="accent3">
                <a:hueOff val="0"/>
                <a:satOff val="0"/>
                <a:lumOff val="0"/>
                <a:alphaOff val="0"/>
                <a:tint val="90000"/>
                <a:satMod val="110000"/>
              </a:schemeClr>
            </a:gs>
            <a:gs pos="47500">
              <a:schemeClr val="accent3">
                <a:hueOff val="0"/>
                <a:satOff val="0"/>
                <a:lumOff val="0"/>
                <a:alphaOff val="0"/>
                <a:tint val="53000"/>
                <a:satMod val="120000"/>
              </a:schemeClr>
            </a:gs>
            <a:gs pos="58500">
              <a:schemeClr val="accent3">
                <a:hueOff val="0"/>
                <a:satOff val="0"/>
                <a:lumOff val="0"/>
                <a:alphaOff val="0"/>
                <a:tint val="53000"/>
                <a:satMod val="120000"/>
              </a:schemeClr>
            </a:gs>
            <a:gs pos="100000">
              <a:schemeClr val="accent3">
                <a:hueOff val="0"/>
                <a:satOff val="0"/>
                <a:lumOff val="0"/>
                <a:alphaOff val="0"/>
                <a:tint val="90000"/>
                <a:satMod val="110000"/>
              </a:schemeClr>
            </a:gs>
          </a:gsLst>
          <a:lin ang="3600000" scaled="1"/>
        </a:gradFill>
        <a:ln>
          <a:noFill/>
        </a:ln>
        <a:effectLst>
          <a:outerShdw blurRad="63500" dist="25400" dir="3600000" algn="r" rotWithShape="0">
            <a:srgbClr val="000000">
              <a:alpha val="3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33020" rIns="49530" bIns="33020" numCol="1" spcCol="1270" anchor="ctr" anchorCtr="0">
          <a:noAutofit/>
        </a:bodyPr>
        <a:lstStyle/>
        <a:p>
          <a:pPr lvl="0" algn="ctr" defTabSz="1155700">
            <a:lnSpc>
              <a:spcPct val="90000"/>
            </a:lnSpc>
            <a:spcBef>
              <a:spcPct val="0"/>
            </a:spcBef>
            <a:spcAft>
              <a:spcPct val="35000"/>
            </a:spcAft>
          </a:pPr>
          <a:r>
            <a:rPr lang="it-IT" sz="2600" kern="1200" dirty="0" err="1" smtClean="0"/>
            <a:t>Economic</a:t>
          </a:r>
          <a:r>
            <a:rPr lang="it-IT" sz="2600" kern="1200" dirty="0" smtClean="0"/>
            <a:t> </a:t>
          </a:r>
          <a:r>
            <a:rPr lang="it-IT" sz="2600" kern="1200" dirty="0" err="1" smtClean="0"/>
            <a:t>impacts</a:t>
          </a:r>
          <a:endParaRPr lang="it-IT" sz="2600" kern="1200" dirty="0"/>
        </a:p>
      </dsp:txBody>
      <dsp:txXfrm>
        <a:off x="4707708" y="26839"/>
        <a:ext cx="3050838" cy="862585"/>
      </dsp:txXfrm>
    </dsp:sp>
    <dsp:sp modelId="{F7E7D5F7-686C-4B2F-ADA1-BECB17976CE1}">
      <dsp:nvSpPr>
        <dsp:cNvPr id="0" name=""/>
        <dsp:cNvSpPr/>
      </dsp:nvSpPr>
      <dsp:spPr>
        <a:xfrm>
          <a:off x="4991323" y="916260"/>
          <a:ext cx="396581" cy="785172"/>
        </a:xfrm>
        <a:custGeom>
          <a:avLst/>
          <a:gdLst/>
          <a:ahLst/>
          <a:cxnLst/>
          <a:rect l="0" t="0" r="0" b="0"/>
          <a:pathLst>
            <a:path>
              <a:moveTo>
                <a:pt x="0" y="0"/>
              </a:moveTo>
              <a:lnTo>
                <a:pt x="0" y="785172"/>
              </a:lnTo>
              <a:lnTo>
                <a:pt x="396581" y="785172"/>
              </a:lnTo>
            </a:path>
          </a:pathLst>
        </a:custGeom>
        <a:noFill/>
        <a:ln w="282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5C7DA7-5F10-4085-A60D-CE49687804E4}">
      <dsp:nvSpPr>
        <dsp:cNvPr id="0" name=""/>
        <dsp:cNvSpPr/>
      </dsp:nvSpPr>
      <dsp:spPr>
        <a:xfrm>
          <a:off x="5387904" y="1080121"/>
          <a:ext cx="2558755" cy="1242622"/>
        </a:xfrm>
        <a:prstGeom prst="roundRect">
          <a:avLst>
            <a:gd name="adj" fmla="val 10000"/>
          </a:avLst>
        </a:prstGeom>
        <a:solidFill>
          <a:schemeClr val="lt1">
            <a:alpha val="90000"/>
            <a:hueOff val="0"/>
            <a:satOff val="0"/>
            <a:lumOff val="0"/>
            <a:alphaOff val="0"/>
          </a:schemeClr>
        </a:solidFill>
        <a:ln w="10000"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it-IT" sz="1800" kern="1200" dirty="0" err="1" smtClean="0"/>
            <a:t>Hansa</a:t>
          </a:r>
          <a:r>
            <a:rPr lang="it-IT" sz="1800" kern="1200" dirty="0" smtClean="0"/>
            <a:t> </a:t>
          </a:r>
          <a:r>
            <a:rPr lang="it-IT" sz="1800" kern="1200" dirty="0" err="1" smtClean="0"/>
            <a:t>days</a:t>
          </a:r>
          <a:r>
            <a:rPr lang="it-IT" sz="1800" kern="1200" dirty="0" smtClean="0"/>
            <a:t> </a:t>
          </a:r>
          <a:r>
            <a:rPr lang="it-IT" sz="1800" kern="1200" dirty="0" err="1" smtClean="0"/>
            <a:t>attract</a:t>
          </a:r>
          <a:r>
            <a:rPr lang="it-IT" sz="1800" kern="1200" dirty="0" smtClean="0"/>
            <a:t> </a:t>
          </a:r>
          <a:r>
            <a:rPr lang="it-IT" sz="1800" kern="1200" dirty="0" err="1" smtClean="0"/>
            <a:t>increased</a:t>
          </a:r>
          <a:r>
            <a:rPr lang="it-IT" sz="1800" kern="1200" dirty="0" smtClean="0"/>
            <a:t> </a:t>
          </a:r>
          <a:r>
            <a:rPr lang="it-IT" sz="1800" kern="1200" dirty="0" err="1" smtClean="0"/>
            <a:t>visitors</a:t>
          </a:r>
          <a:r>
            <a:rPr lang="it-IT" sz="1800" kern="1200" dirty="0" smtClean="0"/>
            <a:t> </a:t>
          </a:r>
          <a:r>
            <a:rPr lang="it-IT" sz="1800" kern="1200" dirty="0" err="1" smtClean="0"/>
            <a:t>number</a:t>
          </a:r>
          <a:r>
            <a:rPr lang="it-IT" sz="1800" kern="1200" dirty="0" smtClean="0"/>
            <a:t> </a:t>
          </a:r>
          <a:r>
            <a:rPr lang="it-IT" sz="1800" kern="1200" dirty="0" err="1" smtClean="0"/>
            <a:t>over</a:t>
          </a:r>
          <a:r>
            <a:rPr lang="it-IT" sz="1800" kern="1200" dirty="0" smtClean="0"/>
            <a:t> the </a:t>
          </a:r>
          <a:r>
            <a:rPr lang="it-IT" sz="1800" kern="1200" dirty="0" err="1" smtClean="0"/>
            <a:t>three-day</a:t>
          </a:r>
          <a:r>
            <a:rPr lang="it-IT" sz="1800" kern="1200" dirty="0" smtClean="0"/>
            <a:t> </a:t>
          </a:r>
          <a:r>
            <a:rPr lang="it-IT" sz="1800" kern="1200" dirty="0" err="1" smtClean="0"/>
            <a:t>period</a:t>
          </a:r>
          <a:endParaRPr lang="it-IT" sz="1800" kern="1200" dirty="0"/>
        </a:p>
      </dsp:txBody>
      <dsp:txXfrm>
        <a:off x="5424299" y="1116516"/>
        <a:ext cx="2485965" cy="1169832"/>
      </dsp:txXfrm>
    </dsp:sp>
    <dsp:sp modelId="{83C86D31-BA56-4AF7-9735-A8535B856880}">
      <dsp:nvSpPr>
        <dsp:cNvPr id="0" name=""/>
        <dsp:cNvSpPr/>
      </dsp:nvSpPr>
      <dsp:spPr>
        <a:xfrm>
          <a:off x="4991323" y="916260"/>
          <a:ext cx="450392" cy="2783662"/>
        </a:xfrm>
        <a:custGeom>
          <a:avLst/>
          <a:gdLst/>
          <a:ahLst/>
          <a:cxnLst/>
          <a:rect l="0" t="0" r="0" b="0"/>
          <a:pathLst>
            <a:path>
              <a:moveTo>
                <a:pt x="0" y="0"/>
              </a:moveTo>
              <a:lnTo>
                <a:pt x="0" y="2783662"/>
              </a:lnTo>
              <a:lnTo>
                <a:pt x="450392" y="2783662"/>
              </a:lnTo>
            </a:path>
          </a:pathLst>
        </a:custGeom>
        <a:noFill/>
        <a:ln w="282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BEAD95-6581-4517-B416-E3DAFB94F6F7}">
      <dsp:nvSpPr>
        <dsp:cNvPr id="0" name=""/>
        <dsp:cNvSpPr/>
      </dsp:nvSpPr>
      <dsp:spPr>
        <a:xfrm>
          <a:off x="5441716" y="2520279"/>
          <a:ext cx="2583191" cy="2359285"/>
        </a:xfrm>
        <a:prstGeom prst="roundRect">
          <a:avLst>
            <a:gd name="adj" fmla="val 10000"/>
          </a:avLst>
        </a:prstGeom>
        <a:solidFill>
          <a:schemeClr val="lt1">
            <a:alpha val="90000"/>
            <a:hueOff val="0"/>
            <a:satOff val="0"/>
            <a:lumOff val="0"/>
            <a:alphaOff val="0"/>
          </a:schemeClr>
        </a:solidFill>
        <a:ln w="100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it-IT" sz="1800" kern="1200" dirty="0" err="1" smtClean="0"/>
            <a:t>Visitors</a:t>
          </a:r>
          <a:r>
            <a:rPr lang="it-IT" sz="1800" kern="1200" dirty="0" smtClean="0"/>
            <a:t> </a:t>
          </a:r>
          <a:r>
            <a:rPr lang="it-IT" sz="1800" kern="1200" dirty="0" err="1" smtClean="0"/>
            <a:t>spend</a:t>
          </a:r>
          <a:r>
            <a:rPr lang="it-IT" sz="1800" kern="1200" dirty="0" smtClean="0"/>
            <a:t> </a:t>
          </a:r>
          <a:r>
            <a:rPr lang="it-IT" sz="1800" kern="1200" dirty="0" err="1" smtClean="0"/>
            <a:t>money</a:t>
          </a:r>
          <a:r>
            <a:rPr lang="it-IT" sz="1800" kern="1200" dirty="0" smtClean="0"/>
            <a:t> on </a:t>
          </a:r>
          <a:r>
            <a:rPr lang="it-IT" sz="1800" kern="1200" dirty="0" err="1" smtClean="0"/>
            <a:t>food</a:t>
          </a:r>
          <a:r>
            <a:rPr lang="it-IT" sz="1800" kern="1200" dirty="0" smtClean="0"/>
            <a:t>, </a:t>
          </a:r>
          <a:r>
            <a:rPr lang="it-IT" sz="1800" kern="1200" dirty="0" err="1" smtClean="0"/>
            <a:t>products</a:t>
          </a:r>
          <a:r>
            <a:rPr lang="it-IT" sz="1800" kern="1200" dirty="0" smtClean="0"/>
            <a:t>, </a:t>
          </a:r>
          <a:r>
            <a:rPr lang="it-IT" sz="1800" kern="1200" dirty="0" err="1" smtClean="0"/>
            <a:t>like</a:t>
          </a:r>
          <a:r>
            <a:rPr lang="it-IT" sz="1800" kern="1200" dirty="0" smtClean="0"/>
            <a:t>  </a:t>
          </a:r>
          <a:r>
            <a:rPr lang="it-IT" sz="1800" kern="1200" dirty="0" err="1" smtClean="0"/>
            <a:t>handicrafts</a:t>
          </a:r>
          <a:r>
            <a:rPr lang="it-IT" sz="1800" kern="1200" dirty="0" smtClean="0"/>
            <a:t>, </a:t>
          </a:r>
          <a:r>
            <a:rPr lang="it-IT" sz="1800" kern="1200" dirty="0" err="1" smtClean="0"/>
            <a:t>tours</a:t>
          </a:r>
          <a:r>
            <a:rPr lang="it-IT" sz="1800" kern="1200" dirty="0" smtClean="0"/>
            <a:t> and cultural </a:t>
          </a:r>
          <a:r>
            <a:rPr lang="it-IT" sz="1800" kern="1200" dirty="0" err="1" smtClean="0"/>
            <a:t>attractions</a:t>
          </a:r>
          <a:r>
            <a:rPr lang="it-IT" sz="1800" kern="1200" dirty="0" smtClean="0"/>
            <a:t>, and </a:t>
          </a:r>
          <a:r>
            <a:rPr lang="it-IT" sz="1800" kern="1200" dirty="0" err="1" smtClean="0"/>
            <a:t>services</a:t>
          </a:r>
          <a:r>
            <a:rPr lang="it-IT" sz="1800" kern="1200" dirty="0" smtClean="0"/>
            <a:t>, </a:t>
          </a:r>
          <a:r>
            <a:rPr lang="it-IT" sz="1800" kern="1200" dirty="0" err="1" smtClean="0"/>
            <a:t>like</a:t>
          </a:r>
          <a:r>
            <a:rPr lang="it-IT" sz="1800" kern="1200" dirty="0" smtClean="0"/>
            <a:t> </a:t>
          </a:r>
          <a:r>
            <a:rPr lang="it-IT" sz="1800" kern="1200" dirty="0" err="1" smtClean="0"/>
            <a:t>accomodation</a:t>
          </a:r>
          <a:endParaRPr lang="it-IT" sz="1800" kern="1200" dirty="0"/>
        </a:p>
      </dsp:txBody>
      <dsp:txXfrm>
        <a:off x="5510817" y="2589380"/>
        <a:ext cx="2444989" cy="222108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3856A3-FDA3-4716-AA3E-1D0755CF04BA}" type="datetimeFigureOut">
              <a:rPr lang="it-IT" smtClean="0"/>
              <a:t>17/11/2013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324B28-AAB8-435D-B501-80AAA61A5842}" type="slidenum">
              <a:rPr lang="it-IT" smtClean="0"/>
              <a:t>‹N›</a:t>
            </a:fld>
            <a:endParaRPr lang="it-IT"/>
          </a:p>
        </p:txBody>
      </p:sp>
    </p:spTree>
    <p:extLst>
      <p:ext uri="{BB962C8B-B14F-4D97-AF65-F5344CB8AC3E}">
        <p14:creationId xmlns:p14="http://schemas.microsoft.com/office/powerpoint/2010/main" val="3938613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C1324B28-AAB8-435D-B501-80AAA61A5842}" type="slidenum">
              <a:rPr lang="it-IT" smtClean="0"/>
              <a:t>14</a:t>
            </a:fld>
            <a:endParaRPr lang="it-IT"/>
          </a:p>
        </p:txBody>
      </p:sp>
    </p:spTree>
    <p:extLst>
      <p:ext uri="{BB962C8B-B14F-4D97-AF65-F5344CB8AC3E}">
        <p14:creationId xmlns:p14="http://schemas.microsoft.com/office/powerpoint/2010/main" val="2079927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Rectangle 9"/>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 y="2667000"/>
            <a:ext cx="9144000" cy="2739571"/>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5479143"/>
            <a:ext cx="9144000" cy="235857"/>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28599" y="2819400"/>
            <a:ext cx="8686800" cy="1470025"/>
          </a:xfrm>
        </p:spPr>
        <p:txBody>
          <a:bodyPr anchor="b">
            <a:noAutofit/>
          </a:bodyPr>
          <a:lstStyle>
            <a:lvl1pPr>
              <a:defRPr sz="7200" b="0" cap="none" spc="0">
                <a:ln w="13970" cmpd="sng">
                  <a:solidFill>
                    <a:srgbClr val="FFFFFF"/>
                  </a:solidFill>
                  <a:prstDash val="solid"/>
                </a:ln>
                <a:solidFill>
                  <a:srgbClr val="FFFFFF"/>
                </a:solidFill>
                <a:effectLst>
                  <a:outerShdw blurRad="63500" dir="3600000" algn="tl" rotWithShape="0">
                    <a:srgbClr val="000000">
                      <a:alpha val="70000"/>
                    </a:srgbClr>
                  </a:outerShdw>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571499" y="4800600"/>
            <a:ext cx="8001000" cy="5334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43CC08F-BB93-4BB3-B5D9-53C35EC6A8A7}" type="datetimeFigureOut">
              <a:rPr lang="it-IT" smtClean="0"/>
              <a:t>17/11/2013</a:t>
            </a:fld>
            <a:endParaRPr lang="it-IT"/>
          </a:p>
        </p:txBody>
      </p:sp>
      <p:sp>
        <p:nvSpPr>
          <p:cNvPr id="5" name="Footer Placeholder 4"/>
          <p:cNvSpPr>
            <a:spLocks noGrp="1"/>
          </p:cNvSpPr>
          <p:nvPr>
            <p:ph type="ftr" sz="quarter" idx="11"/>
          </p:nvPr>
        </p:nvSpPr>
        <p:spPr>
          <a:xfrm>
            <a:off x="5791200" y="6356350"/>
            <a:ext cx="2895600" cy="365125"/>
          </a:xfrm>
        </p:spPr>
        <p:txBody>
          <a:bodyPr/>
          <a:lstStyle>
            <a:lvl1pPr algn="r">
              <a:defRPr/>
            </a:lvl1pPr>
          </a:lstStyle>
          <a:p>
            <a:endParaRPr lang="it-IT"/>
          </a:p>
        </p:txBody>
      </p:sp>
      <p:sp>
        <p:nvSpPr>
          <p:cNvPr id="11" name="TextBox 10"/>
          <p:cNvSpPr txBox="1"/>
          <p:nvPr/>
        </p:nvSpPr>
        <p:spPr>
          <a:xfrm>
            <a:off x="3148584" y="4261104"/>
            <a:ext cx="1219200" cy="584775"/>
          </a:xfrm>
          <a:prstGeom prst="rect">
            <a:avLst/>
          </a:prstGeom>
          <a:noFill/>
        </p:spPr>
        <p:txBody>
          <a:bodyPr wrap="square" rtlCol="0">
            <a:spAutoFit/>
          </a:bodyPr>
          <a:lstStyle/>
          <a:p>
            <a:pPr algn="r"/>
            <a:r>
              <a:rPr lang="en-US" sz="3200" spc="150" dirty="0" smtClean="0">
                <a:solidFill>
                  <a:schemeClr val="accent1"/>
                </a:solidFill>
                <a:sym typeface="Wingdings"/>
              </a:rPr>
              <a:t></a:t>
            </a:r>
            <a:endParaRPr lang="en-US" sz="3200" spc="150" dirty="0">
              <a:solidFill>
                <a:schemeClr val="accent1"/>
              </a:solidFill>
            </a:endParaRPr>
          </a:p>
        </p:txBody>
      </p:sp>
      <p:sp>
        <p:nvSpPr>
          <p:cNvPr id="6" name="Slide Number Placeholder 5"/>
          <p:cNvSpPr>
            <a:spLocks noGrp="1"/>
          </p:cNvSpPr>
          <p:nvPr>
            <p:ph type="sldNum" sz="quarter" idx="12"/>
          </p:nvPr>
        </p:nvSpPr>
        <p:spPr>
          <a:xfrm>
            <a:off x="3962399" y="4392168"/>
            <a:ext cx="1219200" cy="365125"/>
          </a:xfrm>
        </p:spPr>
        <p:txBody>
          <a:bodyPr/>
          <a:lstStyle>
            <a:lvl1pPr algn="ctr">
              <a:defRPr sz="2400">
                <a:latin typeface="+mj-lt"/>
              </a:defRPr>
            </a:lvl1pPr>
          </a:lstStyle>
          <a:p>
            <a:fld id="{597F79AA-9556-445C-96A1-5EF647531FBE}" type="slidenum">
              <a:rPr lang="it-IT" smtClean="0"/>
              <a:t>‹N›</a:t>
            </a:fld>
            <a:endParaRPr lang="it-IT"/>
          </a:p>
        </p:txBody>
      </p:sp>
      <p:sp>
        <p:nvSpPr>
          <p:cNvPr id="15" name="TextBox 14"/>
          <p:cNvSpPr txBox="1"/>
          <p:nvPr/>
        </p:nvSpPr>
        <p:spPr>
          <a:xfrm>
            <a:off x="4818888" y="4261104"/>
            <a:ext cx="1219200" cy="584775"/>
          </a:xfrm>
          <a:prstGeom prst="rect">
            <a:avLst/>
          </a:prstGeom>
          <a:noFill/>
        </p:spPr>
        <p:txBody>
          <a:bodyPr wrap="square" rtlCol="0">
            <a:spAutoFit/>
          </a:bodyPr>
          <a:lstStyle/>
          <a:p>
            <a:pPr algn="l"/>
            <a:r>
              <a:rPr lang="en-US" sz="3200" spc="150" dirty="0" smtClean="0">
                <a:solidFill>
                  <a:schemeClr val="accent1"/>
                </a:solidFill>
                <a:sym typeface="Wingdings"/>
              </a:rPr>
              <a:t></a:t>
            </a:r>
            <a:endParaRPr lang="en-US" sz="3200" spc="150" dirty="0">
              <a:solidFill>
                <a:schemeClr val="accent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143CC08F-BB93-4BB3-B5D9-53C35EC6A8A7}" type="datetimeFigureOut">
              <a:rPr lang="it-IT" smtClean="0"/>
              <a:t>17/11/2013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7F79AA-9556-445C-96A1-5EF647531FBE}"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1" y="2545080"/>
            <a:ext cx="9144000" cy="3255264"/>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 y="2667000"/>
            <a:ext cx="9144000" cy="2739571"/>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 y="5479143"/>
            <a:ext cx="9144000" cy="235857"/>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599" y="2819400"/>
            <a:ext cx="8686800" cy="1463040"/>
          </a:xfrm>
        </p:spPr>
        <p:txBody>
          <a:bodyPr anchor="b" anchorCtr="0">
            <a:noAutofit/>
          </a:bodyPr>
          <a:lstStyle>
            <a:lvl1pPr algn="ctr">
              <a:defRPr sz="7200" b="0" cap="none"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571499" y="4800600"/>
            <a:ext cx="8001000" cy="548640"/>
          </a:xfrm>
        </p:spPr>
        <p:txBody>
          <a:bodyPr anchor="b"/>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43CC08F-BB93-4BB3-B5D9-53C35EC6A8A7}" type="datetimeFigureOut">
              <a:rPr lang="it-IT" smtClean="0"/>
              <a:t>17/11/2013</a:t>
            </a:fld>
            <a:endParaRPr lang="it-IT"/>
          </a:p>
        </p:txBody>
      </p:sp>
      <p:sp>
        <p:nvSpPr>
          <p:cNvPr id="5" name="Footer Placeholder 4"/>
          <p:cNvSpPr>
            <a:spLocks noGrp="1"/>
          </p:cNvSpPr>
          <p:nvPr>
            <p:ph type="ftr" sz="quarter" idx="11"/>
          </p:nvPr>
        </p:nvSpPr>
        <p:spPr>
          <a:xfrm>
            <a:off x="5791200" y="6356350"/>
            <a:ext cx="2895600" cy="365125"/>
          </a:xfrm>
        </p:spPr>
        <p:txBody>
          <a:bodyPr/>
          <a:lstStyle/>
          <a:p>
            <a:endParaRPr lang="it-IT"/>
          </a:p>
        </p:txBody>
      </p:sp>
      <p:sp>
        <p:nvSpPr>
          <p:cNvPr id="6" name="Slide Number Placeholder 5"/>
          <p:cNvSpPr>
            <a:spLocks noGrp="1"/>
          </p:cNvSpPr>
          <p:nvPr>
            <p:ph type="sldNum" sz="quarter" idx="12"/>
          </p:nvPr>
        </p:nvSpPr>
        <p:spPr>
          <a:xfrm>
            <a:off x="3959352" y="4389120"/>
            <a:ext cx="1216152" cy="365125"/>
          </a:xfrm>
        </p:spPr>
        <p:txBody>
          <a:bodyPr/>
          <a:lstStyle>
            <a:lvl1pPr algn="ctr">
              <a:defRPr sz="2400">
                <a:solidFill>
                  <a:srgbClr val="FFFFFF"/>
                </a:solidFill>
              </a:defRPr>
            </a:lvl1pPr>
          </a:lstStyle>
          <a:p>
            <a:fld id="{597F79AA-9556-445C-96A1-5EF647531FBE}" type="slidenum">
              <a:rPr lang="it-IT" smtClean="0"/>
              <a:t>‹N›</a:t>
            </a:fld>
            <a:endParaRPr lang="it-IT"/>
          </a:p>
        </p:txBody>
      </p:sp>
      <p:sp>
        <p:nvSpPr>
          <p:cNvPr id="11" name="TextBox 10"/>
          <p:cNvSpPr txBox="1"/>
          <p:nvPr/>
        </p:nvSpPr>
        <p:spPr>
          <a:xfrm>
            <a:off x="4818888" y="4261104"/>
            <a:ext cx="1219200" cy="584775"/>
          </a:xfrm>
          <a:prstGeom prst="rect">
            <a:avLst/>
          </a:prstGeom>
          <a:noFill/>
        </p:spPr>
        <p:txBody>
          <a:bodyPr wrap="square" rtlCol="0">
            <a:spAutoFit/>
          </a:bodyPr>
          <a:lstStyle/>
          <a:p>
            <a:pPr algn="l"/>
            <a:r>
              <a:rPr lang="en-US" sz="3200" spc="150" dirty="0" smtClean="0">
                <a:solidFill>
                  <a:srgbClr val="FFFFFF"/>
                </a:solidFill>
                <a:sym typeface="Wingdings"/>
              </a:rPr>
              <a:t></a:t>
            </a:r>
            <a:endParaRPr lang="en-US" sz="3200" spc="150" dirty="0">
              <a:solidFill>
                <a:srgbClr val="FFFFFF"/>
              </a:solidFill>
            </a:endParaRPr>
          </a:p>
        </p:txBody>
      </p:sp>
      <p:sp>
        <p:nvSpPr>
          <p:cNvPr id="12" name="TextBox 11"/>
          <p:cNvSpPr txBox="1"/>
          <p:nvPr/>
        </p:nvSpPr>
        <p:spPr>
          <a:xfrm>
            <a:off x="3148584" y="4261104"/>
            <a:ext cx="1219200" cy="584775"/>
          </a:xfrm>
          <a:prstGeom prst="rect">
            <a:avLst/>
          </a:prstGeom>
          <a:noFill/>
        </p:spPr>
        <p:txBody>
          <a:bodyPr wrap="square" rtlCol="0">
            <a:spAutoFit/>
          </a:bodyPr>
          <a:lstStyle/>
          <a:p>
            <a:pPr algn="r"/>
            <a:r>
              <a:rPr lang="en-US" sz="3200" spc="150" dirty="0" smtClean="0">
                <a:solidFill>
                  <a:srgbClr val="FFFFFF"/>
                </a:solidFill>
                <a:sym typeface="Wingdings"/>
              </a:rPr>
              <a:t></a:t>
            </a:r>
            <a:endParaRPr lang="en-US" sz="3200" spc="150" dirty="0">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Date Placeholder 4"/>
          <p:cNvSpPr>
            <a:spLocks noGrp="1"/>
          </p:cNvSpPr>
          <p:nvPr>
            <p:ph type="dt" sz="half" idx="10"/>
          </p:nvPr>
        </p:nvSpPr>
        <p:spPr/>
        <p:txBody>
          <a:bodyPr/>
          <a:lstStyle/>
          <a:p>
            <a:fld id="{143CC08F-BB93-4BB3-B5D9-53C35EC6A8A7}" type="datetimeFigureOut">
              <a:rPr lang="it-IT" smtClean="0"/>
              <a:t>17/11/2013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7F79AA-9556-445C-96A1-5EF647531FBE}"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Date Placeholder 6"/>
          <p:cNvSpPr>
            <a:spLocks noGrp="1"/>
          </p:cNvSpPr>
          <p:nvPr>
            <p:ph type="dt" sz="half" idx="10"/>
          </p:nvPr>
        </p:nvSpPr>
        <p:spPr/>
        <p:txBody>
          <a:bodyPr/>
          <a:lstStyle/>
          <a:p>
            <a:fld id="{143CC08F-BB93-4BB3-B5D9-53C35EC6A8A7}" type="datetimeFigureOut">
              <a:rPr lang="it-IT" smtClean="0"/>
              <a:t>17/11/2013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97F79AA-9556-445C-96A1-5EF647531FBE}"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143CC08F-BB93-4BB3-B5D9-53C35EC6A8A7}" type="datetimeFigureOut">
              <a:rPr lang="it-IT" smtClean="0"/>
              <a:t>17/11/2013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97F79AA-9556-445C-96A1-5EF647531FBE}"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3CC08F-BB93-4BB3-B5D9-53C35EC6A8A7}" type="datetimeFigureOut">
              <a:rPr lang="it-IT" smtClean="0"/>
              <a:t>17/11/2013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597F79AA-9556-445C-96A1-5EF647531FBE}"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5638800" cy="946150"/>
          </a:xfrm>
        </p:spPr>
        <p:txBody>
          <a:bodyPr anchor="ctr">
            <a:noAutofit/>
          </a:bodyPr>
          <a:lstStyle>
            <a:lvl1pPr algn="l">
              <a:defRPr sz="40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38912" y="1719072"/>
            <a:ext cx="8247888" cy="45354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143CC08F-BB93-4BB3-B5D9-53C35EC6A8A7}" type="datetimeFigureOut">
              <a:rPr lang="it-IT" smtClean="0"/>
              <a:t>17/11/2013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7F79AA-9556-445C-96A1-5EF647531FBE}" type="slidenum">
              <a:rPr lang="it-IT" smtClean="0"/>
              <a:t>‹N›</a:t>
            </a:fld>
            <a:endParaRPr lang="it-IT"/>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6248400" y="274320"/>
            <a:ext cx="2743200" cy="94488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36880" y="1717040"/>
            <a:ext cx="8249920" cy="4531360"/>
          </a:xfrm>
          <a:solidFill>
            <a:schemeClr val="bg2">
              <a:lumMod val="60000"/>
              <a:lumOff val="40000"/>
            </a:schemeClr>
          </a:solidFill>
          <a:effectLst>
            <a:outerShdw blurRad="76200" dist="38100" dir="3600000" algn="ctr" rotWithShape="0">
              <a:srgbClr val="000000">
                <a:alpha val="50000"/>
              </a:srgb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5" name="Date Placeholder 4"/>
          <p:cNvSpPr>
            <a:spLocks noGrp="1"/>
          </p:cNvSpPr>
          <p:nvPr>
            <p:ph type="dt" sz="half" idx="10"/>
          </p:nvPr>
        </p:nvSpPr>
        <p:spPr/>
        <p:txBody>
          <a:bodyPr/>
          <a:lstStyle/>
          <a:p>
            <a:fld id="{143CC08F-BB93-4BB3-B5D9-53C35EC6A8A7}" type="datetimeFigureOut">
              <a:rPr lang="it-IT" smtClean="0"/>
              <a:t>17/11/2013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7F79AA-9556-445C-96A1-5EF647531FBE}" type="slidenum">
              <a:rPr lang="it-IT" smtClean="0"/>
              <a:t>‹N›</a:t>
            </a:fld>
            <a:endParaRPr lang="it-IT"/>
          </a:p>
        </p:txBody>
      </p:sp>
      <p:sp>
        <p:nvSpPr>
          <p:cNvPr id="8" name="Rectangle 7"/>
          <p:cNvSpPr/>
          <p:nvPr/>
        </p:nvSpPr>
        <p:spPr>
          <a:xfrm>
            <a:off x="6172200" y="161544"/>
            <a:ext cx="2971800" cy="1152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9" name="Rectangle 8"/>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228600"/>
            <a:ext cx="5638800" cy="1005840"/>
          </a:xfrm>
        </p:spPr>
        <p:txBody>
          <a:bodyPr anchor="ctr">
            <a:noAutofit/>
          </a:bodyPr>
          <a:lstStyle>
            <a:lvl1pPr algn="l">
              <a:defRPr sz="4000" b="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6248400" y="228600"/>
            <a:ext cx="2819400" cy="1005840"/>
          </a:xfrm>
        </p:spPr>
        <p:txBody>
          <a:bodyPr anchor="ctr">
            <a:normAutofit/>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11" name="Rectangle 10"/>
          <p:cNvSpPr/>
          <p:nvPr/>
        </p:nvSpPr>
        <p:spPr>
          <a:xfrm>
            <a:off x="6144768" y="134112"/>
            <a:ext cx="76200" cy="1219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143CC08F-BB93-4BB3-B5D9-53C35EC6A8A7}" type="datetimeFigureOut">
              <a:rPr lang="it-IT" smtClean="0"/>
              <a:t>17/11/2013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7F79AA-9556-445C-96A1-5EF647531FBE}"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rot="5400000">
            <a:off x="4591050" y="2409824"/>
            <a:ext cx="6858000" cy="2038351"/>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rot="5400000">
            <a:off x="4668203" y="2570797"/>
            <a:ext cx="6858000" cy="1716405"/>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315200" y="274638"/>
            <a:ext cx="1447800" cy="5851525"/>
          </a:xfrm>
        </p:spPr>
        <p:txBody>
          <a:bodyPr vert="eaVert" anchor="b"/>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457199" y="274638"/>
            <a:ext cx="6353175"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143CC08F-BB93-4BB3-B5D9-53C35EC6A8A7}" type="datetimeFigureOut">
              <a:rPr lang="it-IT" smtClean="0"/>
              <a:t>17/11/2013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a:xfrm>
            <a:off x="6096000" y="6356350"/>
            <a:ext cx="762000" cy="365125"/>
          </a:xfrm>
        </p:spPr>
        <p:txBody>
          <a:bodyPr/>
          <a:lstStyle/>
          <a:p>
            <a:fld id="{597F79AA-9556-445C-96A1-5EF647531FBE}" type="slidenum">
              <a:rPr lang="it-IT" smtClean="0"/>
              <a:t>‹N›</a:t>
            </a:fld>
            <a:endParaRPr lang="it-IT"/>
          </a:p>
        </p:txBody>
      </p:sp>
      <p:sp>
        <p:nvSpPr>
          <p:cNvPr id="9" name="Rectangle 8"/>
          <p:cNvSpPr/>
          <p:nvPr/>
        </p:nvSpPr>
        <p:spPr>
          <a:xfrm rot="5400000">
            <a:off x="3681476" y="3354324"/>
            <a:ext cx="6858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100584"/>
            <a:ext cx="9144000" cy="1453896"/>
          </a:xfrm>
          <a:prstGeom prst="rect">
            <a:avLst/>
          </a:prstGeom>
          <a:solidFill>
            <a:srgbClr val="FFFFF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7641"/>
            <a:ext cx="9144000" cy="1154314"/>
          </a:xfrm>
          <a:prstGeom prst="rect">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182880"/>
            <a:ext cx="8229600" cy="1111664"/>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143CC08F-BB93-4BB3-B5D9-53C35EC6A8A7}" type="datetimeFigureOut">
              <a:rPr lang="it-IT" smtClean="0"/>
              <a:t>17/11/2013</a:t>
            </a:fld>
            <a:endParaRPr lang="it-I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it-I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597F79AA-9556-445C-96A1-5EF647531FBE}" type="slidenum">
              <a:rPr lang="it-IT" smtClean="0"/>
              <a:t>‹N›</a:t>
            </a:fld>
            <a:endParaRPr lang="it-IT"/>
          </a:p>
        </p:txBody>
      </p:sp>
      <p:sp>
        <p:nvSpPr>
          <p:cNvPr id="9" name="Rectangle 8"/>
          <p:cNvSpPr/>
          <p:nvPr/>
        </p:nvSpPr>
        <p:spPr>
          <a:xfrm>
            <a:off x="0" y="1368552"/>
            <a:ext cx="9144000" cy="149352"/>
          </a:xfrm>
          <a:prstGeom prst="rect">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5400" b="0" kern="1200" cap="none" spc="0">
          <a:ln w="13970" cmpd="sng">
            <a:solidFill>
              <a:srgbClr val="FFFFFF"/>
            </a:solidFill>
            <a:prstDash val="solid"/>
          </a:ln>
          <a:solidFill>
            <a:srgbClr val="FFFFFF"/>
          </a:solidFill>
          <a:effectLst>
            <a:outerShdw blurRad="63500" dir="3600000" algn="tl" rotWithShape="0">
              <a:srgbClr val="000000">
                <a:alpha val="70000"/>
              </a:srgbClr>
            </a:outerShdw>
          </a:effectLst>
          <a:latin typeface="+mj-lt"/>
          <a:ea typeface="+mj-ea"/>
          <a:cs typeface="+mj-cs"/>
        </a:defRPr>
      </a:lvl1pPr>
    </p:titleStyle>
    <p:bodyStyle>
      <a:lvl1pPr marL="342900" indent="-342900" algn="l" defTabSz="914400" rtl="0" eaLnBrk="1" latinLnBrk="0" hangingPunct="1">
        <a:spcBef>
          <a:spcPct val="20000"/>
        </a:spcBef>
        <a:buClr>
          <a:schemeClr val="accent1"/>
        </a:buClr>
        <a:buSzPct val="75000"/>
        <a:buFont typeface="Wingdings" pitchFamily="2" charset="2"/>
        <a:buChar char=""/>
        <a:defRPr sz="2400" kern="1200">
          <a:solidFill>
            <a:schemeClr val="tx2"/>
          </a:solidFill>
          <a:latin typeface="+mn-lt"/>
          <a:ea typeface="+mn-ea"/>
          <a:cs typeface="+mn-cs"/>
        </a:defRPr>
      </a:lvl1pPr>
      <a:lvl2pPr marL="742950" indent="-285750" algn="l" defTabSz="914400" rtl="0" eaLnBrk="1" latinLnBrk="0" hangingPunct="1">
        <a:spcBef>
          <a:spcPct val="20000"/>
        </a:spcBef>
        <a:buClr>
          <a:schemeClr val="accent2"/>
        </a:buClr>
        <a:buSzPct val="85000"/>
        <a:buFont typeface="Courier New" pitchFamily="49" charset="0"/>
        <a:buChar char="o"/>
        <a:defRPr sz="2000" kern="1200">
          <a:solidFill>
            <a:schemeClr val="tx2"/>
          </a:solidFill>
          <a:latin typeface="+mn-lt"/>
          <a:ea typeface="+mn-ea"/>
          <a:cs typeface="+mn-cs"/>
        </a:defRPr>
      </a:lvl2pPr>
      <a:lvl3pPr marL="11430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60020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2057400" indent="-228600" algn="l" defTabSz="914400" rtl="0" eaLnBrk="1" latinLnBrk="0" hangingPunct="1">
        <a:spcBef>
          <a:spcPct val="20000"/>
        </a:spcBef>
        <a:buClr>
          <a:schemeClr val="accent5"/>
        </a:buClr>
        <a:buFont typeface="Arial" pitchFamily="34" charset="0"/>
        <a:buChar char="•"/>
        <a:defRPr sz="1400" kern="1200" baseline="0">
          <a:solidFill>
            <a:schemeClr val="tx2"/>
          </a:solidFill>
          <a:latin typeface="+mn-lt"/>
          <a:ea typeface="+mn-ea"/>
          <a:cs typeface="+mn-cs"/>
        </a:defRPr>
      </a:lvl5pPr>
      <a:lvl6pPr marL="2514600" indent="-228600" algn="l" defTabSz="914400" rtl="0" eaLnBrk="1" latinLnBrk="0" hangingPunct="1">
        <a:spcBef>
          <a:spcPct val="20000"/>
        </a:spcBef>
        <a:buClr>
          <a:schemeClr val="accent6"/>
        </a:buClr>
        <a:buFont typeface="Arial" pitchFamily="34" charset="0"/>
        <a:buChar char="•"/>
        <a:defRPr sz="1400" kern="1200">
          <a:solidFill>
            <a:schemeClr val="tx2"/>
          </a:solidFill>
          <a:latin typeface="+mn-lt"/>
          <a:ea typeface="+mn-ea"/>
          <a:cs typeface="+mn-cs"/>
        </a:defRPr>
      </a:lvl6pPr>
      <a:lvl7pPr marL="2971800" indent="-22860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3429000" indent="-22860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8pPr>
      <a:lvl9pPr marL="3886200" indent="-228600" algn="l" defTabSz="914400" rtl="0" eaLnBrk="1" latinLnBrk="0" hangingPunct="1">
        <a:spcBef>
          <a:spcPct val="20000"/>
        </a:spcBef>
        <a:buClr>
          <a:schemeClr val="accent5"/>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www.hansa.or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hyperlink" Target="http://www.hanse.org/en/tourism/" TargetMode="External"/><Relationship Id="rId13" Type="http://schemas.openxmlformats.org/officeDocument/2006/relationships/image" Target="../media/image9.jpeg"/><Relationship Id="rId3" Type="http://schemas.openxmlformats.org/officeDocument/2006/relationships/hyperlink" Target="http://www.hanse.org/en/international-hanse-days/the-traditional-hanseatic-days/" TargetMode="External"/><Relationship Id="rId7" Type="http://schemas.openxmlformats.org/officeDocument/2006/relationships/hyperlink" Target="http://www.airbaltic.com/en/index" TargetMode="External"/><Relationship Id="rId12"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www.hanse.org/en/die-hanse-today/organisation/youth-hansa/" TargetMode="External"/><Relationship Id="rId11" Type="http://schemas.openxmlformats.org/officeDocument/2006/relationships/image" Target="../media/image7.jpeg"/><Relationship Id="rId5" Type="http://schemas.openxmlformats.org/officeDocument/2006/relationships/hyperlink" Target="http://www.medeltidsveckan.se/" TargetMode="External"/><Relationship Id="rId15" Type="http://schemas.openxmlformats.org/officeDocument/2006/relationships/image" Target="../media/image11.jpeg"/><Relationship Id="rId10" Type="http://schemas.openxmlformats.org/officeDocument/2006/relationships/image" Target="../media/image6.jpeg"/><Relationship Id="rId4" Type="http://schemas.openxmlformats.org/officeDocument/2006/relationships/hyperlink" Target="http://www.hansebund.org/" TargetMode="External"/><Relationship Id="rId9" Type="http://schemas.openxmlformats.org/officeDocument/2006/relationships/hyperlink" Target="http://www.hanse-business-reloaded.eu/" TargetMode="External"/><Relationship Id="rId1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hyperlink" Target="http://www.culture-routes.lu/php/fo_index.php?lng=en&amp;dest=bd_ac_det&amp;id=00003424" TargetMode="External"/><Relationship Id="rId3" Type="http://schemas.microsoft.com/office/2007/relationships/hdphoto" Target="../media/hdphoto2.wdp"/><Relationship Id="rId7"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hyperlink" Target="http://www.culturalpolicies.net/web/statistics-resources.php" TargetMode="External"/><Relationship Id="rId2" Type="http://schemas.openxmlformats.org/officeDocument/2006/relationships/hyperlink" Target="http://www.hanse.org/en/" TargetMode="External"/><Relationship Id="rId1" Type="http://schemas.openxmlformats.org/officeDocument/2006/relationships/slideLayout" Target="../slideLayouts/slideLayout6.xml"/><Relationship Id="rId6" Type="http://schemas.openxmlformats.org/officeDocument/2006/relationships/image" Target="../media/image23.gif"/><Relationship Id="rId5" Type="http://schemas.openxmlformats.org/officeDocument/2006/relationships/hyperlink" Target="http://www.culture-routes.lu/php/fo_index.php?lng=en" TargetMode="External"/><Relationship Id="rId4" Type="http://schemas.openxmlformats.org/officeDocument/2006/relationships/hyperlink" Target="http://www.coe.int/t/dg4/cultureheritage/culture/routes/hansa_en.asp"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mailto:pennacchioni.adriana@gmail.it" TargetMode="External"/><Relationship Id="rId2" Type="http://schemas.openxmlformats.org/officeDocument/2006/relationships/hyperlink" Target="mailto:s.atzori@email.it" TargetMode="External"/><Relationship Id="rId1" Type="http://schemas.openxmlformats.org/officeDocument/2006/relationships/slideLayout" Target="../slideLayouts/slideLayout1.xml"/><Relationship Id="rId6" Type="http://schemas.openxmlformats.org/officeDocument/2006/relationships/hyperlink" Target="mailto:martikamor2009@gmail.com" TargetMode="External"/><Relationship Id="rId5" Type="http://schemas.openxmlformats.org/officeDocument/2006/relationships/hyperlink" Target="mailto:prior_michle@libero.it" TargetMode="External"/><Relationship Id="rId4" Type="http://schemas.openxmlformats.org/officeDocument/2006/relationships/hyperlink" Target="mailto:seleneforconi@hotmail.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79512" y="2636912"/>
            <a:ext cx="8758808" cy="1470025"/>
          </a:xfrm>
        </p:spPr>
        <p:txBody>
          <a:bodyPr>
            <a:normAutofit/>
          </a:bodyPr>
          <a:lstStyle/>
          <a:p>
            <a:r>
              <a:rPr lang="it-IT" sz="5800" dirty="0" smtClean="0"/>
              <a:t>The Hansa Cultural </a:t>
            </a:r>
            <a:r>
              <a:rPr lang="it-IT" sz="5800" dirty="0" err="1" smtClean="0"/>
              <a:t>Route</a:t>
            </a:r>
            <a:endParaRPr lang="it-IT" sz="5800" dirty="0"/>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4989" y="48367"/>
            <a:ext cx="1873770" cy="1406916"/>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200" y="303432"/>
            <a:ext cx="674118" cy="792088"/>
          </a:xfrm>
          <a:prstGeom prst="rect">
            <a:avLst/>
          </a:prstGeom>
        </p:spPr>
      </p:pic>
      <p:sp>
        <p:nvSpPr>
          <p:cNvPr id="3" name="CasellaDiTesto 2"/>
          <p:cNvSpPr txBox="1"/>
          <p:nvPr/>
        </p:nvSpPr>
        <p:spPr>
          <a:xfrm>
            <a:off x="611560" y="4761274"/>
            <a:ext cx="7992888" cy="646331"/>
          </a:xfrm>
          <a:prstGeom prst="rect">
            <a:avLst/>
          </a:prstGeom>
          <a:noFill/>
        </p:spPr>
        <p:txBody>
          <a:bodyPr wrap="square" rtlCol="0">
            <a:spAutoFit/>
          </a:bodyPr>
          <a:lstStyle/>
          <a:p>
            <a:pPr algn="ctr"/>
            <a:r>
              <a:rPr lang="it-IT" dirty="0" err="1" smtClean="0"/>
              <a:t>Atzori</a:t>
            </a:r>
            <a:r>
              <a:rPr lang="it-IT" dirty="0" smtClean="0"/>
              <a:t> Susanna, Forconi Selene, Pennacchioni Adriana, Priore Michele, Suarez Jimenez Martha Cecilia</a:t>
            </a:r>
            <a:endParaRPr lang="it-IT" dirty="0"/>
          </a:p>
        </p:txBody>
      </p:sp>
    </p:spTree>
    <p:extLst>
      <p:ext uri="{BB962C8B-B14F-4D97-AF65-F5344CB8AC3E}">
        <p14:creationId xmlns:p14="http://schemas.microsoft.com/office/powerpoint/2010/main" val="42242478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Outline</a:t>
            </a:r>
            <a:endParaRPr lang="en-US" dirty="0"/>
          </a:p>
        </p:txBody>
      </p:sp>
      <p:sp>
        <p:nvSpPr>
          <p:cNvPr id="3" name="CasellaDiTesto 2"/>
          <p:cNvSpPr txBox="1"/>
          <p:nvPr/>
        </p:nvSpPr>
        <p:spPr>
          <a:xfrm>
            <a:off x="179512" y="1556792"/>
            <a:ext cx="8856983" cy="5078313"/>
          </a:xfrm>
          <a:prstGeom prst="rect">
            <a:avLst/>
          </a:prstGeom>
          <a:noFill/>
        </p:spPr>
        <p:txBody>
          <a:bodyPr wrap="square" rtlCol="0">
            <a:spAutoFit/>
          </a:bodyPr>
          <a:lstStyle/>
          <a:p>
            <a:pPr marL="342900" indent="-342900">
              <a:lnSpc>
                <a:spcPct val="200000"/>
              </a:lnSpc>
              <a:buFont typeface="Wingdings" pitchFamily="2" charset="2"/>
              <a:buChar char="v"/>
            </a:pPr>
            <a:r>
              <a:rPr lang="en-US" sz="2400" b="1" dirty="0" smtClean="0"/>
              <a:t>Territory analyzed</a:t>
            </a:r>
          </a:p>
          <a:p>
            <a:pPr marL="342900" indent="-342900">
              <a:lnSpc>
                <a:spcPct val="200000"/>
              </a:lnSpc>
              <a:buFont typeface="Wingdings" pitchFamily="2" charset="2"/>
              <a:buChar char="v"/>
            </a:pPr>
            <a:r>
              <a:rPr lang="en-US" sz="2400" b="1" dirty="0" smtClean="0"/>
              <a:t>The Hansa Cultural Route project</a:t>
            </a:r>
          </a:p>
          <a:p>
            <a:pPr marL="1428750" lvl="2" indent="-514350">
              <a:lnSpc>
                <a:spcPct val="150000"/>
              </a:lnSpc>
              <a:buFont typeface="+mj-lt"/>
              <a:buAutoNum type="romanLcPeriod"/>
            </a:pPr>
            <a:r>
              <a:rPr lang="en-US" sz="2400" dirty="0" smtClean="0"/>
              <a:t>Description/implementation period/funding sources </a:t>
            </a:r>
          </a:p>
          <a:p>
            <a:pPr marL="1428750" lvl="2" indent="-514350">
              <a:lnSpc>
                <a:spcPct val="150000"/>
              </a:lnSpc>
              <a:buFont typeface="+mj-lt"/>
              <a:buAutoNum type="romanLcPeriod"/>
            </a:pPr>
            <a:r>
              <a:rPr lang="en-US" sz="2400" dirty="0" smtClean="0"/>
              <a:t>Participants </a:t>
            </a:r>
          </a:p>
          <a:p>
            <a:pPr marL="1428750" lvl="2" indent="-514350">
              <a:lnSpc>
                <a:spcPct val="150000"/>
              </a:lnSpc>
              <a:buFont typeface="+mj-lt"/>
              <a:buAutoNum type="romanLcPeriod"/>
            </a:pPr>
            <a:r>
              <a:rPr lang="en-US" sz="2400" dirty="0" smtClean="0"/>
              <a:t>Objectives</a:t>
            </a:r>
          </a:p>
          <a:p>
            <a:pPr marL="1428750" lvl="2" indent="-514350">
              <a:lnSpc>
                <a:spcPct val="150000"/>
              </a:lnSpc>
              <a:buFont typeface="+mj-lt"/>
              <a:buAutoNum type="romanLcPeriod"/>
            </a:pPr>
            <a:r>
              <a:rPr lang="en-US" sz="2400" dirty="0" smtClean="0"/>
              <a:t>Implemented activities</a:t>
            </a:r>
          </a:p>
          <a:p>
            <a:pPr marL="1428750" lvl="2" indent="-514350">
              <a:lnSpc>
                <a:spcPct val="150000"/>
              </a:lnSpc>
              <a:buFont typeface="+mj-lt"/>
              <a:buAutoNum type="romanLcPeriod"/>
            </a:pPr>
            <a:r>
              <a:rPr lang="en-US" sz="2400" dirty="0" smtClean="0"/>
              <a:t>Achievements/ Impact</a:t>
            </a:r>
          </a:p>
          <a:p>
            <a:pPr marL="342900" indent="-342900">
              <a:lnSpc>
                <a:spcPct val="200000"/>
              </a:lnSpc>
              <a:buFont typeface="Wingdings" pitchFamily="2" charset="2"/>
              <a:buChar char="v"/>
            </a:pPr>
            <a:r>
              <a:rPr lang="en-US" sz="2400" b="1" dirty="0" smtClean="0"/>
              <a:t>Conclusions</a:t>
            </a:r>
          </a:p>
        </p:txBody>
      </p:sp>
    </p:spTree>
    <p:extLst>
      <p:ext uri="{BB962C8B-B14F-4D97-AF65-F5344CB8AC3E}">
        <p14:creationId xmlns:p14="http://schemas.microsoft.com/office/powerpoint/2010/main" val="26952060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z="5400" dirty="0" smtClean="0"/>
              <a:t>Territory analyzed</a:t>
            </a:r>
            <a:endParaRPr lang="en-US" sz="5400" dirty="0"/>
          </a:p>
        </p:txBody>
      </p:sp>
    </p:spTree>
    <p:extLst>
      <p:ext uri="{BB962C8B-B14F-4D97-AF65-F5344CB8AC3E}">
        <p14:creationId xmlns:p14="http://schemas.microsoft.com/office/powerpoint/2010/main" val="4596794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Historical background</a:t>
            </a:r>
            <a:endParaRPr lang="en-US"/>
          </a:p>
        </p:txBody>
      </p:sp>
      <p:pic>
        <p:nvPicPr>
          <p:cNvPr id="3" name="Picture 2" descr="http://latvianhistory.files.wordpress.com/2009/12/hanza-map.jpg"/>
          <p:cNvPicPr>
            <a:picLocks noChangeAspect="1" noChangeArrowheads="1"/>
          </p:cNvPicPr>
          <p:nvPr/>
        </p:nvPicPr>
        <p:blipFill>
          <a:blip r:embed="rId2" cstate="print"/>
          <a:srcRect/>
          <a:stretch>
            <a:fillRect/>
          </a:stretch>
        </p:blipFill>
        <p:spPr bwMode="auto">
          <a:xfrm>
            <a:off x="107505" y="1726047"/>
            <a:ext cx="6336703" cy="4871306"/>
          </a:xfrm>
          <a:prstGeom prst="rect">
            <a:avLst/>
          </a:prstGeom>
          <a:noFill/>
        </p:spPr>
      </p:pic>
      <p:sp>
        <p:nvSpPr>
          <p:cNvPr id="4" name="CasellaDiTesto 3"/>
          <p:cNvSpPr txBox="1"/>
          <p:nvPr/>
        </p:nvSpPr>
        <p:spPr>
          <a:xfrm>
            <a:off x="6588224" y="1742071"/>
            <a:ext cx="2448272" cy="5170646"/>
          </a:xfrm>
          <a:prstGeom prst="rect">
            <a:avLst/>
          </a:prstGeom>
          <a:noFill/>
        </p:spPr>
        <p:txBody>
          <a:bodyPr wrap="square" rtlCol="0">
            <a:spAutoFit/>
          </a:bodyPr>
          <a:lstStyle/>
          <a:p>
            <a:r>
              <a:rPr lang="en-US" sz="2200" dirty="0"/>
              <a:t>The Hansa Route was </a:t>
            </a:r>
            <a:r>
              <a:rPr lang="en-US" sz="2200" dirty="0" smtClean="0"/>
              <a:t>a </a:t>
            </a:r>
            <a:r>
              <a:rPr lang="en-US" sz="2200" b="1" dirty="0" smtClean="0"/>
              <a:t>medieval </a:t>
            </a:r>
            <a:r>
              <a:rPr lang="en-US" sz="2200" b="1" dirty="0"/>
              <a:t>network of merchants</a:t>
            </a:r>
            <a:r>
              <a:rPr lang="en-US" sz="2200" dirty="0"/>
              <a:t> that from 1161 to 1358 held power and control </a:t>
            </a:r>
            <a:r>
              <a:rPr lang="en-US" sz="2200" b="1" dirty="0"/>
              <a:t>over trade and markets</a:t>
            </a:r>
            <a:r>
              <a:rPr lang="en-US" sz="2200" dirty="0"/>
              <a:t> related to the </a:t>
            </a:r>
            <a:r>
              <a:rPr lang="en-US" sz="2200" b="1" dirty="0"/>
              <a:t>Baltic </a:t>
            </a:r>
            <a:r>
              <a:rPr lang="en-US" sz="2200" b="1" dirty="0" smtClean="0"/>
              <a:t>Sea</a:t>
            </a:r>
          </a:p>
          <a:p>
            <a:endParaRPr lang="en-US" sz="2200" b="1" dirty="0"/>
          </a:p>
          <a:p>
            <a:r>
              <a:rPr lang="en-US" sz="2200" dirty="0"/>
              <a:t>In </a:t>
            </a:r>
            <a:r>
              <a:rPr lang="en-US" sz="2200" dirty="0" smtClean="0"/>
              <a:t>1356</a:t>
            </a:r>
            <a:r>
              <a:rPr lang="it-IT" sz="2200" dirty="0" smtClean="0"/>
              <a:t> </a:t>
            </a:r>
            <a:r>
              <a:rPr lang="en-US" sz="2200" dirty="0" smtClean="0"/>
              <a:t>formalized </a:t>
            </a:r>
            <a:r>
              <a:rPr lang="en-US" sz="2200" dirty="0"/>
              <a:t>as a </a:t>
            </a:r>
            <a:r>
              <a:rPr lang="en-US" sz="2200" b="1" dirty="0"/>
              <a:t>league of Hanseatic </a:t>
            </a:r>
            <a:r>
              <a:rPr lang="en-US" sz="2200" b="1" dirty="0" smtClean="0"/>
              <a:t>cities</a:t>
            </a:r>
            <a:endParaRPr lang="lv-LV" sz="2200" b="1" dirty="0"/>
          </a:p>
        </p:txBody>
      </p:sp>
    </p:spTree>
    <p:extLst>
      <p:ext uri="{BB962C8B-B14F-4D97-AF65-F5344CB8AC3E}">
        <p14:creationId xmlns:p14="http://schemas.microsoft.com/office/powerpoint/2010/main" val="23686906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512" y="182880"/>
            <a:ext cx="8856984" cy="1111664"/>
          </a:xfrm>
        </p:spPr>
        <p:txBody>
          <a:bodyPr>
            <a:noAutofit/>
          </a:bodyPr>
          <a:lstStyle/>
          <a:p>
            <a:r>
              <a:rPr lang="en-US" sz="4800" dirty="0" smtClean="0"/>
              <a:t>Demographic/economic data</a:t>
            </a:r>
            <a:endParaRPr lang="en-US" sz="4800" dirty="0"/>
          </a:p>
        </p:txBody>
      </p:sp>
      <p:graphicFrame>
        <p:nvGraphicFramePr>
          <p:cNvPr id="3" name="Tabella 2"/>
          <p:cNvGraphicFramePr>
            <a:graphicFrameLocks noGrp="1"/>
          </p:cNvGraphicFramePr>
          <p:nvPr>
            <p:extLst>
              <p:ext uri="{D42A27DB-BD31-4B8C-83A1-F6EECF244321}">
                <p14:modId xmlns:p14="http://schemas.microsoft.com/office/powerpoint/2010/main" val="3082960011"/>
              </p:ext>
            </p:extLst>
          </p:nvPr>
        </p:nvGraphicFramePr>
        <p:xfrm>
          <a:off x="179512" y="1700808"/>
          <a:ext cx="7200800" cy="2243328"/>
        </p:xfrm>
        <a:graphic>
          <a:graphicData uri="http://schemas.openxmlformats.org/drawingml/2006/table">
            <a:tbl>
              <a:tblPr firstRow="1" firstCol="1" bandRow="1">
                <a:tableStyleId>{5C22544A-7EE6-4342-B048-85BDC9FD1C3A}</a:tableStyleId>
              </a:tblPr>
              <a:tblGrid>
                <a:gridCol w="2736304"/>
                <a:gridCol w="2356508"/>
                <a:gridCol w="2107988"/>
              </a:tblGrid>
              <a:tr h="0">
                <a:tc>
                  <a:txBody>
                    <a:bodyPr/>
                    <a:lstStyle/>
                    <a:p>
                      <a:pPr algn="ctr">
                        <a:lnSpc>
                          <a:spcPct val="115000"/>
                        </a:lnSpc>
                        <a:spcAft>
                          <a:spcPts val="0"/>
                        </a:spcAft>
                      </a:pPr>
                      <a:r>
                        <a:rPr lang="en-US" sz="1600" dirty="0">
                          <a:effectLst/>
                        </a:rPr>
                        <a:t>Main Countries of the </a:t>
                      </a:r>
                      <a:r>
                        <a:rPr lang="en-US" sz="1600" i="1" dirty="0">
                          <a:effectLst/>
                        </a:rPr>
                        <a:t>Hansa Cultural Route</a:t>
                      </a:r>
                      <a:endParaRPr lang="it-IT" sz="1600" i="1"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err="1">
                          <a:effectLst/>
                        </a:rPr>
                        <a:t>Population</a:t>
                      </a:r>
                      <a:r>
                        <a:rPr lang="it-IT" sz="1600" dirty="0">
                          <a:effectLst/>
                        </a:rPr>
                        <a:t> </a:t>
                      </a:r>
                      <a:r>
                        <a:rPr lang="it-IT" sz="1400" dirty="0">
                          <a:effectLst/>
                        </a:rPr>
                        <a:t>(</a:t>
                      </a:r>
                      <a:r>
                        <a:rPr lang="it-IT" sz="1400" dirty="0" err="1">
                          <a:effectLst/>
                        </a:rPr>
                        <a:t>inhabitans</a:t>
                      </a:r>
                      <a:r>
                        <a:rPr lang="it-IT" sz="1400" dirty="0">
                          <a:effectLst/>
                        </a:rPr>
                        <a:t>)</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err="1">
                          <a:effectLst/>
                        </a:rPr>
                        <a:t>Population</a:t>
                      </a:r>
                      <a:r>
                        <a:rPr lang="it-IT" sz="1600" dirty="0">
                          <a:effectLst/>
                        </a:rPr>
                        <a:t> </a:t>
                      </a:r>
                      <a:r>
                        <a:rPr lang="it-IT" sz="1600" dirty="0" err="1">
                          <a:effectLst/>
                        </a:rPr>
                        <a:t>density</a:t>
                      </a:r>
                      <a:r>
                        <a:rPr lang="it-IT" sz="1600" dirty="0">
                          <a:effectLst/>
                        </a:rPr>
                        <a:t> </a:t>
                      </a:r>
                      <a:r>
                        <a:rPr lang="it-IT" sz="1400" dirty="0">
                          <a:effectLst/>
                        </a:rPr>
                        <a:t>(</a:t>
                      </a:r>
                      <a:r>
                        <a:rPr lang="it-IT" sz="1400" dirty="0" err="1">
                          <a:effectLst/>
                        </a:rPr>
                        <a:t>inhabitans</a:t>
                      </a:r>
                      <a:r>
                        <a:rPr lang="it-IT" sz="1400" dirty="0">
                          <a:effectLst/>
                        </a:rPr>
                        <a:t>/km</a:t>
                      </a:r>
                      <a:r>
                        <a:rPr lang="it-IT" sz="1400" baseline="30000" dirty="0">
                          <a:effectLst/>
                        </a:rPr>
                        <a:t>2</a:t>
                      </a:r>
                      <a:r>
                        <a:rPr lang="it-IT" sz="1400" dirty="0">
                          <a:effectLst/>
                        </a:rPr>
                        <a:t>)</a:t>
                      </a:r>
                      <a:endParaRPr lang="it-IT" sz="14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dirty="0">
                          <a:effectLst/>
                        </a:rPr>
                        <a:t>Germany </a:t>
                      </a:r>
                      <a:r>
                        <a:rPr lang="it-IT" sz="1400" b="1" dirty="0">
                          <a:effectLst/>
                        </a:rPr>
                        <a:t>(101 </a:t>
                      </a:r>
                      <a:r>
                        <a:rPr lang="it-IT" sz="1400" b="1" dirty="0" err="1">
                          <a:effectLst/>
                        </a:rPr>
                        <a:t>cities</a:t>
                      </a:r>
                      <a:r>
                        <a:rPr lang="it-IT" sz="1400" b="1" dirty="0">
                          <a:effectLst/>
                        </a:rPr>
                        <a:t>/</a:t>
                      </a:r>
                      <a:r>
                        <a:rPr lang="it-IT" sz="1400" b="1" dirty="0" err="1">
                          <a:effectLst/>
                        </a:rPr>
                        <a:t>towns</a:t>
                      </a:r>
                      <a:r>
                        <a:rPr lang="it-IT" sz="1400" b="1" dirty="0">
                          <a:effectLst/>
                        </a:rPr>
                        <a:t>)</a:t>
                      </a:r>
                      <a:endParaRPr lang="it-IT" sz="1400" b="1"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81 </a:t>
                      </a:r>
                      <a:r>
                        <a:rPr lang="it-IT" sz="1600" dirty="0">
                          <a:effectLst/>
                        </a:rPr>
                        <a:t>843 743</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a:effectLst/>
                        </a:rPr>
                        <a:t>229</a:t>
                      </a:r>
                      <a:endParaRPr lang="it-IT" sz="16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dirty="0">
                          <a:effectLst/>
                        </a:rPr>
                        <a:t>Poland </a:t>
                      </a:r>
                      <a:r>
                        <a:rPr lang="it-IT" sz="1400" dirty="0">
                          <a:effectLst/>
                        </a:rPr>
                        <a:t>(22 </a:t>
                      </a:r>
                      <a:r>
                        <a:rPr lang="it-IT" sz="1400" dirty="0" err="1">
                          <a:effectLst/>
                        </a:rPr>
                        <a:t>cities</a:t>
                      </a:r>
                      <a:r>
                        <a:rPr lang="it-IT" sz="1400" dirty="0">
                          <a:effectLst/>
                        </a:rPr>
                        <a:t>/</a:t>
                      </a:r>
                      <a:r>
                        <a:rPr lang="it-IT" sz="1400" dirty="0" err="1">
                          <a:effectLst/>
                        </a:rPr>
                        <a:t>towns</a:t>
                      </a:r>
                      <a:r>
                        <a:rPr lang="it-IT" sz="1400" dirty="0">
                          <a:effectLst/>
                        </a:rPr>
                        <a:t>)</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38 </a:t>
                      </a:r>
                      <a:r>
                        <a:rPr lang="it-IT" sz="1600" dirty="0">
                          <a:effectLst/>
                        </a:rPr>
                        <a:t>538 447</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122,1</a:t>
                      </a:r>
                      <a:endParaRPr lang="it-IT" sz="16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dirty="0">
                          <a:effectLst/>
                        </a:rPr>
                        <a:t>Netherlands </a:t>
                      </a:r>
                      <a:r>
                        <a:rPr lang="it-IT" sz="1400" dirty="0">
                          <a:effectLst/>
                        </a:rPr>
                        <a:t>(15 </a:t>
                      </a:r>
                      <a:r>
                        <a:rPr lang="it-IT" sz="1400" dirty="0" err="1">
                          <a:effectLst/>
                        </a:rPr>
                        <a:t>cities</a:t>
                      </a:r>
                      <a:r>
                        <a:rPr lang="it-IT" sz="1400" dirty="0">
                          <a:effectLst/>
                        </a:rPr>
                        <a:t>/</a:t>
                      </a:r>
                      <a:r>
                        <a:rPr lang="it-IT" sz="1400" dirty="0" err="1">
                          <a:effectLst/>
                        </a:rPr>
                        <a:t>towns</a:t>
                      </a:r>
                      <a:r>
                        <a:rPr lang="it-IT" sz="1400" dirty="0">
                          <a:effectLst/>
                        </a:rPr>
                        <a:t>)</a:t>
                      </a:r>
                      <a:endParaRPr lang="it-IT" sz="14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16 </a:t>
                      </a:r>
                      <a:r>
                        <a:rPr lang="it-IT" sz="1600" dirty="0">
                          <a:effectLst/>
                        </a:rPr>
                        <a:t>730 348</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492,2</a:t>
                      </a:r>
                      <a:endParaRPr lang="it-IT" sz="16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dirty="0">
                          <a:effectLst/>
                        </a:rPr>
                        <a:t>Russia </a:t>
                      </a:r>
                      <a:r>
                        <a:rPr lang="it-IT" sz="1400" dirty="0">
                          <a:effectLst/>
                        </a:rPr>
                        <a:t>(13 </a:t>
                      </a:r>
                      <a:r>
                        <a:rPr lang="it-IT" sz="1400" dirty="0" err="1">
                          <a:effectLst/>
                        </a:rPr>
                        <a:t>cities</a:t>
                      </a:r>
                      <a:r>
                        <a:rPr lang="it-IT" sz="1400" dirty="0">
                          <a:effectLst/>
                        </a:rPr>
                        <a:t>/</a:t>
                      </a:r>
                      <a:r>
                        <a:rPr lang="it-IT" sz="1400" dirty="0" err="1">
                          <a:effectLst/>
                        </a:rPr>
                        <a:t>towns</a:t>
                      </a:r>
                      <a:r>
                        <a:rPr lang="it-IT" sz="1400" dirty="0">
                          <a:effectLst/>
                        </a:rPr>
                        <a:t>)</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a:effectLst/>
                        </a:rPr>
                        <a:t>143 056 382</a:t>
                      </a:r>
                      <a:endParaRPr lang="it-IT" sz="16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a:effectLst/>
                        </a:rPr>
                        <a:t> </a:t>
                      </a:r>
                      <a:r>
                        <a:rPr lang="it-IT" sz="1600" dirty="0" smtClean="0">
                          <a:effectLst/>
                        </a:rPr>
                        <a:t>    8</a:t>
                      </a:r>
                      <a:endParaRPr lang="it-IT" sz="16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dirty="0">
                          <a:effectLst/>
                        </a:rPr>
                        <a:t>Latvia </a:t>
                      </a:r>
                      <a:r>
                        <a:rPr lang="it-IT" sz="1400" dirty="0">
                          <a:effectLst/>
                        </a:rPr>
                        <a:t>(8 </a:t>
                      </a:r>
                      <a:r>
                        <a:rPr lang="it-IT" sz="1400" dirty="0" err="1">
                          <a:effectLst/>
                        </a:rPr>
                        <a:t>cities</a:t>
                      </a:r>
                      <a:r>
                        <a:rPr lang="it-IT" sz="1400" dirty="0">
                          <a:effectLst/>
                        </a:rPr>
                        <a:t>/</a:t>
                      </a:r>
                      <a:r>
                        <a:rPr lang="it-IT" sz="1400" dirty="0" err="1">
                          <a:effectLst/>
                        </a:rPr>
                        <a:t>towns</a:t>
                      </a:r>
                      <a:r>
                        <a:rPr lang="it-IT" sz="1400" dirty="0">
                          <a:effectLst/>
                        </a:rPr>
                        <a:t>)</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2 </a:t>
                      </a:r>
                      <a:r>
                        <a:rPr lang="it-IT" sz="1600" dirty="0">
                          <a:effectLst/>
                        </a:rPr>
                        <a:t>041 763</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36</a:t>
                      </a:r>
                      <a:endParaRPr lang="it-IT" sz="16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dirty="0">
                          <a:effectLst/>
                        </a:rPr>
                        <a:t>Estonia </a:t>
                      </a:r>
                      <a:r>
                        <a:rPr lang="it-IT" sz="1400" dirty="0">
                          <a:effectLst/>
                        </a:rPr>
                        <a:t>(5 </a:t>
                      </a:r>
                      <a:r>
                        <a:rPr lang="it-IT" sz="1400" dirty="0" err="1">
                          <a:effectLst/>
                        </a:rPr>
                        <a:t>cities</a:t>
                      </a:r>
                      <a:r>
                        <a:rPr lang="it-IT" sz="1400" dirty="0">
                          <a:effectLst/>
                        </a:rPr>
                        <a:t>/</a:t>
                      </a:r>
                      <a:r>
                        <a:rPr lang="it-IT" sz="1400" dirty="0" err="1">
                          <a:effectLst/>
                        </a:rPr>
                        <a:t>towns</a:t>
                      </a:r>
                      <a:r>
                        <a:rPr lang="it-IT" sz="1400" dirty="0">
                          <a:effectLst/>
                        </a:rPr>
                        <a:t>)</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1 </a:t>
                      </a:r>
                      <a:r>
                        <a:rPr lang="it-IT" sz="1600" dirty="0">
                          <a:effectLst/>
                        </a:rPr>
                        <a:t>339 662</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a:effectLst/>
                        </a:rPr>
                        <a:t>  </a:t>
                      </a:r>
                      <a:r>
                        <a:rPr lang="it-IT" sz="1600" dirty="0" smtClean="0">
                          <a:effectLst/>
                        </a:rPr>
                        <a:t>    </a:t>
                      </a:r>
                      <a:r>
                        <a:rPr lang="it-IT" sz="1600" dirty="0">
                          <a:effectLst/>
                        </a:rPr>
                        <a:t>30,9</a:t>
                      </a:r>
                      <a:endParaRPr lang="it-IT" sz="1600" dirty="0">
                        <a:effectLst/>
                        <a:latin typeface="Calibri"/>
                        <a:ea typeface="Calibri"/>
                        <a:cs typeface="Times New Roman"/>
                      </a:endParaRPr>
                    </a:p>
                  </a:txBody>
                  <a:tcPr marL="68580" marR="68580" marT="0" marB="0" anchor="ctr"/>
                </a:tc>
              </a:tr>
            </a:tbl>
          </a:graphicData>
        </a:graphic>
      </p:graphicFrame>
      <p:graphicFrame>
        <p:nvGraphicFramePr>
          <p:cNvPr id="4" name="Tabella 3"/>
          <p:cNvGraphicFramePr>
            <a:graphicFrameLocks noGrp="1"/>
          </p:cNvGraphicFramePr>
          <p:nvPr>
            <p:extLst>
              <p:ext uri="{D42A27DB-BD31-4B8C-83A1-F6EECF244321}">
                <p14:modId xmlns:p14="http://schemas.microsoft.com/office/powerpoint/2010/main" val="2101283202"/>
              </p:ext>
            </p:extLst>
          </p:nvPr>
        </p:nvGraphicFramePr>
        <p:xfrm>
          <a:off x="2699792" y="4221088"/>
          <a:ext cx="6209030" cy="2523744"/>
        </p:xfrm>
        <a:graphic>
          <a:graphicData uri="http://schemas.openxmlformats.org/drawingml/2006/table">
            <a:tbl>
              <a:tblPr firstRow="1" firstCol="1" bandRow="1">
                <a:tableStyleId>{5C22544A-7EE6-4342-B048-85BDC9FD1C3A}</a:tableStyleId>
              </a:tblPr>
              <a:tblGrid>
                <a:gridCol w="2069465"/>
                <a:gridCol w="2069465"/>
                <a:gridCol w="2070100"/>
              </a:tblGrid>
              <a:tr h="37687">
                <a:tc>
                  <a:txBody>
                    <a:bodyPr/>
                    <a:lstStyle/>
                    <a:p>
                      <a:pPr algn="ctr">
                        <a:lnSpc>
                          <a:spcPct val="115000"/>
                        </a:lnSpc>
                        <a:spcAft>
                          <a:spcPts val="0"/>
                        </a:spcAft>
                      </a:pPr>
                      <a:r>
                        <a:rPr lang="en-US" sz="1600" dirty="0">
                          <a:effectLst/>
                        </a:rPr>
                        <a:t>Main Countries of the Hansa Cultural Route</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600" dirty="0" err="1">
                          <a:effectLst/>
                        </a:rPr>
                        <a:t>Governement</a:t>
                      </a:r>
                      <a:r>
                        <a:rPr lang="en-US" sz="1600" dirty="0">
                          <a:effectLst/>
                        </a:rPr>
                        <a:t> </a:t>
                      </a:r>
                      <a:r>
                        <a:rPr lang="it-IT" sz="1600" dirty="0" err="1">
                          <a:effectLst/>
                        </a:rPr>
                        <a:t>Expenditure</a:t>
                      </a:r>
                      <a:r>
                        <a:rPr lang="it-IT" sz="1600" dirty="0">
                          <a:effectLst/>
                        </a:rPr>
                        <a:t> on culture </a:t>
                      </a:r>
                      <a:r>
                        <a:rPr lang="it-IT" sz="1400" dirty="0">
                          <a:effectLst/>
                        </a:rPr>
                        <a:t>(€)</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US" sz="1600" dirty="0">
                          <a:effectLst/>
                        </a:rPr>
                        <a:t>Share of spending on culture by central government </a:t>
                      </a:r>
                      <a:r>
                        <a:rPr lang="en-US" sz="1400" dirty="0">
                          <a:effectLst/>
                        </a:rPr>
                        <a:t>(%)</a:t>
                      </a:r>
                      <a:endParaRPr lang="it-IT" sz="14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a:effectLst/>
                        </a:rPr>
                        <a:t>Germany</a:t>
                      </a:r>
                      <a:endParaRPr lang="it-IT" sz="1600">
                        <a:effectLst/>
                        <a:latin typeface="Calibri"/>
                        <a:ea typeface="Calibri"/>
                        <a:cs typeface="Times New Roman"/>
                      </a:endParaRPr>
                    </a:p>
                  </a:txBody>
                  <a:tcPr marL="68580" marR="68580" marT="0" marB="0"/>
                </a:tc>
                <a:tc>
                  <a:txBody>
                    <a:bodyPr/>
                    <a:lstStyle/>
                    <a:p>
                      <a:pPr algn="ctr">
                        <a:lnSpc>
                          <a:spcPct val="115000"/>
                        </a:lnSpc>
                        <a:spcAft>
                          <a:spcPts val="0"/>
                        </a:spcAft>
                      </a:pPr>
                      <a:r>
                        <a:rPr lang="it-IT" sz="1600">
                          <a:effectLst/>
                        </a:rPr>
                        <a:t>9 127 300 000</a:t>
                      </a:r>
                      <a:endParaRPr lang="it-IT" sz="16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13,42</a:t>
                      </a:r>
                      <a:endParaRPr lang="it-IT" sz="16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a:effectLst/>
                        </a:rPr>
                        <a:t>Poland</a:t>
                      </a:r>
                      <a:endParaRPr lang="it-IT" sz="1600">
                        <a:effectLst/>
                        <a:latin typeface="Calibri"/>
                        <a:ea typeface="Calibri"/>
                        <a:cs typeface="Times New Roman"/>
                      </a:endParaRPr>
                    </a:p>
                  </a:txBody>
                  <a:tcPr marL="68580" marR="68580" marT="0" marB="0"/>
                </a:tc>
                <a:tc>
                  <a:txBody>
                    <a:bodyPr/>
                    <a:lstStyle/>
                    <a:p>
                      <a:pPr algn="ctr">
                        <a:lnSpc>
                          <a:spcPct val="115000"/>
                        </a:lnSpc>
                        <a:spcAft>
                          <a:spcPts val="0"/>
                        </a:spcAft>
                      </a:pPr>
                      <a:r>
                        <a:rPr lang="it-IT" sz="1600">
                          <a:effectLst/>
                        </a:rPr>
                        <a:t>1 960 226 181</a:t>
                      </a:r>
                      <a:endParaRPr lang="it-IT" sz="16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17,61</a:t>
                      </a:r>
                      <a:endParaRPr lang="it-IT" sz="16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a:effectLst/>
                        </a:rPr>
                        <a:t>Netherlands</a:t>
                      </a:r>
                      <a:endParaRPr lang="it-IT" sz="1600">
                        <a:effectLst/>
                        <a:latin typeface="Calibri"/>
                        <a:ea typeface="Calibri"/>
                        <a:cs typeface="Times New Roman"/>
                      </a:endParaRPr>
                    </a:p>
                  </a:txBody>
                  <a:tcPr marL="68580" marR="68580" marT="0" marB="0"/>
                </a:tc>
                <a:tc>
                  <a:txBody>
                    <a:bodyPr/>
                    <a:lstStyle/>
                    <a:p>
                      <a:pPr algn="ctr">
                        <a:lnSpc>
                          <a:spcPct val="115000"/>
                        </a:lnSpc>
                        <a:spcAft>
                          <a:spcPts val="0"/>
                        </a:spcAft>
                      </a:pPr>
                      <a:r>
                        <a:rPr lang="it-IT" sz="1600">
                          <a:effectLst/>
                        </a:rPr>
                        <a:t>2 981 000 000</a:t>
                      </a:r>
                      <a:endParaRPr lang="it-IT" sz="16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a:effectLst/>
                        </a:rPr>
                        <a:t>35</a:t>
                      </a:r>
                      <a:endParaRPr lang="it-IT" sz="160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a:effectLst/>
                        </a:rPr>
                        <a:t>Russia</a:t>
                      </a:r>
                      <a:endParaRPr lang="it-IT" sz="1600">
                        <a:effectLst/>
                        <a:latin typeface="Calibri"/>
                        <a:ea typeface="Calibri"/>
                        <a:cs typeface="Times New Roman"/>
                      </a:endParaRPr>
                    </a:p>
                  </a:txBody>
                  <a:tcPr marL="68580" marR="68580" marT="0" marB="0"/>
                </a:tc>
                <a:tc>
                  <a:txBody>
                    <a:bodyPr/>
                    <a:lstStyle/>
                    <a:p>
                      <a:pPr algn="ctr">
                        <a:lnSpc>
                          <a:spcPct val="115000"/>
                        </a:lnSpc>
                        <a:spcAft>
                          <a:spcPts val="0"/>
                        </a:spcAft>
                      </a:pPr>
                      <a:r>
                        <a:rPr lang="it-IT" sz="1600">
                          <a:effectLst/>
                        </a:rPr>
                        <a:t>5 528 894 778</a:t>
                      </a:r>
                      <a:endParaRPr lang="it-IT" sz="160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29,27</a:t>
                      </a:r>
                      <a:endParaRPr lang="it-IT" sz="16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a:effectLst/>
                        </a:rPr>
                        <a:t>Latvia</a:t>
                      </a:r>
                      <a:endParaRPr lang="it-IT" sz="1600">
                        <a:effectLst/>
                        <a:latin typeface="Calibri"/>
                        <a:ea typeface="Calibri"/>
                        <a:cs typeface="Times New Roman"/>
                      </a:endParaRPr>
                    </a:p>
                  </a:txBody>
                  <a:tcPr marL="68580" marR="68580" marT="0" marB="0"/>
                </a:tc>
                <a:tc>
                  <a:txBody>
                    <a:bodyPr/>
                    <a:lstStyle/>
                    <a:p>
                      <a:pPr algn="ctr">
                        <a:lnSpc>
                          <a:spcPct val="115000"/>
                        </a:lnSpc>
                        <a:spcAft>
                          <a:spcPts val="0"/>
                        </a:spcAft>
                      </a:pPr>
                      <a:r>
                        <a:rPr lang="it-IT" sz="1600" dirty="0" smtClean="0">
                          <a:effectLst/>
                        </a:rPr>
                        <a:t>  251 </a:t>
                      </a:r>
                      <a:r>
                        <a:rPr lang="it-IT" sz="1600" dirty="0">
                          <a:effectLst/>
                        </a:rPr>
                        <a:t>446 310</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45,85</a:t>
                      </a:r>
                      <a:endParaRPr lang="it-IT" sz="1600" dirty="0">
                        <a:effectLst/>
                        <a:latin typeface="Calibri"/>
                        <a:ea typeface="Calibri"/>
                        <a:cs typeface="Times New Roman"/>
                      </a:endParaRPr>
                    </a:p>
                  </a:txBody>
                  <a:tcPr marL="68580" marR="68580" marT="0" marB="0" anchor="ctr"/>
                </a:tc>
              </a:tr>
              <a:tr h="0">
                <a:tc>
                  <a:txBody>
                    <a:bodyPr/>
                    <a:lstStyle/>
                    <a:p>
                      <a:pPr>
                        <a:lnSpc>
                          <a:spcPct val="115000"/>
                        </a:lnSpc>
                        <a:spcAft>
                          <a:spcPts val="0"/>
                        </a:spcAft>
                      </a:pPr>
                      <a:r>
                        <a:rPr lang="it-IT" sz="1600">
                          <a:effectLst/>
                        </a:rPr>
                        <a:t>Estonia</a:t>
                      </a:r>
                      <a:endParaRPr lang="it-IT" sz="1600">
                        <a:effectLst/>
                        <a:latin typeface="Calibri"/>
                        <a:ea typeface="Calibri"/>
                        <a:cs typeface="Times New Roman"/>
                      </a:endParaRPr>
                    </a:p>
                  </a:txBody>
                  <a:tcPr marL="68580" marR="68580" marT="0" marB="0"/>
                </a:tc>
                <a:tc>
                  <a:txBody>
                    <a:bodyPr/>
                    <a:lstStyle/>
                    <a:p>
                      <a:pPr algn="ctr">
                        <a:lnSpc>
                          <a:spcPct val="115000"/>
                        </a:lnSpc>
                        <a:spcAft>
                          <a:spcPts val="0"/>
                        </a:spcAft>
                      </a:pPr>
                      <a:r>
                        <a:rPr lang="it-IT" sz="1600" dirty="0" smtClean="0">
                          <a:effectLst/>
                        </a:rPr>
                        <a:t>  250 </a:t>
                      </a:r>
                      <a:r>
                        <a:rPr lang="it-IT" sz="1600" dirty="0">
                          <a:effectLst/>
                        </a:rPr>
                        <a:t>300 000</a:t>
                      </a:r>
                      <a:endParaRPr lang="it-IT" sz="1600"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it-IT" sz="1600" dirty="0" smtClean="0">
                          <a:effectLst/>
                        </a:rPr>
                        <a:t>       54,90</a:t>
                      </a:r>
                      <a:endParaRPr lang="it-IT" sz="1600" dirty="0">
                        <a:effectLst/>
                        <a:latin typeface="Calibri"/>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977842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28599" y="2819400"/>
            <a:ext cx="8686800" cy="1617712"/>
          </a:xfrm>
        </p:spPr>
        <p:txBody>
          <a:bodyPr/>
          <a:lstStyle/>
          <a:p>
            <a:r>
              <a:rPr lang="en-US" sz="5400" dirty="0" smtClean="0"/>
              <a:t>The Hansa Cultural Route  project</a:t>
            </a:r>
            <a:endParaRPr lang="en-US" sz="5400" dirty="0"/>
          </a:p>
        </p:txBody>
      </p:sp>
    </p:spTree>
    <p:extLst>
      <p:ext uri="{BB962C8B-B14F-4D97-AF65-F5344CB8AC3E}">
        <p14:creationId xmlns:p14="http://schemas.microsoft.com/office/powerpoint/2010/main" val="831026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a 1"/>
          <p:cNvGraphicFramePr>
            <a:graphicFrameLocks noGrp="1"/>
          </p:cNvGraphicFramePr>
          <p:nvPr>
            <p:extLst>
              <p:ext uri="{D42A27DB-BD31-4B8C-83A1-F6EECF244321}">
                <p14:modId xmlns:p14="http://schemas.microsoft.com/office/powerpoint/2010/main" val="3049324303"/>
              </p:ext>
            </p:extLst>
          </p:nvPr>
        </p:nvGraphicFramePr>
        <p:xfrm>
          <a:off x="251520" y="404664"/>
          <a:ext cx="8568952" cy="5890828"/>
        </p:xfrm>
        <a:graphic>
          <a:graphicData uri="http://schemas.openxmlformats.org/drawingml/2006/table">
            <a:tbl>
              <a:tblPr firstRow="1" bandRow="1">
                <a:tableStyleId>{5DA37D80-6434-44D0-A028-1B22A696006F}</a:tableStyleId>
              </a:tblPr>
              <a:tblGrid>
                <a:gridCol w="2050689"/>
                <a:gridCol w="6518263"/>
              </a:tblGrid>
              <a:tr h="2939872">
                <a:tc>
                  <a:txBody>
                    <a:bodyPr/>
                    <a:lstStyle/>
                    <a:p>
                      <a:pPr algn="l"/>
                      <a:r>
                        <a:rPr lang="it-IT" sz="2200" b="0" i="0" dirty="0" err="1" smtClean="0"/>
                        <a:t>Description</a:t>
                      </a:r>
                      <a:r>
                        <a:rPr lang="it-IT" sz="2200" b="0" i="0" dirty="0" smtClean="0"/>
                        <a:t> of the </a:t>
                      </a:r>
                      <a:r>
                        <a:rPr lang="it-IT" sz="2200" b="0" i="0" dirty="0" err="1" smtClean="0"/>
                        <a:t>project</a:t>
                      </a:r>
                      <a:r>
                        <a:rPr lang="it-IT" sz="2200" b="0" baseline="0" dirty="0" smtClean="0"/>
                        <a:t>:</a:t>
                      </a:r>
                      <a:endParaRPr lang="it-IT" sz="2200" b="0" dirty="0"/>
                    </a:p>
                  </a:txBody>
                  <a:tcPr anchor="ctr">
                    <a:solidFill>
                      <a:schemeClr val="accent3">
                        <a:lumMod val="20000"/>
                        <a:lumOff val="80000"/>
                      </a:schemeClr>
                    </a:solidFill>
                  </a:tcPr>
                </a:tc>
                <a:tc>
                  <a:txBody>
                    <a:bodyPr/>
                    <a:lstStyle/>
                    <a:p>
                      <a:pPr algn="just"/>
                      <a:r>
                        <a:rPr lang="en-US" sz="2200" b="0" i="0" kern="1200" dirty="0" smtClean="0">
                          <a:solidFill>
                            <a:schemeClr val="tx1"/>
                          </a:solidFill>
                          <a:effectLst/>
                          <a:latin typeface="+mn-lt"/>
                          <a:ea typeface="+mn-ea"/>
                          <a:cs typeface="+mn-cs"/>
                        </a:rPr>
                        <a:t>The new HANSE consists</a:t>
                      </a:r>
                      <a:r>
                        <a:rPr lang="en-US" sz="2200" b="0" i="0" kern="1200" baseline="0" dirty="0" smtClean="0">
                          <a:solidFill>
                            <a:schemeClr val="tx1"/>
                          </a:solidFill>
                          <a:effectLst/>
                          <a:latin typeface="+mn-lt"/>
                          <a:ea typeface="+mn-ea"/>
                          <a:cs typeface="+mn-cs"/>
                        </a:rPr>
                        <a:t> of a network</a:t>
                      </a:r>
                      <a:r>
                        <a:rPr lang="en-US" sz="2200" b="0" i="0" kern="1200" dirty="0" smtClean="0">
                          <a:solidFill>
                            <a:schemeClr val="tx1"/>
                          </a:solidFill>
                          <a:effectLst/>
                          <a:latin typeface="+mn-lt"/>
                          <a:ea typeface="+mn-ea"/>
                          <a:cs typeface="+mn-cs"/>
                        </a:rPr>
                        <a:t> of</a:t>
                      </a:r>
                      <a:r>
                        <a:rPr lang="en-US" sz="2200" b="0" i="0" kern="1200" baseline="0" dirty="0" smtClean="0">
                          <a:solidFill>
                            <a:schemeClr val="tx1"/>
                          </a:solidFill>
                          <a:effectLst/>
                          <a:latin typeface="+mn-lt"/>
                          <a:ea typeface="+mn-ea"/>
                          <a:cs typeface="+mn-cs"/>
                        </a:rPr>
                        <a:t> </a:t>
                      </a:r>
                      <a:r>
                        <a:rPr lang="en-US" sz="2200" b="0" i="0" kern="1200" dirty="0" smtClean="0">
                          <a:solidFill>
                            <a:schemeClr val="tx1"/>
                          </a:solidFill>
                          <a:effectLst/>
                          <a:latin typeface="+mn-lt"/>
                          <a:ea typeface="+mn-ea"/>
                          <a:cs typeface="+mn-cs"/>
                        </a:rPr>
                        <a:t>181 member towns and cities in 16 European countries, making it the largest voluntary association of towns and cities in the world. The members comprise not only the Hanseatic towns and cities, but also some of the former large depots in north-west Russia, as well as some of the smaller trading posts.</a:t>
                      </a:r>
                      <a:endParaRPr lang="it-IT" sz="2200" b="0" dirty="0"/>
                    </a:p>
                  </a:txBody>
                  <a:tcPr>
                    <a:solidFill>
                      <a:schemeClr val="accent3">
                        <a:lumMod val="20000"/>
                        <a:lumOff val="80000"/>
                      </a:schemeClr>
                    </a:solidFill>
                  </a:tcPr>
                </a:tc>
              </a:tr>
              <a:tr h="13806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2200" b="0" dirty="0" err="1" smtClean="0"/>
                        <a:t>Programme</a:t>
                      </a:r>
                      <a:r>
                        <a:rPr lang="it-IT" sz="2200" b="0" baseline="0" dirty="0" smtClean="0"/>
                        <a:t> </a:t>
                      </a:r>
                      <a:r>
                        <a:rPr lang="it-IT" sz="2200" b="0" baseline="0" dirty="0" err="1" smtClean="0"/>
                        <a:t>participation</a:t>
                      </a:r>
                      <a:r>
                        <a:rPr lang="it-IT" sz="2200" b="0" baseline="0" dirty="0" smtClean="0"/>
                        <a:t> </a:t>
                      </a:r>
                      <a:r>
                        <a:rPr lang="it-IT" sz="2200" b="0" baseline="0" dirty="0" err="1" smtClean="0"/>
                        <a:t>period</a:t>
                      </a:r>
                      <a:r>
                        <a:rPr lang="it-IT" sz="2200" b="0" baseline="0" dirty="0" smtClean="0"/>
                        <a:t>:</a:t>
                      </a:r>
                      <a:endParaRPr lang="it-IT" sz="2200" b="0" dirty="0" smtClean="0"/>
                    </a:p>
                    <a:p>
                      <a:endParaRPr lang="it-IT" sz="2200" dirty="0"/>
                    </a:p>
                  </a:txBody>
                  <a:tcPr anchor="ctr">
                    <a:solidFill>
                      <a:schemeClr val="accent2">
                        <a:lumMod val="20000"/>
                        <a:lumOff val="80000"/>
                      </a:schemeClr>
                    </a:solidFill>
                  </a:tcPr>
                </a:tc>
                <a:tc>
                  <a:txBody>
                    <a:bodyPr/>
                    <a:lstStyle/>
                    <a:p>
                      <a:pPr algn="just"/>
                      <a:r>
                        <a:rPr lang="it-IT" sz="2200" b="0" dirty="0" smtClean="0"/>
                        <a:t>1991 – </a:t>
                      </a:r>
                      <a:r>
                        <a:rPr lang="it-IT" sz="2200" b="0" dirty="0" err="1" smtClean="0"/>
                        <a:t>present</a:t>
                      </a:r>
                      <a:endParaRPr lang="it-IT" sz="2200" b="0" dirty="0" smtClean="0"/>
                    </a:p>
                    <a:p>
                      <a:pPr algn="just"/>
                      <a:r>
                        <a:rPr lang="it-IT" sz="2200" b="0" dirty="0" smtClean="0"/>
                        <a:t>2004:</a:t>
                      </a:r>
                      <a:r>
                        <a:rPr lang="it-IT" sz="2200" b="0" baseline="0" dirty="0" smtClean="0"/>
                        <a:t> </a:t>
                      </a:r>
                      <a:r>
                        <a:rPr lang="it-IT" sz="2200" b="0" baseline="0" dirty="0" err="1" smtClean="0"/>
                        <a:t>certified</a:t>
                      </a:r>
                      <a:r>
                        <a:rPr lang="it-IT" sz="2200" b="0" baseline="0" dirty="0" smtClean="0"/>
                        <a:t> </a:t>
                      </a:r>
                      <a:r>
                        <a:rPr lang="it-IT" sz="2200" b="0" baseline="0" dirty="0" err="1" smtClean="0"/>
                        <a:t>as</a:t>
                      </a:r>
                      <a:r>
                        <a:rPr lang="it-IT" sz="2200" b="0" baseline="0" dirty="0" smtClean="0"/>
                        <a:t> a major Cultural </a:t>
                      </a:r>
                      <a:r>
                        <a:rPr lang="it-IT" sz="2200" b="0" baseline="0" dirty="0" err="1" smtClean="0"/>
                        <a:t>Route</a:t>
                      </a:r>
                      <a:endParaRPr lang="it-IT" sz="2200" b="0" dirty="0" smtClean="0"/>
                    </a:p>
                  </a:txBody>
                  <a:tcPr anchor="ctr">
                    <a:solidFill>
                      <a:schemeClr val="accent2">
                        <a:lumMod val="20000"/>
                        <a:lumOff val="80000"/>
                      </a:schemeClr>
                    </a:solidFill>
                  </a:tcPr>
                </a:tc>
              </a:tr>
              <a:tr h="151839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2200" b="0" dirty="0" err="1" smtClean="0"/>
                        <a:t>Funding</a:t>
                      </a:r>
                      <a:r>
                        <a:rPr lang="it-IT" sz="2200" b="0" dirty="0" smtClean="0"/>
                        <a:t> </a:t>
                      </a:r>
                      <a:r>
                        <a:rPr lang="it-IT" sz="2200" b="0" dirty="0" err="1" smtClean="0"/>
                        <a:t>sources</a:t>
                      </a:r>
                      <a:r>
                        <a:rPr lang="it-IT" sz="2200" b="0" baseline="0" dirty="0" smtClean="0"/>
                        <a:t>:</a:t>
                      </a:r>
                      <a:endParaRPr lang="it-IT" sz="2200" b="0" dirty="0" smtClean="0"/>
                    </a:p>
                    <a:p>
                      <a:endParaRPr lang="it-IT" sz="2200" dirty="0"/>
                    </a:p>
                  </a:txBody>
                  <a:tcPr anchor="ctr">
                    <a:solidFill>
                      <a:schemeClr val="accent3">
                        <a:lumMod val="20000"/>
                        <a:lumOff val="80000"/>
                      </a:schemeClr>
                    </a:solidFill>
                  </a:tcPr>
                </a:tc>
                <a:tc>
                  <a:txBody>
                    <a:bodyPr/>
                    <a:lstStyle/>
                    <a:p>
                      <a:pPr algn="l"/>
                      <a:r>
                        <a:rPr lang="it-IT" sz="2200" b="0" dirty="0" err="1" smtClean="0"/>
                        <a:t>Members</a:t>
                      </a:r>
                      <a:r>
                        <a:rPr lang="it-IT" sz="2200" b="0" dirty="0" smtClean="0"/>
                        <a:t> </a:t>
                      </a:r>
                      <a:r>
                        <a:rPr lang="it-IT" sz="2200" b="0" dirty="0" err="1" smtClean="0"/>
                        <a:t>contribute</a:t>
                      </a:r>
                      <a:r>
                        <a:rPr lang="it-IT" sz="2200" b="0" dirty="0" smtClean="0"/>
                        <a:t> a small </a:t>
                      </a:r>
                      <a:r>
                        <a:rPr lang="it-IT" sz="2200" b="0" dirty="0" err="1" smtClean="0"/>
                        <a:t>fee</a:t>
                      </a:r>
                      <a:r>
                        <a:rPr lang="it-IT" sz="2200" b="0" dirty="0" smtClean="0"/>
                        <a:t> (€ 80 + € 30 p. a.) </a:t>
                      </a:r>
                      <a:r>
                        <a:rPr lang="it-IT" sz="2200" b="0" dirty="0" err="1" smtClean="0"/>
                        <a:t>towards</a:t>
                      </a:r>
                      <a:r>
                        <a:rPr lang="it-IT" sz="2200" b="0" dirty="0" smtClean="0"/>
                        <a:t> the website </a:t>
                      </a:r>
                      <a:r>
                        <a:rPr lang="it-IT" sz="2200" b="0" dirty="0" smtClean="0">
                          <a:hlinkClick r:id="rId2"/>
                        </a:rPr>
                        <a:t>www.hansa.org</a:t>
                      </a:r>
                      <a:endParaRPr lang="it-IT" sz="2200" b="0" dirty="0" smtClean="0"/>
                    </a:p>
                    <a:p>
                      <a:pPr algn="l"/>
                      <a:r>
                        <a:rPr lang="it-IT" sz="2200" b="0" dirty="0" smtClean="0"/>
                        <a:t>No </a:t>
                      </a:r>
                      <a:r>
                        <a:rPr lang="it-IT" sz="2200" b="0" dirty="0" err="1" smtClean="0"/>
                        <a:t>other</a:t>
                      </a:r>
                      <a:r>
                        <a:rPr lang="it-IT" sz="2200" b="0" dirty="0" smtClean="0"/>
                        <a:t> </a:t>
                      </a:r>
                      <a:r>
                        <a:rPr lang="it-IT" sz="2200" b="0" dirty="0" err="1" smtClean="0"/>
                        <a:t>funding</a:t>
                      </a:r>
                      <a:r>
                        <a:rPr lang="it-IT" sz="2200" b="0" dirty="0" smtClean="0"/>
                        <a:t> </a:t>
                      </a:r>
                      <a:r>
                        <a:rPr lang="it-IT" sz="2200" b="0" dirty="0" err="1" smtClean="0"/>
                        <a:t>has</a:t>
                      </a:r>
                      <a:r>
                        <a:rPr lang="it-IT" sz="2200" b="0" dirty="0" smtClean="0"/>
                        <a:t> </a:t>
                      </a:r>
                      <a:r>
                        <a:rPr lang="it-IT" sz="2200" b="0" dirty="0" err="1" smtClean="0"/>
                        <a:t>been</a:t>
                      </a:r>
                      <a:r>
                        <a:rPr lang="it-IT" sz="2200" b="0" dirty="0" smtClean="0"/>
                        <a:t> </a:t>
                      </a:r>
                      <a:r>
                        <a:rPr lang="it-IT" sz="2200" b="0" dirty="0" err="1" smtClean="0"/>
                        <a:t>received</a:t>
                      </a:r>
                      <a:r>
                        <a:rPr lang="it-IT" sz="2200" b="0" dirty="0" smtClean="0"/>
                        <a:t> and </a:t>
                      </a:r>
                      <a:r>
                        <a:rPr lang="it-IT" sz="2200" b="0" dirty="0" err="1" smtClean="0"/>
                        <a:t>each</a:t>
                      </a:r>
                      <a:r>
                        <a:rPr lang="it-IT" sz="2200" b="0" dirty="0" smtClean="0"/>
                        <a:t> </a:t>
                      </a:r>
                      <a:r>
                        <a:rPr lang="it-IT" sz="2200" b="0" dirty="0" err="1" smtClean="0"/>
                        <a:t>town</a:t>
                      </a:r>
                      <a:r>
                        <a:rPr lang="it-IT" sz="2200" b="0" dirty="0" smtClean="0"/>
                        <a:t> </a:t>
                      </a:r>
                      <a:r>
                        <a:rPr lang="it-IT" sz="2200" b="0" dirty="0" err="1" smtClean="0"/>
                        <a:t>is</a:t>
                      </a:r>
                      <a:r>
                        <a:rPr lang="it-IT" sz="2200" b="0" dirty="0" smtClean="0"/>
                        <a:t> </a:t>
                      </a:r>
                      <a:r>
                        <a:rPr lang="it-IT" sz="2200" b="0" dirty="0" err="1" smtClean="0"/>
                        <a:t>responsible</a:t>
                      </a:r>
                      <a:r>
                        <a:rPr lang="it-IT" sz="2200" b="0" dirty="0" smtClean="0"/>
                        <a:t> for </a:t>
                      </a:r>
                      <a:r>
                        <a:rPr lang="it-IT" sz="2200" b="0" dirty="0" err="1" smtClean="0"/>
                        <a:t>funding</a:t>
                      </a:r>
                      <a:r>
                        <a:rPr lang="it-IT" sz="2200" b="0" dirty="0" smtClean="0"/>
                        <a:t> </a:t>
                      </a:r>
                      <a:r>
                        <a:rPr lang="it-IT" sz="2200" b="0" dirty="0" err="1" smtClean="0"/>
                        <a:t>its</a:t>
                      </a:r>
                      <a:r>
                        <a:rPr lang="it-IT" sz="2200" b="0" dirty="0" smtClean="0"/>
                        <a:t> </a:t>
                      </a:r>
                      <a:r>
                        <a:rPr lang="it-IT" sz="2200" b="0" dirty="0" err="1" smtClean="0"/>
                        <a:t>own</a:t>
                      </a:r>
                      <a:r>
                        <a:rPr lang="it-IT" sz="2200" b="0" dirty="0" smtClean="0"/>
                        <a:t> </a:t>
                      </a:r>
                      <a:r>
                        <a:rPr lang="it-IT" sz="2200" b="0" dirty="0" err="1" smtClean="0"/>
                        <a:t>activities</a:t>
                      </a:r>
                      <a:endParaRPr lang="it-IT" sz="2200" b="0" dirty="0"/>
                    </a:p>
                  </a:txBody>
                  <a:tcPr anchor="ctr">
                    <a:solidFill>
                      <a:schemeClr val="accent3">
                        <a:lumMod val="20000"/>
                        <a:lumOff val="80000"/>
                      </a:schemeClr>
                    </a:solidFill>
                  </a:tcPr>
                </a:tc>
              </a:tr>
            </a:tbl>
          </a:graphicData>
        </a:graphic>
      </p:graphicFrame>
    </p:spTree>
    <p:extLst>
      <p:ext uri="{BB962C8B-B14F-4D97-AF65-F5344CB8AC3E}">
        <p14:creationId xmlns:p14="http://schemas.microsoft.com/office/powerpoint/2010/main" val="3263677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82880"/>
            <a:ext cx="8928992" cy="1111664"/>
          </a:xfrm>
        </p:spPr>
        <p:txBody>
          <a:bodyPr>
            <a:noAutofit/>
          </a:bodyPr>
          <a:lstStyle/>
          <a:p>
            <a:r>
              <a:rPr lang="en-US" sz="4000" dirty="0" smtClean="0"/>
              <a:t>Participants</a:t>
            </a:r>
            <a:endParaRPr lang="en-US" sz="4400" dirty="0"/>
          </a:p>
        </p:txBody>
      </p:sp>
      <p:sp>
        <p:nvSpPr>
          <p:cNvPr id="3" name="CasellaDiTesto 2"/>
          <p:cNvSpPr txBox="1"/>
          <p:nvPr/>
        </p:nvSpPr>
        <p:spPr>
          <a:xfrm>
            <a:off x="155468" y="1721181"/>
            <a:ext cx="3264404" cy="430887"/>
          </a:xfrm>
          <a:prstGeom prst="rect">
            <a:avLst/>
          </a:prstGeom>
          <a:noFill/>
        </p:spPr>
        <p:txBody>
          <a:bodyPr wrap="square" rtlCol="0">
            <a:spAutoFit/>
          </a:bodyPr>
          <a:lstStyle/>
          <a:p>
            <a:r>
              <a:rPr lang="it-IT" sz="2200" b="1" dirty="0" err="1" smtClean="0"/>
              <a:t>Participating</a:t>
            </a:r>
            <a:r>
              <a:rPr lang="it-IT" sz="2200" b="1" dirty="0" smtClean="0"/>
              <a:t> </a:t>
            </a:r>
            <a:r>
              <a:rPr lang="it-IT" sz="2200" b="1" dirty="0" err="1" smtClean="0"/>
              <a:t>countries</a:t>
            </a:r>
            <a:r>
              <a:rPr lang="it-IT" sz="2200" dirty="0" smtClean="0"/>
              <a:t>:</a:t>
            </a:r>
            <a:endParaRPr lang="it-IT" sz="2200" dirty="0"/>
          </a:p>
        </p:txBody>
      </p:sp>
      <p:sp>
        <p:nvSpPr>
          <p:cNvPr id="4" name="CasellaDiTesto 3"/>
          <p:cNvSpPr txBox="1"/>
          <p:nvPr/>
        </p:nvSpPr>
        <p:spPr>
          <a:xfrm>
            <a:off x="3419872" y="1721181"/>
            <a:ext cx="5544616" cy="1446550"/>
          </a:xfrm>
          <a:prstGeom prst="rect">
            <a:avLst/>
          </a:prstGeom>
          <a:noFill/>
        </p:spPr>
        <p:txBody>
          <a:bodyPr wrap="square" rtlCol="0">
            <a:spAutoFit/>
          </a:bodyPr>
          <a:lstStyle/>
          <a:p>
            <a:r>
              <a:rPr lang="it-IT" sz="2200" dirty="0"/>
              <a:t>Belarus, </a:t>
            </a:r>
            <a:r>
              <a:rPr lang="it-IT" sz="2200" dirty="0" err="1"/>
              <a:t>Belgium</a:t>
            </a:r>
            <a:r>
              <a:rPr lang="it-IT" sz="2200" dirty="0"/>
              <a:t>, </a:t>
            </a:r>
            <a:r>
              <a:rPr lang="it-IT" sz="2200" dirty="0" err="1"/>
              <a:t>England</a:t>
            </a:r>
            <a:r>
              <a:rPr lang="it-IT" sz="2200" dirty="0"/>
              <a:t>, Estonia, </a:t>
            </a:r>
            <a:r>
              <a:rPr lang="it-IT" sz="2200" dirty="0" err="1"/>
              <a:t>Finland</a:t>
            </a:r>
            <a:r>
              <a:rPr lang="it-IT" sz="2200" dirty="0"/>
              <a:t>, France, Germany, Iceland, Latvia, Lithuania, Netherlands, </a:t>
            </a:r>
            <a:r>
              <a:rPr lang="it-IT" sz="2200" dirty="0" err="1"/>
              <a:t>Norway</a:t>
            </a:r>
            <a:r>
              <a:rPr lang="it-IT" sz="2200" dirty="0"/>
              <a:t>, Poland, Russia, Scotland, </a:t>
            </a:r>
            <a:r>
              <a:rPr lang="it-IT" sz="2200" dirty="0" err="1"/>
              <a:t>Sweden</a:t>
            </a:r>
            <a:r>
              <a:rPr lang="it-IT" sz="2200" dirty="0"/>
              <a:t> </a:t>
            </a:r>
          </a:p>
        </p:txBody>
      </p:sp>
      <p:sp>
        <p:nvSpPr>
          <p:cNvPr id="5" name="CasellaDiTesto 4"/>
          <p:cNvSpPr txBox="1"/>
          <p:nvPr/>
        </p:nvSpPr>
        <p:spPr>
          <a:xfrm>
            <a:off x="252969" y="3409724"/>
            <a:ext cx="2088232" cy="430887"/>
          </a:xfrm>
          <a:prstGeom prst="rect">
            <a:avLst/>
          </a:prstGeom>
          <a:noFill/>
        </p:spPr>
        <p:txBody>
          <a:bodyPr wrap="square" rtlCol="0">
            <a:spAutoFit/>
          </a:bodyPr>
          <a:lstStyle/>
          <a:p>
            <a:r>
              <a:rPr lang="it-IT" sz="2200" b="1" dirty="0" err="1" smtClean="0"/>
              <a:t>Main</a:t>
            </a:r>
            <a:r>
              <a:rPr lang="it-IT" sz="2200" b="1" dirty="0" smtClean="0"/>
              <a:t> </a:t>
            </a:r>
            <a:r>
              <a:rPr lang="it-IT" sz="2200" b="1" dirty="0" err="1" smtClean="0"/>
              <a:t>Partners</a:t>
            </a:r>
            <a:r>
              <a:rPr lang="it-IT" sz="2200" b="1" dirty="0" smtClean="0"/>
              <a:t>:</a:t>
            </a:r>
            <a:endParaRPr lang="it-IT" sz="2200" b="1" dirty="0"/>
          </a:p>
        </p:txBody>
      </p:sp>
      <p:sp>
        <p:nvSpPr>
          <p:cNvPr id="6" name="CasellaDiTesto 5"/>
          <p:cNvSpPr txBox="1"/>
          <p:nvPr/>
        </p:nvSpPr>
        <p:spPr>
          <a:xfrm>
            <a:off x="2435804" y="3398614"/>
            <a:ext cx="6552728" cy="3477875"/>
          </a:xfrm>
          <a:prstGeom prst="rect">
            <a:avLst/>
          </a:prstGeom>
          <a:noFill/>
        </p:spPr>
        <p:txBody>
          <a:bodyPr wrap="square" rtlCol="0">
            <a:spAutoFit/>
          </a:bodyPr>
          <a:lstStyle/>
          <a:p>
            <a:r>
              <a:rPr lang="it-IT" sz="2200" u="sng" dirty="0" smtClean="0"/>
              <a:t>Local </a:t>
            </a:r>
            <a:r>
              <a:rPr lang="it-IT" sz="2200" u="sng" dirty="0" err="1" smtClean="0"/>
              <a:t>municipalities</a:t>
            </a:r>
            <a:endParaRPr lang="it-IT" sz="2200" dirty="0"/>
          </a:p>
          <a:p>
            <a:r>
              <a:rPr lang="it-IT" sz="2200" u="sng" dirty="0" smtClean="0"/>
              <a:t>A </a:t>
            </a:r>
            <a:r>
              <a:rPr lang="it-IT" sz="2200" u="sng" dirty="0" err="1" smtClean="0"/>
              <a:t>few</a:t>
            </a:r>
            <a:r>
              <a:rPr lang="it-IT" sz="2200" u="sng" dirty="0" smtClean="0"/>
              <a:t> corporate </a:t>
            </a:r>
            <a:r>
              <a:rPr lang="it-IT" sz="2200" u="sng" dirty="0" err="1" smtClean="0"/>
              <a:t>sponsors</a:t>
            </a:r>
            <a:r>
              <a:rPr lang="it-IT" sz="2200" dirty="0" smtClean="0"/>
              <a:t>: </a:t>
            </a:r>
            <a:r>
              <a:rPr lang="it-IT" sz="2200" i="1" dirty="0" smtClean="0"/>
              <a:t>Air </a:t>
            </a:r>
            <a:r>
              <a:rPr lang="it-IT" sz="2200" i="1" dirty="0" err="1" smtClean="0"/>
              <a:t>Baltic</a:t>
            </a:r>
            <a:r>
              <a:rPr lang="it-IT" sz="2200" dirty="0" smtClean="0"/>
              <a:t>, </a:t>
            </a:r>
            <a:r>
              <a:rPr lang="it-IT" sz="2200" i="1" dirty="0" smtClean="0"/>
              <a:t>Die </a:t>
            </a:r>
            <a:r>
              <a:rPr lang="it-IT" sz="2200" i="1" dirty="0" err="1" smtClean="0"/>
              <a:t>Hanse</a:t>
            </a:r>
            <a:r>
              <a:rPr lang="it-IT" sz="2200" i="1" dirty="0" smtClean="0"/>
              <a:t> Publishing House</a:t>
            </a:r>
          </a:p>
          <a:p>
            <a:r>
              <a:rPr lang="it-IT" sz="2200" u="sng" dirty="0" smtClean="0"/>
              <a:t>Private Tour </a:t>
            </a:r>
            <a:r>
              <a:rPr lang="it-IT" sz="2200" u="sng" dirty="0" err="1" smtClean="0"/>
              <a:t>operators</a:t>
            </a:r>
            <a:r>
              <a:rPr lang="it-IT" sz="2200" dirty="0" smtClean="0"/>
              <a:t>: </a:t>
            </a:r>
            <a:r>
              <a:rPr lang="it-IT" sz="2200" i="1" dirty="0" smtClean="0"/>
              <a:t>Via Hansa</a:t>
            </a:r>
          </a:p>
          <a:p>
            <a:r>
              <a:rPr lang="it-IT" sz="2200" u="sng" dirty="0" err="1" smtClean="0"/>
              <a:t>Institution</a:t>
            </a:r>
            <a:r>
              <a:rPr lang="it-IT" sz="2200" dirty="0" smtClean="0"/>
              <a:t>: </a:t>
            </a:r>
            <a:r>
              <a:rPr lang="it-IT" sz="2200" i="1" dirty="0" err="1" smtClean="0"/>
              <a:t>University</a:t>
            </a:r>
            <a:r>
              <a:rPr lang="it-IT" sz="2200" i="1" dirty="0" smtClean="0"/>
              <a:t> of </a:t>
            </a:r>
            <a:r>
              <a:rPr lang="it-IT" sz="2200" i="1" dirty="0" err="1"/>
              <a:t>A</a:t>
            </a:r>
            <a:r>
              <a:rPr lang="it-IT" sz="2200" i="1" dirty="0" err="1" smtClean="0"/>
              <a:t>pplied</a:t>
            </a:r>
            <a:r>
              <a:rPr lang="it-IT" sz="2200" i="1" dirty="0" smtClean="0"/>
              <a:t> </a:t>
            </a:r>
            <a:r>
              <a:rPr lang="it-IT" sz="2200" i="1" dirty="0" err="1" smtClean="0"/>
              <a:t>Sciences</a:t>
            </a:r>
            <a:r>
              <a:rPr lang="it-IT" sz="2200" dirty="0" smtClean="0"/>
              <a:t> in Munster (for the </a:t>
            </a:r>
            <a:r>
              <a:rPr lang="it-IT" sz="2200" dirty="0" err="1" smtClean="0"/>
              <a:t>research</a:t>
            </a:r>
            <a:r>
              <a:rPr lang="it-IT" sz="2200" dirty="0" smtClean="0"/>
              <a:t>) </a:t>
            </a:r>
          </a:p>
          <a:p>
            <a:r>
              <a:rPr lang="it-IT" sz="2200" u="sng" dirty="0" err="1" smtClean="0"/>
              <a:t>NGOs</a:t>
            </a:r>
            <a:r>
              <a:rPr lang="it-IT" sz="2200" dirty="0" smtClean="0"/>
              <a:t> (e.g.: </a:t>
            </a:r>
            <a:r>
              <a:rPr lang="it-IT" sz="2200" i="1" dirty="0" err="1" smtClean="0"/>
              <a:t>Bonifatius</a:t>
            </a:r>
            <a:r>
              <a:rPr lang="it-IT" sz="2200" i="1" dirty="0" smtClean="0"/>
              <a:t> </a:t>
            </a:r>
            <a:r>
              <a:rPr lang="it-IT" sz="2200" i="1" dirty="0" err="1"/>
              <a:t>Guild</a:t>
            </a:r>
            <a:r>
              <a:rPr lang="it-IT" sz="2200" dirty="0"/>
              <a:t> in Estonia</a:t>
            </a:r>
            <a:r>
              <a:rPr lang="it-IT" sz="2200" dirty="0" smtClean="0"/>
              <a:t>) and </a:t>
            </a:r>
            <a:r>
              <a:rPr lang="it-IT" sz="2200" u="sng" dirty="0" err="1" smtClean="0"/>
              <a:t>SMEs</a:t>
            </a:r>
            <a:r>
              <a:rPr lang="it-IT" sz="2200" dirty="0" smtClean="0"/>
              <a:t> (e.g.: </a:t>
            </a:r>
            <a:r>
              <a:rPr lang="it-IT" sz="2200" i="1" dirty="0" err="1" smtClean="0"/>
              <a:t>Emajoe</a:t>
            </a:r>
            <a:r>
              <a:rPr lang="it-IT" sz="2200" i="1" dirty="0" smtClean="0"/>
              <a:t> </a:t>
            </a:r>
            <a:r>
              <a:rPr lang="it-IT" sz="2200" i="1" dirty="0"/>
              <a:t>Barge Society </a:t>
            </a:r>
            <a:r>
              <a:rPr lang="it-IT" sz="2200" dirty="0"/>
              <a:t>in </a:t>
            </a:r>
            <a:r>
              <a:rPr lang="it-IT" sz="2200" dirty="0" smtClean="0"/>
              <a:t>Tartu, Estonia; </a:t>
            </a:r>
            <a:r>
              <a:rPr lang="it-IT" sz="2200" i="1" dirty="0" err="1" smtClean="0"/>
              <a:t>Het</a:t>
            </a:r>
            <a:r>
              <a:rPr lang="it-IT" sz="2200" i="1" dirty="0" smtClean="0"/>
              <a:t> </a:t>
            </a:r>
            <a:r>
              <a:rPr lang="it-IT" sz="2200" i="1" dirty="0" err="1" smtClean="0"/>
              <a:t>Hanze</a:t>
            </a:r>
            <a:r>
              <a:rPr lang="it-IT" sz="2200" i="1" dirty="0" smtClean="0"/>
              <a:t> </a:t>
            </a:r>
            <a:r>
              <a:rPr lang="it-IT" sz="2200" i="1" dirty="0" err="1" smtClean="0"/>
              <a:t>Huis</a:t>
            </a:r>
            <a:r>
              <a:rPr lang="it-IT" sz="2200" i="1" dirty="0" smtClean="0"/>
              <a:t> </a:t>
            </a:r>
            <a:r>
              <a:rPr lang="it-IT" sz="2200" i="1" dirty="0" err="1" smtClean="0"/>
              <a:t>foodstore</a:t>
            </a:r>
            <a:r>
              <a:rPr lang="it-IT" sz="2200" dirty="0" smtClean="0"/>
              <a:t> in Amsterdam) </a:t>
            </a:r>
            <a:r>
              <a:rPr lang="it-IT" sz="2200" dirty="0" err="1" smtClean="0"/>
              <a:t>participating</a:t>
            </a:r>
            <a:r>
              <a:rPr lang="it-IT" sz="2200" dirty="0" smtClean="0"/>
              <a:t> in Hansa </a:t>
            </a:r>
            <a:r>
              <a:rPr lang="it-IT" sz="2200" dirty="0" err="1" smtClean="0"/>
              <a:t>Days</a:t>
            </a:r>
            <a:endParaRPr lang="it-IT" sz="2200" dirty="0" smtClean="0"/>
          </a:p>
        </p:txBody>
      </p:sp>
    </p:spTree>
    <p:extLst>
      <p:ext uri="{BB962C8B-B14F-4D97-AF65-F5344CB8AC3E}">
        <p14:creationId xmlns:p14="http://schemas.microsoft.com/office/powerpoint/2010/main" val="11837131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smtClean="0"/>
              <a:t>Stated objectives</a:t>
            </a:r>
            <a:endParaRPr lang="en-US"/>
          </a:p>
        </p:txBody>
      </p:sp>
      <p:sp>
        <p:nvSpPr>
          <p:cNvPr id="3" name="CasellaDiTesto 2"/>
          <p:cNvSpPr txBox="1"/>
          <p:nvPr/>
        </p:nvSpPr>
        <p:spPr>
          <a:xfrm>
            <a:off x="395536" y="1916832"/>
            <a:ext cx="8496944" cy="4431983"/>
          </a:xfrm>
          <a:prstGeom prst="rect">
            <a:avLst/>
          </a:prstGeom>
          <a:noFill/>
        </p:spPr>
        <p:txBody>
          <a:bodyPr wrap="square" rtlCol="0">
            <a:spAutoFit/>
          </a:bodyPr>
          <a:lstStyle/>
          <a:p>
            <a:pPr marL="285750" indent="-285750">
              <a:buFont typeface="Wingdings" pitchFamily="2" charset="2"/>
              <a:buChar char="v"/>
            </a:pPr>
            <a:r>
              <a:rPr lang="it-IT" sz="2200" dirty="0"/>
              <a:t> </a:t>
            </a:r>
            <a:r>
              <a:rPr lang="it-IT" sz="2200" dirty="0" smtClean="0"/>
              <a:t> </a:t>
            </a:r>
            <a:r>
              <a:rPr lang="lv-LV" sz="2200" dirty="0" smtClean="0"/>
              <a:t>E</a:t>
            </a:r>
            <a:r>
              <a:rPr lang="en-US" sz="2200" dirty="0" err="1" smtClean="0"/>
              <a:t>ncouraging</a:t>
            </a:r>
            <a:r>
              <a:rPr lang="en-US" sz="2200" dirty="0" smtClean="0"/>
              <a:t> </a:t>
            </a:r>
            <a:r>
              <a:rPr lang="en-US" sz="2200" dirty="0"/>
              <a:t>transnational collaboration and the promotion of the region’s common cultural </a:t>
            </a:r>
            <a:r>
              <a:rPr lang="en-US" sz="2200" dirty="0" smtClean="0"/>
              <a:t>heritage</a:t>
            </a:r>
          </a:p>
          <a:p>
            <a:pPr>
              <a:spcAft>
                <a:spcPts val="1200"/>
              </a:spcAft>
            </a:pPr>
            <a:endParaRPr lang="en-US" sz="2200" dirty="0" smtClean="0"/>
          </a:p>
          <a:p>
            <a:pPr marL="285750" indent="-285750">
              <a:buFont typeface="Wingdings" pitchFamily="2" charset="2"/>
              <a:buChar char="v"/>
            </a:pPr>
            <a:r>
              <a:rPr lang="it-IT" sz="2200" dirty="0" smtClean="0"/>
              <a:t>  </a:t>
            </a:r>
            <a:r>
              <a:rPr lang="lv-LV" sz="2200" dirty="0" smtClean="0"/>
              <a:t>R</a:t>
            </a:r>
            <a:r>
              <a:rPr lang="en-US" sz="2200" dirty="0" err="1"/>
              <a:t>eviv</a:t>
            </a:r>
            <a:r>
              <a:rPr lang="lv-LV" sz="2200" dirty="0"/>
              <a:t>ing</a:t>
            </a:r>
            <a:r>
              <a:rPr lang="en-US" sz="2200" dirty="0"/>
              <a:t> the spirit and the ideas of the European </a:t>
            </a:r>
            <a:r>
              <a:rPr lang="en-US" sz="2200" dirty="0" smtClean="0"/>
              <a:t>city/municipality</a:t>
            </a:r>
          </a:p>
          <a:p>
            <a:pPr>
              <a:spcAft>
                <a:spcPts val="1200"/>
              </a:spcAft>
            </a:pPr>
            <a:endParaRPr lang="en-US" sz="2200" dirty="0" smtClean="0"/>
          </a:p>
          <a:p>
            <a:pPr marL="285750" indent="-285750">
              <a:buFont typeface="Wingdings" pitchFamily="2" charset="2"/>
              <a:buChar char="v"/>
            </a:pPr>
            <a:r>
              <a:rPr lang="it-IT" sz="2200" dirty="0" smtClean="0"/>
              <a:t>  </a:t>
            </a:r>
            <a:r>
              <a:rPr lang="lv-LV" sz="2200" dirty="0" smtClean="0"/>
              <a:t>P</a:t>
            </a:r>
            <a:r>
              <a:rPr lang="en-US" sz="2200" dirty="0" err="1"/>
              <a:t>romot</a:t>
            </a:r>
            <a:r>
              <a:rPr lang="lv-LV" sz="2200" dirty="0"/>
              <a:t>ing</a:t>
            </a:r>
            <a:r>
              <a:rPr lang="en-US" sz="2200" dirty="0"/>
              <a:t> the self-awareness of the Hanseatic </a:t>
            </a:r>
            <a:r>
              <a:rPr lang="en-US" sz="2200" dirty="0" smtClean="0"/>
              <a:t>cities</a:t>
            </a:r>
          </a:p>
          <a:p>
            <a:pPr>
              <a:spcAft>
                <a:spcPts val="1200"/>
              </a:spcAft>
            </a:pPr>
            <a:endParaRPr lang="en-US" sz="2200" dirty="0"/>
          </a:p>
          <a:p>
            <a:pPr marL="285750" indent="-285750">
              <a:buFont typeface="Wingdings" pitchFamily="2" charset="2"/>
              <a:buChar char="v"/>
            </a:pPr>
            <a:r>
              <a:rPr lang="it-IT" sz="2200" dirty="0" smtClean="0"/>
              <a:t>  </a:t>
            </a:r>
            <a:r>
              <a:rPr lang="lv-LV" sz="2200" dirty="0" smtClean="0"/>
              <a:t>D</a:t>
            </a:r>
            <a:r>
              <a:rPr lang="en-US" sz="2200" dirty="0" err="1"/>
              <a:t>evelop</a:t>
            </a:r>
            <a:r>
              <a:rPr lang="lv-LV" sz="2200" dirty="0"/>
              <a:t>ing</a:t>
            </a:r>
            <a:r>
              <a:rPr lang="en-US" sz="2200" dirty="0"/>
              <a:t> cooperation with the goal of making a contribution to the economic, cultural, social and governmental unification of Europe</a:t>
            </a:r>
            <a:endParaRPr lang="lv-LV" sz="2200" dirty="0"/>
          </a:p>
        </p:txBody>
      </p:sp>
    </p:spTree>
    <p:extLst>
      <p:ext uri="{BB962C8B-B14F-4D97-AF65-F5344CB8AC3E}">
        <p14:creationId xmlns:p14="http://schemas.microsoft.com/office/powerpoint/2010/main" val="1252987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allsdl.com/wp-content/uploads/2012/10/Beautiful-Baltic-600x375.jpg"/>
          <p:cNvPicPr>
            <a:picLocks noChangeAspect="1" noChangeArrowheads="1"/>
          </p:cNvPicPr>
          <p:nvPr/>
        </p:nvPicPr>
        <p:blipFill>
          <a:blip r:embed="rId2" cstate="print"/>
          <a:srcRect/>
          <a:stretch>
            <a:fillRect/>
          </a:stretch>
        </p:blipFill>
        <p:spPr bwMode="auto">
          <a:xfrm>
            <a:off x="6695728" y="3068960"/>
            <a:ext cx="2268760" cy="1114987"/>
          </a:xfrm>
          <a:prstGeom prst="rect">
            <a:avLst/>
          </a:prstGeom>
          <a:noFill/>
        </p:spPr>
      </p:pic>
      <p:sp>
        <p:nvSpPr>
          <p:cNvPr id="2" name="Titolo 1"/>
          <p:cNvSpPr>
            <a:spLocks noGrp="1"/>
          </p:cNvSpPr>
          <p:nvPr>
            <p:ph type="title"/>
          </p:nvPr>
        </p:nvSpPr>
        <p:spPr>
          <a:xfrm>
            <a:off x="457200" y="182880"/>
            <a:ext cx="8229600" cy="1085880"/>
          </a:xfrm>
        </p:spPr>
        <p:txBody>
          <a:bodyPr/>
          <a:lstStyle/>
          <a:p>
            <a:r>
              <a:rPr lang="it-IT" dirty="0" err="1" smtClean="0"/>
              <a:t>Implemented</a:t>
            </a:r>
            <a:r>
              <a:rPr lang="it-IT" dirty="0" smtClean="0"/>
              <a:t> </a:t>
            </a:r>
            <a:r>
              <a:rPr lang="it-IT" dirty="0" err="1" smtClean="0"/>
              <a:t>activities</a:t>
            </a:r>
            <a:endParaRPr lang="it-IT" dirty="0"/>
          </a:p>
        </p:txBody>
      </p:sp>
      <p:sp>
        <p:nvSpPr>
          <p:cNvPr id="3" name="Segnaposto contenuto 2"/>
          <p:cNvSpPr>
            <a:spLocks noGrp="1"/>
          </p:cNvSpPr>
          <p:nvPr>
            <p:ph idx="1"/>
          </p:nvPr>
        </p:nvSpPr>
        <p:spPr>
          <a:xfrm>
            <a:off x="179512" y="1600200"/>
            <a:ext cx="5400600" cy="5141168"/>
          </a:xfrm>
        </p:spPr>
        <p:txBody>
          <a:bodyPr>
            <a:normAutofit fontScale="92500" lnSpcReduction="10000"/>
          </a:bodyPr>
          <a:lstStyle/>
          <a:p>
            <a:pPr>
              <a:lnSpc>
                <a:spcPct val="110000"/>
              </a:lnSpc>
              <a:spcBef>
                <a:spcPts val="0"/>
              </a:spcBef>
            </a:pPr>
            <a:r>
              <a:rPr lang="it-IT" b="1" dirty="0" err="1" smtClean="0"/>
              <a:t>Annual</a:t>
            </a:r>
            <a:r>
              <a:rPr lang="it-IT" b="1" dirty="0" smtClean="0"/>
              <a:t> </a:t>
            </a:r>
            <a:r>
              <a:rPr lang="it-IT" b="1" dirty="0" err="1" smtClean="0"/>
              <a:t>Hansa</a:t>
            </a:r>
            <a:r>
              <a:rPr lang="it-IT" b="1" dirty="0" smtClean="0"/>
              <a:t> </a:t>
            </a:r>
            <a:r>
              <a:rPr lang="it-IT" b="1" dirty="0" err="1" smtClean="0"/>
              <a:t>Day</a:t>
            </a:r>
            <a:r>
              <a:rPr lang="it-IT" b="1" dirty="0" smtClean="0"/>
              <a:t> and Convention </a:t>
            </a:r>
          </a:p>
          <a:p>
            <a:pPr>
              <a:lnSpc>
                <a:spcPct val="110000"/>
              </a:lnSpc>
              <a:spcBef>
                <a:spcPts val="0"/>
              </a:spcBef>
              <a:buNone/>
            </a:pPr>
            <a:r>
              <a:rPr lang="it-IT" sz="1700" dirty="0" smtClean="0">
                <a:hlinkClick r:id="rId3"/>
              </a:rPr>
              <a:t>http://www.hanse.org/en/</a:t>
            </a:r>
            <a:r>
              <a:rPr lang="it-IT" sz="1700" dirty="0" err="1" smtClean="0">
                <a:hlinkClick r:id="rId3"/>
              </a:rPr>
              <a:t>international-hanse-days</a:t>
            </a:r>
            <a:r>
              <a:rPr lang="it-IT" sz="1700" dirty="0" smtClean="0">
                <a:hlinkClick r:id="rId3"/>
              </a:rPr>
              <a:t>/</a:t>
            </a:r>
            <a:r>
              <a:rPr lang="it-IT" sz="1700" dirty="0" err="1" smtClean="0">
                <a:hlinkClick r:id="rId3"/>
              </a:rPr>
              <a:t>the-traditional-hanseatic-days</a:t>
            </a:r>
            <a:r>
              <a:rPr lang="it-IT" sz="1700" dirty="0" smtClean="0">
                <a:hlinkClick r:id="rId3"/>
              </a:rPr>
              <a:t>/</a:t>
            </a:r>
            <a:endParaRPr lang="it-IT" sz="1700" dirty="0" smtClean="0"/>
          </a:p>
          <a:p>
            <a:pPr>
              <a:lnSpc>
                <a:spcPct val="110000"/>
              </a:lnSpc>
              <a:spcBef>
                <a:spcPts val="0"/>
              </a:spcBef>
            </a:pPr>
            <a:endParaRPr lang="it-IT" dirty="0" smtClean="0"/>
          </a:p>
          <a:p>
            <a:pPr>
              <a:lnSpc>
                <a:spcPct val="110000"/>
              </a:lnSpc>
              <a:spcBef>
                <a:spcPts val="0"/>
              </a:spcBef>
            </a:pPr>
            <a:r>
              <a:rPr lang="it-IT" b="1" dirty="0" err="1" smtClean="0"/>
              <a:t>Local</a:t>
            </a:r>
            <a:r>
              <a:rPr lang="it-IT" b="1" dirty="0" smtClean="0"/>
              <a:t> </a:t>
            </a:r>
            <a:r>
              <a:rPr lang="it-IT" b="1" dirty="0" err="1" smtClean="0"/>
              <a:t>Hansa</a:t>
            </a:r>
            <a:r>
              <a:rPr lang="it-IT" b="1" dirty="0" smtClean="0"/>
              <a:t> </a:t>
            </a:r>
            <a:r>
              <a:rPr lang="it-IT" b="1" dirty="0" err="1" smtClean="0"/>
              <a:t>Days</a:t>
            </a:r>
            <a:r>
              <a:rPr lang="it-IT" b="1" dirty="0" smtClean="0"/>
              <a:t> </a:t>
            </a:r>
          </a:p>
          <a:p>
            <a:pPr>
              <a:lnSpc>
                <a:spcPct val="110000"/>
              </a:lnSpc>
              <a:spcBef>
                <a:spcPts val="0"/>
              </a:spcBef>
              <a:buNone/>
            </a:pPr>
            <a:r>
              <a:rPr lang="it-IT" sz="1700" dirty="0" smtClean="0">
                <a:hlinkClick r:id="rId4"/>
              </a:rPr>
              <a:t>www.hansebund.org</a:t>
            </a:r>
            <a:r>
              <a:rPr lang="it-IT" sz="1700" dirty="0" smtClean="0"/>
              <a:t> – </a:t>
            </a:r>
            <a:r>
              <a:rPr lang="it-IT" sz="1700" dirty="0" smtClean="0">
                <a:hlinkClick r:id="rId5"/>
              </a:rPr>
              <a:t>www.medeltidsveckan.se</a:t>
            </a:r>
            <a:r>
              <a:rPr lang="it-IT" sz="1700" dirty="0" smtClean="0"/>
              <a:t> </a:t>
            </a:r>
          </a:p>
          <a:p>
            <a:pPr>
              <a:spcBef>
                <a:spcPts val="0"/>
              </a:spcBef>
            </a:pPr>
            <a:endParaRPr lang="it-IT" dirty="0" smtClean="0"/>
          </a:p>
          <a:p>
            <a:pPr>
              <a:spcBef>
                <a:spcPts val="0"/>
              </a:spcBef>
            </a:pPr>
            <a:r>
              <a:rPr lang="it-IT" b="1" dirty="0" err="1" smtClean="0"/>
              <a:t>Hansa</a:t>
            </a:r>
            <a:r>
              <a:rPr lang="it-IT" b="1" dirty="0" smtClean="0"/>
              <a:t> </a:t>
            </a:r>
            <a:r>
              <a:rPr lang="it-IT" b="1" dirty="0" err="1" smtClean="0"/>
              <a:t>Youth</a:t>
            </a:r>
            <a:r>
              <a:rPr lang="it-IT" b="1" dirty="0" smtClean="0"/>
              <a:t> League</a:t>
            </a:r>
          </a:p>
          <a:p>
            <a:pPr>
              <a:spcBef>
                <a:spcPts val="0"/>
              </a:spcBef>
              <a:buNone/>
            </a:pPr>
            <a:r>
              <a:rPr lang="it-IT" sz="1700" dirty="0" smtClean="0">
                <a:hlinkClick r:id="rId6"/>
              </a:rPr>
              <a:t>www.hanse.org/en/</a:t>
            </a:r>
            <a:r>
              <a:rPr lang="it-IT" sz="1700" dirty="0" err="1" smtClean="0">
                <a:hlinkClick r:id="rId6"/>
              </a:rPr>
              <a:t>die-hanse-today</a:t>
            </a:r>
            <a:r>
              <a:rPr lang="it-IT" sz="1700" dirty="0" smtClean="0">
                <a:hlinkClick r:id="rId6"/>
              </a:rPr>
              <a:t>/</a:t>
            </a:r>
            <a:r>
              <a:rPr lang="it-IT" sz="1700" dirty="0" err="1" smtClean="0">
                <a:hlinkClick r:id="rId6"/>
              </a:rPr>
              <a:t>organisation</a:t>
            </a:r>
            <a:r>
              <a:rPr lang="it-IT" sz="1700" dirty="0" smtClean="0">
                <a:hlinkClick r:id="rId6"/>
              </a:rPr>
              <a:t>/</a:t>
            </a:r>
            <a:r>
              <a:rPr lang="it-IT" sz="1700" dirty="0" err="1" smtClean="0">
                <a:hlinkClick r:id="rId6"/>
              </a:rPr>
              <a:t>youth-hansa</a:t>
            </a:r>
            <a:r>
              <a:rPr lang="it-IT" sz="1700" dirty="0" smtClean="0">
                <a:hlinkClick r:id="rId6"/>
              </a:rPr>
              <a:t>/</a:t>
            </a:r>
            <a:endParaRPr lang="it-IT" sz="1700" dirty="0" smtClean="0"/>
          </a:p>
          <a:p>
            <a:pPr>
              <a:spcBef>
                <a:spcPts val="0"/>
              </a:spcBef>
              <a:buNone/>
            </a:pPr>
            <a:endParaRPr lang="it-IT" sz="1700" dirty="0" smtClean="0"/>
          </a:p>
          <a:p>
            <a:pPr>
              <a:lnSpc>
                <a:spcPct val="110000"/>
              </a:lnSpc>
              <a:spcBef>
                <a:spcPts val="0"/>
              </a:spcBef>
            </a:pPr>
            <a:r>
              <a:rPr lang="it-IT" b="1" dirty="0" smtClean="0"/>
              <a:t>Promotion </a:t>
            </a:r>
          </a:p>
          <a:p>
            <a:pPr>
              <a:lnSpc>
                <a:spcPct val="110000"/>
              </a:lnSpc>
              <a:spcBef>
                <a:spcPts val="0"/>
              </a:spcBef>
              <a:buNone/>
            </a:pPr>
            <a:r>
              <a:rPr lang="it-IT" sz="1700" dirty="0" smtClean="0">
                <a:hlinkClick r:id="rId7"/>
              </a:rPr>
              <a:t>http://www.airbaltic.com/en/</a:t>
            </a:r>
            <a:r>
              <a:rPr lang="it-IT" sz="1700" dirty="0" err="1" smtClean="0">
                <a:hlinkClick r:id="rId7"/>
              </a:rPr>
              <a:t>index</a:t>
            </a:r>
            <a:r>
              <a:rPr lang="it-IT" sz="1700" dirty="0" smtClean="0"/>
              <a:t> - </a:t>
            </a:r>
            <a:r>
              <a:rPr lang="it-IT" sz="1700" dirty="0" smtClean="0">
                <a:hlinkClick r:id="rId8"/>
              </a:rPr>
              <a:t>http://www.hanse.org/en/</a:t>
            </a:r>
            <a:r>
              <a:rPr lang="it-IT" sz="1700" dirty="0" err="1" smtClean="0">
                <a:hlinkClick r:id="rId8"/>
              </a:rPr>
              <a:t>tourism</a:t>
            </a:r>
            <a:r>
              <a:rPr lang="it-IT" sz="1700" dirty="0" smtClean="0">
                <a:hlinkClick r:id="rId8"/>
              </a:rPr>
              <a:t>/#</a:t>
            </a:r>
            <a:endParaRPr lang="it-IT" sz="1700" dirty="0" smtClean="0"/>
          </a:p>
          <a:p>
            <a:pPr>
              <a:lnSpc>
                <a:spcPct val="110000"/>
              </a:lnSpc>
              <a:spcBef>
                <a:spcPts val="0"/>
              </a:spcBef>
              <a:buNone/>
            </a:pPr>
            <a:endParaRPr lang="it-IT" dirty="0" smtClean="0"/>
          </a:p>
          <a:p>
            <a:pPr>
              <a:lnSpc>
                <a:spcPct val="110000"/>
              </a:lnSpc>
              <a:spcBef>
                <a:spcPts val="0"/>
              </a:spcBef>
            </a:pPr>
            <a:r>
              <a:rPr lang="it-IT" b="1" dirty="0" smtClean="0"/>
              <a:t>Business </a:t>
            </a:r>
            <a:r>
              <a:rPr lang="it-IT" b="1" dirty="0" err="1" smtClean="0"/>
              <a:t>Region</a:t>
            </a:r>
            <a:r>
              <a:rPr lang="it-IT" b="1" dirty="0" smtClean="0"/>
              <a:t> </a:t>
            </a:r>
            <a:r>
              <a:rPr lang="it-IT" b="1" dirty="0" err="1" smtClean="0"/>
              <a:t>Hanse</a:t>
            </a:r>
            <a:endParaRPr lang="it-IT" b="1" dirty="0" smtClean="0"/>
          </a:p>
          <a:p>
            <a:pPr>
              <a:lnSpc>
                <a:spcPct val="110000"/>
              </a:lnSpc>
              <a:spcBef>
                <a:spcPts val="0"/>
              </a:spcBef>
              <a:buNone/>
            </a:pPr>
            <a:r>
              <a:rPr lang="it-IT" sz="1700" dirty="0" smtClean="0">
                <a:hlinkClick r:id="rId9"/>
              </a:rPr>
              <a:t>http://www.hanse-business-reloaded.eu/</a:t>
            </a:r>
            <a:endParaRPr lang="it-IT" sz="1700" dirty="0" smtClean="0"/>
          </a:p>
        </p:txBody>
      </p:sp>
      <p:pic>
        <p:nvPicPr>
          <p:cNvPr id="2051" name="Picture 3" descr="C:\Users\Selene\Desktop\hanza (1).jpg"/>
          <p:cNvPicPr>
            <a:picLocks noChangeAspect="1" noChangeArrowheads="1"/>
          </p:cNvPicPr>
          <p:nvPr/>
        </p:nvPicPr>
        <p:blipFill>
          <a:blip r:embed="rId10" cstate="print"/>
          <a:srcRect/>
          <a:stretch>
            <a:fillRect/>
          </a:stretch>
        </p:blipFill>
        <p:spPr bwMode="auto">
          <a:xfrm>
            <a:off x="6660232" y="1628800"/>
            <a:ext cx="2304256" cy="1327919"/>
          </a:xfrm>
          <a:prstGeom prst="rect">
            <a:avLst/>
          </a:prstGeom>
          <a:noFill/>
        </p:spPr>
      </p:pic>
      <p:pic>
        <p:nvPicPr>
          <p:cNvPr id="2052" name="Picture 4" descr="C:\Users\Selene\Desktop\80470.jpg"/>
          <p:cNvPicPr>
            <a:picLocks noChangeAspect="1" noChangeArrowheads="1"/>
          </p:cNvPicPr>
          <p:nvPr/>
        </p:nvPicPr>
        <p:blipFill>
          <a:blip r:embed="rId11" cstate="print"/>
          <a:srcRect/>
          <a:stretch>
            <a:fillRect/>
          </a:stretch>
        </p:blipFill>
        <p:spPr bwMode="auto">
          <a:xfrm>
            <a:off x="4716016" y="2276871"/>
            <a:ext cx="2088232" cy="1392540"/>
          </a:xfrm>
          <a:prstGeom prst="rect">
            <a:avLst/>
          </a:prstGeom>
          <a:noFill/>
        </p:spPr>
      </p:pic>
      <p:pic>
        <p:nvPicPr>
          <p:cNvPr id="2057" name="Picture 9" descr="C:\Users\Selene\Desktop\AirBaltic-4-670x502.jpg"/>
          <p:cNvPicPr>
            <a:picLocks noChangeAspect="1" noChangeArrowheads="1"/>
          </p:cNvPicPr>
          <p:nvPr/>
        </p:nvPicPr>
        <p:blipFill>
          <a:blip r:embed="rId12" cstate="print"/>
          <a:srcRect/>
          <a:stretch>
            <a:fillRect/>
          </a:stretch>
        </p:blipFill>
        <p:spPr bwMode="auto">
          <a:xfrm>
            <a:off x="4499992" y="3933056"/>
            <a:ext cx="2195736" cy="1118789"/>
          </a:xfrm>
          <a:prstGeom prst="rect">
            <a:avLst/>
          </a:prstGeom>
          <a:noFill/>
        </p:spPr>
      </p:pic>
      <p:pic>
        <p:nvPicPr>
          <p:cNvPr id="17" name="Immagine 16" descr="2159_fullimage_hanzesteden hasselt.jpg_560x350.jpg"/>
          <p:cNvPicPr>
            <a:picLocks noChangeAspect="1"/>
          </p:cNvPicPr>
          <p:nvPr/>
        </p:nvPicPr>
        <p:blipFill>
          <a:blip r:embed="rId13" cstate="print"/>
          <a:stretch>
            <a:fillRect/>
          </a:stretch>
        </p:blipFill>
        <p:spPr>
          <a:xfrm>
            <a:off x="6660232" y="4293096"/>
            <a:ext cx="2304256" cy="1252102"/>
          </a:xfrm>
          <a:prstGeom prst="rect">
            <a:avLst/>
          </a:prstGeom>
        </p:spPr>
      </p:pic>
      <p:pic>
        <p:nvPicPr>
          <p:cNvPr id="2053" name="Picture 5" descr="C:\Users\Selene\Desktop\Hansemuseum_Visualisierung_Ansicht_Suedw_e6ce77c6c6.jpg"/>
          <p:cNvPicPr>
            <a:picLocks noChangeAspect="1" noChangeArrowheads="1"/>
          </p:cNvPicPr>
          <p:nvPr/>
        </p:nvPicPr>
        <p:blipFill>
          <a:blip r:embed="rId14" cstate="print"/>
          <a:srcRect/>
          <a:stretch>
            <a:fillRect/>
          </a:stretch>
        </p:blipFill>
        <p:spPr bwMode="auto">
          <a:xfrm>
            <a:off x="4716016" y="5445224"/>
            <a:ext cx="2304256" cy="1115488"/>
          </a:xfrm>
          <a:prstGeom prst="rect">
            <a:avLst/>
          </a:prstGeom>
          <a:noFill/>
        </p:spPr>
      </p:pic>
      <p:pic>
        <p:nvPicPr>
          <p:cNvPr id="2060" name="Picture 12" descr="C:\Users\Selene\Desktop\hanse_logo_thehanse.jpg"/>
          <p:cNvPicPr>
            <a:picLocks noChangeAspect="1" noChangeArrowheads="1"/>
          </p:cNvPicPr>
          <p:nvPr/>
        </p:nvPicPr>
        <p:blipFill>
          <a:blip r:embed="rId15" cstate="print"/>
          <a:srcRect/>
          <a:stretch>
            <a:fillRect/>
          </a:stretch>
        </p:blipFill>
        <p:spPr bwMode="auto">
          <a:xfrm>
            <a:off x="6948264" y="5661248"/>
            <a:ext cx="2016224" cy="1052736"/>
          </a:xfrm>
          <a:prstGeom prst="rect">
            <a:avLst/>
          </a:prstGeom>
          <a:noFill/>
        </p:spPr>
      </p:pic>
    </p:spTree>
    <p:extLst>
      <p:ext uri="{BB962C8B-B14F-4D97-AF65-F5344CB8AC3E}">
        <p14:creationId xmlns:p14="http://schemas.microsoft.com/office/powerpoint/2010/main" val="7136990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The Hansa Brand</a:t>
            </a:r>
            <a:endParaRPr lang="it-IT" dirty="0"/>
          </a:p>
        </p:txBody>
      </p:sp>
      <p:sp>
        <p:nvSpPr>
          <p:cNvPr id="3" name="Rettangolo 2"/>
          <p:cNvSpPr/>
          <p:nvPr/>
        </p:nvSpPr>
        <p:spPr>
          <a:xfrm>
            <a:off x="2267744" y="1558892"/>
            <a:ext cx="6768752" cy="2462213"/>
          </a:xfrm>
          <a:prstGeom prst="rect">
            <a:avLst/>
          </a:prstGeom>
        </p:spPr>
        <p:txBody>
          <a:bodyPr wrap="square">
            <a:spAutoFit/>
          </a:bodyPr>
          <a:lstStyle/>
          <a:p>
            <a:r>
              <a:rPr lang="en-US" sz="2200" dirty="0" smtClean="0"/>
              <a:t>A </a:t>
            </a:r>
            <a:r>
              <a:rPr lang="en-US" sz="2200" b="1" dirty="0" smtClean="0"/>
              <a:t>well-established free </a:t>
            </a:r>
            <a:r>
              <a:rPr lang="en-US" sz="2200" b="1" dirty="0"/>
              <a:t>brand</a:t>
            </a:r>
            <a:r>
              <a:rPr lang="en-US" sz="2200" dirty="0"/>
              <a:t>, which has been in widespread use long before the revival of the Hanseatic League</a:t>
            </a:r>
            <a:r>
              <a:rPr lang="en-US" sz="2200" dirty="0" smtClean="0"/>
              <a:t>.</a:t>
            </a:r>
          </a:p>
          <a:p>
            <a:endParaRPr lang="en-US" sz="2200" dirty="0" smtClean="0"/>
          </a:p>
          <a:p>
            <a:r>
              <a:rPr lang="en-US" sz="2200" dirty="0" smtClean="0"/>
              <a:t>Part of the promotional strategy of many corporate businesses, SMEs, cultural attraction and even towns throughout the Baltic Region</a:t>
            </a:r>
            <a:endParaRPr lang="en-US" sz="2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284" y="3510069"/>
            <a:ext cx="1483533" cy="1478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3418" b="17208"/>
          <a:stretch/>
        </p:blipFill>
        <p:spPr bwMode="auto">
          <a:xfrm>
            <a:off x="-9353" y="1412776"/>
            <a:ext cx="2097087" cy="107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713" y="5092139"/>
            <a:ext cx="1122530" cy="1685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1148" y="4021105"/>
            <a:ext cx="1319660" cy="967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t="24750" b="26744"/>
          <a:stretch/>
        </p:blipFill>
        <p:spPr bwMode="auto">
          <a:xfrm>
            <a:off x="106534" y="2451409"/>
            <a:ext cx="1981200" cy="961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2141" y="5092140"/>
            <a:ext cx="1700213" cy="170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asellaDiTesto 3"/>
          <p:cNvSpPr txBox="1"/>
          <p:nvPr/>
        </p:nvSpPr>
        <p:spPr>
          <a:xfrm>
            <a:off x="4054555" y="4988665"/>
            <a:ext cx="4018925" cy="1107996"/>
          </a:xfrm>
          <a:prstGeom prst="rect">
            <a:avLst/>
          </a:prstGeom>
          <a:noFill/>
        </p:spPr>
        <p:txBody>
          <a:bodyPr wrap="square" rtlCol="0">
            <a:spAutoFit/>
          </a:bodyPr>
          <a:lstStyle/>
          <a:p>
            <a:pPr algn="just"/>
            <a:r>
              <a:rPr lang="it-IT" sz="2200" dirty="0" smtClean="0"/>
              <a:t> </a:t>
            </a:r>
            <a:r>
              <a:rPr lang="it-IT" sz="2200" dirty="0" err="1" smtClean="0"/>
              <a:t>Issue</a:t>
            </a:r>
            <a:r>
              <a:rPr lang="it-IT" sz="2200" dirty="0" smtClean="0"/>
              <a:t> of the </a:t>
            </a:r>
            <a:r>
              <a:rPr lang="it-IT" sz="2200" dirty="0" err="1" smtClean="0"/>
              <a:t>competing</a:t>
            </a:r>
            <a:r>
              <a:rPr lang="it-IT" sz="2200" dirty="0" smtClean="0"/>
              <a:t> </a:t>
            </a:r>
            <a:r>
              <a:rPr lang="it-IT" sz="2200" dirty="0" err="1" smtClean="0"/>
              <a:t>brands</a:t>
            </a:r>
            <a:r>
              <a:rPr lang="it-IT" sz="2200" dirty="0" smtClean="0"/>
              <a:t> in the </a:t>
            </a:r>
            <a:r>
              <a:rPr lang="it-IT" sz="2200" dirty="0" err="1" smtClean="0"/>
              <a:t>main</a:t>
            </a:r>
            <a:r>
              <a:rPr lang="it-IT" sz="2200" dirty="0" smtClean="0"/>
              <a:t> </a:t>
            </a:r>
            <a:r>
              <a:rPr lang="it-IT" sz="2200" dirty="0" err="1" smtClean="0"/>
              <a:t>cities</a:t>
            </a:r>
            <a:r>
              <a:rPr lang="it-IT" sz="2200" dirty="0" smtClean="0"/>
              <a:t> (e.g. </a:t>
            </a:r>
            <a:r>
              <a:rPr lang="it-IT" sz="2200" i="1" dirty="0" smtClean="0"/>
              <a:t>World Heritage Status</a:t>
            </a:r>
            <a:r>
              <a:rPr lang="it-IT" sz="2200" dirty="0" smtClean="0"/>
              <a:t>)</a:t>
            </a:r>
            <a:endParaRPr lang="it-IT" sz="2200" dirty="0"/>
          </a:p>
        </p:txBody>
      </p:sp>
      <p:sp>
        <p:nvSpPr>
          <p:cNvPr id="5" name="Freccia a destra 4"/>
          <p:cNvSpPr/>
          <p:nvPr/>
        </p:nvSpPr>
        <p:spPr>
          <a:xfrm rot="5400000">
            <a:off x="5811990" y="4375242"/>
            <a:ext cx="504056" cy="4837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8423119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olo 15"/>
          <p:cNvSpPr>
            <a:spLocks noGrp="1"/>
          </p:cNvSpPr>
          <p:nvPr>
            <p:ph type="title"/>
          </p:nvPr>
        </p:nvSpPr>
        <p:spPr/>
        <p:txBody>
          <a:bodyPr/>
          <a:lstStyle/>
          <a:p>
            <a:r>
              <a:rPr lang="it-IT" dirty="0" err="1" smtClean="0"/>
              <a:t>Achievements</a:t>
            </a:r>
            <a:r>
              <a:rPr lang="it-IT" dirty="0" smtClean="0"/>
              <a:t>/</a:t>
            </a:r>
            <a:r>
              <a:rPr lang="it-IT" dirty="0" err="1" smtClean="0"/>
              <a:t>Impacts</a:t>
            </a:r>
            <a:endParaRPr lang="it-IT" dirty="0"/>
          </a:p>
        </p:txBody>
      </p:sp>
      <p:graphicFrame>
        <p:nvGraphicFramePr>
          <p:cNvPr id="4" name="Segnaposto contenuto 3"/>
          <p:cNvGraphicFramePr>
            <a:graphicFrameLocks noGrp="1"/>
          </p:cNvGraphicFramePr>
          <p:nvPr>
            <p:ph idx="1"/>
          </p:nvPr>
        </p:nvGraphicFramePr>
        <p:xfrm>
          <a:off x="251520" y="1628800"/>
          <a:ext cx="8445624"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5" name="Gruppo 14"/>
          <p:cNvGrpSpPr/>
          <p:nvPr/>
        </p:nvGrpSpPr>
        <p:grpSpPr>
          <a:xfrm>
            <a:off x="1475656" y="5301208"/>
            <a:ext cx="2592288" cy="1224136"/>
            <a:chOff x="504063" y="2952334"/>
            <a:chExt cx="1880592" cy="1175370"/>
          </a:xfrm>
        </p:grpSpPr>
        <p:sp>
          <p:nvSpPr>
            <p:cNvPr id="18" name="Rettangolo arrotondato 17"/>
            <p:cNvSpPr/>
            <p:nvPr/>
          </p:nvSpPr>
          <p:spPr>
            <a:xfrm>
              <a:off x="504063" y="2952334"/>
              <a:ext cx="1880592" cy="1175370"/>
            </a:xfrm>
            <a:prstGeom prst="roundRect">
              <a:avLst>
                <a:gd name="adj" fmla="val 10000"/>
              </a:avLst>
            </a:prstGeom>
          </p:spPr>
          <p:style>
            <a:lnRef idx="1">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Rettangolo 18"/>
            <p:cNvSpPr/>
            <p:nvPr/>
          </p:nvSpPr>
          <p:spPr>
            <a:xfrm>
              <a:off x="538488" y="2986759"/>
              <a:ext cx="1811742" cy="110652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4290" tIns="22860" rIns="34290" bIns="22860" numCol="1" spcCol="1270" anchor="ctr" anchorCtr="0">
              <a:noAutofit/>
            </a:bodyPr>
            <a:lstStyle/>
            <a:p>
              <a:pPr algn="ctr" defTabSz="800100">
                <a:lnSpc>
                  <a:spcPct val="90000"/>
                </a:lnSpc>
                <a:spcBef>
                  <a:spcPct val="0"/>
                </a:spcBef>
                <a:spcAft>
                  <a:spcPct val="35000"/>
                </a:spcAft>
              </a:pPr>
              <a:r>
                <a:rPr lang="it-IT" dirty="0" err="1" smtClean="0">
                  <a:solidFill>
                    <a:prstClr val="black">
                      <a:hueOff val="0"/>
                      <a:satOff val="0"/>
                      <a:lumOff val="0"/>
                      <a:alphaOff val="0"/>
                    </a:prstClr>
                  </a:solidFill>
                </a:rPr>
                <a:t>Hansa</a:t>
              </a:r>
              <a:r>
                <a:rPr lang="it-IT" dirty="0" smtClean="0">
                  <a:solidFill>
                    <a:prstClr val="black">
                      <a:hueOff val="0"/>
                      <a:satOff val="0"/>
                      <a:lumOff val="0"/>
                      <a:alphaOff val="0"/>
                    </a:prstClr>
                  </a:solidFill>
                </a:rPr>
                <a:t> </a:t>
              </a:r>
              <a:r>
                <a:rPr lang="it-IT" dirty="0" err="1" smtClean="0">
                  <a:solidFill>
                    <a:prstClr val="black">
                      <a:hueOff val="0"/>
                      <a:satOff val="0"/>
                      <a:lumOff val="0"/>
                      <a:alphaOff val="0"/>
                    </a:prstClr>
                  </a:solidFill>
                </a:rPr>
                <a:t>Days</a:t>
              </a:r>
              <a:r>
                <a:rPr lang="it-IT" dirty="0" smtClean="0">
                  <a:solidFill>
                    <a:prstClr val="black">
                      <a:hueOff val="0"/>
                      <a:satOff val="0"/>
                      <a:lumOff val="0"/>
                      <a:alphaOff val="0"/>
                    </a:prstClr>
                  </a:solidFill>
                </a:rPr>
                <a:t> </a:t>
              </a:r>
              <a:r>
                <a:rPr lang="it-IT" dirty="0" err="1" smtClean="0">
                  <a:solidFill>
                    <a:prstClr val="black">
                      <a:hueOff val="0"/>
                      <a:satOff val="0"/>
                      <a:lumOff val="0"/>
                      <a:alphaOff val="0"/>
                    </a:prstClr>
                  </a:solidFill>
                </a:rPr>
                <a:t>raise</a:t>
              </a:r>
              <a:r>
                <a:rPr lang="it-IT" dirty="0" smtClean="0">
                  <a:solidFill>
                    <a:prstClr val="black">
                      <a:hueOff val="0"/>
                      <a:satOff val="0"/>
                      <a:lumOff val="0"/>
                      <a:alphaOff val="0"/>
                    </a:prstClr>
                  </a:solidFill>
                </a:rPr>
                <a:t> the </a:t>
              </a:r>
              <a:r>
                <a:rPr lang="it-IT" dirty="0" err="1" smtClean="0">
                  <a:solidFill>
                    <a:prstClr val="black">
                      <a:hueOff val="0"/>
                      <a:satOff val="0"/>
                      <a:lumOff val="0"/>
                      <a:alphaOff val="0"/>
                    </a:prstClr>
                  </a:solidFill>
                </a:rPr>
                <a:t>profile</a:t>
              </a:r>
              <a:r>
                <a:rPr lang="it-IT" dirty="0" smtClean="0">
                  <a:solidFill>
                    <a:prstClr val="black">
                      <a:hueOff val="0"/>
                      <a:satOff val="0"/>
                      <a:lumOff val="0"/>
                      <a:alphaOff val="0"/>
                    </a:prstClr>
                  </a:solidFill>
                </a:rPr>
                <a:t> </a:t>
              </a:r>
              <a:r>
                <a:rPr lang="it-IT" dirty="0" err="1" smtClean="0">
                  <a:solidFill>
                    <a:prstClr val="black">
                      <a:hueOff val="0"/>
                      <a:satOff val="0"/>
                      <a:lumOff val="0"/>
                      <a:alphaOff val="0"/>
                    </a:prstClr>
                  </a:solidFill>
                </a:rPr>
                <a:t>of</a:t>
              </a:r>
              <a:r>
                <a:rPr lang="it-IT" dirty="0" smtClean="0">
                  <a:solidFill>
                    <a:prstClr val="black">
                      <a:hueOff val="0"/>
                      <a:satOff val="0"/>
                      <a:lumOff val="0"/>
                      <a:alphaOff val="0"/>
                    </a:prstClr>
                  </a:solidFill>
                </a:rPr>
                <a:t> </a:t>
              </a:r>
              <a:r>
                <a:rPr lang="it-IT" dirty="0" err="1" smtClean="0">
                  <a:solidFill>
                    <a:prstClr val="black">
                      <a:hueOff val="0"/>
                      <a:satOff val="0"/>
                      <a:lumOff val="0"/>
                      <a:alphaOff val="0"/>
                    </a:prstClr>
                  </a:solidFill>
                </a:rPr>
                <a:t>host</a:t>
              </a:r>
              <a:r>
                <a:rPr lang="it-IT" dirty="0" smtClean="0">
                  <a:solidFill>
                    <a:prstClr val="black">
                      <a:hueOff val="0"/>
                      <a:satOff val="0"/>
                      <a:lumOff val="0"/>
                      <a:alphaOff val="0"/>
                    </a:prstClr>
                  </a:solidFill>
                </a:rPr>
                <a:t> </a:t>
              </a:r>
              <a:r>
                <a:rPr lang="it-IT" dirty="0" err="1" smtClean="0">
                  <a:solidFill>
                    <a:prstClr val="black">
                      <a:hueOff val="0"/>
                      <a:satOff val="0"/>
                      <a:lumOff val="0"/>
                      <a:alphaOff val="0"/>
                    </a:prstClr>
                  </a:solidFill>
                </a:rPr>
                <a:t>towns</a:t>
              </a:r>
              <a:r>
                <a:rPr lang="it-IT" dirty="0" smtClean="0">
                  <a:solidFill>
                    <a:prstClr val="black">
                      <a:hueOff val="0"/>
                      <a:satOff val="0"/>
                      <a:lumOff val="0"/>
                      <a:alphaOff val="0"/>
                    </a:prstClr>
                  </a:solidFill>
                </a:rPr>
                <a:t>, </a:t>
              </a:r>
              <a:r>
                <a:rPr lang="it-IT" dirty="0" err="1" smtClean="0">
                  <a:solidFill>
                    <a:prstClr val="black">
                      <a:hueOff val="0"/>
                      <a:satOff val="0"/>
                      <a:lumOff val="0"/>
                      <a:alphaOff val="0"/>
                    </a:prstClr>
                  </a:solidFill>
                </a:rPr>
                <a:t>stimolating</a:t>
              </a:r>
              <a:r>
                <a:rPr lang="it-IT" dirty="0" smtClean="0">
                  <a:solidFill>
                    <a:prstClr val="black">
                      <a:hueOff val="0"/>
                      <a:satOff val="0"/>
                      <a:lumOff val="0"/>
                      <a:alphaOff val="0"/>
                    </a:prstClr>
                  </a:solidFill>
                </a:rPr>
                <a:t> </a:t>
              </a:r>
              <a:r>
                <a:rPr lang="it-IT" dirty="0" err="1" smtClean="0">
                  <a:solidFill>
                    <a:prstClr val="black">
                      <a:hueOff val="0"/>
                      <a:satOff val="0"/>
                      <a:lumOff val="0"/>
                      <a:alphaOff val="0"/>
                    </a:prstClr>
                  </a:solidFill>
                </a:rPr>
                <a:t>new</a:t>
              </a:r>
              <a:r>
                <a:rPr lang="it-IT" dirty="0" smtClean="0">
                  <a:solidFill>
                    <a:prstClr val="black">
                      <a:hueOff val="0"/>
                      <a:satOff val="0"/>
                      <a:lumOff val="0"/>
                      <a:alphaOff val="0"/>
                    </a:prstClr>
                  </a:solidFill>
                </a:rPr>
                <a:t> cultural </a:t>
              </a:r>
              <a:r>
                <a:rPr lang="it-IT" dirty="0" err="1" smtClean="0">
                  <a:solidFill>
                    <a:prstClr val="black">
                      <a:hueOff val="0"/>
                      <a:satOff val="0"/>
                      <a:lumOff val="0"/>
                      <a:alphaOff val="0"/>
                    </a:prstClr>
                  </a:solidFill>
                </a:rPr>
                <a:t>attractions</a:t>
              </a:r>
              <a:endParaRPr lang="it-IT" dirty="0">
                <a:solidFill>
                  <a:prstClr val="black">
                    <a:hueOff val="0"/>
                    <a:satOff val="0"/>
                    <a:lumOff val="0"/>
                    <a:alphaOff val="0"/>
                  </a:prstClr>
                </a:solidFill>
              </a:endParaRPr>
            </a:p>
          </p:txBody>
        </p:sp>
      </p:grpSp>
      <p:cxnSp>
        <p:nvCxnSpPr>
          <p:cNvPr id="30" name="Forma 29"/>
          <p:cNvCxnSpPr>
            <a:endCxn id="18" idx="1"/>
          </p:cNvCxnSpPr>
          <p:nvPr/>
        </p:nvCxnSpPr>
        <p:spPr>
          <a:xfrm rot="16200000" flipH="1">
            <a:off x="485546" y="4923166"/>
            <a:ext cx="1404156" cy="576064"/>
          </a:xfrm>
          <a:prstGeom prst="bentConnector2">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6735259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5400" dirty="0" err="1" smtClean="0"/>
              <a:t>Conclusions</a:t>
            </a:r>
            <a:endParaRPr lang="it-IT" sz="5400" dirty="0"/>
          </a:p>
        </p:txBody>
      </p:sp>
    </p:spTree>
    <p:extLst>
      <p:ext uri="{BB962C8B-B14F-4D97-AF65-F5344CB8AC3E}">
        <p14:creationId xmlns:p14="http://schemas.microsoft.com/office/powerpoint/2010/main" val="22285144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3">
            <a:extLst>
              <a:ext uri="{BEBA8EAE-BF5A-486C-A8C5-ECC9F3942E4B}">
                <a14:imgProps xmlns:a14="http://schemas.microsoft.com/office/drawing/2010/main">
                  <a14:imgLayer r:embed="rId4">
                    <a14:imgEffect>
                      <a14:backgroundRemoval t="0" b="99405" l="3571" r="97024">
                        <a14:foregroundMark x1="22619" y1="93452" x2="22619" y2="93452"/>
                        <a14:foregroundMark x1="64881" y1="91071" x2="64881" y2="91071"/>
                        <a14:foregroundMark x1="52976" y1="69643" x2="52976" y2="69643"/>
                        <a14:foregroundMark x1="45238" y1="36310" x2="45238" y2="36310"/>
                        <a14:foregroundMark x1="64881" y1="45833" x2="64881" y2="45833"/>
                        <a14:foregroundMark x1="22619" y1="60714" x2="22619" y2="60714"/>
                      </a14:backgroundRemoval>
                    </a14:imgEffect>
                  </a14:imgLayer>
                </a14:imgProps>
              </a:ext>
              <a:ext uri="{28A0092B-C50C-407E-A947-70E740481C1C}">
                <a14:useLocalDpi xmlns:a14="http://schemas.microsoft.com/office/drawing/2010/main" val="0"/>
              </a:ext>
            </a:extLst>
          </a:blip>
          <a:stretch>
            <a:fillRect/>
          </a:stretch>
        </p:blipFill>
        <p:spPr>
          <a:xfrm>
            <a:off x="-108520" y="1668384"/>
            <a:ext cx="2050540" cy="2050540"/>
          </a:xfrm>
          <a:prstGeom prst="rect">
            <a:avLst/>
          </a:prstGeom>
          <a:ln>
            <a:noFill/>
          </a:ln>
          <a:effectLst>
            <a:softEdge rad="12700"/>
          </a:effectLst>
        </p:spPr>
      </p:pic>
      <p:sp>
        <p:nvSpPr>
          <p:cNvPr id="2" name="Titolo 1"/>
          <p:cNvSpPr>
            <a:spLocks noGrp="1"/>
          </p:cNvSpPr>
          <p:nvPr>
            <p:ph type="title"/>
          </p:nvPr>
        </p:nvSpPr>
        <p:spPr>
          <a:xfrm>
            <a:off x="323528" y="188640"/>
            <a:ext cx="8229600" cy="1111664"/>
          </a:xfrm>
        </p:spPr>
        <p:txBody>
          <a:bodyPr>
            <a:noAutofit/>
          </a:bodyPr>
          <a:lstStyle/>
          <a:p>
            <a:r>
              <a:rPr lang="en-US" smtClean="0"/>
              <a:t>What have we learnt?</a:t>
            </a:r>
            <a:endParaRPr lang="en-US"/>
          </a:p>
        </p:txBody>
      </p:sp>
      <p:sp>
        <p:nvSpPr>
          <p:cNvPr id="13" name="CasellaDiTesto 12"/>
          <p:cNvSpPr txBox="1"/>
          <p:nvPr/>
        </p:nvSpPr>
        <p:spPr>
          <a:xfrm>
            <a:off x="1942020" y="1557739"/>
            <a:ext cx="7083168" cy="2092881"/>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lvl="0"/>
            <a:r>
              <a:rPr lang="en-US" sz="2200" dirty="0" smtClean="0">
                <a:solidFill>
                  <a:prstClr val="black"/>
                </a:solidFill>
              </a:rPr>
              <a:t>It can really be an effective tool to promote </a:t>
            </a:r>
            <a:r>
              <a:rPr lang="en-US" sz="2200" dirty="0">
                <a:solidFill>
                  <a:prstClr val="black"/>
                </a:solidFill>
              </a:rPr>
              <a:t>and </a:t>
            </a:r>
            <a:r>
              <a:rPr lang="en-US" sz="2200" dirty="0" smtClean="0">
                <a:solidFill>
                  <a:prstClr val="black"/>
                </a:solidFill>
              </a:rPr>
              <a:t>value the </a:t>
            </a:r>
            <a:r>
              <a:rPr lang="en-US" sz="2200" dirty="0">
                <a:solidFill>
                  <a:prstClr val="black"/>
                </a:solidFill>
              </a:rPr>
              <a:t>territory </a:t>
            </a:r>
            <a:r>
              <a:rPr lang="en-US" sz="2200" dirty="0" smtClean="0">
                <a:solidFill>
                  <a:prstClr val="black"/>
                </a:solidFill>
              </a:rPr>
              <a:t>and its cultural heritage even with </a:t>
            </a:r>
            <a:r>
              <a:rPr lang="en-US" sz="2200" dirty="0">
                <a:solidFill>
                  <a:prstClr val="black"/>
                </a:solidFill>
              </a:rPr>
              <a:t>minimal external </a:t>
            </a:r>
            <a:r>
              <a:rPr lang="en-US" sz="2200" dirty="0" smtClean="0">
                <a:solidFill>
                  <a:prstClr val="black"/>
                </a:solidFill>
              </a:rPr>
              <a:t>investment</a:t>
            </a:r>
          </a:p>
          <a:p>
            <a:pPr lvl="0"/>
            <a:endParaRPr lang="en-US" sz="2000" dirty="0">
              <a:solidFill>
                <a:prstClr val="black"/>
              </a:solidFill>
            </a:endParaRPr>
          </a:p>
          <a:p>
            <a:pPr lvl="0"/>
            <a:r>
              <a:rPr lang="en-US" sz="2200" dirty="0" smtClean="0">
                <a:solidFill>
                  <a:prstClr val="black"/>
                </a:solidFill>
              </a:rPr>
              <a:t>It offers several examples of best practices which may be transferable to others Cultural </a:t>
            </a:r>
            <a:r>
              <a:rPr lang="en-US" sz="2200" dirty="0" smtClean="0">
                <a:solidFill>
                  <a:prstClr val="black"/>
                </a:solidFill>
              </a:rPr>
              <a:t>R</a:t>
            </a:r>
            <a:r>
              <a:rPr lang="en-US" sz="2200" dirty="0" smtClean="0">
                <a:solidFill>
                  <a:prstClr val="black"/>
                </a:solidFill>
              </a:rPr>
              <a:t>outes</a:t>
            </a:r>
            <a:endParaRPr lang="en-US" sz="2200" dirty="0" smtClean="0">
              <a:solidFill>
                <a:prstClr val="black"/>
              </a:solidFill>
            </a:endParaRPr>
          </a:p>
        </p:txBody>
      </p:sp>
      <p:sp>
        <p:nvSpPr>
          <p:cNvPr id="3" name="CasellaDiTesto 2"/>
          <p:cNvSpPr txBox="1"/>
          <p:nvPr/>
        </p:nvSpPr>
        <p:spPr>
          <a:xfrm>
            <a:off x="467544" y="3811459"/>
            <a:ext cx="8557644" cy="3077766"/>
          </a:xfrm>
          <a:prstGeom prst="rect">
            <a:avLst/>
          </a:prstGeom>
          <a:noFill/>
        </p:spPr>
        <p:txBody>
          <a:bodyPr wrap="square" rtlCol="0">
            <a:spAutoFit/>
          </a:bodyPr>
          <a:lstStyle/>
          <a:p>
            <a:pPr lvl="0"/>
            <a:r>
              <a:rPr lang="en-US" sz="2200" dirty="0">
                <a:solidFill>
                  <a:prstClr val="black"/>
                </a:solidFill>
              </a:rPr>
              <a:t>It seems to have developed mostly on the voluntary work and time offered to the project</a:t>
            </a:r>
          </a:p>
          <a:p>
            <a:pPr lvl="0"/>
            <a:endParaRPr lang="en-US" sz="2000" dirty="0">
              <a:solidFill>
                <a:prstClr val="black"/>
              </a:solidFill>
            </a:endParaRPr>
          </a:p>
          <a:p>
            <a:pPr lvl="0"/>
            <a:r>
              <a:rPr lang="en-US" sz="2200" dirty="0">
                <a:solidFill>
                  <a:prstClr val="black"/>
                </a:solidFill>
              </a:rPr>
              <a:t>It relies too much upon the ancient and well-established historical tradition</a:t>
            </a:r>
          </a:p>
          <a:p>
            <a:pPr lvl="0"/>
            <a:endParaRPr lang="en-US" sz="2000" dirty="0">
              <a:solidFill>
                <a:prstClr val="black"/>
              </a:solidFill>
            </a:endParaRPr>
          </a:p>
          <a:p>
            <a:pPr lvl="0"/>
            <a:r>
              <a:rPr lang="en-US" sz="2200" dirty="0">
                <a:solidFill>
                  <a:prstClr val="black"/>
                </a:solidFill>
              </a:rPr>
              <a:t>At the moment most of the appeal which cities and countries perceive and that can drive them to take part in the project seems to come from the Hansa Days incomes</a:t>
            </a:r>
          </a:p>
        </p:txBody>
      </p:sp>
    </p:spTree>
    <p:extLst>
      <p:ext uri="{BB962C8B-B14F-4D97-AF65-F5344CB8AC3E}">
        <p14:creationId xmlns:p14="http://schemas.microsoft.com/office/powerpoint/2010/main" val="27325494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7" y="188640"/>
            <a:ext cx="8466913" cy="1111664"/>
          </a:xfrm>
        </p:spPr>
        <p:txBody>
          <a:bodyPr>
            <a:noAutofit/>
          </a:bodyPr>
          <a:lstStyle/>
          <a:p>
            <a:pPr algn="r"/>
            <a:r>
              <a:rPr lang="en-US" sz="4000" dirty="0" smtClean="0"/>
              <a:t>What/how </a:t>
            </a:r>
            <a:r>
              <a:rPr lang="en-US" sz="4000" dirty="0"/>
              <a:t>can we improve</a:t>
            </a:r>
            <a:r>
              <a:rPr lang="en-US" sz="4000" dirty="0" smtClean="0"/>
              <a:t>?</a:t>
            </a:r>
            <a:endParaRPr lang="en-US" sz="4000" dirty="0"/>
          </a:p>
        </p:txBody>
      </p:sp>
      <p:pic>
        <p:nvPicPr>
          <p:cNvPr id="7" name="Immagine 6"/>
          <p:cNvPicPr>
            <a:picLocks noChangeAspect="1"/>
          </p:cNvPicPr>
          <p:nvPr/>
        </p:nvPicPr>
        <p:blipFill>
          <a:blip r:embed="rId2">
            <a:extLst>
              <a:ext uri="{BEBA8EAE-BF5A-486C-A8C5-ECC9F3942E4B}">
                <a14:imgProps xmlns:a14="http://schemas.microsoft.com/office/drawing/2010/main">
                  <a14:imgLayer r:embed="rId3">
                    <a14:imgEffect>
                      <a14:backgroundRemoval t="524" b="98953" l="0" r="100000">
                        <a14:foregroundMark x1="35448" y1="63351" x2="35448" y2="63351"/>
                        <a14:foregroundMark x1="22015" y1="43979" x2="22015" y2="43979"/>
                      </a14:backgroundRemoval>
                    </a14:imgEffect>
                  </a14:imgLayer>
                </a14:imgProps>
              </a:ext>
              <a:ext uri="{28A0092B-C50C-407E-A947-70E740481C1C}">
                <a14:useLocalDpi xmlns:a14="http://schemas.microsoft.com/office/drawing/2010/main" val="0"/>
              </a:ext>
            </a:extLst>
          </a:blip>
          <a:stretch>
            <a:fillRect/>
          </a:stretch>
        </p:blipFill>
        <p:spPr>
          <a:xfrm>
            <a:off x="0" y="116632"/>
            <a:ext cx="1924422" cy="1371510"/>
          </a:xfrm>
          <a:prstGeom prst="rect">
            <a:avLst/>
          </a:prstGeom>
        </p:spPr>
      </p:pic>
      <p:sp>
        <p:nvSpPr>
          <p:cNvPr id="9" name="CasellaDiTesto 8"/>
          <p:cNvSpPr txBox="1"/>
          <p:nvPr/>
        </p:nvSpPr>
        <p:spPr>
          <a:xfrm>
            <a:off x="207332" y="1822156"/>
            <a:ext cx="2996516" cy="1785104"/>
          </a:xfrm>
          <a:prstGeom prst="rect">
            <a:avLst/>
          </a:prstGeom>
          <a:noFill/>
          <a:ln>
            <a:solidFill>
              <a:srgbClr val="FF0000"/>
            </a:solidFill>
          </a:ln>
        </p:spPr>
        <p:txBody>
          <a:bodyPr wrap="square" rtlCol="0">
            <a:spAutoFit/>
          </a:bodyPr>
          <a:lstStyle/>
          <a:p>
            <a:pPr indent="457200"/>
            <a:r>
              <a:rPr lang="en-US" sz="2200" dirty="0" smtClean="0"/>
              <a:t> Creation of joint products or joint marketing developed through international collaboration </a:t>
            </a:r>
            <a:endParaRPr lang="en-US" sz="2200" dirty="0"/>
          </a:p>
        </p:txBody>
      </p:sp>
      <p:sp>
        <p:nvSpPr>
          <p:cNvPr id="19" name="CasellaDiTesto 18"/>
          <p:cNvSpPr txBox="1"/>
          <p:nvPr/>
        </p:nvSpPr>
        <p:spPr>
          <a:xfrm>
            <a:off x="962211" y="3862644"/>
            <a:ext cx="2636476" cy="1785104"/>
          </a:xfrm>
          <a:prstGeom prst="rect">
            <a:avLst/>
          </a:prstGeom>
          <a:noFill/>
          <a:ln>
            <a:solidFill>
              <a:srgbClr val="FF0000"/>
            </a:solidFill>
          </a:ln>
        </p:spPr>
        <p:txBody>
          <a:bodyPr wrap="square" rtlCol="0">
            <a:spAutoFit/>
          </a:bodyPr>
          <a:lstStyle/>
          <a:p>
            <a:pPr indent="457200"/>
            <a:r>
              <a:rPr lang="en-US" sz="2200" dirty="0" smtClean="0"/>
              <a:t>Integrated promotion of the whole route rather than of its single activities</a:t>
            </a:r>
          </a:p>
        </p:txBody>
      </p:sp>
      <p:sp>
        <p:nvSpPr>
          <p:cNvPr id="20" name="CasellaDiTesto 19"/>
          <p:cNvSpPr txBox="1"/>
          <p:nvPr/>
        </p:nvSpPr>
        <p:spPr>
          <a:xfrm>
            <a:off x="6532638" y="3862644"/>
            <a:ext cx="2431850" cy="2800767"/>
          </a:xfrm>
          <a:prstGeom prst="rect">
            <a:avLst/>
          </a:prstGeom>
          <a:noFill/>
          <a:ln>
            <a:solidFill>
              <a:srgbClr val="FF0000"/>
            </a:solidFill>
          </a:ln>
        </p:spPr>
        <p:txBody>
          <a:bodyPr wrap="square" rtlCol="0">
            <a:spAutoFit/>
          </a:bodyPr>
          <a:lstStyle/>
          <a:p>
            <a:pPr indent="457200"/>
            <a:r>
              <a:rPr lang="en-US" sz="2200" dirty="0" smtClean="0"/>
              <a:t>Creation of a web platform in order to boost dialogue and cooperation between members of the </a:t>
            </a:r>
            <a:r>
              <a:rPr lang="en-US" sz="2200" dirty="0"/>
              <a:t>H</a:t>
            </a:r>
            <a:r>
              <a:rPr lang="en-US" sz="2200" dirty="0" smtClean="0"/>
              <a:t>ansa </a:t>
            </a:r>
            <a:r>
              <a:rPr lang="en-US" sz="2200" dirty="0"/>
              <a:t>R</a:t>
            </a:r>
            <a:r>
              <a:rPr lang="en-US" sz="2200" dirty="0" smtClean="0"/>
              <a:t>oute</a:t>
            </a:r>
            <a:endParaRPr lang="en-US" sz="2200" dirty="0"/>
          </a:p>
        </p:txBody>
      </p:sp>
      <p:sp>
        <p:nvSpPr>
          <p:cNvPr id="25" name="CasellaDiTesto 24"/>
          <p:cNvSpPr txBox="1"/>
          <p:nvPr/>
        </p:nvSpPr>
        <p:spPr>
          <a:xfrm>
            <a:off x="7092280" y="1802622"/>
            <a:ext cx="1656184" cy="1107996"/>
          </a:xfrm>
          <a:prstGeom prst="rect">
            <a:avLst/>
          </a:prstGeom>
          <a:noFill/>
          <a:ln>
            <a:solidFill>
              <a:srgbClr val="FF0000"/>
            </a:solidFill>
          </a:ln>
        </p:spPr>
        <p:txBody>
          <a:bodyPr wrap="square" rtlCol="0">
            <a:spAutoFit/>
          </a:bodyPr>
          <a:lstStyle/>
          <a:p>
            <a:pPr indent="457200"/>
            <a:r>
              <a:rPr lang="en-US" sz="2200" dirty="0" smtClean="0"/>
              <a:t>Use of social networks</a:t>
            </a:r>
            <a:endParaRPr lang="en-US" sz="2200" dirty="0"/>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630" y="1815512"/>
            <a:ext cx="36512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4083" y="3959775"/>
            <a:ext cx="36512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magine 7"/>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0" b="58639" l="53731" r="97015"/>
                    </a14:imgEffect>
                  </a14:imgLayer>
                </a14:imgProps>
              </a:ext>
              <a:ext uri="{28A0092B-C50C-407E-A947-70E740481C1C}">
                <a14:useLocalDpi xmlns:a14="http://schemas.microsoft.com/office/drawing/2010/main" val="0"/>
              </a:ext>
            </a:extLst>
          </a:blip>
          <a:srcRect l="54277" b="38935"/>
          <a:stretch/>
        </p:blipFill>
        <p:spPr>
          <a:xfrm>
            <a:off x="239039" y="1872514"/>
            <a:ext cx="360040" cy="342696"/>
          </a:xfrm>
          <a:prstGeom prst="rect">
            <a:avLst/>
          </a:prstGeom>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398" y="3915446"/>
            <a:ext cx="36512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CasellaDiTesto 25"/>
          <p:cNvSpPr txBox="1"/>
          <p:nvPr/>
        </p:nvSpPr>
        <p:spPr>
          <a:xfrm>
            <a:off x="3605664" y="1973500"/>
            <a:ext cx="3150981" cy="1446550"/>
          </a:xfrm>
          <a:prstGeom prst="rect">
            <a:avLst/>
          </a:prstGeom>
          <a:noFill/>
          <a:ln>
            <a:solidFill>
              <a:srgbClr val="FF0000"/>
            </a:solidFill>
          </a:ln>
        </p:spPr>
        <p:txBody>
          <a:bodyPr wrap="square" rtlCol="0">
            <a:spAutoFit/>
          </a:bodyPr>
          <a:lstStyle/>
          <a:p>
            <a:pPr indent="457200"/>
            <a:r>
              <a:rPr lang="en-US" sz="2200" dirty="0" smtClean="0"/>
              <a:t>Creation of a system of monitoring and collection/analysis of the impact’s data</a:t>
            </a:r>
            <a:endParaRPr lang="en-US" sz="2200" dirty="0"/>
          </a:p>
        </p:txBody>
      </p:sp>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094" y="5956466"/>
            <a:ext cx="36512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CasellaDiTesto 27"/>
          <p:cNvSpPr txBox="1"/>
          <p:nvPr/>
        </p:nvSpPr>
        <p:spPr>
          <a:xfrm>
            <a:off x="262834" y="5897174"/>
            <a:ext cx="2369277" cy="769441"/>
          </a:xfrm>
          <a:prstGeom prst="rect">
            <a:avLst/>
          </a:prstGeom>
          <a:noFill/>
          <a:ln>
            <a:solidFill>
              <a:srgbClr val="FF0000"/>
            </a:solidFill>
          </a:ln>
        </p:spPr>
        <p:txBody>
          <a:bodyPr wrap="square" rtlCol="0">
            <a:spAutoFit/>
          </a:bodyPr>
          <a:lstStyle/>
          <a:p>
            <a:pPr indent="457200"/>
            <a:r>
              <a:rPr lang="en-US" sz="2200" dirty="0" smtClean="0"/>
              <a:t>Wider spread of package tours  </a:t>
            </a:r>
          </a:p>
        </p:txBody>
      </p:sp>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0923" y="2044553"/>
            <a:ext cx="36512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CasellaDiTesto 31"/>
          <p:cNvSpPr txBox="1"/>
          <p:nvPr/>
        </p:nvSpPr>
        <p:spPr>
          <a:xfrm>
            <a:off x="3920525" y="3915446"/>
            <a:ext cx="2438370" cy="2769989"/>
          </a:xfrm>
          <a:prstGeom prst="rect">
            <a:avLst/>
          </a:prstGeom>
          <a:noFill/>
          <a:ln>
            <a:solidFill>
              <a:srgbClr val="FF0000"/>
            </a:solidFill>
          </a:ln>
        </p:spPr>
        <p:txBody>
          <a:bodyPr wrap="square" rtlCol="0">
            <a:spAutoFit/>
          </a:bodyPr>
          <a:lstStyle/>
          <a:p>
            <a:pPr indent="457200"/>
            <a:r>
              <a:rPr lang="en-US" sz="2200" dirty="0" smtClean="0"/>
              <a:t>Participation as a Route to European projects (e.g.: CERTO project) </a:t>
            </a:r>
            <a:r>
              <a:rPr lang="it-IT" sz="1600" dirty="0" smtClean="0">
                <a:hlinkClick r:id="rId8"/>
              </a:rPr>
              <a:t>http</a:t>
            </a:r>
            <a:r>
              <a:rPr lang="it-IT" sz="1600" dirty="0">
                <a:hlinkClick r:id="rId8"/>
              </a:rPr>
              <a:t>://www.culture-routes.lu/php/fo_index.php?lng=en&amp;dest=bd_ac_det&amp;id=00003424</a:t>
            </a:r>
            <a:r>
              <a:rPr lang="en-US" sz="1600" dirty="0" smtClean="0"/>
              <a:t> </a:t>
            </a:r>
            <a:endParaRPr lang="en-US" sz="1600" dirty="0"/>
          </a:p>
        </p:txBody>
      </p:sp>
      <p:pic>
        <p:nvPicPr>
          <p:cNvPr id="103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7098" y="3959775"/>
            <a:ext cx="36512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870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Web </a:t>
            </a:r>
            <a:r>
              <a:rPr lang="it-IT" dirty="0" err="1" smtClean="0"/>
              <a:t>Sources</a:t>
            </a:r>
            <a:r>
              <a:rPr lang="it-IT" dirty="0" smtClean="0"/>
              <a:t> </a:t>
            </a:r>
            <a:endParaRPr lang="it-IT" dirty="0"/>
          </a:p>
        </p:txBody>
      </p:sp>
      <p:sp>
        <p:nvSpPr>
          <p:cNvPr id="3" name="CasellaDiTesto 2"/>
          <p:cNvSpPr txBox="1"/>
          <p:nvPr/>
        </p:nvSpPr>
        <p:spPr>
          <a:xfrm>
            <a:off x="323528" y="2708920"/>
            <a:ext cx="7848872" cy="2169825"/>
          </a:xfrm>
          <a:prstGeom prst="rect">
            <a:avLst/>
          </a:prstGeom>
          <a:solidFill>
            <a:schemeClr val="accent3">
              <a:lumMod val="20000"/>
              <a:lumOff val="80000"/>
            </a:schemeClr>
          </a:solidFill>
        </p:spPr>
        <p:txBody>
          <a:bodyPr wrap="square" rtlCol="0">
            <a:spAutoFit/>
          </a:bodyPr>
          <a:lstStyle/>
          <a:p>
            <a:pPr>
              <a:lnSpc>
                <a:spcPct val="150000"/>
              </a:lnSpc>
            </a:pPr>
            <a:r>
              <a:rPr lang="it-IT" dirty="0">
                <a:hlinkClick r:id="rId2"/>
              </a:rPr>
              <a:t>http://www.hanse.org/en/</a:t>
            </a:r>
            <a:endParaRPr lang="it-IT" dirty="0" smtClean="0">
              <a:hlinkClick r:id="rId3"/>
            </a:endParaRPr>
          </a:p>
          <a:p>
            <a:pPr>
              <a:lnSpc>
                <a:spcPct val="150000"/>
              </a:lnSpc>
            </a:pPr>
            <a:r>
              <a:rPr lang="it-IT" dirty="0" smtClean="0">
                <a:hlinkClick r:id="rId3"/>
              </a:rPr>
              <a:t>http</a:t>
            </a:r>
            <a:r>
              <a:rPr lang="it-IT" dirty="0">
                <a:hlinkClick r:id="rId3"/>
              </a:rPr>
              <a:t>://</a:t>
            </a:r>
            <a:r>
              <a:rPr lang="it-IT" dirty="0" smtClean="0">
                <a:hlinkClick r:id="rId3"/>
              </a:rPr>
              <a:t>www.culturalpolicies.net/web/statistics-resources.php</a:t>
            </a:r>
            <a:endParaRPr lang="it-IT" dirty="0" smtClean="0"/>
          </a:p>
          <a:p>
            <a:pPr>
              <a:lnSpc>
                <a:spcPct val="150000"/>
              </a:lnSpc>
            </a:pPr>
            <a:r>
              <a:rPr lang="it-IT" dirty="0">
                <a:hlinkClick r:id="rId4"/>
              </a:rPr>
              <a:t>http://</a:t>
            </a:r>
            <a:r>
              <a:rPr lang="it-IT" dirty="0" smtClean="0">
                <a:hlinkClick r:id="rId4"/>
              </a:rPr>
              <a:t>www.coe.int/t/dg4/cultureheritage/culture/routes/hansa_en.asp</a:t>
            </a:r>
            <a:endParaRPr lang="it-IT" dirty="0" smtClean="0"/>
          </a:p>
          <a:p>
            <a:pPr>
              <a:lnSpc>
                <a:spcPct val="150000"/>
              </a:lnSpc>
            </a:pPr>
            <a:r>
              <a:rPr lang="it-IT" dirty="0">
                <a:hlinkClick r:id="rId5"/>
              </a:rPr>
              <a:t>http://</a:t>
            </a:r>
            <a:r>
              <a:rPr lang="it-IT" dirty="0" smtClean="0">
                <a:hlinkClick r:id="rId5"/>
              </a:rPr>
              <a:t>www.culture-routes.lu/php/fo_index.php?lng=en</a:t>
            </a:r>
            <a:endParaRPr lang="it-IT" dirty="0" smtClean="0"/>
          </a:p>
          <a:p>
            <a:pPr>
              <a:lnSpc>
                <a:spcPct val="150000"/>
              </a:lnSpc>
            </a:pPr>
            <a:endParaRPr lang="it-IT" dirty="0"/>
          </a:p>
        </p:txBody>
      </p:sp>
      <p:pic>
        <p:nvPicPr>
          <p:cNvPr id="4" name="Immagin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5616" y="188640"/>
            <a:ext cx="1031245" cy="1080120"/>
          </a:xfrm>
          <a:prstGeom prst="rect">
            <a:avLst/>
          </a:prstGeom>
        </p:spPr>
      </p:pic>
    </p:spTree>
    <p:extLst>
      <p:ext uri="{BB962C8B-B14F-4D97-AF65-F5344CB8AC3E}">
        <p14:creationId xmlns:p14="http://schemas.microsoft.com/office/powerpoint/2010/main" val="11239929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err="1" smtClean="0"/>
              <a:t>Thanks</a:t>
            </a:r>
            <a:r>
              <a:rPr lang="it-IT" dirty="0" smtClean="0"/>
              <a:t>!</a:t>
            </a:r>
            <a:endParaRPr lang="it-IT" dirty="0"/>
          </a:p>
        </p:txBody>
      </p:sp>
      <p:sp>
        <p:nvSpPr>
          <p:cNvPr id="3" name="Sottotitolo 2"/>
          <p:cNvSpPr>
            <a:spLocks noGrp="1"/>
          </p:cNvSpPr>
          <p:nvPr>
            <p:ph type="subTitle" idx="1"/>
          </p:nvPr>
        </p:nvSpPr>
        <p:spPr>
          <a:xfrm>
            <a:off x="611560" y="4725144"/>
            <a:ext cx="8001000" cy="648072"/>
          </a:xfrm>
          <a:solidFill>
            <a:schemeClr val="accent3">
              <a:lumMod val="40000"/>
              <a:lumOff val="60000"/>
            </a:schemeClr>
          </a:solidFill>
        </p:spPr>
        <p:txBody>
          <a:bodyPr>
            <a:noAutofit/>
          </a:bodyPr>
          <a:lstStyle/>
          <a:p>
            <a:r>
              <a:rPr lang="it-IT" sz="1800" dirty="0" smtClean="0">
                <a:solidFill>
                  <a:schemeClr val="tx1">
                    <a:lumMod val="95000"/>
                    <a:lumOff val="5000"/>
                  </a:schemeClr>
                </a:solidFill>
                <a:hlinkClick r:id="rId2"/>
              </a:rPr>
              <a:t>s.atzori@email.it</a:t>
            </a:r>
            <a:r>
              <a:rPr lang="it-IT" sz="1800" dirty="0" smtClean="0">
                <a:solidFill>
                  <a:schemeClr val="tx1">
                    <a:lumMod val="95000"/>
                    <a:lumOff val="5000"/>
                  </a:schemeClr>
                </a:solidFill>
              </a:rPr>
              <a:t>, </a:t>
            </a:r>
            <a:r>
              <a:rPr lang="it-IT" sz="1800" dirty="0" smtClean="0">
                <a:solidFill>
                  <a:schemeClr val="tx1">
                    <a:lumMod val="95000"/>
                    <a:lumOff val="5000"/>
                  </a:schemeClr>
                </a:solidFill>
                <a:hlinkClick r:id="rId3"/>
              </a:rPr>
              <a:t>pennacchioni.adriana@gmail.it</a:t>
            </a:r>
            <a:r>
              <a:rPr lang="it-IT" sz="1800" dirty="0" smtClean="0">
                <a:solidFill>
                  <a:schemeClr val="tx1">
                    <a:lumMod val="95000"/>
                    <a:lumOff val="5000"/>
                  </a:schemeClr>
                </a:solidFill>
              </a:rPr>
              <a:t>, </a:t>
            </a:r>
            <a:r>
              <a:rPr lang="it-IT" sz="1800" dirty="0" smtClean="0">
                <a:solidFill>
                  <a:schemeClr val="tx1">
                    <a:lumMod val="95000"/>
                    <a:lumOff val="5000"/>
                  </a:schemeClr>
                </a:solidFill>
                <a:hlinkClick r:id="rId4"/>
              </a:rPr>
              <a:t>seleneforconi@hotmail.it</a:t>
            </a:r>
            <a:r>
              <a:rPr lang="it-IT" sz="1800" dirty="0" smtClean="0">
                <a:solidFill>
                  <a:schemeClr val="tx1">
                    <a:lumMod val="95000"/>
                    <a:lumOff val="5000"/>
                  </a:schemeClr>
                </a:solidFill>
              </a:rPr>
              <a:t>, </a:t>
            </a:r>
            <a:r>
              <a:rPr lang="it-IT" sz="1800" dirty="0" smtClean="0">
                <a:solidFill>
                  <a:schemeClr val="tx1">
                    <a:lumMod val="95000"/>
                    <a:lumOff val="5000"/>
                  </a:schemeClr>
                </a:solidFill>
                <a:hlinkClick r:id="rId5"/>
              </a:rPr>
              <a:t>prior_michle@libero.it</a:t>
            </a:r>
            <a:r>
              <a:rPr lang="it-IT" sz="1800" dirty="0" smtClean="0">
                <a:solidFill>
                  <a:schemeClr val="tx1">
                    <a:lumMod val="95000"/>
                    <a:lumOff val="5000"/>
                  </a:schemeClr>
                </a:solidFill>
              </a:rPr>
              <a:t>, </a:t>
            </a:r>
            <a:r>
              <a:rPr lang="it-IT" sz="1800" dirty="0" smtClean="0">
                <a:solidFill>
                  <a:schemeClr val="tx1">
                    <a:lumMod val="95000"/>
                    <a:lumOff val="5000"/>
                  </a:schemeClr>
                </a:solidFill>
                <a:hlinkClick r:id="rId6"/>
              </a:rPr>
              <a:t>martikamor2009@gmail.com</a:t>
            </a:r>
            <a:r>
              <a:rPr lang="it-IT" sz="1800" dirty="0" smtClean="0">
                <a:solidFill>
                  <a:schemeClr val="tx1">
                    <a:lumMod val="95000"/>
                    <a:lumOff val="5000"/>
                  </a:schemeClr>
                </a:solidFill>
              </a:rPr>
              <a:t> </a:t>
            </a:r>
            <a:endParaRPr lang="it-IT" sz="1800" dirty="0"/>
          </a:p>
        </p:txBody>
      </p:sp>
    </p:spTree>
    <p:extLst>
      <p:ext uri="{BB962C8B-B14F-4D97-AF65-F5344CB8AC3E}">
        <p14:creationId xmlns:p14="http://schemas.microsoft.com/office/powerpoint/2010/main" val="14034389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catur">
  <a:themeElements>
    <a:clrScheme name="Copertina">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Copertina">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Decatur">
      <a:fillStyleLst>
        <a:solidFill>
          <a:schemeClr val="phClr"/>
        </a:solidFill>
        <a:gradFill rotWithShape="1">
          <a:gsLst>
            <a:gs pos="0">
              <a:schemeClr val="phClr">
                <a:tint val="90000"/>
                <a:satMod val="110000"/>
              </a:schemeClr>
            </a:gs>
            <a:gs pos="47500">
              <a:schemeClr val="phClr">
                <a:tint val="53000"/>
                <a:satMod val="120000"/>
              </a:schemeClr>
            </a:gs>
            <a:gs pos="58500">
              <a:schemeClr val="phClr">
                <a:tint val="53000"/>
                <a:satMod val="120000"/>
              </a:schemeClr>
            </a:gs>
            <a:gs pos="100000">
              <a:schemeClr val="phClr">
                <a:tint val="90000"/>
                <a:satMod val="110000"/>
              </a:schemeClr>
            </a:gs>
          </a:gsLst>
          <a:lin ang="3600000" scaled="1"/>
        </a:gradFill>
        <a:gradFill rotWithShape="1">
          <a:gsLst>
            <a:gs pos="0">
              <a:schemeClr val="phClr">
                <a:shade val="54000"/>
                <a:satMod val="105000"/>
              </a:schemeClr>
            </a:gs>
            <a:gs pos="47500">
              <a:schemeClr val="phClr">
                <a:shade val="88000"/>
                <a:satMod val="105000"/>
              </a:schemeClr>
            </a:gs>
            <a:gs pos="58500">
              <a:schemeClr val="phClr">
                <a:shade val="88000"/>
                <a:satMod val="105000"/>
              </a:schemeClr>
            </a:gs>
            <a:gs pos="100000">
              <a:schemeClr val="phClr">
                <a:shade val="54000"/>
                <a:satMod val="105000"/>
              </a:schemeClr>
            </a:gs>
          </a:gsLst>
          <a:lin ang="3600000" scaled="1"/>
        </a:gradFill>
      </a:fillStyleLst>
      <a:lnStyleLst>
        <a:ln w="10000" cap="flat" cmpd="sng" algn="ctr">
          <a:solidFill>
            <a:schemeClr val="phClr"/>
          </a:solidFill>
          <a:prstDash val="solid"/>
        </a:ln>
        <a:ln w="2825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3600000" algn="r" rotWithShape="0">
              <a:srgbClr val="000000">
                <a:alpha val="30000"/>
              </a:srgbClr>
            </a:outerShdw>
          </a:effectLst>
        </a:effectStyle>
        <a:effectStyle>
          <a:effectLst>
            <a:outerShdw blurRad="63500" dist="25400" dir="3600000" algn="r" rotWithShape="0">
              <a:srgbClr val="000000">
                <a:alpha val="36000"/>
              </a:srgbClr>
            </a:outerShdw>
          </a:effectLst>
          <a:scene3d>
            <a:camera prst="orthographicFront">
              <a:rot lat="0" lon="0" rev="0"/>
            </a:camera>
            <a:lightRig rig="harsh" dir="tl">
              <a:rot lat="0" lon="0" rev="9000000"/>
            </a:lightRig>
          </a:scene3d>
          <a:sp3d prstMaterial="flat">
            <a:bevelT w="38100" h="50800" prst="softRound"/>
          </a:sp3d>
        </a:effectStyle>
        <a:effectStyle>
          <a:effectLst>
            <a:outerShdw blurRad="76200" dist="38100" dir="3600000" algn="r" rotWithShape="0">
              <a:srgbClr val="000000">
                <a:alpha val="60000"/>
              </a:srgbClr>
            </a:outerShdw>
          </a:effectLst>
          <a:scene3d>
            <a:camera prst="orthographicFront">
              <a:rot lat="0" lon="0" rev="0"/>
            </a:camera>
            <a:lightRig rig="harsh" dir="tl">
              <a:rot lat="0" lon="0" rev="9000000"/>
            </a:lightRig>
          </a:scene3d>
          <a:sp3d contourW="44450" prstMaterial="flat">
            <a:bevelT w="38100" h="50800" prst="softRound"/>
            <a:contourClr>
              <a:schemeClr val="phClr">
                <a:tint val="5"/>
                <a:satMod val="130000"/>
              </a:schemeClr>
            </a:contourClr>
          </a:sp3d>
        </a:effectStyle>
      </a:effectStyleLst>
      <a:bgFillStyleLst>
        <a:solidFill>
          <a:schemeClr val="phClr"/>
        </a:solidFill>
        <a:gradFill rotWithShape="1">
          <a:gsLst>
            <a:gs pos="0">
              <a:schemeClr val="phClr">
                <a:tint val="100000"/>
                <a:shade val="52000"/>
                <a:satMod val="105000"/>
              </a:schemeClr>
            </a:gs>
            <a:gs pos="47500">
              <a:schemeClr val="phClr">
                <a:tint val="90000"/>
                <a:shade val="89000"/>
                <a:satMod val="105000"/>
              </a:schemeClr>
            </a:gs>
            <a:gs pos="58500">
              <a:schemeClr val="phClr">
                <a:tint val="85000"/>
                <a:shade val="89000"/>
                <a:satMod val="105000"/>
              </a:schemeClr>
            </a:gs>
            <a:gs pos="100000">
              <a:schemeClr val="phClr">
                <a:tint val="100000"/>
                <a:shade val="52000"/>
                <a:satMod val="105000"/>
              </a:schemeClr>
            </a:gs>
          </a:gsLst>
          <a:lin ang="3600000" scaled="0"/>
        </a:gradFill>
        <a:blipFill rotWithShape="1">
          <a:blip xmlns:r="http://schemas.openxmlformats.org/officeDocument/2006/relationships" r:embed="rId1">
            <a:duotone>
              <a:schemeClr val="phClr">
                <a:tint val="98000"/>
              </a:schemeClr>
              <a:schemeClr val="phClr">
                <a:shade val="85000"/>
                <a:satMod val="120000"/>
              </a:schemeClr>
            </a:duotone>
          </a:blip>
          <a:tile tx="0" ty="0" sx="52000" sy="52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TC101790490[[fn=Decatur]]</Template>
  <TotalTime>2293</TotalTime>
  <Words>893</Words>
  <Application>Microsoft Office PowerPoint</Application>
  <PresentationFormat>Presentazione su schermo (4:3)</PresentationFormat>
  <Paragraphs>139</Paragraphs>
  <Slides>17</Slides>
  <Notes>1</Notes>
  <HiddenSlides>0</HiddenSlides>
  <MMClips>0</MMClips>
  <ScaleCrop>false</ScaleCrop>
  <HeadingPairs>
    <vt:vector size="4" baseType="variant">
      <vt:variant>
        <vt:lpstr>Tema</vt:lpstr>
      </vt:variant>
      <vt:variant>
        <vt:i4>1</vt:i4>
      </vt:variant>
      <vt:variant>
        <vt:lpstr>Titoli diapositive</vt:lpstr>
      </vt:variant>
      <vt:variant>
        <vt:i4>17</vt:i4>
      </vt:variant>
    </vt:vector>
  </HeadingPairs>
  <TitlesOfParts>
    <vt:vector size="18" baseType="lpstr">
      <vt:lpstr>Decatur</vt:lpstr>
      <vt:lpstr>The Hansa Cultural Route</vt:lpstr>
      <vt:lpstr>Outline</vt:lpstr>
      <vt:lpstr>Territory analyzed</vt:lpstr>
      <vt:lpstr>Historical background</vt:lpstr>
      <vt:lpstr>Demographic/economic data</vt:lpstr>
      <vt:lpstr>The Hansa Cultural Route  project</vt:lpstr>
      <vt:lpstr>Presentazione standard di PowerPoint</vt:lpstr>
      <vt:lpstr>Participants</vt:lpstr>
      <vt:lpstr>Stated objectives</vt:lpstr>
      <vt:lpstr>Implemented activities</vt:lpstr>
      <vt:lpstr>The Hansa Brand</vt:lpstr>
      <vt:lpstr>Achievements/Impacts</vt:lpstr>
      <vt:lpstr>Conclusions</vt:lpstr>
      <vt:lpstr>What have we learnt?</vt:lpstr>
      <vt:lpstr>What/how can we improve?</vt:lpstr>
      <vt:lpstr>Web Sources </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Casa</dc:creator>
  <cp:lastModifiedBy>Casa</cp:lastModifiedBy>
  <cp:revision>73</cp:revision>
  <dcterms:created xsi:type="dcterms:W3CDTF">2013-11-10T16:54:10Z</dcterms:created>
  <dcterms:modified xsi:type="dcterms:W3CDTF">2013-11-17T19:51:48Z</dcterms:modified>
</cp:coreProperties>
</file>