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sldIdLst>
    <p:sldId id="256" r:id="rId2"/>
    <p:sldId id="270" r:id="rId3"/>
    <p:sldId id="257" r:id="rId4"/>
    <p:sldId id="269" r:id="rId5"/>
    <p:sldId id="273" r:id="rId6"/>
    <p:sldId id="258" r:id="rId7"/>
    <p:sldId id="259" r:id="rId8"/>
    <p:sldId id="271" r:id="rId9"/>
    <p:sldId id="262" r:id="rId10"/>
    <p:sldId id="260" r:id="rId11"/>
    <p:sldId id="261" r:id="rId12"/>
    <p:sldId id="263" r:id="rId13"/>
    <p:sldId id="264" r:id="rId14"/>
    <p:sldId id="265" r:id="rId15"/>
    <p:sldId id="266" r:id="rId16"/>
    <p:sldId id="268" r:id="rId17"/>
    <p:sldId id="267" r:id="rId18"/>
    <p:sldId id="272" r:id="rId1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olo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16" name="Segnaposto data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11/11/2013</a:t>
            </a:fld>
            <a:endParaRPr lang="it-IT"/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5" name="Segnaposto numero diapositiva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olo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27" name="Segnaposto contenuto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5" name="Segnaposto data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11/11/2013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it-IT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egnaposto testo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9" name="Segnaposto data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11/11/2013</a:t>
            </a:fld>
            <a:endParaRPr lang="it-IT"/>
          </a:p>
        </p:txBody>
      </p:sp>
      <p:sp>
        <p:nvSpPr>
          <p:cNvPr id="11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4" name="Segnaposto contenuto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1" name="Segnaposto data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11/11/2013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1" name="Segnaposto numero diapositiva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olo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25" name="Segnaposto testo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8" name="Segnaposto contenuto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11/11/2013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olo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2" name="Segnaposto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11/11/2013</a:t>
            </a:fld>
            <a:endParaRPr lang="it-IT"/>
          </a:p>
        </p:txBody>
      </p:sp>
      <p:sp>
        <p:nvSpPr>
          <p:cNvPr id="21" name="Segnaposto piè di pagina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11/11/2013</a:t>
            </a:fld>
            <a:endParaRPr lang="it-IT"/>
          </a:p>
        </p:txBody>
      </p:sp>
      <p:sp>
        <p:nvSpPr>
          <p:cNvPr id="24" name="Segnaposto piè di pagina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olo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26" name="Segnaposto testo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4" name="Segnaposto contenuto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5" name="Segnaposto data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11/11/2013</a:t>
            </a:fld>
            <a:endParaRPr lang="it-IT"/>
          </a:p>
        </p:txBody>
      </p:sp>
      <p:sp>
        <p:nvSpPr>
          <p:cNvPr id="29" name="Segnaposto piè di pagina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gnaposto immagine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11/11/2013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1" name="Segnaposto numero diapositiva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7" name="Titolo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26" name="Segnaposto testo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11/11/2013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11/11/2013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Segnaposto testo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1" name="Segnaposto data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11/11/2013</a:t>
            </a:fld>
            <a:endParaRPr lang="it-IT"/>
          </a:p>
        </p:txBody>
      </p:sp>
      <p:sp>
        <p:nvSpPr>
          <p:cNvPr id="28" name="Segnaposto piè di pagina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0" name="Segnaposto titolo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Connettore 1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072066" y="5286388"/>
            <a:ext cx="4286248" cy="1357322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it-IT" dirty="0" smtClean="0">
                <a:solidFill>
                  <a:schemeClr val="tx1"/>
                </a:solidFill>
              </a:rPr>
              <a:t>Caruso </a:t>
            </a:r>
            <a:r>
              <a:rPr lang="it-IT" dirty="0" err="1" smtClean="0">
                <a:solidFill>
                  <a:schemeClr val="tx1"/>
                </a:solidFill>
              </a:rPr>
              <a:t>Antonela</a:t>
            </a:r>
            <a:endParaRPr lang="it-IT" dirty="0">
              <a:solidFill>
                <a:schemeClr val="tx1"/>
              </a:solidFill>
            </a:endParaRPr>
          </a:p>
          <a:p>
            <a:pPr algn="ctr"/>
            <a:r>
              <a:rPr lang="it-IT" dirty="0" smtClean="0">
                <a:solidFill>
                  <a:schemeClr val="tx1"/>
                </a:solidFill>
              </a:rPr>
              <a:t>Gaudioso Francesco</a:t>
            </a:r>
          </a:p>
          <a:p>
            <a:pPr algn="ctr"/>
            <a:r>
              <a:rPr lang="it-IT" dirty="0" smtClean="0">
                <a:solidFill>
                  <a:schemeClr val="tx1"/>
                </a:solidFill>
              </a:rPr>
              <a:t>Lopez Marco</a:t>
            </a:r>
          </a:p>
          <a:p>
            <a:pPr algn="ctr"/>
            <a:r>
              <a:rPr lang="it-IT" dirty="0" smtClean="0">
                <a:solidFill>
                  <a:schemeClr val="tx1"/>
                </a:solidFill>
              </a:rPr>
              <a:t>Pesce Daniela</a:t>
            </a:r>
          </a:p>
        </p:txBody>
      </p:sp>
      <p:pic>
        <p:nvPicPr>
          <p:cNvPr id="1026" name="Picture 2" descr="C:\Users\Francesco\Desktop\logo-transromanic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15" y="2571744"/>
            <a:ext cx="8215370" cy="1330411"/>
          </a:xfrm>
          <a:prstGeom prst="rect">
            <a:avLst/>
          </a:prstGeom>
          <a:noFill/>
        </p:spPr>
      </p:pic>
      <p:pic>
        <p:nvPicPr>
          <p:cNvPr id="1027" name="Picture 3" descr="C:\Users\Francesco\Desktop\LogoCo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6546" y="0"/>
            <a:ext cx="2357454" cy="1357298"/>
          </a:xfrm>
          <a:prstGeom prst="rect">
            <a:avLst/>
          </a:prstGeom>
          <a:noFill/>
        </p:spPr>
      </p:pic>
      <p:pic>
        <p:nvPicPr>
          <p:cNvPr id="1028" name="Picture 4" descr="C:\Users\Francesco\Desktop\logo_unimc_a cavall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214290"/>
            <a:ext cx="2143140" cy="10001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4800" y="285728"/>
            <a:ext cx="8686800" cy="1009672"/>
          </a:xfrm>
        </p:spPr>
        <p:txBody>
          <a:bodyPr>
            <a:noAutofit/>
          </a:bodyPr>
          <a:lstStyle/>
          <a:p>
            <a:r>
              <a:rPr lang="it-IT" sz="5400" b="1" i="1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OUTLINE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en-US" dirty="0" smtClean="0">
                <a:solidFill>
                  <a:schemeClr val="tx1"/>
                </a:solidFill>
              </a:rPr>
              <a:t>What is the </a:t>
            </a:r>
            <a:r>
              <a:rPr lang="en-US" dirty="0" err="1" smtClean="0">
                <a:solidFill>
                  <a:schemeClr val="tx1"/>
                </a:solidFill>
              </a:rPr>
              <a:t>Transromanica</a:t>
            </a:r>
            <a:r>
              <a:rPr lang="en-US" dirty="0" smtClean="0">
                <a:solidFill>
                  <a:schemeClr val="tx1"/>
                </a:solidFill>
              </a:rPr>
              <a:t>?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solidFill>
                  <a:schemeClr val="tx1"/>
                </a:solidFill>
              </a:rPr>
              <a:t>Territory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solidFill>
                  <a:schemeClr val="tx1"/>
                </a:solidFill>
              </a:rPr>
              <a:t>Participants and logic of the project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solidFill>
                  <a:schemeClr val="tx1"/>
                </a:solidFill>
              </a:rPr>
              <a:t>Stakeholders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solidFill>
                  <a:schemeClr val="tx1"/>
                </a:solidFill>
              </a:rPr>
              <a:t>The </a:t>
            </a:r>
            <a:r>
              <a:rPr lang="en-US" dirty="0" err="1" smtClean="0">
                <a:solidFill>
                  <a:schemeClr val="tx1"/>
                </a:solidFill>
              </a:rPr>
              <a:t>Transromanica</a:t>
            </a:r>
            <a:r>
              <a:rPr lang="en-US" dirty="0" smtClean="0">
                <a:solidFill>
                  <a:schemeClr val="tx1"/>
                </a:solidFill>
              </a:rPr>
              <a:t> Network</a:t>
            </a:r>
          </a:p>
          <a:p>
            <a:pPr>
              <a:buFont typeface="Wingdings" pitchFamily="2" charset="2"/>
              <a:buChar char="v"/>
            </a:pPr>
            <a:r>
              <a:rPr lang="en-US" dirty="0" err="1" smtClean="0">
                <a:solidFill>
                  <a:schemeClr val="tx1"/>
                </a:solidFill>
              </a:rPr>
              <a:t>Transromanica</a:t>
            </a:r>
            <a:r>
              <a:rPr lang="en-US" dirty="0" smtClean="0">
                <a:solidFill>
                  <a:schemeClr val="tx1"/>
                </a:solidFill>
              </a:rPr>
              <a:t>  </a:t>
            </a:r>
            <a:r>
              <a:rPr lang="it-IT" dirty="0" smtClean="0">
                <a:solidFill>
                  <a:schemeClr val="tx1"/>
                </a:solidFill>
              </a:rPr>
              <a:t>&amp; </a:t>
            </a:r>
            <a:r>
              <a:rPr lang="it-IT" dirty="0" err="1" smtClean="0">
                <a:solidFill>
                  <a:schemeClr val="tx1"/>
                </a:solidFill>
              </a:rPr>
              <a:t>CrossCulTour</a:t>
            </a:r>
            <a:endParaRPr lang="it-IT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it-IT" dirty="0" err="1" smtClean="0">
                <a:solidFill>
                  <a:schemeClr val="tx1"/>
                </a:solidFill>
              </a:rPr>
              <a:t>Aims</a:t>
            </a:r>
            <a:endParaRPr lang="en-US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solidFill>
                  <a:schemeClr val="tx1"/>
                </a:solidFill>
              </a:rPr>
              <a:t>Structure of the project</a:t>
            </a:r>
          </a:p>
          <a:p>
            <a:pPr>
              <a:buFont typeface="Wingdings" pitchFamily="2" charset="2"/>
              <a:buChar char="v"/>
            </a:pPr>
            <a:r>
              <a:rPr lang="it-IT" dirty="0" smtClean="0">
                <a:solidFill>
                  <a:schemeClr val="tx1"/>
                </a:solidFill>
              </a:rPr>
              <a:t>Marketing  </a:t>
            </a:r>
            <a:r>
              <a:rPr lang="it-IT" dirty="0" err="1" smtClean="0">
                <a:solidFill>
                  <a:schemeClr val="tx1"/>
                </a:solidFill>
              </a:rPr>
              <a:t>activities</a:t>
            </a:r>
            <a:endParaRPr lang="it-IT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it-IT" dirty="0" smtClean="0">
                <a:solidFill>
                  <a:schemeClr val="tx1"/>
                </a:solidFill>
              </a:rPr>
              <a:t>Training  and </a:t>
            </a:r>
            <a:r>
              <a:rPr lang="it-IT" dirty="0" err="1" smtClean="0">
                <a:solidFill>
                  <a:schemeClr val="tx1"/>
                </a:solidFill>
              </a:rPr>
              <a:t>Seminaries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endParaRPr lang="en-US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solidFill>
                  <a:schemeClr val="tx1"/>
                </a:solidFill>
              </a:rPr>
              <a:t>Conclusions</a:t>
            </a:r>
            <a:endParaRPr lang="it-IT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304800" y="285728"/>
            <a:ext cx="8686800" cy="1009672"/>
          </a:xfrm>
        </p:spPr>
        <p:txBody>
          <a:bodyPr>
            <a:noAutofit/>
          </a:bodyPr>
          <a:lstStyle/>
          <a:p>
            <a:r>
              <a:rPr lang="it-IT" sz="5400" b="1" i="1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WHAT IS TRANSROMANICA ?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it-IT" dirty="0" smtClean="0">
                <a:solidFill>
                  <a:schemeClr val="tx1"/>
                </a:solidFill>
              </a:rPr>
              <a:t>The </a:t>
            </a:r>
            <a:r>
              <a:rPr lang="it-IT" dirty="0" err="1" smtClean="0">
                <a:solidFill>
                  <a:schemeClr val="tx1"/>
                </a:solidFill>
              </a:rPr>
              <a:t>transromanica</a:t>
            </a:r>
            <a:r>
              <a:rPr lang="it-IT" dirty="0" smtClean="0">
                <a:solidFill>
                  <a:schemeClr val="tx1"/>
                </a:solidFill>
              </a:rPr>
              <a:t> cultural </a:t>
            </a:r>
            <a:r>
              <a:rPr lang="it-IT" dirty="0" err="1" smtClean="0">
                <a:solidFill>
                  <a:schemeClr val="tx1"/>
                </a:solidFill>
              </a:rPr>
              <a:t>route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is</a:t>
            </a:r>
            <a:r>
              <a:rPr lang="it-IT" dirty="0" smtClean="0">
                <a:solidFill>
                  <a:schemeClr val="tx1"/>
                </a:solidFill>
              </a:rPr>
              <a:t> a</a:t>
            </a:r>
          </a:p>
          <a:p>
            <a:pPr>
              <a:buNone/>
            </a:pPr>
            <a:r>
              <a:rPr lang="it-IT" dirty="0" smtClean="0">
                <a:solidFill>
                  <a:schemeClr val="tx1"/>
                </a:solidFill>
              </a:rPr>
              <a:t>    </a:t>
            </a:r>
            <a:r>
              <a:rPr lang="it-IT" dirty="0" err="1" smtClean="0">
                <a:solidFill>
                  <a:schemeClr val="tx1"/>
                </a:solidFill>
              </a:rPr>
              <a:t>international</a:t>
            </a:r>
            <a:r>
              <a:rPr lang="it-IT" dirty="0" smtClean="0">
                <a:solidFill>
                  <a:schemeClr val="tx1"/>
                </a:solidFill>
              </a:rPr>
              <a:t> non-profit </a:t>
            </a:r>
            <a:r>
              <a:rPr lang="it-IT" dirty="0" err="1" smtClean="0">
                <a:solidFill>
                  <a:schemeClr val="tx1"/>
                </a:solidFill>
              </a:rPr>
              <a:t>organisation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for</a:t>
            </a:r>
            <a:endParaRPr lang="it-IT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it-IT" dirty="0" smtClean="0">
                <a:solidFill>
                  <a:schemeClr val="tx1"/>
                </a:solidFill>
              </a:rPr>
              <a:t>    </a:t>
            </a:r>
            <a:r>
              <a:rPr lang="it-IT" dirty="0" err="1" smtClean="0">
                <a:solidFill>
                  <a:schemeClr val="tx1"/>
                </a:solidFill>
              </a:rPr>
              <a:t>supporting</a:t>
            </a:r>
            <a:r>
              <a:rPr lang="it-IT" dirty="0" smtClean="0">
                <a:solidFill>
                  <a:schemeClr val="tx1"/>
                </a:solidFill>
              </a:rPr>
              <a:t> and </a:t>
            </a:r>
            <a:r>
              <a:rPr lang="it-IT" dirty="0" err="1" smtClean="0">
                <a:solidFill>
                  <a:schemeClr val="tx1"/>
                </a:solidFill>
              </a:rPr>
              <a:t>fostering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Europe</a:t>
            </a:r>
            <a:r>
              <a:rPr lang="it-IT" dirty="0" smtClean="0">
                <a:solidFill>
                  <a:schemeClr val="tx1"/>
                </a:solidFill>
              </a:rPr>
              <a:t>’s </a:t>
            </a:r>
            <a:r>
              <a:rPr lang="it-IT" dirty="0" err="1" smtClean="0">
                <a:solidFill>
                  <a:schemeClr val="tx1"/>
                </a:solidFill>
              </a:rPr>
              <a:t>Romanesque</a:t>
            </a:r>
            <a:endParaRPr lang="it-IT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it-IT" dirty="0" smtClean="0">
                <a:solidFill>
                  <a:schemeClr val="tx1"/>
                </a:solidFill>
              </a:rPr>
              <a:t>    Cultural </a:t>
            </a:r>
            <a:r>
              <a:rPr lang="it-IT" dirty="0" err="1" smtClean="0">
                <a:solidFill>
                  <a:schemeClr val="tx1"/>
                </a:solidFill>
              </a:rPr>
              <a:t>heritage</a:t>
            </a:r>
            <a:r>
              <a:rPr lang="it-IT" dirty="0" smtClean="0">
                <a:solidFill>
                  <a:schemeClr val="tx1"/>
                </a:solidFill>
              </a:rPr>
              <a:t>. </a:t>
            </a:r>
          </a:p>
          <a:p>
            <a:pPr>
              <a:buFont typeface="Wingdings" pitchFamily="2" charset="2"/>
              <a:buChar char="v"/>
            </a:pPr>
            <a:endParaRPr lang="it-IT" dirty="0" smtClean="0"/>
          </a:p>
          <a:p>
            <a:pPr>
              <a:buFont typeface="Wingdings" pitchFamily="2" charset="2"/>
              <a:buChar char="v"/>
            </a:pPr>
            <a:endParaRPr lang="it-IT" dirty="0" smtClean="0"/>
          </a:p>
          <a:p>
            <a:pPr>
              <a:buFont typeface="Wingdings" pitchFamily="2" charset="2"/>
              <a:buChar char="v"/>
            </a:pPr>
            <a:r>
              <a:rPr lang="it-IT" dirty="0" smtClean="0">
                <a:solidFill>
                  <a:schemeClr val="tx1"/>
                </a:solidFill>
              </a:rPr>
              <a:t>The </a:t>
            </a:r>
            <a:r>
              <a:rPr lang="it-IT" dirty="0" err="1" smtClean="0">
                <a:solidFill>
                  <a:schemeClr val="tx1"/>
                </a:solidFill>
              </a:rPr>
              <a:t>transromanica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route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brings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together</a:t>
            </a:r>
            <a:r>
              <a:rPr lang="it-IT" dirty="0" smtClean="0">
                <a:solidFill>
                  <a:schemeClr val="tx1"/>
                </a:solidFill>
              </a:rPr>
              <a:t> and</a:t>
            </a:r>
          </a:p>
          <a:p>
            <a:pPr>
              <a:buNone/>
            </a:pPr>
            <a:r>
              <a:rPr lang="it-IT" dirty="0" smtClean="0">
                <a:solidFill>
                  <a:schemeClr val="tx1"/>
                </a:solidFill>
              </a:rPr>
              <a:t>    </a:t>
            </a:r>
            <a:r>
              <a:rPr lang="it-IT" dirty="0" err="1" smtClean="0">
                <a:solidFill>
                  <a:schemeClr val="tx1"/>
                </a:solidFill>
              </a:rPr>
              <a:t>number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of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regions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accross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europe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that</a:t>
            </a:r>
            <a:r>
              <a:rPr lang="it-IT" dirty="0" smtClean="0">
                <a:solidFill>
                  <a:schemeClr val="tx1"/>
                </a:solidFill>
              </a:rPr>
              <a:t> house</a:t>
            </a:r>
          </a:p>
          <a:p>
            <a:pPr>
              <a:buNone/>
            </a:pPr>
            <a:r>
              <a:rPr lang="it-IT" dirty="0" smtClean="0">
                <a:solidFill>
                  <a:schemeClr val="tx1"/>
                </a:solidFill>
              </a:rPr>
              <a:t>    </a:t>
            </a:r>
            <a:r>
              <a:rPr lang="it-IT" dirty="0" err="1" smtClean="0">
                <a:solidFill>
                  <a:schemeClr val="tx1"/>
                </a:solidFill>
              </a:rPr>
              <a:t>monuments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related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to</a:t>
            </a:r>
            <a:r>
              <a:rPr lang="it-IT" dirty="0" smtClean="0">
                <a:solidFill>
                  <a:schemeClr val="tx1"/>
                </a:solidFill>
              </a:rPr>
              <a:t> the </a:t>
            </a:r>
            <a:r>
              <a:rPr lang="it-IT" dirty="0" err="1" smtClean="0">
                <a:solidFill>
                  <a:schemeClr val="tx1"/>
                </a:solidFill>
              </a:rPr>
              <a:t>romanesque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period</a:t>
            </a:r>
            <a:r>
              <a:rPr lang="it-IT" dirty="0" smtClean="0">
                <a:solidFill>
                  <a:schemeClr val="tx1"/>
                </a:solidFill>
              </a:rPr>
              <a:t>. </a:t>
            </a:r>
            <a:endParaRPr lang="it-IT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Francesco\Desktop\trans 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Francesco\Desktop\Modena_Cathedral_Facad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1"/>
          </a:xfrm>
          <a:prstGeom prst="rect">
            <a:avLst/>
          </a:prstGeom>
          <a:noFill/>
        </p:spPr>
      </p:pic>
      <p:pic>
        <p:nvPicPr>
          <p:cNvPr id="1026" name="Picture 2" descr="C:\Users\Francesco\Desktop\collegiate church of st servantius in quedlinbur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794" y="214290"/>
            <a:ext cx="2357454" cy="121444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7" name="Picture 3" descr="C:\Users\Francesco\Desktop\wartburg castle in eisenach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6116" y="1214422"/>
            <a:ext cx="3429024" cy="208942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8" name="Picture 4" descr="C:\Users\Francesco\Desktop\modena chthedra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7686" y="3357562"/>
            <a:ext cx="5214942" cy="32861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304800" y="0"/>
            <a:ext cx="8686800" cy="608012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1200" dirty="0" smtClean="0"/>
              <a:t>                                                </a:t>
            </a:r>
          </a:p>
          <a:p>
            <a:pPr algn="ctr">
              <a:buNone/>
            </a:pPr>
            <a:r>
              <a:rPr lang="it-IT" sz="1200" dirty="0" smtClean="0"/>
              <a:t>                                                                   </a:t>
            </a:r>
            <a:r>
              <a:rPr lang="it-IT" sz="1400" dirty="0" smtClean="0">
                <a:solidFill>
                  <a:srgbClr val="C00000"/>
                </a:solidFill>
              </a:rPr>
              <a:t>   </a:t>
            </a:r>
          </a:p>
          <a:p>
            <a:pPr algn="ctr">
              <a:buNone/>
            </a:pPr>
            <a:endParaRPr lang="it-IT" sz="1400" b="1" dirty="0" smtClean="0">
              <a:solidFill>
                <a:srgbClr val="C00000"/>
              </a:solidFill>
            </a:endParaRPr>
          </a:p>
          <a:p>
            <a:pPr algn="ctr">
              <a:buNone/>
            </a:pPr>
            <a:r>
              <a:rPr lang="it-IT" sz="1400" b="1" dirty="0" smtClean="0">
                <a:solidFill>
                  <a:schemeClr val="bg1"/>
                </a:solidFill>
              </a:rPr>
              <a:t>                                                                                           </a:t>
            </a:r>
            <a:r>
              <a:rPr lang="en-US" sz="1400" b="1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Collegiate Church of St </a:t>
            </a:r>
            <a:r>
              <a:rPr lang="en-US" sz="1400" b="1" dirty="0" err="1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Servantius</a:t>
            </a:r>
            <a:r>
              <a:rPr lang="en-US" sz="1400" b="1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in </a:t>
            </a:r>
            <a:r>
              <a:rPr lang="en-US" sz="1400" b="1" dirty="0" err="1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Quedlinburg</a:t>
            </a:r>
            <a:r>
              <a:rPr lang="it-IT" sz="1400" b="1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</a:t>
            </a:r>
          </a:p>
          <a:p>
            <a:pPr algn="ctr">
              <a:buNone/>
            </a:pPr>
            <a:endParaRPr lang="it-IT" sz="1400" b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endParaRPr lang="it-IT" sz="1400" b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endParaRPr lang="it-IT" sz="1400" b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endParaRPr lang="it-IT" sz="1400" b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endParaRPr lang="it-IT" sz="1400" b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endParaRPr lang="it-IT" sz="1400" b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endParaRPr lang="it-IT" sz="1400" b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it-IT" sz="1400" b="1" dirty="0" smtClean="0">
                <a:solidFill>
                  <a:schemeClr val="bg1"/>
                </a:solidFill>
              </a:rPr>
              <a:t> </a:t>
            </a:r>
            <a:r>
              <a:rPr lang="it-IT" sz="1400" b="1" dirty="0" err="1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Wartburg</a:t>
            </a:r>
            <a:r>
              <a:rPr lang="it-IT" sz="1400" b="1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it-IT" sz="1400" b="1" dirty="0" err="1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Castle</a:t>
            </a:r>
            <a:r>
              <a:rPr lang="it-IT" sz="1400" b="1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in </a:t>
            </a:r>
            <a:r>
              <a:rPr lang="it-IT" sz="1400" b="1" dirty="0" err="1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Eisenach</a:t>
            </a:r>
            <a:r>
              <a:rPr lang="it-IT" sz="1400" b="1" dirty="0" smtClean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 </a:t>
            </a:r>
          </a:p>
          <a:p>
            <a:pPr algn="ctr">
              <a:buNone/>
            </a:pPr>
            <a:endParaRPr lang="it-IT" sz="1400" b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endParaRPr lang="it-IT" sz="1400" b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endParaRPr lang="it-IT" sz="1400" b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endParaRPr lang="it-IT" sz="1400" b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endParaRPr lang="it-IT" sz="1400" b="1" dirty="0" smtClean="0">
              <a:solidFill>
                <a:schemeClr val="bg1"/>
              </a:solidFill>
            </a:endParaRPr>
          </a:p>
          <a:p>
            <a:pPr algn="ctr">
              <a:buNone/>
            </a:pPr>
            <a:endParaRPr lang="it-IT" sz="1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r>
              <a:rPr lang="it-IT" sz="1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         </a:t>
            </a:r>
            <a:r>
              <a:rPr lang="it-IT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haroni" pitchFamily="2" charset="-79"/>
                <a:cs typeface="Aharoni" pitchFamily="2" charset="-79"/>
              </a:rPr>
              <a:t>Modena  </a:t>
            </a:r>
            <a:r>
              <a:rPr lang="it-IT" sz="1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haroni" pitchFamily="2" charset="-79"/>
                <a:cs typeface="Aharoni" pitchFamily="2" charset="-79"/>
              </a:rPr>
              <a:t>Cathedral</a:t>
            </a:r>
            <a:endParaRPr lang="it-IT" sz="1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None/>
            </a:pPr>
            <a:r>
              <a:rPr lang="it-IT" sz="1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                          </a:t>
            </a:r>
            <a:endParaRPr lang="it-IT" sz="1600" b="1" dirty="0">
              <a:solidFill>
                <a:schemeClr val="tx1">
                  <a:lumMod val="95000"/>
                  <a:lumOff val="5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8115328" cy="1143008"/>
          </a:xfrm>
        </p:spPr>
        <p:txBody>
          <a:bodyPr>
            <a:normAutofit/>
          </a:bodyPr>
          <a:lstStyle/>
          <a:p>
            <a:r>
              <a:rPr lang="it-IT" sz="5400" b="1" i="1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PARTECIPANTS  </a:t>
            </a:r>
            <a:endParaRPr lang="it-IT" sz="5400" b="1" i="1" dirty="0">
              <a:solidFill>
                <a:srgbClr val="00206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14282" y="1554162"/>
            <a:ext cx="8777318" cy="501811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it-IT" dirty="0" smtClean="0">
                <a:solidFill>
                  <a:schemeClr val="tx1"/>
                </a:solidFill>
              </a:rPr>
              <a:t>Austria, France, </a:t>
            </a:r>
            <a:r>
              <a:rPr lang="it-IT" dirty="0" err="1" smtClean="0">
                <a:solidFill>
                  <a:schemeClr val="tx1"/>
                </a:solidFill>
              </a:rPr>
              <a:t>Germany</a:t>
            </a:r>
            <a:r>
              <a:rPr lang="it-IT" dirty="0" smtClean="0">
                <a:solidFill>
                  <a:schemeClr val="tx1"/>
                </a:solidFill>
              </a:rPr>
              <a:t>, Italy, </a:t>
            </a:r>
            <a:r>
              <a:rPr lang="it-IT" dirty="0" err="1" smtClean="0">
                <a:solidFill>
                  <a:schemeClr val="tx1"/>
                </a:solidFill>
              </a:rPr>
              <a:t>Portugal</a:t>
            </a:r>
            <a:r>
              <a:rPr lang="it-IT" dirty="0" smtClean="0">
                <a:solidFill>
                  <a:schemeClr val="tx1"/>
                </a:solidFill>
              </a:rPr>
              <a:t> (</a:t>
            </a:r>
            <a:r>
              <a:rPr lang="it-IT" dirty="0" err="1" smtClean="0">
                <a:solidFill>
                  <a:schemeClr val="tx1"/>
                </a:solidFill>
              </a:rPr>
              <a:t>from</a:t>
            </a:r>
            <a:r>
              <a:rPr lang="it-IT" dirty="0" smtClean="0">
                <a:solidFill>
                  <a:schemeClr val="tx1"/>
                </a:solidFill>
              </a:rPr>
              <a:t> 2009),   Slovenia (</a:t>
            </a:r>
            <a:r>
              <a:rPr lang="it-IT" dirty="0" err="1" smtClean="0">
                <a:solidFill>
                  <a:schemeClr val="tx1"/>
                </a:solidFill>
              </a:rPr>
              <a:t>until</a:t>
            </a:r>
            <a:r>
              <a:rPr lang="it-IT" dirty="0" smtClean="0">
                <a:solidFill>
                  <a:schemeClr val="tx1"/>
                </a:solidFill>
              </a:rPr>
              <a:t> 2010), </a:t>
            </a:r>
            <a:r>
              <a:rPr lang="it-IT" dirty="0" err="1" smtClean="0">
                <a:solidFill>
                  <a:schemeClr val="tx1"/>
                </a:solidFill>
              </a:rPr>
              <a:t>Spain</a:t>
            </a:r>
            <a:r>
              <a:rPr lang="it-IT" dirty="0" smtClean="0">
                <a:solidFill>
                  <a:schemeClr val="tx1"/>
                </a:solidFill>
              </a:rPr>
              <a:t> and Serbia.</a:t>
            </a:r>
          </a:p>
          <a:p>
            <a:pPr>
              <a:buNone/>
            </a:pPr>
            <a:r>
              <a:rPr lang="it-IT" dirty="0" smtClean="0">
                <a:solidFill>
                  <a:schemeClr val="tx1"/>
                </a:solidFill>
              </a:rPr>
              <a:t> </a:t>
            </a:r>
          </a:p>
          <a:p>
            <a:pPr algn="ctr">
              <a:buNone/>
            </a:pPr>
            <a:r>
              <a:rPr lang="en-US" sz="4700" b="1" i="1" cap="all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rPr>
              <a:t>logic of the project</a:t>
            </a:r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>
                <a:solidFill>
                  <a:schemeClr val="tx1"/>
                </a:solidFill>
              </a:rPr>
              <a:t>The </a:t>
            </a:r>
            <a:r>
              <a:rPr lang="en-US" dirty="0" err="1" smtClean="0">
                <a:solidFill>
                  <a:schemeClr val="tx1"/>
                </a:solidFill>
              </a:rPr>
              <a:t>Transromanica</a:t>
            </a:r>
            <a:r>
              <a:rPr lang="en-US" dirty="0" smtClean="0">
                <a:solidFill>
                  <a:schemeClr val="tx1"/>
                </a:solidFill>
              </a:rPr>
              <a:t> route contains more than 45</a:t>
            </a:r>
          </a:p>
          <a:p>
            <a:pPr algn="ctr">
              <a:buNone/>
            </a:pPr>
            <a:r>
              <a:rPr lang="en-US" dirty="0" err="1" smtClean="0">
                <a:solidFill>
                  <a:schemeClr val="tx1"/>
                </a:solidFill>
              </a:rPr>
              <a:t>romanesque</a:t>
            </a:r>
            <a:r>
              <a:rPr lang="en-US" dirty="0" smtClean="0">
                <a:solidFill>
                  <a:schemeClr val="tx1"/>
                </a:solidFill>
              </a:rPr>
              <a:t> highlights and cover 400 monuments in</a:t>
            </a:r>
          </a:p>
          <a:p>
            <a:pPr algn="ctr">
              <a:buNone/>
            </a:pPr>
            <a:r>
              <a:rPr lang="en-US" dirty="0" smtClean="0">
                <a:solidFill>
                  <a:schemeClr val="tx1"/>
                </a:solidFill>
              </a:rPr>
              <a:t>total spread across eight countries. Their logic is to</a:t>
            </a:r>
          </a:p>
          <a:p>
            <a:pPr algn="ctr">
              <a:buNone/>
            </a:pPr>
            <a:r>
              <a:rPr lang="en-US" dirty="0" smtClean="0">
                <a:solidFill>
                  <a:schemeClr val="tx1"/>
                </a:solidFill>
              </a:rPr>
              <a:t>develop cultural </a:t>
            </a:r>
            <a:r>
              <a:rPr lang="en-US" dirty="0" err="1" smtClean="0">
                <a:solidFill>
                  <a:schemeClr val="tx1"/>
                </a:solidFill>
              </a:rPr>
              <a:t>tuorism</a:t>
            </a:r>
            <a:r>
              <a:rPr lang="en-US" dirty="0" smtClean="0">
                <a:solidFill>
                  <a:schemeClr val="tx1"/>
                </a:solidFill>
              </a:rPr>
              <a:t> for enhancing the</a:t>
            </a:r>
          </a:p>
          <a:p>
            <a:pPr algn="ctr">
              <a:buNone/>
            </a:pPr>
            <a:r>
              <a:rPr lang="en-US" dirty="0" err="1" smtClean="0">
                <a:solidFill>
                  <a:schemeClr val="tx1"/>
                </a:solidFill>
              </a:rPr>
              <a:t>attractivenes</a:t>
            </a:r>
            <a:r>
              <a:rPr lang="en-US" dirty="0" smtClean="0">
                <a:solidFill>
                  <a:schemeClr val="tx1"/>
                </a:solidFill>
              </a:rPr>
              <a:t> of cities and regions as member of the</a:t>
            </a:r>
          </a:p>
          <a:p>
            <a:pPr algn="ctr">
              <a:buNone/>
            </a:pPr>
            <a:r>
              <a:rPr lang="en-US" dirty="0" smtClean="0">
                <a:solidFill>
                  <a:schemeClr val="tx1"/>
                </a:solidFill>
              </a:rPr>
              <a:t>network.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14282" y="571480"/>
            <a:ext cx="8572560" cy="58579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4800" y="357166"/>
            <a:ext cx="8686800" cy="938234"/>
          </a:xfrm>
        </p:spPr>
        <p:txBody>
          <a:bodyPr>
            <a:noAutofit/>
          </a:bodyPr>
          <a:lstStyle/>
          <a:p>
            <a:r>
              <a:rPr lang="it-IT" sz="4400" b="1" i="1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THE</a:t>
            </a:r>
            <a:r>
              <a:rPr lang="it-IT" sz="4400" dirty="0" smtClean="0"/>
              <a:t> </a:t>
            </a:r>
            <a:r>
              <a:rPr lang="it-IT" sz="4400" b="1" i="1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TRANSROMANICA</a:t>
            </a:r>
            <a:r>
              <a:rPr lang="it-IT" sz="4400" dirty="0" smtClean="0"/>
              <a:t> </a:t>
            </a:r>
            <a:r>
              <a:rPr lang="it-IT" sz="4400" b="1" i="1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NETWORK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4800" y="285728"/>
            <a:ext cx="8686800" cy="1000132"/>
          </a:xfrm>
        </p:spPr>
        <p:txBody>
          <a:bodyPr>
            <a:normAutofit/>
          </a:bodyPr>
          <a:lstStyle/>
          <a:p>
            <a:r>
              <a:rPr lang="it-IT" sz="5400" b="1" i="1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STAKEHOLDERS</a:t>
            </a:r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dirty="0" smtClean="0"/>
              <a:t> </a:t>
            </a:r>
            <a:r>
              <a:rPr lang="en-US" dirty="0" smtClean="0">
                <a:solidFill>
                  <a:schemeClr val="tx1"/>
                </a:solidFill>
              </a:rPr>
              <a:t>The cultural itinerary is developed in two phases:</a:t>
            </a:r>
          </a:p>
          <a:p>
            <a:pPr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 marL="514350" indent="-514350">
              <a:buClr>
                <a:srgbClr val="002060"/>
              </a:buClr>
              <a:buSzPct val="120000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Public sector                                    </a:t>
            </a: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Funding</a:t>
            </a:r>
          </a:p>
          <a:p>
            <a:pPr marL="514350" indent="-514350">
              <a:buAutoNum type="arabicPeriod"/>
            </a:pPr>
            <a:endParaRPr lang="en-US" dirty="0" smtClean="0">
              <a:solidFill>
                <a:schemeClr val="tx1"/>
              </a:solidFill>
              <a:sym typeface="Wingdings" pitchFamily="2" charset="2"/>
            </a:endParaRPr>
          </a:p>
          <a:p>
            <a:pPr marL="514350" indent="-514350">
              <a:buClr>
                <a:srgbClr val="002060"/>
              </a:buClr>
              <a:buSzPct val="120000"/>
              <a:buFont typeface="Arial" pitchFamily="34" charset="0"/>
              <a:buAutoNum type="arabicPeriod"/>
            </a:pP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D</a:t>
            </a:r>
            <a:r>
              <a:rPr lang="it-IT" dirty="0" err="1" smtClean="0">
                <a:solidFill>
                  <a:schemeClr val="tx1"/>
                </a:solidFill>
              </a:rPr>
              <a:t>evelopment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of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tourism</a:t>
            </a:r>
            <a:r>
              <a:rPr lang="en-US" dirty="0" smtClean="0">
                <a:solidFill>
                  <a:schemeClr val="tx1"/>
                </a:solidFill>
                <a:sym typeface="Wingdings" pitchFamily="2" charset="2"/>
              </a:rPr>
              <a:t>, </a:t>
            </a:r>
            <a:r>
              <a:rPr lang="en-US" dirty="0" smtClean="0">
                <a:solidFill>
                  <a:schemeClr val="tx1"/>
                </a:solidFill>
              </a:rPr>
              <a:t>alliance between public and private sector. </a:t>
            </a:r>
          </a:p>
          <a:p>
            <a:pPr marL="514350" indent="-514350">
              <a:buAutoNum type="arabicPeriod"/>
            </a:pPr>
            <a:endParaRPr lang="it-IT" dirty="0"/>
          </a:p>
        </p:txBody>
      </p:sp>
      <p:sp>
        <p:nvSpPr>
          <p:cNvPr id="4" name="Freccia a destra 3"/>
          <p:cNvSpPr/>
          <p:nvPr/>
        </p:nvSpPr>
        <p:spPr>
          <a:xfrm>
            <a:off x="3214678" y="2928934"/>
            <a:ext cx="3429024" cy="285752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4800" y="357166"/>
            <a:ext cx="8686800" cy="938234"/>
          </a:xfrm>
        </p:spPr>
        <p:txBody>
          <a:bodyPr>
            <a:normAutofit/>
          </a:bodyPr>
          <a:lstStyle/>
          <a:p>
            <a:r>
              <a:rPr lang="it-IT" sz="4100" b="1" i="1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TRANSROMANICA</a:t>
            </a:r>
            <a:r>
              <a:rPr lang="it-IT" dirty="0" smtClean="0"/>
              <a:t> </a:t>
            </a:r>
            <a:r>
              <a:rPr lang="it-IT" sz="4100" b="1" i="1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&amp;</a:t>
            </a:r>
            <a:r>
              <a:rPr lang="it-IT" dirty="0" smtClean="0"/>
              <a:t> </a:t>
            </a:r>
            <a:r>
              <a:rPr lang="it-IT" sz="4100" b="1" i="1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CROSSCULTOUR</a:t>
            </a:r>
          </a:p>
        </p:txBody>
      </p:sp>
      <p:pic>
        <p:nvPicPr>
          <p:cNvPr id="4" name="Picture 2" descr="G:\cartina transromani.gi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643306" y="1571612"/>
            <a:ext cx="5000660" cy="42148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CasellaDiTesto 4"/>
          <p:cNvSpPr txBox="1"/>
          <p:nvPr/>
        </p:nvSpPr>
        <p:spPr>
          <a:xfrm>
            <a:off x="214282" y="1500174"/>
            <a:ext cx="407196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CrossCulTour</a:t>
            </a:r>
            <a:r>
              <a:rPr lang="en-US" sz="2000" dirty="0" smtClean="0"/>
              <a:t> includes </a:t>
            </a:r>
            <a:r>
              <a:rPr lang="en-US" sz="2000" dirty="0" err="1" smtClean="0"/>
              <a:t>Tranromanica</a:t>
            </a:r>
            <a:r>
              <a:rPr lang="en-US" sz="2000" dirty="0" smtClean="0"/>
              <a:t> members in</a:t>
            </a:r>
          </a:p>
          <a:p>
            <a:r>
              <a:rPr lang="en-US" sz="2000" dirty="0" smtClean="0"/>
              <a:t> Austria, Germany, Italy and Slovenia.</a:t>
            </a:r>
          </a:p>
          <a:p>
            <a:endParaRPr lang="en-US" sz="2000" dirty="0" smtClean="0"/>
          </a:p>
          <a:p>
            <a:r>
              <a:rPr lang="en-US" sz="2000" dirty="0" smtClean="0"/>
              <a:t>France, Spain, Portugal and </a:t>
            </a:r>
          </a:p>
          <a:p>
            <a:r>
              <a:rPr lang="en-US" sz="2000" dirty="0" smtClean="0"/>
              <a:t>Serbia are not eligible to</a:t>
            </a:r>
          </a:p>
          <a:p>
            <a:r>
              <a:rPr lang="en-US" sz="2000" dirty="0" smtClean="0"/>
              <a:t> </a:t>
            </a:r>
            <a:r>
              <a:rPr lang="en-US" sz="2000" dirty="0" err="1" smtClean="0"/>
              <a:t>princitate</a:t>
            </a:r>
            <a:r>
              <a:rPr lang="en-US" sz="2000" dirty="0" smtClean="0"/>
              <a:t> in </a:t>
            </a:r>
            <a:r>
              <a:rPr lang="it-IT" sz="2000" dirty="0" err="1" smtClean="0"/>
              <a:t>this</a:t>
            </a:r>
            <a:r>
              <a:rPr lang="it-IT" sz="2000" dirty="0" smtClean="0"/>
              <a:t> project</a:t>
            </a:r>
          </a:p>
          <a:p>
            <a:r>
              <a:rPr lang="it-IT" sz="2000" dirty="0" smtClean="0"/>
              <a:t> </a:t>
            </a:r>
            <a:r>
              <a:rPr lang="it-IT" sz="2000" dirty="0" err="1" smtClean="0"/>
              <a:t>since</a:t>
            </a:r>
            <a:r>
              <a:rPr lang="it-IT" sz="2000" dirty="0" smtClean="0"/>
              <a:t> </a:t>
            </a:r>
            <a:r>
              <a:rPr lang="it-IT" sz="2000" dirty="0" err="1" smtClean="0"/>
              <a:t>funding</a:t>
            </a:r>
            <a:r>
              <a:rPr lang="it-IT" sz="2000" dirty="0" smtClean="0"/>
              <a:t> </a:t>
            </a:r>
            <a:r>
              <a:rPr lang="it-IT" sz="2000" dirty="0" err="1" smtClean="0"/>
              <a:t>is</a:t>
            </a:r>
            <a:r>
              <a:rPr lang="it-IT" sz="2000" dirty="0" smtClean="0"/>
              <a:t> </a:t>
            </a:r>
            <a:r>
              <a:rPr lang="it-IT" sz="2000" dirty="0" err="1" smtClean="0"/>
              <a:t>provided</a:t>
            </a:r>
            <a:r>
              <a:rPr lang="it-IT" sz="2000" dirty="0" smtClean="0"/>
              <a:t> </a:t>
            </a:r>
          </a:p>
          <a:p>
            <a:r>
              <a:rPr lang="it-IT" sz="2000" dirty="0" smtClean="0"/>
              <a:t>under the </a:t>
            </a:r>
            <a:r>
              <a:rPr lang="it-IT" sz="2000" dirty="0" err="1" smtClean="0"/>
              <a:t>Central</a:t>
            </a:r>
            <a:r>
              <a:rPr lang="it-IT" sz="2000" dirty="0" smtClean="0"/>
              <a:t> </a:t>
            </a:r>
            <a:r>
              <a:rPr lang="it-IT" sz="2000" dirty="0" err="1" smtClean="0"/>
              <a:t>Europe</a:t>
            </a:r>
            <a:r>
              <a:rPr lang="it-IT" sz="2000" dirty="0" smtClean="0"/>
              <a:t> </a:t>
            </a:r>
            <a:r>
              <a:rPr lang="it-IT" sz="2000" dirty="0" err="1" smtClean="0"/>
              <a:t>programme</a:t>
            </a:r>
            <a:r>
              <a:rPr lang="it-IT" sz="2000" dirty="0" smtClean="0"/>
              <a:t> </a:t>
            </a:r>
            <a:r>
              <a:rPr lang="it-IT" sz="2000" dirty="0" err="1" smtClean="0"/>
              <a:t>of</a:t>
            </a:r>
            <a:r>
              <a:rPr lang="it-IT" sz="2000" dirty="0" smtClean="0"/>
              <a:t> the </a:t>
            </a:r>
            <a:r>
              <a:rPr lang="it-IT" sz="2000" b="1" dirty="0" smtClean="0"/>
              <a:t>ERDF</a:t>
            </a:r>
            <a:r>
              <a:rPr lang="it-IT" sz="2000" dirty="0" smtClean="0"/>
              <a:t>. </a:t>
            </a:r>
          </a:p>
          <a:p>
            <a:endParaRPr lang="it-IT" sz="2000" dirty="0" smtClean="0"/>
          </a:p>
          <a:p>
            <a:endParaRPr lang="it-IT" sz="2000" dirty="0" smtClean="0"/>
          </a:p>
          <a:p>
            <a:pPr>
              <a:lnSpc>
                <a:spcPct val="150000"/>
              </a:lnSpc>
            </a:pPr>
            <a:r>
              <a:rPr lang="it-IT" sz="2000" b="1" dirty="0" err="1" smtClean="0"/>
              <a:t>Period</a:t>
            </a:r>
            <a:r>
              <a:rPr lang="it-IT" sz="2000" b="1" dirty="0" smtClean="0"/>
              <a:t> : </a:t>
            </a:r>
          </a:p>
          <a:p>
            <a:pPr>
              <a:lnSpc>
                <a:spcPct val="150000"/>
              </a:lnSpc>
            </a:pPr>
            <a:r>
              <a:rPr lang="it-IT" sz="2000" dirty="0" err="1" smtClean="0"/>
              <a:t>December</a:t>
            </a:r>
            <a:r>
              <a:rPr lang="it-IT" sz="2000" dirty="0" smtClean="0"/>
              <a:t> 2008 </a:t>
            </a:r>
            <a:r>
              <a:rPr lang="it-IT" sz="2000" dirty="0" err="1" smtClean="0"/>
              <a:t>-November</a:t>
            </a:r>
            <a:r>
              <a:rPr lang="it-IT" sz="2000" dirty="0" smtClean="0"/>
              <a:t> 2011</a:t>
            </a:r>
            <a:endParaRPr lang="it-IT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4800" y="285728"/>
            <a:ext cx="8686800" cy="1009672"/>
          </a:xfrm>
        </p:spPr>
        <p:txBody>
          <a:bodyPr>
            <a:noAutofit/>
          </a:bodyPr>
          <a:lstStyle/>
          <a:p>
            <a:r>
              <a:rPr lang="it-IT" sz="5400" b="1" i="1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AIMS</a:t>
            </a:r>
            <a:r>
              <a:rPr lang="it-IT" sz="5400" dirty="0" smtClean="0"/>
              <a:t> </a:t>
            </a:r>
            <a:endParaRPr lang="it-IT" sz="5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en-US" dirty="0" smtClean="0"/>
              <a:t> </a:t>
            </a:r>
            <a:r>
              <a:rPr lang="en-US" b="1" dirty="0" smtClean="0">
                <a:solidFill>
                  <a:schemeClr val="tx1"/>
                </a:solidFill>
              </a:rPr>
              <a:t>G</a:t>
            </a:r>
            <a:r>
              <a:rPr lang="en-US" b="1" dirty="0" smtClean="0">
                <a:solidFill>
                  <a:schemeClr val="tx1"/>
                </a:solidFill>
              </a:rPr>
              <a:t>row  the  </a:t>
            </a:r>
            <a:r>
              <a:rPr lang="en-US" b="1" dirty="0" err="1" smtClean="0">
                <a:solidFill>
                  <a:schemeClr val="tx1"/>
                </a:solidFill>
              </a:rPr>
              <a:t>Transromanica</a:t>
            </a:r>
            <a:r>
              <a:rPr lang="en-US" b="1" dirty="0" smtClean="0">
                <a:solidFill>
                  <a:schemeClr val="tx1"/>
                </a:solidFill>
              </a:rPr>
              <a:t>  network</a:t>
            </a:r>
            <a:r>
              <a:rPr lang="en-US" b="1" dirty="0" smtClean="0">
                <a:solidFill>
                  <a:schemeClr val="tx1"/>
                </a:solidFill>
              </a:rPr>
              <a:t>;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/>
              <a:t> </a:t>
            </a:r>
            <a:r>
              <a:rPr lang="en-US" dirty="0" smtClean="0">
                <a:solidFill>
                  <a:schemeClr val="tx1"/>
                </a:solidFill>
              </a:rPr>
              <a:t>Use new forms of </a:t>
            </a:r>
            <a:r>
              <a:rPr lang="it-IT" b="1" dirty="0" err="1" smtClean="0">
                <a:solidFill>
                  <a:schemeClr val="tx1"/>
                </a:solidFill>
              </a:rPr>
              <a:t>tourism</a:t>
            </a:r>
            <a:r>
              <a:rPr lang="it-IT" b="1" dirty="0" smtClean="0">
                <a:solidFill>
                  <a:schemeClr val="tx1"/>
                </a:solidFill>
              </a:rPr>
              <a:t> marketing;</a:t>
            </a:r>
          </a:p>
          <a:p>
            <a:pPr>
              <a:buFont typeface="Wingdings" pitchFamily="2" charset="2"/>
              <a:buChar char="v"/>
            </a:pP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b="1" dirty="0" smtClean="0">
                <a:solidFill>
                  <a:schemeClr val="tx1"/>
                </a:solidFill>
              </a:rPr>
              <a:t>Opening </a:t>
            </a:r>
            <a:r>
              <a:rPr lang="it-IT" b="1" dirty="0" err="1" smtClean="0">
                <a:solidFill>
                  <a:schemeClr val="tx1"/>
                </a:solidFill>
              </a:rPr>
              <a:t>of</a:t>
            </a:r>
            <a:r>
              <a:rPr lang="it-IT" b="1" dirty="0" smtClean="0">
                <a:solidFill>
                  <a:schemeClr val="tx1"/>
                </a:solidFill>
              </a:rPr>
              <a:t> </a:t>
            </a:r>
            <a:r>
              <a:rPr lang="it-IT" b="1" dirty="0" err="1" smtClean="0">
                <a:solidFill>
                  <a:schemeClr val="tx1"/>
                </a:solidFill>
              </a:rPr>
              <a:t>buildings</a:t>
            </a:r>
            <a:r>
              <a:rPr lang="it-IT" b="1" dirty="0" smtClean="0">
                <a:solidFill>
                  <a:schemeClr val="tx1"/>
                </a:solidFill>
              </a:rPr>
              <a:t>;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Qualification of </a:t>
            </a:r>
            <a:r>
              <a:rPr lang="en-US" b="1" dirty="0" smtClean="0">
                <a:solidFill>
                  <a:schemeClr val="tx1"/>
                </a:solidFill>
              </a:rPr>
              <a:t>members / (honorary) employees;</a:t>
            </a:r>
            <a:endParaRPr lang="en-US" b="1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it-IT" dirty="0" smtClean="0">
                <a:solidFill>
                  <a:schemeClr val="tx1"/>
                </a:solidFill>
              </a:rPr>
              <a:t> Revival </a:t>
            </a:r>
            <a:r>
              <a:rPr lang="it-IT" dirty="0" err="1" smtClean="0">
                <a:solidFill>
                  <a:schemeClr val="tx1"/>
                </a:solidFill>
              </a:rPr>
              <a:t>of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traditional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b="1" dirty="0" err="1" smtClean="0">
                <a:solidFill>
                  <a:schemeClr val="tx1"/>
                </a:solidFill>
              </a:rPr>
              <a:t>products</a:t>
            </a:r>
            <a:r>
              <a:rPr lang="it-IT" b="1" dirty="0" smtClean="0">
                <a:solidFill>
                  <a:schemeClr val="tx1"/>
                </a:solidFill>
              </a:rPr>
              <a:t>;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solidFill>
                  <a:schemeClr val="tx1"/>
                </a:solidFill>
              </a:rPr>
              <a:t> Create </a:t>
            </a:r>
            <a:r>
              <a:rPr lang="en-US" b="1" dirty="0" smtClean="0">
                <a:solidFill>
                  <a:schemeClr val="tx1"/>
                </a:solidFill>
              </a:rPr>
              <a:t>identity and promote volunteering;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solidFill>
                  <a:schemeClr val="tx1"/>
                </a:solidFill>
              </a:rPr>
              <a:t> Cultural </a:t>
            </a:r>
            <a:r>
              <a:rPr lang="en-US" b="1" dirty="0" smtClean="0">
                <a:solidFill>
                  <a:schemeClr val="tx1"/>
                </a:solidFill>
              </a:rPr>
              <a:t>Events / initiate art projects;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Publications, public relation and lobbying;</a:t>
            </a:r>
            <a:endParaRPr lang="en-US" b="1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Use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of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new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b="1" dirty="0" smtClean="0">
                <a:solidFill>
                  <a:schemeClr val="tx1"/>
                </a:solidFill>
              </a:rPr>
              <a:t>media;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solidFill>
                  <a:schemeClr val="tx1"/>
                </a:solidFill>
              </a:rPr>
              <a:t> Thematic </a:t>
            </a:r>
            <a:r>
              <a:rPr lang="en-US" b="1" dirty="0" smtClean="0">
                <a:solidFill>
                  <a:schemeClr val="tx1"/>
                </a:solidFill>
              </a:rPr>
              <a:t>education of children, youth and adults;</a:t>
            </a:r>
            <a:endParaRPr lang="it-IT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v"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Francesco\Desktop\Immagine - Copi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63050" cy="6857999"/>
          </a:xfrm>
          <a:prstGeom prst="rect">
            <a:avLst/>
          </a:prstGeom>
          <a:noFill/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285728"/>
            <a:ext cx="9144000" cy="1009672"/>
          </a:xfrm>
        </p:spPr>
        <p:txBody>
          <a:bodyPr>
            <a:noAutofit/>
          </a:bodyPr>
          <a:lstStyle/>
          <a:p>
            <a:pPr algn="ctr"/>
            <a:r>
              <a:rPr lang="it-IT" sz="5400" b="1" i="1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THE</a:t>
            </a:r>
            <a:r>
              <a:rPr lang="it-IT" sz="5400" dirty="0" smtClean="0"/>
              <a:t>  </a:t>
            </a:r>
            <a:r>
              <a:rPr lang="it-IT" sz="5400" b="1" i="1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STRUCTURE</a:t>
            </a:r>
            <a:r>
              <a:rPr lang="it-IT" sz="5400" dirty="0" smtClean="0"/>
              <a:t> </a:t>
            </a:r>
            <a:endParaRPr lang="it-IT" sz="5400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0" y="1357298"/>
            <a:ext cx="9144000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 descr="C:\Users\Francesco\Desktop\Immagine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4800" y="285728"/>
            <a:ext cx="8686800" cy="1009672"/>
          </a:xfrm>
        </p:spPr>
        <p:txBody>
          <a:bodyPr>
            <a:noAutofit/>
          </a:bodyPr>
          <a:lstStyle/>
          <a:p>
            <a:r>
              <a:rPr lang="it-IT" sz="5400" b="1" i="1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MARKETING</a:t>
            </a:r>
            <a:r>
              <a:rPr lang="it-IT" sz="5400" dirty="0" smtClean="0"/>
              <a:t> </a:t>
            </a:r>
            <a:r>
              <a:rPr lang="it-IT" sz="5400" b="1" i="1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ACTIVITIES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14282" y="1214422"/>
            <a:ext cx="8929718" cy="5072098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sz="5100" b="1" dirty="0" smtClean="0">
                <a:solidFill>
                  <a:schemeClr val="tx1"/>
                </a:solidFill>
              </a:rPr>
              <a:t>The </a:t>
            </a:r>
            <a:r>
              <a:rPr lang="en-US" sz="5100" b="1" dirty="0" err="1" smtClean="0">
                <a:solidFill>
                  <a:schemeClr val="tx1"/>
                </a:solidFill>
              </a:rPr>
              <a:t>Transromanica’s</a:t>
            </a:r>
            <a:r>
              <a:rPr lang="en-US" sz="5100" b="1" dirty="0" smtClean="0">
                <a:solidFill>
                  <a:schemeClr val="tx1"/>
                </a:solidFill>
              </a:rPr>
              <a:t> sites offers:</a:t>
            </a:r>
          </a:p>
          <a:p>
            <a:pPr>
              <a:buNone/>
            </a:pPr>
            <a:endParaRPr lang="en-US" sz="3800" b="1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solidFill>
                  <a:schemeClr val="tx1"/>
                </a:solidFill>
              </a:rPr>
              <a:t>Interactive maps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solidFill>
                  <a:schemeClr val="tx1"/>
                </a:solidFill>
              </a:rPr>
              <a:t>Audio guides in three different languages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solidFill>
                  <a:schemeClr val="tx1"/>
                </a:solidFill>
              </a:rPr>
              <a:t>Special edition  for children </a:t>
            </a:r>
          </a:p>
          <a:p>
            <a:endParaRPr lang="en-US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sz="4400" b="1" dirty="0" smtClean="0">
                <a:solidFill>
                  <a:schemeClr val="tx1"/>
                </a:solidFill>
              </a:rPr>
              <a:t> </a:t>
            </a:r>
            <a:r>
              <a:rPr lang="en-US" sz="5100" b="1" dirty="0" smtClean="0">
                <a:solidFill>
                  <a:schemeClr val="tx1"/>
                </a:solidFill>
              </a:rPr>
              <a:t>Publications :</a:t>
            </a:r>
          </a:p>
          <a:p>
            <a:pPr>
              <a:buNone/>
            </a:pPr>
            <a:endParaRPr lang="en-US" sz="4400" b="1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solidFill>
                  <a:schemeClr val="tx1"/>
                </a:solidFill>
              </a:rPr>
              <a:t> Just </a:t>
            </a:r>
            <a:r>
              <a:rPr lang="en-US" dirty="0" err="1" smtClean="0">
                <a:solidFill>
                  <a:schemeClr val="tx1"/>
                </a:solidFill>
              </a:rPr>
              <a:t>Transromanica</a:t>
            </a:r>
            <a:r>
              <a:rPr lang="en-US" dirty="0" smtClean="0">
                <a:solidFill>
                  <a:schemeClr val="tx1"/>
                </a:solidFill>
              </a:rPr>
              <a:t> brochure material ;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solidFill>
                  <a:schemeClr val="tx1"/>
                </a:solidFill>
              </a:rPr>
              <a:t> Concerning Flyer (English, German , French, Italian , Slovenian, Serbian and Spanish);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solidFill>
                  <a:schemeClr val="tx1"/>
                </a:solidFill>
              </a:rPr>
              <a:t> Booklet with the image (English, German , French, Italian and Slovene) ;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solidFill>
                  <a:schemeClr val="tx1"/>
                </a:solidFill>
              </a:rPr>
              <a:t> Project leaflet (English, German , French, Italian and Slovene) ;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solidFill>
                  <a:schemeClr val="tx1"/>
                </a:solidFill>
              </a:rPr>
              <a:t> Manual for sale ( in English).</a:t>
            </a:r>
          </a:p>
          <a:p>
            <a:pPr>
              <a:buNone/>
            </a:pPr>
            <a:endParaRPr lang="en-US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tx1"/>
                </a:solidFill>
              </a:rPr>
              <a:t>Through the use of  </a:t>
            </a:r>
            <a:r>
              <a:rPr lang="en-US" dirty="0" err="1" smtClean="0">
                <a:solidFill>
                  <a:schemeClr val="tx1"/>
                </a:solidFill>
              </a:rPr>
              <a:t>facebook</a:t>
            </a:r>
            <a:r>
              <a:rPr lang="en-US" dirty="0" smtClean="0">
                <a:solidFill>
                  <a:schemeClr val="tx1"/>
                </a:solidFill>
              </a:rPr>
              <a:t> and  </a:t>
            </a:r>
            <a:r>
              <a:rPr lang="en-US" dirty="0" err="1" smtClean="0">
                <a:solidFill>
                  <a:schemeClr val="tx1"/>
                </a:solidFill>
              </a:rPr>
              <a:t>youtube</a:t>
            </a:r>
            <a:r>
              <a:rPr lang="en-US" dirty="0" smtClean="0">
                <a:solidFill>
                  <a:schemeClr val="tx1"/>
                </a:solidFill>
              </a:rPr>
              <a:t>  were able to reach a wider audience. </a:t>
            </a:r>
          </a:p>
          <a:p>
            <a:pPr>
              <a:buNone/>
            </a:pPr>
            <a:r>
              <a:rPr lang="en-US" dirty="0" smtClean="0">
                <a:solidFill>
                  <a:schemeClr val="tx1"/>
                </a:solidFill>
              </a:rPr>
              <a:t>In  2011 was made a sales manual, with the service offered by the  regional tourism.</a:t>
            </a:r>
          </a:p>
          <a:p>
            <a:pPr>
              <a:buNone/>
            </a:pPr>
            <a:endParaRPr lang="it-IT" dirty="0"/>
          </a:p>
        </p:txBody>
      </p:sp>
      <p:pic>
        <p:nvPicPr>
          <p:cNvPr id="4098" name="Picture 2" descr="I:\3D-YouTube-Logo-psd490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68" y="5286388"/>
            <a:ext cx="928694" cy="500066"/>
          </a:xfrm>
          <a:prstGeom prst="rect">
            <a:avLst/>
          </a:prstGeom>
          <a:noFill/>
        </p:spPr>
      </p:pic>
      <p:pic>
        <p:nvPicPr>
          <p:cNvPr id="4100" name="Picture 4" descr="I:\facebook-logo-thumb-and-name-770x4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5286388"/>
            <a:ext cx="1000132" cy="5000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4800" y="285728"/>
            <a:ext cx="8686800" cy="1071570"/>
          </a:xfrm>
        </p:spPr>
        <p:txBody>
          <a:bodyPr>
            <a:noAutofit/>
          </a:bodyPr>
          <a:lstStyle/>
          <a:p>
            <a:r>
              <a:rPr lang="it-IT" sz="4800" b="1" i="1" dirty="0" err="1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TRAININg</a:t>
            </a:r>
            <a:r>
              <a:rPr lang="it-IT" sz="4800" b="1" i="1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  &amp; </a:t>
            </a:r>
            <a:r>
              <a:rPr lang="it-IT" sz="4800" dirty="0" smtClean="0"/>
              <a:t> </a:t>
            </a:r>
            <a:r>
              <a:rPr lang="it-IT" sz="4800" b="1" i="1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SEMINARIES</a:t>
            </a:r>
            <a:r>
              <a:rPr lang="it-IT" sz="4800" dirty="0" smtClean="0"/>
              <a:t> </a:t>
            </a:r>
            <a:endParaRPr lang="it-IT" sz="4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85720" y="1357298"/>
            <a:ext cx="8858280" cy="514353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it-IT" sz="3800" dirty="0" err="1" smtClean="0">
                <a:solidFill>
                  <a:schemeClr val="tx1"/>
                </a:solidFill>
              </a:rPr>
              <a:t>Transromanica</a:t>
            </a:r>
            <a:r>
              <a:rPr lang="it-IT" sz="3800" dirty="0" smtClean="0">
                <a:solidFill>
                  <a:schemeClr val="tx1"/>
                </a:solidFill>
              </a:rPr>
              <a:t> </a:t>
            </a:r>
            <a:r>
              <a:rPr lang="it-IT" sz="3800" dirty="0" err="1" smtClean="0">
                <a:solidFill>
                  <a:schemeClr val="tx1"/>
                </a:solidFill>
              </a:rPr>
              <a:t>has</a:t>
            </a:r>
            <a:r>
              <a:rPr lang="it-IT" sz="3800" dirty="0" smtClean="0">
                <a:solidFill>
                  <a:schemeClr val="tx1"/>
                </a:solidFill>
              </a:rPr>
              <a:t> </a:t>
            </a:r>
            <a:r>
              <a:rPr lang="it-IT" sz="3800" dirty="0" err="1" smtClean="0">
                <a:solidFill>
                  <a:schemeClr val="tx1"/>
                </a:solidFill>
              </a:rPr>
              <a:t>developed</a:t>
            </a:r>
            <a:r>
              <a:rPr lang="it-IT" sz="3800" dirty="0" smtClean="0">
                <a:solidFill>
                  <a:schemeClr val="tx1"/>
                </a:solidFill>
              </a:rPr>
              <a:t> </a:t>
            </a:r>
            <a:r>
              <a:rPr lang="it-IT" sz="3800" dirty="0" err="1" smtClean="0">
                <a:solidFill>
                  <a:schemeClr val="tx1"/>
                </a:solidFill>
              </a:rPr>
              <a:t>programs</a:t>
            </a:r>
            <a:r>
              <a:rPr lang="it-IT" sz="3800" dirty="0" smtClean="0">
                <a:solidFill>
                  <a:schemeClr val="tx1"/>
                </a:solidFill>
              </a:rPr>
              <a:t> and training </a:t>
            </a:r>
            <a:r>
              <a:rPr lang="it-IT" sz="3800" dirty="0" err="1" smtClean="0">
                <a:solidFill>
                  <a:schemeClr val="tx1"/>
                </a:solidFill>
              </a:rPr>
              <a:t>seminars</a:t>
            </a:r>
            <a:r>
              <a:rPr lang="it-IT" sz="3800" dirty="0" smtClean="0">
                <a:solidFill>
                  <a:schemeClr val="tx1"/>
                </a:solidFill>
              </a:rPr>
              <a:t>. </a:t>
            </a:r>
          </a:p>
          <a:p>
            <a:pPr marL="0" indent="0">
              <a:buNone/>
            </a:pPr>
            <a:r>
              <a:rPr lang="it-IT" sz="3800" dirty="0" err="1" smtClean="0">
                <a:solidFill>
                  <a:schemeClr val="tx1"/>
                </a:solidFill>
              </a:rPr>
              <a:t>Seminars</a:t>
            </a:r>
            <a:r>
              <a:rPr lang="it-IT" sz="3800" dirty="0" smtClean="0">
                <a:solidFill>
                  <a:schemeClr val="tx1"/>
                </a:solidFill>
              </a:rPr>
              <a:t> </a:t>
            </a:r>
            <a:r>
              <a:rPr lang="it-IT" sz="3800" dirty="0" err="1" smtClean="0">
                <a:solidFill>
                  <a:schemeClr val="tx1"/>
                </a:solidFill>
              </a:rPr>
              <a:t>organized</a:t>
            </a:r>
            <a:r>
              <a:rPr lang="it-IT" sz="3800" dirty="0" smtClean="0">
                <a:solidFill>
                  <a:schemeClr val="tx1"/>
                </a:solidFill>
              </a:rPr>
              <a:t> </a:t>
            </a:r>
            <a:r>
              <a:rPr lang="it-IT" sz="3800" dirty="0" err="1" smtClean="0">
                <a:solidFill>
                  <a:schemeClr val="tx1"/>
                </a:solidFill>
              </a:rPr>
              <a:t>by</a:t>
            </a:r>
            <a:r>
              <a:rPr lang="it-IT" sz="3800" dirty="0" smtClean="0">
                <a:solidFill>
                  <a:schemeClr val="tx1"/>
                </a:solidFill>
              </a:rPr>
              <a:t> </a:t>
            </a:r>
            <a:r>
              <a:rPr lang="it-IT" sz="3800" dirty="0" err="1" smtClean="0">
                <a:solidFill>
                  <a:schemeClr val="tx1"/>
                </a:solidFill>
              </a:rPr>
              <a:t>Transromanica</a:t>
            </a:r>
            <a:r>
              <a:rPr lang="it-IT" sz="3800" dirty="0" smtClean="0">
                <a:solidFill>
                  <a:schemeClr val="tx1"/>
                </a:solidFill>
              </a:rPr>
              <a:t> include :</a:t>
            </a:r>
            <a:r>
              <a:rPr lang="it-IT" dirty="0" smtClean="0">
                <a:solidFill>
                  <a:schemeClr val="tx1"/>
                </a:solidFill>
              </a:rPr>
              <a:t/>
            </a:r>
            <a:br>
              <a:rPr lang="it-IT" dirty="0" smtClean="0">
                <a:solidFill>
                  <a:schemeClr val="tx1"/>
                </a:solidFill>
              </a:rPr>
            </a:br>
            <a:endParaRPr lang="it-IT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it-IT" dirty="0" smtClean="0">
                <a:solidFill>
                  <a:schemeClr val="tx1"/>
                </a:solidFill>
              </a:rPr>
              <a:t> TRANSROMANICA </a:t>
            </a:r>
            <a:r>
              <a:rPr lang="it-IT" dirty="0" err="1" smtClean="0">
                <a:solidFill>
                  <a:schemeClr val="tx1"/>
                </a:solidFill>
              </a:rPr>
              <a:t>Congress</a:t>
            </a:r>
            <a:r>
              <a:rPr lang="it-IT" dirty="0" smtClean="0">
                <a:solidFill>
                  <a:schemeClr val="tx1"/>
                </a:solidFill>
              </a:rPr>
              <a:t> 2005 , </a:t>
            </a:r>
            <a:r>
              <a:rPr lang="it-IT" dirty="0" err="1" smtClean="0">
                <a:solidFill>
                  <a:schemeClr val="tx1"/>
                </a:solidFill>
              </a:rPr>
              <a:t>Magdeburg</a:t>
            </a:r>
            <a:r>
              <a:rPr lang="it-IT" dirty="0" smtClean="0">
                <a:solidFill>
                  <a:schemeClr val="tx1"/>
                </a:solidFill>
              </a:rPr>
              <a:t> ;  </a:t>
            </a:r>
          </a:p>
          <a:p>
            <a:pPr>
              <a:buFont typeface="Wingdings" pitchFamily="2" charset="2"/>
              <a:buChar char="v"/>
            </a:pPr>
            <a:endParaRPr lang="it-IT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it-IT" dirty="0" err="1" smtClean="0">
                <a:solidFill>
                  <a:schemeClr val="tx1"/>
                </a:solidFill>
              </a:rPr>
              <a:t>Romanesque</a:t>
            </a:r>
            <a:r>
              <a:rPr lang="it-IT" dirty="0" smtClean="0">
                <a:solidFill>
                  <a:schemeClr val="tx1"/>
                </a:solidFill>
              </a:rPr>
              <a:t> art </a:t>
            </a:r>
            <a:r>
              <a:rPr lang="it-IT" dirty="0" err="1" smtClean="0">
                <a:solidFill>
                  <a:schemeClr val="tx1"/>
                </a:solidFill>
              </a:rPr>
              <a:t>as</a:t>
            </a:r>
            <a:r>
              <a:rPr lang="it-IT" dirty="0" smtClean="0">
                <a:solidFill>
                  <a:schemeClr val="tx1"/>
                </a:solidFill>
              </a:rPr>
              <a:t> the </a:t>
            </a:r>
            <a:r>
              <a:rPr lang="it-IT" dirty="0" err="1" smtClean="0">
                <a:solidFill>
                  <a:schemeClr val="tx1"/>
                </a:solidFill>
              </a:rPr>
              <a:t>origin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of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modern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creativity</a:t>
            </a:r>
            <a:r>
              <a:rPr lang="it-IT" dirty="0" smtClean="0">
                <a:solidFill>
                  <a:schemeClr val="tx1"/>
                </a:solidFill>
              </a:rPr>
              <a:t> 2008 </a:t>
            </a:r>
            <a:r>
              <a:rPr lang="it-IT" dirty="0" err="1" smtClean="0">
                <a:solidFill>
                  <a:schemeClr val="tx1"/>
                </a:solidFill>
              </a:rPr>
              <a:t>Ejea</a:t>
            </a:r>
            <a:r>
              <a:rPr lang="it-IT" dirty="0" smtClean="0">
                <a:solidFill>
                  <a:schemeClr val="tx1"/>
                </a:solidFill>
              </a:rPr>
              <a:t> de </a:t>
            </a:r>
            <a:r>
              <a:rPr lang="it-IT" dirty="0" err="1" smtClean="0">
                <a:solidFill>
                  <a:schemeClr val="tx1"/>
                </a:solidFill>
              </a:rPr>
              <a:t>los</a:t>
            </a:r>
            <a:r>
              <a:rPr lang="it-IT" dirty="0" smtClean="0">
                <a:solidFill>
                  <a:schemeClr val="tx1"/>
                </a:solidFill>
              </a:rPr>
              <a:t> Caballeros ;</a:t>
            </a:r>
            <a:br>
              <a:rPr lang="it-IT" dirty="0" smtClean="0">
                <a:solidFill>
                  <a:schemeClr val="tx1"/>
                </a:solidFill>
              </a:rPr>
            </a:br>
            <a:endParaRPr lang="it-IT" dirty="0" smtClean="0">
              <a:solidFill>
                <a:schemeClr val="tx1"/>
              </a:solidFill>
            </a:endParaRPr>
          </a:p>
          <a:p>
            <a:pPr marL="360363" indent="-360363">
              <a:buFont typeface="Wingdings" pitchFamily="2" charset="2"/>
              <a:buChar char="v"/>
            </a:pPr>
            <a:r>
              <a:rPr lang="it-IT" dirty="0" smtClean="0">
                <a:solidFill>
                  <a:schemeClr val="tx1"/>
                </a:solidFill>
              </a:rPr>
              <a:t> Roman art in the </a:t>
            </a:r>
            <a:r>
              <a:rPr lang="it-IT" dirty="0" err="1" smtClean="0">
                <a:solidFill>
                  <a:schemeClr val="tx1"/>
                </a:solidFill>
              </a:rPr>
              <a:t>exemple</a:t>
            </a:r>
            <a:r>
              <a:rPr lang="it-IT" dirty="0" smtClean="0">
                <a:solidFill>
                  <a:schemeClr val="tx1"/>
                </a:solidFill>
              </a:rPr>
              <a:t> de </a:t>
            </a:r>
            <a:r>
              <a:rPr lang="it-IT" dirty="0" err="1" smtClean="0">
                <a:solidFill>
                  <a:schemeClr val="tx1"/>
                </a:solidFill>
              </a:rPr>
              <a:t>quelques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buildings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travers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du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harolias</a:t>
            </a:r>
            <a:r>
              <a:rPr lang="it-IT" dirty="0" smtClean="0">
                <a:solidFill>
                  <a:schemeClr val="tx1"/>
                </a:solidFill>
              </a:rPr>
              <a:t> -en -      </a:t>
            </a:r>
            <a:r>
              <a:rPr lang="it-IT" dirty="0" err="1" smtClean="0">
                <a:solidFill>
                  <a:schemeClr val="tx1"/>
                </a:solidFill>
              </a:rPr>
              <a:t>Brionnais</a:t>
            </a:r>
            <a:r>
              <a:rPr lang="it-IT" dirty="0" smtClean="0">
                <a:solidFill>
                  <a:schemeClr val="tx1"/>
                </a:solidFill>
              </a:rPr>
              <a:t> ", 2008, </a:t>
            </a:r>
            <a:r>
              <a:rPr lang="it-IT" dirty="0" err="1" smtClean="0">
                <a:solidFill>
                  <a:schemeClr val="tx1"/>
                </a:solidFill>
              </a:rPr>
              <a:t>Charolais</a:t>
            </a:r>
            <a:r>
              <a:rPr lang="it-IT" dirty="0" smtClean="0">
                <a:solidFill>
                  <a:schemeClr val="tx1"/>
                </a:solidFill>
              </a:rPr>
              <a:t> en </a:t>
            </a:r>
            <a:r>
              <a:rPr lang="it-IT" dirty="0" err="1" smtClean="0">
                <a:solidFill>
                  <a:schemeClr val="tx1"/>
                </a:solidFill>
              </a:rPr>
              <a:t>Briomiais</a:t>
            </a:r>
            <a:r>
              <a:rPr lang="it-IT" dirty="0" smtClean="0">
                <a:solidFill>
                  <a:schemeClr val="tx1"/>
                </a:solidFill>
              </a:rPr>
              <a:t> ;</a:t>
            </a:r>
            <a:br>
              <a:rPr lang="it-IT" dirty="0" smtClean="0">
                <a:solidFill>
                  <a:schemeClr val="tx1"/>
                </a:solidFill>
              </a:rPr>
            </a:br>
            <a:endParaRPr lang="it-IT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Romanesque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Architecture</a:t>
            </a:r>
            <a:r>
              <a:rPr lang="it-IT" dirty="0" smtClean="0">
                <a:solidFill>
                  <a:schemeClr val="tx1"/>
                </a:solidFill>
              </a:rPr>
              <a:t> , 2008 La </a:t>
            </a:r>
            <a:r>
              <a:rPr lang="it-IT" dirty="0" err="1" smtClean="0">
                <a:solidFill>
                  <a:schemeClr val="tx1"/>
                </a:solidFill>
              </a:rPr>
              <a:t>Clayette</a:t>
            </a:r>
            <a:r>
              <a:rPr lang="it-IT" dirty="0" smtClean="0">
                <a:solidFill>
                  <a:schemeClr val="tx1"/>
                </a:solidFill>
              </a:rPr>
              <a:t> ;</a:t>
            </a:r>
            <a:br>
              <a:rPr lang="it-IT" dirty="0" smtClean="0">
                <a:solidFill>
                  <a:schemeClr val="tx1"/>
                </a:solidFill>
              </a:rPr>
            </a:br>
            <a:endParaRPr lang="it-IT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Making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Visible</a:t>
            </a:r>
            <a:r>
              <a:rPr lang="it-IT" dirty="0" smtClean="0">
                <a:solidFill>
                  <a:schemeClr val="tx1"/>
                </a:solidFill>
              </a:rPr>
              <a:t> the </a:t>
            </a:r>
            <a:r>
              <a:rPr lang="it-IT" dirty="0" err="1" smtClean="0">
                <a:solidFill>
                  <a:schemeClr val="tx1"/>
                </a:solidFill>
              </a:rPr>
              <a:t>Holy</a:t>
            </a:r>
            <a:r>
              <a:rPr lang="it-IT" dirty="0" smtClean="0">
                <a:solidFill>
                  <a:schemeClr val="tx1"/>
                </a:solidFill>
              </a:rPr>
              <a:t> 2008 </a:t>
            </a:r>
            <a:r>
              <a:rPr lang="it-IT" dirty="0" err="1" smtClean="0">
                <a:solidFill>
                  <a:schemeClr val="tx1"/>
                </a:solidFill>
              </a:rPr>
              <a:t>Merseburg</a:t>
            </a:r>
            <a:r>
              <a:rPr lang="it-IT" dirty="0" smtClean="0">
                <a:solidFill>
                  <a:schemeClr val="tx1"/>
                </a:solidFill>
              </a:rPr>
              <a:t> ;</a:t>
            </a:r>
            <a:br>
              <a:rPr lang="it-IT" dirty="0" smtClean="0">
                <a:solidFill>
                  <a:schemeClr val="tx1"/>
                </a:solidFill>
              </a:rPr>
            </a:br>
            <a:endParaRPr lang="it-IT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it-IT" dirty="0" smtClean="0">
                <a:solidFill>
                  <a:schemeClr val="tx1"/>
                </a:solidFill>
              </a:rPr>
              <a:t> The </a:t>
            </a:r>
            <a:r>
              <a:rPr lang="it-IT" dirty="0" err="1" smtClean="0">
                <a:solidFill>
                  <a:schemeClr val="tx1"/>
                </a:solidFill>
              </a:rPr>
              <a:t>Cathedral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of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Magdeburg</a:t>
            </a:r>
            <a:r>
              <a:rPr lang="it-IT" dirty="0" smtClean="0">
                <a:solidFill>
                  <a:schemeClr val="tx1"/>
                </a:solidFill>
              </a:rPr>
              <a:t>, in the </a:t>
            </a:r>
            <a:r>
              <a:rPr lang="it-IT" dirty="0" err="1" smtClean="0">
                <a:solidFill>
                  <a:schemeClr val="tx1"/>
                </a:solidFill>
              </a:rPr>
              <a:t>European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context</a:t>
            </a:r>
            <a:r>
              <a:rPr lang="it-IT" dirty="0" smtClean="0">
                <a:solidFill>
                  <a:schemeClr val="tx1"/>
                </a:solidFill>
              </a:rPr>
              <a:t> , 2009, </a:t>
            </a:r>
            <a:r>
              <a:rPr lang="it-IT" dirty="0" err="1" smtClean="0">
                <a:solidFill>
                  <a:schemeClr val="tx1"/>
                </a:solidFill>
              </a:rPr>
              <a:t>Magdeburg</a:t>
            </a:r>
            <a:r>
              <a:rPr lang="it-IT" dirty="0" smtClean="0">
                <a:solidFill>
                  <a:schemeClr val="tx1"/>
                </a:solidFill>
              </a:rPr>
              <a:t> ;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542908"/>
          </a:xfrm>
        </p:spPr>
        <p:txBody>
          <a:bodyPr>
            <a:noAutofit/>
          </a:bodyPr>
          <a:lstStyle/>
          <a:p>
            <a:r>
              <a:rPr lang="en-US" sz="32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TOPICS COVERED IN THE SEMINARS ARE</a:t>
            </a:r>
            <a:endParaRPr lang="it-IT" sz="3200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v"/>
            </a:pPr>
            <a:r>
              <a:rPr lang="it-IT" dirty="0" smtClean="0"/>
              <a:t> </a:t>
            </a:r>
            <a:r>
              <a:rPr lang="it-IT" dirty="0" err="1" smtClean="0">
                <a:solidFill>
                  <a:schemeClr val="tx1"/>
                </a:solidFill>
              </a:rPr>
              <a:t>Animation</a:t>
            </a:r>
            <a:endParaRPr lang="it-IT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Entrepreneurship</a:t>
            </a:r>
            <a:endParaRPr lang="it-IT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Arts</a:t>
            </a:r>
            <a:r>
              <a:rPr lang="it-IT" dirty="0" smtClean="0">
                <a:solidFill>
                  <a:schemeClr val="tx1"/>
                </a:solidFill>
              </a:rPr>
              <a:t> and </a:t>
            </a:r>
            <a:r>
              <a:rPr lang="it-IT" dirty="0" err="1" smtClean="0">
                <a:solidFill>
                  <a:schemeClr val="tx1"/>
                </a:solidFill>
              </a:rPr>
              <a:t>crafts</a:t>
            </a:r>
            <a:endParaRPr lang="it-IT" dirty="0" smtClean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v"/>
            </a:pPr>
            <a:r>
              <a:rPr lang="it-IT" dirty="0" smtClean="0">
                <a:solidFill>
                  <a:schemeClr val="tx1"/>
                </a:solidFill>
              </a:rPr>
              <a:t> Web design </a:t>
            </a:r>
          </a:p>
          <a:p>
            <a:pPr>
              <a:buNone/>
            </a:pPr>
            <a:endParaRPr lang="it-IT" dirty="0" smtClean="0"/>
          </a:p>
          <a:p>
            <a:pPr algn="ctr">
              <a:buNone/>
            </a:pPr>
            <a:r>
              <a:rPr lang="it-IT" sz="3600" dirty="0" err="1" smtClean="0">
                <a:solidFill>
                  <a:schemeClr val="tx1"/>
                </a:solidFill>
              </a:rPr>
              <a:t>There</a:t>
            </a:r>
            <a:r>
              <a:rPr lang="it-IT" sz="3600" dirty="0" smtClean="0">
                <a:solidFill>
                  <a:schemeClr val="tx1"/>
                </a:solidFill>
              </a:rPr>
              <a:t> </a:t>
            </a:r>
            <a:r>
              <a:rPr lang="it-IT" sz="3600" dirty="0" err="1" smtClean="0">
                <a:solidFill>
                  <a:schemeClr val="tx1"/>
                </a:solidFill>
              </a:rPr>
              <a:t>were</a:t>
            </a:r>
            <a:r>
              <a:rPr lang="it-IT" sz="3600" dirty="0" smtClean="0">
                <a:solidFill>
                  <a:schemeClr val="tx1"/>
                </a:solidFill>
              </a:rPr>
              <a:t> </a:t>
            </a:r>
            <a:r>
              <a:rPr lang="it-IT" sz="3600" dirty="0" err="1" smtClean="0">
                <a:solidFill>
                  <a:schemeClr val="tx1"/>
                </a:solidFill>
              </a:rPr>
              <a:t>also</a:t>
            </a:r>
            <a:r>
              <a:rPr lang="it-IT" sz="3600" dirty="0" smtClean="0">
                <a:solidFill>
                  <a:schemeClr val="tx1"/>
                </a:solidFill>
              </a:rPr>
              <a:t> a </a:t>
            </a:r>
            <a:r>
              <a:rPr lang="it-IT" sz="3600" dirty="0" err="1" smtClean="0">
                <a:solidFill>
                  <a:schemeClr val="tx1"/>
                </a:solidFill>
              </a:rPr>
              <a:t>number</a:t>
            </a:r>
            <a:r>
              <a:rPr lang="it-IT" sz="3600" dirty="0" smtClean="0">
                <a:solidFill>
                  <a:schemeClr val="tx1"/>
                </a:solidFill>
              </a:rPr>
              <a:t> </a:t>
            </a:r>
            <a:r>
              <a:rPr lang="it-IT" sz="3600" dirty="0" err="1" smtClean="0">
                <a:solidFill>
                  <a:schemeClr val="tx1"/>
                </a:solidFill>
              </a:rPr>
              <a:t>of</a:t>
            </a:r>
            <a:r>
              <a:rPr lang="it-IT" sz="3600" dirty="0" smtClean="0">
                <a:solidFill>
                  <a:schemeClr val="tx1"/>
                </a:solidFill>
              </a:rPr>
              <a:t> </a:t>
            </a:r>
            <a:r>
              <a:rPr lang="it-IT" sz="3600" dirty="0" err="1" smtClean="0">
                <a:solidFill>
                  <a:schemeClr val="tx1"/>
                </a:solidFill>
              </a:rPr>
              <a:t>specific</a:t>
            </a:r>
            <a:r>
              <a:rPr lang="it-IT" sz="3600" dirty="0" smtClean="0">
                <a:solidFill>
                  <a:schemeClr val="tx1"/>
                </a:solidFill>
              </a:rPr>
              <a:t> </a:t>
            </a:r>
            <a:r>
              <a:rPr lang="it-IT" sz="3600" dirty="0" err="1" smtClean="0">
                <a:solidFill>
                  <a:schemeClr val="tx1"/>
                </a:solidFill>
              </a:rPr>
              <a:t>activities</a:t>
            </a:r>
            <a:r>
              <a:rPr lang="it-IT" sz="3600" dirty="0" smtClean="0">
                <a:solidFill>
                  <a:schemeClr val="tx1"/>
                </a:solidFill>
              </a:rPr>
              <a:t> in favor </a:t>
            </a:r>
            <a:r>
              <a:rPr lang="it-IT" sz="3600" dirty="0" err="1" smtClean="0">
                <a:solidFill>
                  <a:schemeClr val="tx1"/>
                </a:solidFill>
              </a:rPr>
              <a:t>of</a:t>
            </a:r>
            <a:r>
              <a:rPr lang="it-IT" sz="3600" dirty="0" smtClean="0">
                <a:solidFill>
                  <a:schemeClr val="tx1"/>
                </a:solidFill>
              </a:rPr>
              <a:t> </a:t>
            </a:r>
            <a:r>
              <a:rPr lang="it-IT" sz="3600" dirty="0" err="1" smtClean="0">
                <a:solidFill>
                  <a:schemeClr val="tx1"/>
                </a:solidFill>
              </a:rPr>
              <a:t>SMEs</a:t>
            </a:r>
            <a:r>
              <a:rPr lang="it-IT" sz="3600" dirty="0" smtClean="0">
                <a:solidFill>
                  <a:schemeClr val="tx1"/>
                </a:solidFill>
              </a:rPr>
              <a:t> , </a:t>
            </a:r>
            <a:r>
              <a:rPr lang="it-IT" sz="3600" dirty="0" err="1" smtClean="0">
                <a:solidFill>
                  <a:schemeClr val="tx1"/>
                </a:solidFill>
              </a:rPr>
              <a:t>particularly</a:t>
            </a:r>
            <a:r>
              <a:rPr lang="it-IT" sz="3600" dirty="0" smtClean="0">
                <a:solidFill>
                  <a:schemeClr val="tx1"/>
                </a:solidFill>
              </a:rPr>
              <a:t> in the </a:t>
            </a:r>
            <a:r>
              <a:rPr lang="it-IT" sz="3600" dirty="0" err="1" smtClean="0">
                <a:solidFill>
                  <a:schemeClr val="tx1"/>
                </a:solidFill>
              </a:rPr>
              <a:t>tourism</a:t>
            </a:r>
            <a:r>
              <a:rPr lang="it-IT" sz="3600" dirty="0" smtClean="0">
                <a:solidFill>
                  <a:schemeClr val="tx1"/>
                </a:solidFill>
              </a:rPr>
              <a:t> </a:t>
            </a:r>
            <a:r>
              <a:rPr lang="it-IT" sz="3600" dirty="0" err="1" smtClean="0">
                <a:solidFill>
                  <a:schemeClr val="tx1"/>
                </a:solidFill>
              </a:rPr>
              <a:t>sector</a:t>
            </a:r>
            <a:r>
              <a:rPr lang="it-IT" sz="3600" dirty="0" smtClean="0">
                <a:solidFill>
                  <a:schemeClr val="tx1"/>
                </a:solidFill>
              </a:rPr>
              <a:t> :</a:t>
            </a:r>
          </a:p>
          <a:p>
            <a:pPr>
              <a:buNone/>
            </a:pPr>
            <a:endParaRPr lang="it-IT" dirty="0" smtClean="0"/>
          </a:p>
          <a:p>
            <a:pPr>
              <a:buFont typeface="Wingdings" pitchFamily="2" charset="2"/>
              <a:buChar char="v"/>
            </a:pPr>
            <a:r>
              <a:rPr lang="it-IT" dirty="0" err="1" smtClean="0">
                <a:solidFill>
                  <a:schemeClr val="tx1"/>
                </a:solidFill>
              </a:rPr>
              <a:t>Tourism</a:t>
            </a:r>
            <a:r>
              <a:rPr lang="it-IT" dirty="0" smtClean="0">
                <a:solidFill>
                  <a:schemeClr val="tx1"/>
                </a:solidFill>
              </a:rPr>
              <a:t> Exchange</a:t>
            </a:r>
          </a:p>
          <a:p>
            <a:pPr>
              <a:buFont typeface="Wingdings" pitchFamily="2" charset="2"/>
              <a:buChar char="v"/>
            </a:pPr>
            <a:r>
              <a:rPr lang="it-IT" dirty="0" smtClean="0">
                <a:solidFill>
                  <a:schemeClr val="tx1"/>
                </a:solidFill>
              </a:rPr>
              <a:t>Meeting </a:t>
            </a:r>
            <a:r>
              <a:rPr lang="it-IT" dirty="0" err="1" smtClean="0">
                <a:solidFill>
                  <a:schemeClr val="tx1"/>
                </a:solidFill>
              </a:rPr>
              <a:t>to</a:t>
            </a:r>
            <a:r>
              <a:rPr lang="it-IT" dirty="0" smtClean="0">
                <a:solidFill>
                  <a:schemeClr val="tx1"/>
                </a:solidFill>
              </a:rPr>
              <a:t> create </a:t>
            </a:r>
            <a:r>
              <a:rPr lang="it-IT" dirty="0" err="1" smtClean="0">
                <a:solidFill>
                  <a:schemeClr val="tx1"/>
                </a:solidFill>
              </a:rPr>
              <a:t>itineraries</a:t>
            </a:r>
            <a:r>
              <a:rPr lang="it-IT" dirty="0" smtClean="0">
                <a:solidFill>
                  <a:schemeClr val="tx1"/>
                </a:solidFill>
              </a:rPr>
              <a:t> in 2010 </a:t>
            </a:r>
          </a:p>
          <a:p>
            <a:pPr>
              <a:buFont typeface="Wingdings" pitchFamily="2" charset="2"/>
              <a:buChar char="v"/>
            </a:pPr>
            <a:r>
              <a:rPr lang="it-IT" dirty="0" smtClean="0">
                <a:solidFill>
                  <a:schemeClr val="tx1"/>
                </a:solidFill>
              </a:rPr>
              <a:t>The training </a:t>
            </a:r>
            <a:r>
              <a:rPr lang="it-IT" dirty="0" err="1" smtClean="0">
                <a:solidFill>
                  <a:schemeClr val="tx1"/>
                </a:solidFill>
              </a:rPr>
              <a:t>of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tourist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guides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of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Saxony</a:t>
            </a:r>
            <a:r>
              <a:rPr lang="it-IT" dirty="0" smtClean="0">
                <a:solidFill>
                  <a:schemeClr val="tx1"/>
                </a:solidFill>
              </a:rPr>
              <a:t> - </a:t>
            </a:r>
            <a:r>
              <a:rPr lang="it-IT" dirty="0" err="1" smtClean="0">
                <a:solidFill>
                  <a:schemeClr val="tx1"/>
                </a:solidFill>
              </a:rPr>
              <a:t>Anhalt</a:t>
            </a:r>
            <a:r>
              <a:rPr lang="it-IT" dirty="0" smtClean="0">
                <a:solidFill>
                  <a:schemeClr val="tx1"/>
                </a:solidFill>
              </a:rPr>
              <a:t> in 2011 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4800" y="285728"/>
            <a:ext cx="8686800" cy="1009672"/>
          </a:xfrm>
        </p:spPr>
        <p:txBody>
          <a:bodyPr>
            <a:normAutofit/>
          </a:bodyPr>
          <a:lstStyle/>
          <a:p>
            <a:r>
              <a:rPr lang="en-US" sz="4800" b="1" i="1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MERCHANDISING  ACTIVITIES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14282" y="1554162"/>
            <a:ext cx="8929718" cy="452596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sz="2800" b="1" dirty="0" smtClean="0">
                <a:solidFill>
                  <a:schemeClr val="tx1"/>
                </a:solidFill>
              </a:rPr>
              <a:t>Products included in the range of souvenirs include</a:t>
            </a:r>
            <a:r>
              <a:rPr lang="en-US" sz="2800" dirty="0" smtClean="0">
                <a:solidFill>
                  <a:schemeClr val="tx1"/>
                </a:solidFill>
              </a:rPr>
              <a:t>: </a:t>
            </a:r>
          </a:p>
          <a:p>
            <a:pPr>
              <a:buNone/>
            </a:pPr>
            <a:endParaRPr lang="en-US" sz="2800" dirty="0" smtClean="0"/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1"/>
                </a:solidFill>
              </a:rPr>
              <a:t>Books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1"/>
                </a:solidFill>
              </a:rPr>
              <a:t>T-shirts 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1"/>
                </a:solidFill>
              </a:rPr>
              <a:t>DVDs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1"/>
                </a:solidFill>
              </a:rPr>
              <a:t>Flax-growing kits 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800" b="1" dirty="0" smtClean="0">
                <a:solidFill>
                  <a:schemeClr val="tx1"/>
                </a:solidFill>
              </a:rPr>
              <a:t>Local companies involved belong to a limited group of sectors:</a:t>
            </a:r>
          </a:p>
          <a:p>
            <a:pPr>
              <a:buNone/>
            </a:pPr>
            <a:endParaRPr lang="en-US" sz="2800" b="1" dirty="0" smtClean="0"/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1"/>
                </a:solidFill>
              </a:rPr>
              <a:t>Crafts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1"/>
                </a:solidFill>
              </a:rPr>
              <a:t>Hotels 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1"/>
                </a:solidFill>
              </a:rPr>
              <a:t>Restaurants</a:t>
            </a:r>
          </a:p>
          <a:p>
            <a:pPr>
              <a:buFont typeface="Wingdings" pitchFamily="2" charset="2"/>
              <a:buChar char="v"/>
            </a:pPr>
            <a:r>
              <a:rPr lang="en-US" sz="2400" dirty="0" smtClean="0">
                <a:solidFill>
                  <a:schemeClr val="tx1"/>
                </a:solidFill>
              </a:rPr>
              <a:t>Designers 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endParaRPr lang="it-IT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1143008"/>
          </a:xfrm>
        </p:spPr>
        <p:txBody>
          <a:bodyPr>
            <a:normAutofit/>
          </a:bodyPr>
          <a:lstStyle/>
          <a:p>
            <a:r>
              <a:rPr lang="it-IT" sz="5400" b="1" i="1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METHODOLOGY</a:t>
            </a:r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chemeClr val="tx1"/>
                </a:solidFill>
              </a:rPr>
              <a:t>   The information of this project were collected through bibliographic research, a website analysis and interviews.</a:t>
            </a:r>
          </a:p>
          <a:p>
            <a:pPr>
              <a:buNone/>
            </a:pP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The website analysis was conducted using the website www.alexa.com</a:t>
            </a:r>
            <a:endParaRPr lang="it-IT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4800" y="285728"/>
            <a:ext cx="8686800" cy="1009672"/>
          </a:xfrm>
        </p:spPr>
        <p:txBody>
          <a:bodyPr>
            <a:normAutofit/>
          </a:bodyPr>
          <a:lstStyle/>
          <a:p>
            <a:r>
              <a:rPr lang="it-IT" sz="5400" b="1" i="1" dirty="0" smtClean="0">
                <a:solidFill>
                  <a:srgbClr val="00206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rPr>
              <a:t>CONCLUSIONS</a:t>
            </a:r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04800" y="1714488"/>
            <a:ext cx="8686800" cy="4365637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en-US" dirty="0" smtClean="0">
                <a:solidFill>
                  <a:schemeClr val="tx1"/>
                </a:solidFill>
              </a:rPr>
              <a:t>The distance between the regions of the project limits their cooperation.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solidFill>
                  <a:schemeClr val="tx1"/>
                </a:solidFill>
              </a:rPr>
              <a:t>Brochures and pamphlets are written in local languages.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solidFill>
                  <a:schemeClr val="tx1"/>
                </a:solidFill>
              </a:rPr>
              <a:t>There are few data on tourist flows and therefore it is difficult to verify the </a:t>
            </a:r>
            <a:r>
              <a:rPr lang="en-US" dirty="0" err="1" smtClean="0">
                <a:solidFill>
                  <a:schemeClr val="tx1"/>
                </a:solidFill>
              </a:rPr>
              <a:t>effciency</a:t>
            </a:r>
            <a:r>
              <a:rPr lang="en-US" dirty="0" smtClean="0">
                <a:solidFill>
                  <a:schemeClr val="tx1"/>
                </a:solidFill>
              </a:rPr>
              <a:t> of the path.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solidFill>
                  <a:schemeClr val="tx1"/>
                </a:solidFill>
              </a:rPr>
              <a:t>The Italian project on social media has remained a unique concept that quickly found a new audience.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solidFill>
                  <a:schemeClr val="tx1"/>
                </a:solidFill>
              </a:rPr>
              <a:t>Much of the founding its various has come from the EU. 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solidFill>
                  <a:schemeClr val="tx1"/>
                </a:solidFill>
              </a:rPr>
              <a:t>SMEs should be more involved in the project</a:t>
            </a:r>
            <a:endParaRPr lang="it-IT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4297370"/>
          </a:xfrm>
        </p:spPr>
        <p:txBody>
          <a:bodyPr>
            <a:normAutofit/>
          </a:bodyPr>
          <a:lstStyle/>
          <a:p>
            <a:pPr algn="ctr"/>
            <a:r>
              <a:rPr lang="it-IT" sz="9600" i="1" dirty="0" err="1" smtClean="0">
                <a:solidFill>
                  <a:srgbClr val="002060"/>
                </a:solidFill>
              </a:rPr>
              <a:t>Thanks</a:t>
            </a:r>
            <a:r>
              <a:rPr lang="it-IT" sz="9600" i="1" dirty="0" smtClean="0">
                <a:solidFill>
                  <a:srgbClr val="002060"/>
                </a:solidFill>
              </a:rPr>
              <a:t>!</a:t>
            </a:r>
            <a:endParaRPr lang="it-IT" sz="9600" dirty="0">
              <a:solidFill>
                <a:srgbClr val="00206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3500438"/>
            <a:ext cx="8229600" cy="2071702"/>
          </a:xfrm>
        </p:spPr>
        <p:txBody>
          <a:bodyPr>
            <a:normAutofit fontScale="55000" lnSpcReduction="20000"/>
          </a:bodyPr>
          <a:lstStyle/>
          <a:p>
            <a:pPr algn="ctr">
              <a:buNone/>
            </a:pPr>
            <a:endParaRPr lang="it-IT" sz="4100" b="1" i="1" dirty="0" smtClean="0">
              <a:solidFill>
                <a:srgbClr val="00206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109728" indent="0" algn="r">
              <a:buNone/>
            </a:pPr>
            <a:r>
              <a:rPr lang="it-IT" sz="4400" b="1" i="1" dirty="0" smtClean="0">
                <a:ln w="5080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antoncaruso@hotmail.com</a:t>
            </a:r>
          </a:p>
          <a:p>
            <a:pPr marL="109728" indent="0" algn="r">
              <a:buNone/>
            </a:pPr>
            <a:r>
              <a:rPr lang="it-IT" sz="4400" b="1" i="1" dirty="0" smtClean="0">
                <a:ln w="5080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danielapesce90@libero.it</a:t>
            </a:r>
          </a:p>
          <a:p>
            <a:pPr marL="109728" indent="0" algn="r">
              <a:buNone/>
            </a:pPr>
            <a:r>
              <a:rPr lang="it-IT" sz="4400" b="1" i="1" dirty="0" smtClean="0">
                <a:ln w="5080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francescogaudioso@hotmail.it</a:t>
            </a:r>
          </a:p>
          <a:p>
            <a:pPr marL="109728" indent="0" algn="r">
              <a:buNone/>
            </a:pPr>
            <a:r>
              <a:rPr lang="it-IT" sz="4400" b="1" i="1" dirty="0" smtClean="0">
                <a:ln w="5080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lpzmarco@hotmail.it</a:t>
            </a:r>
          </a:p>
          <a:p>
            <a:pPr algn="ctr">
              <a:buNone/>
            </a:pPr>
            <a:endParaRPr lang="it-IT" sz="4100" b="1" i="1" dirty="0" smtClean="0">
              <a:solidFill>
                <a:srgbClr val="00206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rra">
  <a:themeElements>
    <a:clrScheme name="Terra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err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err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1046</TotalTime>
  <Words>660</Words>
  <PresentationFormat>Presentazione su schermo (4:3)</PresentationFormat>
  <Paragraphs>158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19" baseType="lpstr">
      <vt:lpstr>Terra</vt:lpstr>
      <vt:lpstr>Diapositiva 1</vt:lpstr>
      <vt:lpstr>OUTLINE</vt:lpstr>
      <vt:lpstr>WHAT IS TRANSROMANICA ?</vt:lpstr>
      <vt:lpstr>Diapositiva 4</vt:lpstr>
      <vt:lpstr>Diapositiva 5</vt:lpstr>
      <vt:lpstr>PARTECIPANTS  </vt:lpstr>
      <vt:lpstr>THE TRANSROMANICA NETWORK</vt:lpstr>
      <vt:lpstr>STAKEHOLDERS </vt:lpstr>
      <vt:lpstr>TRANSROMANICA &amp; CROSSCULTOUR</vt:lpstr>
      <vt:lpstr>AIMS </vt:lpstr>
      <vt:lpstr>THE  STRUCTURE </vt:lpstr>
      <vt:lpstr>MARKETING ACTIVITIES</vt:lpstr>
      <vt:lpstr>TRAININg  &amp;  SEMINARIES </vt:lpstr>
      <vt:lpstr>TOPICS COVERED IN THE SEMINARS ARE</vt:lpstr>
      <vt:lpstr>MERCHANDISING  ACTIVITIES</vt:lpstr>
      <vt:lpstr>METHODOLOGY </vt:lpstr>
      <vt:lpstr>CONCLUSIONS </vt:lpstr>
      <vt:lpstr>Thanks!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Transromanica route</dc:title>
  <dc:creator>Francesco</dc:creator>
  <cp:lastModifiedBy>Francesco</cp:lastModifiedBy>
  <cp:revision>82</cp:revision>
  <dcterms:created xsi:type="dcterms:W3CDTF">2013-11-08T18:12:23Z</dcterms:created>
  <dcterms:modified xsi:type="dcterms:W3CDTF">2013-11-11T19:10:06Z</dcterms:modified>
</cp:coreProperties>
</file>