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28" r:id="rId13"/>
    <p:sldMasterId id="2147483840" r:id="rId14"/>
    <p:sldMasterId id="2147483852" r:id="rId15"/>
    <p:sldMasterId id="2147483864" r:id="rId16"/>
  </p:sldMasterIdLst>
  <p:notesMasterIdLst>
    <p:notesMasterId r:id="rId43"/>
  </p:notesMasterIdLst>
  <p:sldIdLst>
    <p:sldId id="256" r:id="rId17"/>
    <p:sldId id="260" r:id="rId18"/>
    <p:sldId id="258" r:id="rId19"/>
    <p:sldId id="259" r:id="rId20"/>
    <p:sldId id="261" r:id="rId21"/>
    <p:sldId id="262" r:id="rId22"/>
    <p:sldId id="263" r:id="rId23"/>
    <p:sldId id="264" r:id="rId24"/>
    <p:sldId id="282" r:id="rId25"/>
    <p:sldId id="283" r:id="rId26"/>
    <p:sldId id="284" r:id="rId27"/>
    <p:sldId id="285" r:id="rId28"/>
    <p:sldId id="286" r:id="rId29"/>
    <p:sldId id="268" r:id="rId30"/>
    <p:sldId id="270" r:id="rId31"/>
    <p:sldId id="271" r:id="rId32"/>
    <p:sldId id="272" r:id="rId33"/>
    <p:sldId id="273" r:id="rId34"/>
    <p:sldId id="274" r:id="rId35"/>
    <p:sldId id="275" r:id="rId36"/>
    <p:sldId id="278" r:id="rId37"/>
    <p:sldId id="279" r:id="rId38"/>
    <p:sldId id="280" r:id="rId39"/>
    <p:sldId id="281" r:id="rId40"/>
    <p:sldId id="267" r:id="rId41"/>
    <p:sldId id="266" r:id="rId4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F1D37-0FB2-46EF-A216-70AF096FB4D1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E0C04-ED17-4FBE-B9B3-64F9F475B8E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322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3C774-B544-42FC-A0B5-B3A093642DC3}" type="slidenum">
              <a:rPr lang="it-IT" smtClean="0">
                <a:solidFill>
                  <a:prstClr val="black"/>
                </a:solidFill>
              </a:rPr>
              <a:pPr/>
              <a:t>22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00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69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013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94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700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946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27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58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45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89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95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204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940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904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1629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36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889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861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22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145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893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4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208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58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07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655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4899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47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45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43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7474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9480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181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324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792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1538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5206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2552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1426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648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600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393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244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6896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579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67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7412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7582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6488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428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6672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401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007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256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81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488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449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9138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5617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8158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284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153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6190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5094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5998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94030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811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459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1798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240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6163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015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9700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114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328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3456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1455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99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026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493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093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7237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225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589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8026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526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00505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353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387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0776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110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269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21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512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6756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344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470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440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485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144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364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759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7143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0615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337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2890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4220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02824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5508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16338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4114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777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4563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21127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74207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294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53564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7058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7170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73773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257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950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2650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4264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1040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5289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3507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14320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20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8879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53072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96044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95656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3295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53561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52550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5643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7474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6260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69453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2675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241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16629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9503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8338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3165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7711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5334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6240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0789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77534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4886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33917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743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2491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12419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48878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78016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5991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6733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823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0942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2286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138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6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522D2E2-3E9C-4344-BDE4-13AF5C79630D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90CE70F-BE22-497D-A12D-AB9DFD5C017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8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8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5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00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19E43C-6C45-4C65-AE99-BD8FB86D79FE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CD724E-8AF8-403D-828E-20211A3FE149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4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17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2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B059CCE-8B2F-4171-84BE-AD414EC8772C}" type="datetimeFigureOut">
              <a:rPr lang="it-IT" smtClean="0">
                <a:solidFill>
                  <a:srgbClr val="000000"/>
                </a:solidFill>
              </a:rPr>
              <a:pPr/>
              <a:t>11/11/2013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09D740D-A12F-4E07-8FB6-D36EA92DA04B}" type="slidenum">
              <a:rPr lang="it-IT" smtClean="0">
                <a:solidFill>
                  <a:srgbClr val="D1282E"/>
                </a:solidFill>
              </a:rPr>
              <a:pPr/>
              <a:t>‹N›</a:t>
            </a:fld>
            <a:endParaRPr lang="it-IT">
              <a:solidFill>
                <a:srgbClr val="D1282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8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9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21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5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CFB4-F630-4423-A7E9-F006001A9EE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504E-BEA8-486A-B0ED-638D5D933D9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1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m4rUZdTrf4" TargetMode="External"/><Relationship Id="rId1" Type="http://schemas.openxmlformats.org/officeDocument/2006/relationships/slideLayout" Target="../slideLayouts/slideLayout10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03648" y="231233"/>
            <a:ext cx="5616624" cy="1656184"/>
          </a:xfrm>
        </p:spPr>
        <p:txBody>
          <a:bodyPr/>
          <a:lstStyle/>
          <a:p>
            <a:pPr algn="ctr"/>
            <a:r>
              <a:rPr lang="it-IT" sz="3200" b="1" dirty="0" smtClean="0">
                <a:solidFill>
                  <a:srgbClr val="002060"/>
                </a:solidFill>
                <a:latin typeface="+mn-lt"/>
              </a:rPr>
              <a:t>The cultural </a:t>
            </a:r>
            <a:r>
              <a:rPr lang="it-IT" sz="3200" b="1" dirty="0" err="1" smtClean="0">
                <a:solidFill>
                  <a:srgbClr val="002060"/>
                </a:solidFill>
                <a:latin typeface="+mn-lt"/>
              </a:rPr>
              <a:t>routes</a:t>
            </a:r>
            <a:r>
              <a:rPr lang="it-IT" sz="3200" b="1" dirty="0" smtClean="0">
                <a:solidFill>
                  <a:srgbClr val="002060"/>
                </a:solidFill>
                <a:latin typeface="+mn-lt"/>
              </a:rPr>
              <a:t> of the </a:t>
            </a:r>
            <a:r>
              <a:rPr lang="it-IT" sz="3200" b="1" dirty="0" err="1" smtClean="0">
                <a:solidFill>
                  <a:srgbClr val="002060"/>
                </a:solidFill>
                <a:latin typeface="+mn-lt"/>
              </a:rPr>
              <a:t>council</a:t>
            </a:r>
            <a:r>
              <a:rPr lang="it-IT" sz="3200" b="1" dirty="0" smtClean="0">
                <a:solidFill>
                  <a:srgbClr val="002060"/>
                </a:solidFill>
                <a:latin typeface="+mn-lt"/>
              </a:rPr>
              <a:t> of </a:t>
            </a:r>
            <a:r>
              <a:rPr lang="it-IT" sz="3200" b="1" dirty="0" err="1" smtClean="0">
                <a:solidFill>
                  <a:srgbClr val="002060"/>
                </a:solidFill>
                <a:latin typeface="+mn-lt"/>
              </a:rPr>
              <a:t>europe</a:t>
            </a:r>
            <a:r>
              <a:rPr lang="it-IT" sz="32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sz="2800" b="1" dirty="0" smtClean="0">
                <a:latin typeface="+mn-lt"/>
              </a:rPr>
              <a:t/>
            </a:r>
            <a:br>
              <a:rPr lang="it-IT" sz="2800" b="1" dirty="0" smtClean="0">
                <a:latin typeface="+mn-lt"/>
              </a:rPr>
            </a:br>
            <a:endParaRPr lang="it-IT" sz="2800" b="1" dirty="0">
              <a:latin typeface="+mn-lt"/>
            </a:endParaRPr>
          </a:p>
        </p:txBody>
      </p:sp>
      <p:pic>
        <p:nvPicPr>
          <p:cNvPr id="1026" name="Picture 2" descr="C:\Users\Utente\Desktop\via francigena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64904"/>
            <a:ext cx="4248471" cy="398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231233"/>
            <a:ext cx="1244171" cy="110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927546" cy="92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276082" y="1683648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FF0000"/>
                </a:solidFill>
              </a:rPr>
              <a:t>Via Francigena</a:t>
            </a:r>
            <a:endParaRPr lang="it-IT" sz="4000" b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300192" y="5397675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i="1" dirty="0" smtClean="0"/>
              <a:t>Claudia Mancini</a:t>
            </a:r>
          </a:p>
          <a:p>
            <a:pPr algn="r"/>
            <a:r>
              <a:rPr lang="it-IT" i="1" dirty="0" smtClean="0"/>
              <a:t>Eleonora </a:t>
            </a:r>
            <a:r>
              <a:rPr lang="it-IT" i="1" dirty="0" err="1" smtClean="0"/>
              <a:t>Magnarello</a:t>
            </a:r>
            <a:r>
              <a:rPr lang="it-IT" i="1" dirty="0" smtClean="0"/>
              <a:t> </a:t>
            </a:r>
          </a:p>
          <a:p>
            <a:pPr algn="r"/>
            <a:r>
              <a:rPr lang="it-IT" i="1" dirty="0" smtClean="0"/>
              <a:t>Maria Elena Uranoliti</a:t>
            </a:r>
          </a:p>
          <a:p>
            <a:pPr algn="r"/>
            <a:r>
              <a:rPr lang="it-IT" i="1" dirty="0" smtClean="0"/>
              <a:t>Nicoletta Petrelli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1620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63272" cy="539978"/>
          </a:xfrm>
        </p:spPr>
        <p:txBody>
          <a:bodyPr>
            <a:noAutofit/>
          </a:bodyPr>
          <a:lstStyle/>
          <a:p>
            <a:pPr algn="ctr"/>
            <a:r>
              <a:rPr lang="it-IT" b="1" dirty="0" smtClean="0">
                <a:solidFill>
                  <a:schemeClr val="tx1"/>
                </a:solidFill>
                <a:latin typeface="+mn-lt"/>
              </a:rPr>
              <a:t>OUTLINE</a:t>
            </a:r>
            <a:endParaRPr lang="it-IT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145435"/>
          </a:xfrm>
        </p:spPr>
        <p:txBody>
          <a:bodyPr>
            <a:normAutofit/>
          </a:bodyPr>
          <a:lstStyle/>
          <a:p>
            <a:endParaRPr lang="it-IT" dirty="0" smtClean="0"/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it-IT" sz="2400" i="1" dirty="0" smtClean="0"/>
              <a:t>INTRODUCTION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it-IT" sz="2400" i="1" dirty="0" smtClean="0"/>
              <a:t>THE BEGINNING OF VIA FRANCIGENA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it-IT" sz="2400" i="1" dirty="0" smtClean="0"/>
              <a:t>ACTIVITIES IN SWITZERLAND AND ITALY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it-IT" sz="2400" i="1" dirty="0" smtClean="0"/>
              <a:t>MAIN FINDINGS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it-IT" sz="2400" i="1" dirty="0" smtClean="0"/>
              <a:t>DISCUSSION</a:t>
            </a:r>
          </a:p>
          <a:p>
            <a:pPr>
              <a:lnSpc>
                <a:spcPct val="170000"/>
              </a:lnSpc>
            </a:pPr>
            <a:r>
              <a:rPr lang="it-IT" sz="2400" i="1" dirty="0"/>
              <a:t>6</a:t>
            </a:r>
            <a:r>
              <a:rPr lang="it-IT" sz="2400" i="1" dirty="0" smtClean="0"/>
              <a:t>.   CONCLUSIONS AND RECOMMENDATIONS</a:t>
            </a:r>
            <a:endParaRPr lang="it-IT" sz="2400" i="1" dirty="0"/>
          </a:p>
        </p:txBody>
      </p:sp>
      <p:pic>
        <p:nvPicPr>
          <p:cNvPr id="1026" name="Picture 2" descr="C:\Users\Utente\Desktop\via francigen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3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4574051"/>
            <a:ext cx="2927497" cy="184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23528" y="260648"/>
            <a:ext cx="842493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/>
              <a:t>INTRODUCTION</a:t>
            </a:r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The Via Francigena is a road of 1800 km that rediscover the journey of pilgrims through England, France, Switzerland and Italy.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To valorize </a:t>
            </a:r>
            <a:r>
              <a:rPr lang="en-US" sz="2000" dirty="0"/>
              <a:t>of the millenary pilgrimage route </a:t>
            </a:r>
            <a:endParaRPr lang="en-US" sz="20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o </a:t>
            </a:r>
            <a:r>
              <a:rPr lang="en-US" sz="2000" dirty="0"/>
              <a:t>promote measures for the development of the Via </a:t>
            </a:r>
            <a:r>
              <a:rPr lang="en-US" sz="2000" dirty="0" smtClean="0"/>
              <a:t>Francigena:</a:t>
            </a:r>
          </a:p>
          <a:p>
            <a:endParaRPr lang="en-US" sz="2000" dirty="0"/>
          </a:p>
          <a:p>
            <a:pPr algn="r"/>
            <a:endParaRPr lang="it-IT" sz="2000" dirty="0"/>
          </a:p>
          <a:p>
            <a:pPr algn="r"/>
            <a:r>
              <a:rPr lang="en-US" sz="2000" dirty="0" smtClean="0"/>
              <a:t>.</a:t>
            </a:r>
            <a:endParaRPr lang="it-IT" sz="2000" dirty="0"/>
          </a:p>
          <a:p>
            <a:endParaRPr lang="it-IT" sz="2000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5724128" y="321297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 flipH="1">
            <a:off x="2195736" y="3212976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827584" y="3509618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genuine tourist and cultural product</a:t>
            </a:r>
            <a:endParaRPr lang="it-IT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4545999" y="3604374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potential role as a catalyst for local development</a:t>
            </a:r>
            <a:endParaRPr lang="it-IT" sz="2000" dirty="0"/>
          </a:p>
        </p:txBody>
      </p:sp>
      <p:pic>
        <p:nvPicPr>
          <p:cNvPr id="3076" name="Picture 4" descr="C:\Users\Utente\Desktop\via francige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066" y="4653137"/>
            <a:ext cx="2981325" cy="17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13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0"/>
            <a:ext cx="8640960" cy="666936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it-IT" b="0" dirty="0" smtClean="0"/>
          </a:p>
          <a:p>
            <a:pPr>
              <a:lnSpc>
                <a:spcPct val="150000"/>
              </a:lnSpc>
            </a:pPr>
            <a:r>
              <a:rPr lang="it-IT" b="0" dirty="0" smtClean="0"/>
              <a:t>	 </a:t>
            </a:r>
            <a:r>
              <a:rPr lang="it-IT" sz="2200" b="0" dirty="0" smtClean="0"/>
              <a:t>The Canton of </a:t>
            </a:r>
            <a:r>
              <a:rPr lang="it-IT" sz="2200" b="0" dirty="0" err="1" smtClean="0"/>
              <a:t>Valais</a:t>
            </a:r>
            <a:r>
              <a:rPr lang="it-IT" sz="2200" b="0" dirty="0" smtClean="0"/>
              <a:t> (</a:t>
            </a:r>
            <a:r>
              <a:rPr lang="it-IT" sz="2200" b="0" dirty="0" err="1" smtClean="0"/>
              <a:t>Switzerland</a:t>
            </a:r>
            <a:r>
              <a:rPr lang="it-IT" sz="2200" b="0" dirty="0" smtClean="0"/>
              <a:t>) </a:t>
            </a:r>
            <a:r>
              <a:rPr lang="it-IT" sz="2200" b="0" dirty="0" err="1" smtClean="0"/>
              <a:t>established</a:t>
            </a:r>
            <a:r>
              <a:rPr lang="it-IT" sz="2200" b="0" dirty="0" smtClean="0"/>
              <a:t> a </a:t>
            </a:r>
            <a:r>
              <a:rPr lang="it-IT" sz="2200" b="0" dirty="0" err="1" smtClean="0"/>
              <a:t>touristic</a:t>
            </a:r>
            <a:r>
              <a:rPr lang="it-IT" sz="2200" b="0" dirty="0" smtClean="0"/>
              <a:t> 	 	  </a:t>
            </a:r>
            <a:r>
              <a:rPr lang="it-IT" sz="2200" b="0" dirty="0" err="1" smtClean="0"/>
              <a:t>infrastructure</a:t>
            </a:r>
            <a:r>
              <a:rPr lang="it-IT" sz="2200" b="0" dirty="0" smtClean="0"/>
              <a:t> and </a:t>
            </a:r>
            <a:r>
              <a:rPr lang="it-IT" sz="2200" b="0" dirty="0" err="1" smtClean="0"/>
              <a:t>products</a:t>
            </a:r>
            <a:r>
              <a:rPr lang="it-IT" sz="2200" b="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it-IT" b="0" dirty="0"/>
              <a:t>	 </a:t>
            </a:r>
            <a:r>
              <a:rPr lang="it-IT" b="0" dirty="0" smtClean="0"/>
              <a:t>      </a:t>
            </a:r>
          </a:p>
          <a:p>
            <a:endParaRPr lang="it-IT" b="0" dirty="0" smtClean="0"/>
          </a:p>
          <a:p>
            <a:endParaRPr lang="it-IT" b="0" dirty="0"/>
          </a:p>
          <a:p>
            <a:endParaRPr lang="it-IT" b="0" dirty="0" smtClean="0"/>
          </a:p>
          <a:p>
            <a:pPr>
              <a:lnSpc>
                <a:spcPct val="150000"/>
              </a:lnSpc>
            </a:pPr>
            <a:r>
              <a:rPr lang="it-IT" b="0" dirty="0"/>
              <a:t>	</a:t>
            </a:r>
            <a:r>
              <a:rPr lang="it-IT" b="0" dirty="0" smtClean="0"/>
              <a:t> </a:t>
            </a:r>
            <a:r>
              <a:rPr lang="it-IT" sz="2200" b="0" dirty="0" smtClean="0"/>
              <a:t>The </a:t>
            </a:r>
            <a:r>
              <a:rPr lang="it-IT" sz="2200" b="0" dirty="0" err="1" smtClean="0"/>
              <a:t>Tuscany</a:t>
            </a:r>
            <a:r>
              <a:rPr lang="it-IT" sz="2200" b="0" dirty="0" smtClean="0"/>
              <a:t> </a:t>
            </a:r>
            <a:r>
              <a:rPr lang="it-IT" sz="2200" b="0" dirty="0" err="1" smtClean="0"/>
              <a:t>region</a:t>
            </a:r>
            <a:r>
              <a:rPr lang="it-IT" sz="2200" b="0" dirty="0" smtClean="0"/>
              <a:t> </a:t>
            </a:r>
            <a:r>
              <a:rPr lang="it-IT" sz="2200" b="0" dirty="0" err="1" smtClean="0"/>
              <a:t>is</a:t>
            </a:r>
            <a:r>
              <a:rPr lang="it-IT" sz="2200" b="0" dirty="0" smtClean="0"/>
              <a:t> </a:t>
            </a:r>
            <a:r>
              <a:rPr lang="it-IT" sz="2200" b="0" dirty="0" err="1" smtClean="0"/>
              <a:t>equally</a:t>
            </a:r>
            <a:r>
              <a:rPr lang="it-IT" sz="2200" b="0" dirty="0" smtClean="0"/>
              <a:t> </a:t>
            </a:r>
            <a:r>
              <a:rPr lang="it-IT" sz="2200" b="0" dirty="0" err="1" smtClean="0"/>
              <a:t>determined</a:t>
            </a:r>
            <a:r>
              <a:rPr lang="it-IT" sz="2200" b="0" dirty="0" smtClean="0"/>
              <a:t> to </a:t>
            </a:r>
            <a:r>
              <a:rPr lang="it-IT" sz="2200" b="0" dirty="0" err="1" smtClean="0"/>
              <a:t>further</a:t>
            </a:r>
            <a:r>
              <a:rPr lang="it-IT" sz="2200" b="0" dirty="0" smtClean="0"/>
              <a:t> </a:t>
            </a:r>
            <a:r>
              <a:rPr lang="it-IT" sz="2200" b="0" dirty="0" err="1" smtClean="0"/>
              <a:t>develop</a:t>
            </a:r>
            <a:r>
              <a:rPr lang="it-IT" sz="2200" b="0" dirty="0" smtClean="0"/>
              <a:t> </a:t>
            </a:r>
            <a:r>
              <a:rPr lang="it-IT" sz="2200" b="0" dirty="0"/>
              <a:t>	</a:t>
            </a:r>
            <a:r>
              <a:rPr lang="it-IT" sz="2200" b="0" dirty="0" smtClean="0"/>
              <a:t> cultural </a:t>
            </a:r>
            <a:r>
              <a:rPr lang="it-IT" sz="2200" b="0" dirty="0" err="1" smtClean="0"/>
              <a:t>tourism</a:t>
            </a:r>
            <a:r>
              <a:rPr lang="it-IT" sz="2200" b="0" dirty="0" smtClean="0"/>
              <a:t> (best </a:t>
            </a:r>
            <a:r>
              <a:rPr lang="it-IT" sz="2200" b="0" dirty="0" err="1" smtClean="0"/>
              <a:t>example</a:t>
            </a:r>
            <a:r>
              <a:rPr lang="it-IT" sz="2200" b="0" dirty="0" smtClean="0"/>
              <a:t>)</a:t>
            </a:r>
            <a:endParaRPr lang="it-IT" sz="2200" b="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3392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15" y="692696"/>
            <a:ext cx="738187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74" y="3717032"/>
            <a:ext cx="738187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480623" cy="191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62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79512" y="332656"/>
            <a:ext cx="87129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200" dirty="0" smtClean="0"/>
              <a:t>The </a:t>
            </a:r>
            <a:r>
              <a:rPr lang="it-IT" sz="2200" dirty="0" err="1" smtClean="0"/>
              <a:t>Swiss</a:t>
            </a:r>
            <a:r>
              <a:rPr lang="it-IT" sz="2200" dirty="0" smtClean="0"/>
              <a:t> </a:t>
            </a:r>
            <a:r>
              <a:rPr lang="it-IT" sz="2200" dirty="0" err="1" smtClean="0"/>
              <a:t>programme</a:t>
            </a:r>
            <a:r>
              <a:rPr lang="it-IT" sz="2200" dirty="0" smtClean="0"/>
              <a:t> </a:t>
            </a:r>
            <a:r>
              <a:rPr lang="it-IT" sz="2200" dirty="0" err="1" smtClean="0"/>
              <a:t>focuses</a:t>
            </a:r>
            <a:r>
              <a:rPr lang="it-IT" sz="2200" dirty="0" smtClean="0"/>
              <a:t> on </a:t>
            </a:r>
            <a:r>
              <a:rPr lang="it-IT" sz="2200" dirty="0" err="1" smtClean="0"/>
              <a:t>history</a:t>
            </a:r>
            <a:r>
              <a:rPr lang="it-IT" sz="2200" dirty="0" smtClean="0"/>
              <a:t> and culture with a </a:t>
            </a:r>
            <a:r>
              <a:rPr lang="it-IT" sz="2200" dirty="0" err="1" smtClean="0"/>
              <a:t>satisfactory</a:t>
            </a:r>
            <a:r>
              <a:rPr lang="it-IT" sz="2200" dirty="0" smtClean="0"/>
              <a:t> </a:t>
            </a:r>
            <a:r>
              <a:rPr lang="it-IT" sz="2200" dirty="0" err="1" smtClean="0"/>
              <a:t>level</a:t>
            </a:r>
            <a:r>
              <a:rPr lang="it-IT" sz="2200" dirty="0" smtClean="0"/>
              <a:t> of </a:t>
            </a:r>
            <a:r>
              <a:rPr lang="it-IT" sz="2200" dirty="0" err="1" smtClean="0"/>
              <a:t>accomodation</a:t>
            </a:r>
            <a:r>
              <a:rPr lang="it-IT" sz="2200" dirty="0" smtClean="0"/>
              <a:t> </a:t>
            </a:r>
            <a:r>
              <a:rPr lang="it-IT" sz="2200" dirty="0" err="1" smtClean="0"/>
              <a:t>along</a:t>
            </a:r>
            <a:r>
              <a:rPr lang="it-IT" sz="2200" dirty="0" smtClean="0"/>
              <a:t> the </a:t>
            </a:r>
            <a:r>
              <a:rPr lang="it-IT" sz="2200" dirty="0" err="1" smtClean="0"/>
              <a:t>Route</a:t>
            </a:r>
            <a:r>
              <a:rPr lang="it-IT" sz="2200" dirty="0" smtClean="0"/>
              <a:t>.</a:t>
            </a:r>
          </a:p>
          <a:p>
            <a:pPr>
              <a:lnSpc>
                <a:spcPct val="150000"/>
              </a:lnSpc>
            </a:pPr>
            <a:endParaRPr lang="it-IT" sz="2200" dirty="0"/>
          </a:p>
          <a:p>
            <a:pPr>
              <a:lnSpc>
                <a:spcPct val="150000"/>
              </a:lnSpc>
            </a:pPr>
            <a:endParaRPr lang="it-IT" sz="2200" dirty="0" smtClean="0"/>
          </a:p>
          <a:p>
            <a:pPr>
              <a:lnSpc>
                <a:spcPct val="150000"/>
              </a:lnSpc>
            </a:pPr>
            <a:endParaRPr lang="it-IT" sz="2200" dirty="0"/>
          </a:p>
          <a:p>
            <a:pPr>
              <a:lnSpc>
                <a:spcPct val="150000"/>
              </a:lnSpc>
            </a:pPr>
            <a:endParaRPr lang="it-IT" sz="2200" dirty="0" smtClean="0"/>
          </a:p>
          <a:p>
            <a:pPr>
              <a:lnSpc>
                <a:spcPct val="150000"/>
              </a:lnSpc>
            </a:pPr>
            <a:endParaRPr lang="it-IT" sz="2200" dirty="0"/>
          </a:p>
          <a:p>
            <a:pPr>
              <a:lnSpc>
                <a:spcPct val="150000"/>
              </a:lnSpc>
            </a:pPr>
            <a:r>
              <a:rPr lang="it-IT" sz="2200" dirty="0" err="1" smtClean="0"/>
              <a:t>Additionally</a:t>
            </a:r>
            <a:r>
              <a:rPr lang="it-IT" sz="2200" dirty="0" smtClean="0"/>
              <a:t>, the </a:t>
            </a:r>
            <a:r>
              <a:rPr lang="it-IT" sz="2200" dirty="0" err="1" smtClean="0"/>
              <a:t>tourism</a:t>
            </a:r>
            <a:r>
              <a:rPr lang="it-IT" sz="2200" dirty="0" smtClean="0"/>
              <a:t> </a:t>
            </a:r>
            <a:r>
              <a:rPr lang="it-IT" sz="2200" dirty="0" err="1" smtClean="0"/>
              <a:t>SMEs</a:t>
            </a:r>
            <a:r>
              <a:rPr lang="it-IT" sz="2200" dirty="0" smtClean="0"/>
              <a:t> and </a:t>
            </a:r>
            <a:r>
              <a:rPr lang="it-IT" sz="2200" dirty="0" err="1" smtClean="0"/>
              <a:t>all</a:t>
            </a:r>
            <a:r>
              <a:rPr lang="it-IT" sz="2200" dirty="0" smtClean="0"/>
              <a:t> </a:t>
            </a:r>
            <a:r>
              <a:rPr lang="it-IT" sz="2200" dirty="0" err="1" smtClean="0"/>
              <a:t>tourism-related</a:t>
            </a:r>
            <a:r>
              <a:rPr lang="it-IT" sz="2200" dirty="0" smtClean="0"/>
              <a:t> in the </a:t>
            </a:r>
            <a:r>
              <a:rPr lang="it-IT" sz="2200" dirty="0" err="1" smtClean="0"/>
              <a:t>regions</a:t>
            </a:r>
            <a:r>
              <a:rPr lang="it-IT" sz="2200" dirty="0" smtClean="0"/>
              <a:t> </a:t>
            </a:r>
            <a:r>
              <a:rPr lang="it-IT" sz="2200" dirty="0" err="1" smtClean="0"/>
              <a:t>will</a:t>
            </a:r>
            <a:r>
              <a:rPr lang="it-IT" sz="2200" dirty="0" smtClean="0"/>
              <a:t> benefit.</a:t>
            </a:r>
          </a:p>
          <a:p>
            <a:pPr>
              <a:lnSpc>
                <a:spcPct val="150000"/>
              </a:lnSpc>
            </a:pPr>
            <a:endParaRPr lang="it-IT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596" y="1555772"/>
            <a:ext cx="3352800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970" y="4544544"/>
            <a:ext cx="3244329" cy="2229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53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260648"/>
            <a:ext cx="85689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THE BEGINNING OF THE VIA FRANCIGENA</a:t>
            </a:r>
          </a:p>
          <a:p>
            <a:pPr algn="ctr"/>
            <a:endParaRPr lang="it-IT" sz="2400" dirty="0"/>
          </a:p>
          <a:p>
            <a:pPr marL="457200" indent="-457200">
              <a:buAutoNum type="arabicPlain" startAt="1994"/>
            </a:pPr>
            <a:r>
              <a:rPr lang="it-IT" sz="2200" dirty="0" smtClean="0"/>
              <a:t>         </a:t>
            </a:r>
            <a:r>
              <a:rPr lang="it-IT" sz="2200" dirty="0" err="1" smtClean="0"/>
              <a:t>European</a:t>
            </a:r>
            <a:r>
              <a:rPr lang="it-IT" sz="2200" dirty="0" smtClean="0"/>
              <a:t> Cultural </a:t>
            </a:r>
            <a:r>
              <a:rPr lang="it-IT" sz="2200" dirty="0" err="1" smtClean="0"/>
              <a:t>Route</a:t>
            </a:r>
            <a:endParaRPr lang="it-IT" sz="2200" dirty="0" smtClean="0"/>
          </a:p>
          <a:p>
            <a:pPr marL="457200" indent="-457200">
              <a:buAutoNum type="arabicPlain" startAt="1994"/>
            </a:pPr>
            <a:endParaRPr lang="it-IT" sz="2200" dirty="0"/>
          </a:p>
          <a:p>
            <a:pPr marL="457200" indent="-457200">
              <a:buAutoNum type="arabicPlain" startAt="2001"/>
            </a:pPr>
            <a:r>
              <a:rPr lang="it-IT" sz="2200" dirty="0" smtClean="0"/>
              <a:t>         </a:t>
            </a:r>
            <a:r>
              <a:rPr lang="it-IT" sz="2200" dirty="0" err="1" smtClean="0"/>
              <a:t>Italian</a:t>
            </a:r>
            <a:r>
              <a:rPr lang="it-IT" sz="2200" dirty="0" smtClean="0"/>
              <a:t> Associazione dei Comuni Italiani </a:t>
            </a:r>
          </a:p>
          <a:p>
            <a:pPr marL="457200" indent="-457200">
              <a:buAutoNum type="arabicPlain" startAt="2001"/>
            </a:pPr>
            <a:endParaRPr lang="it-IT" sz="2200" dirty="0"/>
          </a:p>
          <a:p>
            <a:pPr marL="457200" indent="-457200">
              <a:buAutoNum type="arabicPlain" startAt="2006"/>
            </a:pPr>
            <a:r>
              <a:rPr lang="it-IT" sz="2200" dirty="0" smtClean="0"/>
              <a:t>         </a:t>
            </a:r>
            <a:r>
              <a:rPr lang="it-IT" sz="2200" dirty="0" err="1" smtClean="0"/>
              <a:t>European</a:t>
            </a:r>
            <a:r>
              <a:rPr lang="it-IT" sz="2200" dirty="0" smtClean="0"/>
              <a:t> </a:t>
            </a:r>
            <a:r>
              <a:rPr lang="it-IT" sz="2200" dirty="0" err="1" smtClean="0"/>
              <a:t>Association</a:t>
            </a:r>
            <a:r>
              <a:rPr lang="it-IT" sz="2200" dirty="0" smtClean="0"/>
              <a:t> of the Via Francigena (AEVF)</a:t>
            </a:r>
          </a:p>
          <a:p>
            <a:pPr marL="457200" indent="-457200">
              <a:buAutoNum type="arabicPlain" startAt="2006"/>
            </a:pPr>
            <a:endParaRPr lang="it-IT" sz="2200" dirty="0"/>
          </a:p>
          <a:p>
            <a:r>
              <a:rPr lang="it-IT" sz="2200" dirty="0" err="1" smtClean="0"/>
              <a:t>It</a:t>
            </a:r>
            <a:r>
              <a:rPr lang="it-IT" sz="2200" dirty="0" smtClean="0"/>
              <a:t> </a:t>
            </a:r>
            <a:r>
              <a:rPr lang="it-IT" sz="2200" dirty="0" err="1" smtClean="0"/>
              <a:t>attracted</a:t>
            </a:r>
            <a:r>
              <a:rPr lang="it-IT" sz="2200" dirty="0" smtClean="0"/>
              <a:t> the </a:t>
            </a:r>
            <a:r>
              <a:rPr lang="it-IT" sz="2200" dirty="0" err="1" smtClean="0"/>
              <a:t>interest</a:t>
            </a:r>
            <a:r>
              <a:rPr lang="it-IT" sz="2200" dirty="0" smtClean="0"/>
              <a:t> of </a:t>
            </a:r>
            <a:r>
              <a:rPr lang="it-IT" sz="2200" dirty="0" err="1" smtClean="0"/>
              <a:t>regional</a:t>
            </a:r>
            <a:r>
              <a:rPr lang="it-IT" sz="2200" dirty="0" smtClean="0"/>
              <a:t> and </a:t>
            </a:r>
            <a:r>
              <a:rPr lang="it-IT" sz="2200" dirty="0" err="1" smtClean="0"/>
              <a:t>local</a:t>
            </a:r>
            <a:r>
              <a:rPr lang="it-IT" sz="2200" dirty="0" smtClean="0"/>
              <a:t> </a:t>
            </a:r>
            <a:r>
              <a:rPr lang="it-IT" sz="2200" dirty="0" err="1" smtClean="0"/>
              <a:t>authorities</a:t>
            </a:r>
            <a:r>
              <a:rPr lang="it-IT" sz="2200" dirty="0" smtClean="0"/>
              <a:t> </a:t>
            </a:r>
            <a:r>
              <a:rPr lang="it-IT" sz="2200" dirty="0" err="1" smtClean="0"/>
              <a:t>along</a:t>
            </a:r>
            <a:r>
              <a:rPr lang="it-IT" sz="2200" dirty="0" smtClean="0"/>
              <a:t> the </a:t>
            </a:r>
            <a:r>
              <a:rPr lang="it-IT" sz="2200" dirty="0" err="1" smtClean="0"/>
              <a:t>Route</a:t>
            </a:r>
            <a:endParaRPr lang="it-IT" sz="2200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1187624" y="119675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37407"/>
            <a:ext cx="6397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14516"/>
            <a:ext cx="6397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73016"/>
            <a:ext cx="2520280" cy="309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338437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38437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ttore 2 5"/>
          <p:cNvCxnSpPr/>
          <p:nvPr/>
        </p:nvCxnSpPr>
        <p:spPr>
          <a:xfrm>
            <a:off x="718680" y="598993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1115616" y="5695266"/>
            <a:ext cx="75608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 err="1" smtClean="0"/>
              <a:t>It’s</a:t>
            </a:r>
            <a:r>
              <a:rPr lang="it-IT" sz="2000" dirty="0" smtClean="0"/>
              <a:t> </a:t>
            </a:r>
            <a:r>
              <a:rPr lang="it-IT" sz="2000" dirty="0"/>
              <a:t>a </a:t>
            </a:r>
            <a:r>
              <a:rPr lang="it-IT" sz="2000" dirty="0" err="1"/>
              <a:t>passage</a:t>
            </a:r>
            <a:r>
              <a:rPr lang="it-IT" sz="2000" dirty="0"/>
              <a:t> from Martigny to The Great St Bernard </a:t>
            </a:r>
            <a:r>
              <a:rPr lang="it-IT" sz="2000" dirty="0" smtClean="0"/>
              <a:t>Pass </a:t>
            </a:r>
            <a:r>
              <a:rPr lang="it-IT" sz="2000" dirty="0" err="1" smtClean="0"/>
              <a:t>that</a:t>
            </a:r>
            <a:r>
              <a:rPr lang="it-IT" sz="2000" dirty="0" smtClean="0"/>
              <a:t>   </a:t>
            </a:r>
            <a:r>
              <a:rPr lang="it-IT" sz="2000" dirty="0" err="1" smtClean="0"/>
              <a:t>was</a:t>
            </a:r>
            <a:r>
              <a:rPr lang="it-IT" sz="2000" dirty="0" smtClean="0"/>
              <a:t> </a:t>
            </a:r>
            <a:r>
              <a:rPr lang="it-IT" sz="2000" dirty="0" err="1" smtClean="0"/>
              <a:t>signposted</a:t>
            </a:r>
            <a:r>
              <a:rPr lang="it-IT" sz="2000" dirty="0" smtClean="0"/>
              <a:t> </a:t>
            </a:r>
            <a:r>
              <a:rPr lang="it-IT" sz="2000" dirty="0"/>
              <a:t>in the Via Francigena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07504" y="5805264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2000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23528" y="260648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ACTIVITIES IN SWITZERLAND AND ITALY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13514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51520" y="260648"/>
            <a:ext cx="8640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lain" startAt="2004"/>
            </a:pPr>
            <a:r>
              <a:rPr lang="it-IT" sz="2200" dirty="0" smtClean="0"/>
              <a:t>         The Via Francigena </a:t>
            </a:r>
            <a:r>
              <a:rPr lang="it-IT" sz="2200" dirty="0" err="1" smtClean="0"/>
              <a:t>is</a:t>
            </a:r>
            <a:r>
              <a:rPr lang="it-IT" sz="2200" dirty="0" smtClean="0"/>
              <a:t> </a:t>
            </a:r>
            <a:r>
              <a:rPr lang="it-IT" sz="2200" dirty="0" err="1" smtClean="0"/>
              <a:t>officialy</a:t>
            </a:r>
            <a:r>
              <a:rPr lang="it-IT" sz="2200" dirty="0" smtClean="0"/>
              <a:t> part of the Cultural </a:t>
            </a:r>
            <a:r>
              <a:rPr lang="it-IT" sz="2200" dirty="0" err="1" smtClean="0"/>
              <a:t>Routes</a:t>
            </a:r>
            <a:r>
              <a:rPr lang="it-IT" sz="2200" dirty="0" smtClean="0"/>
              <a:t> 	      of </a:t>
            </a:r>
            <a:r>
              <a:rPr lang="it-IT" sz="2200" dirty="0" err="1" smtClean="0"/>
              <a:t>Switzerland</a:t>
            </a:r>
            <a:r>
              <a:rPr lang="it-IT" sz="2200" dirty="0" smtClean="0"/>
              <a:t> </a:t>
            </a:r>
            <a:r>
              <a:rPr lang="it-IT" sz="2200" dirty="0" err="1" smtClean="0"/>
              <a:t>programme</a:t>
            </a:r>
            <a:r>
              <a:rPr lang="it-IT" sz="2200" dirty="0" smtClean="0"/>
              <a:t>.</a:t>
            </a:r>
          </a:p>
          <a:p>
            <a:pPr>
              <a:lnSpc>
                <a:spcPct val="150000"/>
              </a:lnSpc>
            </a:pPr>
            <a:endParaRPr lang="it-IT" sz="2200" dirty="0"/>
          </a:p>
          <a:p>
            <a:pPr>
              <a:lnSpc>
                <a:spcPct val="150000"/>
              </a:lnSpc>
            </a:pPr>
            <a:r>
              <a:rPr lang="it-IT" sz="2200" dirty="0" smtClean="0"/>
              <a:t>The </a:t>
            </a:r>
            <a:r>
              <a:rPr lang="it-IT" sz="2200" dirty="0" err="1" smtClean="0"/>
              <a:t>Tuscany</a:t>
            </a:r>
            <a:r>
              <a:rPr lang="it-IT" sz="2200" dirty="0" smtClean="0"/>
              <a:t> </a:t>
            </a:r>
            <a:r>
              <a:rPr lang="it-IT" sz="2200" dirty="0" err="1" smtClean="0"/>
              <a:t>region</a:t>
            </a:r>
            <a:r>
              <a:rPr lang="it-IT" sz="2200" dirty="0" smtClean="0"/>
              <a:t>, </a:t>
            </a:r>
            <a:r>
              <a:rPr lang="it-IT" sz="2200" dirty="0" err="1" smtClean="0"/>
              <a:t>has</a:t>
            </a:r>
            <a:r>
              <a:rPr lang="it-IT" sz="2200" dirty="0" smtClean="0"/>
              <a:t> </a:t>
            </a:r>
            <a:r>
              <a:rPr lang="it-IT" sz="2200" dirty="0" err="1" smtClean="0"/>
              <a:t>developed</a:t>
            </a:r>
            <a:r>
              <a:rPr lang="it-IT" sz="2200" dirty="0" smtClean="0"/>
              <a:t> a </a:t>
            </a:r>
            <a:r>
              <a:rPr lang="it-IT" sz="2200" dirty="0" err="1" smtClean="0"/>
              <a:t>regional</a:t>
            </a:r>
            <a:r>
              <a:rPr lang="it-IT" sz="2200" dirty="0" smtClean="0"/>
              <a:t> MASTER PLAN:</a:t>
            </a:r>
          </a:p>
          <a:p>
            <a:pPr>
              <a:lnSpc>
                <a:spcPct val="150000"/>
              </a:lnSpc>
            </a:pPr>
            <a:r>
              <a:rPr lang="it-IT" sz="2200" dirty="0" smtClean="0"/>
              <a:t>        </a:t>
            </a:r>
            <a:r>
              <a:rPr lang="it-IT" sz="2200" dirty="0" err="1" smtClean="0"/>
              <a:t>sustainable</a:t>
            </a:r>
            <a:r>
              <a:rPr lang="it-IT" sz="2200" dirty="0" smtClean="0"/>
              <a:t> </a:t>
            </a:r>
            <a:r>
              <a:rPr lang="it-IT" sz="2200" dirty="0" err="1" smtClean="0"/>
              <a:t>regional</a:t>
            </a:r>
            <a:r>
              <a:rPr lang="it-IT" sz="2200" dirty="0" smtClean="0"/>
              <a:t> </a:t>
            </a:r>
            <a:r>
              <a:rPr lang="it-IT" sz="2200" dirty="0" err="1" smtClean="0"/>
              <a:t>development</a:t>
            </a:r>
            <a:r>
              <a:rPr lang="it-IT" sz="2200" dirty="0" smtClean="0"/>
              <a:t> </a:t>
            </a:r>
            <a:r>
              <a:rPr lang="it-IT" sz="2200" dirty="0" err="1" smtClean="0"/>
              <a:t>through</a:t>
            </a:r>
            <a:r>
              <a:rPr lang="it-IT" sz="2200" dirty="0" smtClean="0"/>
              <a:t> </a:t>
            </a:r>
            <a:r>
              <a:rPr lang="it-IT" sz="2200" dirty="0" err="1" smtClean="0"/>
              <a:t>tourism</a:t>
            </a:r>
            <a:endParaRPr lang="it-IT" sz="2200" dirty="0"/>
          </a:p>
          <a:p>
            <a:pPr>
              <a:lnSpc>
                <a:spcPct val="150000"/>
              </a:lnSpc>
            </a:pPr>
            <a:r>
              <a:rPr lang="it-IT" sz="2200" dirty="0" smtClean="0"/>
              <a:t>        the </a:t>
            </a:r>
            <a:r>
              <a:rPr lang="it-IT" sz="2200" dirty="0" err="1" smtClean="0"/>
              <a:t>aim</a:t>
            </a:r>
            <a:r>
              <a:rPr lang="it-IT" sz="2200" dirty="0" smtClean="0"/>
              <a:t> </a:t>
            </a:r>
            <a:r>
              <a:rPr lang="it-IT" sz="2200" dirty="0" err="1" smtClean="0"/>
              <a:t>is</a:t>
            </a:r>
            <a:r>
              <a:rPr lang="it-IT" sz="2200" dirty="0" smtClean="0"/>
              <a:t> to set </a:t>
            </a:r>
            <a:r>
              <a:rPr lang="it-IT" sz="2200" dirty="0" err="1" smtClean="0"/>
              <a:t>itself</a:t>
            </a:r>
            <a:r>
              <a:rPr lang="it-IT" sz="2200" dirty="0" smtClean="0"/>
              <a:t> up </a:t>
            </a:r>
            <a:r>
              <a:rPr lang="it-IT" sz="2200" dirty="0" err="1" smtClean="0"/>
              <a:t>as</a:t>
            </a:r>
            <a:r>
              <a:rPr lang="it-IT" sz="2200" dirty="0" smtClean="0"/>
              <a:t> a model for the </a:t>
            </a:r>
            <a:r>
              <a:rPr lang="it-IT" sz="2200" dirty="0" err="1" smtClean="0"/>
              <a:t>European</a:t>
            </a:r>
            <a:r>
              <a:rPr lang="it-IT" sz="2200" dirty="0"/>
              <a:t> </a:t>
            </a:r>
            <a:r>
              <a:rPr lang="it-IT" sz="2200" dirty="0" err="1"/>
              <a:t>r</a:t>
            </a:r>
            <a:r>
              <a:rPr lang="it-IT" sz="2200" dirty="0" err="1" smtClean="0"/>
              <a:t>egions</a:t>
            </a:r>
            <a:endParaRPr lang="it-IT" sz="2200" dirty="0" smtClean="0"/>
          </a:p>
          <a:p>
            <a:pPr>
              <a:lnSpc>
                <a:spcPct val="150000"/>
              </a:lnSpc>
            </a:pPr>
            <a:endParaRPr lang="it-IT" sz="2200" dirty="0" smtClean="0"/>
          </a:p>
          <a:p>
            <a:pPr>
              <a:lnSpc>
                <a:spcPct val="150000"/>
              </a:lnSpc>
            </a:pPr>
            <a:endParaRPr lang="it-IT" sz="2200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1121083" y="620688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6" y="2420888"/>
            <a:ext cx="738187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5" y="2887376"/>
            <a:ext cx="738187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Utente\Desktop\via francigen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719" y="3357276"/>
            <a:ext cx="3631465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12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70609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latin typeface="Arial" pitchFamily="34" charset="0"/>
                <a:cs typeface="Arial" pitchFamily="34" charset="0"/>
              </a:rPr>
              <a:t>MAIN FINDINGS</a:t>
            </a: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547260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he final results derived from the analysis of the questionnaire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and direct phone contacts with the European Cultural Routes’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authorities.</a:t>
            </a:r>
          </a:p>
          <a:p>
            <a:pPr marL="0" indent="0" algn="ctr"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RESULTS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MAJOR COUNTRY</a:t>
            </a:r>
          </a:p>
          <a:p>
            <a:pPr marL="0" indent="0" algn="just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Via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Francigena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Route connects England, France, Switzerland, and Italy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and the Vatican;</a:t>
            </a:r>
          </a:p>
          <a:p>
            <a:pPr marL="0" indent="0" algn="just"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PROGRAMM PARTECIPATION PERIOD</a:t>
            </a:r>
          </a:p>
          <a:p>
            <a:pPr marL="0" indent="0" algn="just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Since 2007, Via Storia organized the tourist offers in </a:t>
            </a:r>
            <a:r>
              <a:rPr lang="it-IT" sz="2200" dirty="0" err="1" smtClean="0">
                <a:latin typeface="Arial" pitchFamily="34" charset="0"/>
                <a:cs typeface="Arial" pitchFamily="34" charset="0"/>
              </a:rPr>
              <a:t>Switzerland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Earlier experiences from other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Routes influenced the design of the Via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Francigena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 2001, in Italy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the Associazione dei Comuni Italiani sulla Via Francigena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was </a:t>
            </a:r>
            <a:r>
              <a:rPr lang="it-IT" sz="2200" dirty="0" err="1" smtClean="0">
                <a:latin typeface="Arial" pitchFamily="34" charset="0"/>
                <a:cs typeface="Arial" pitchFamily="34" charset="0"/>
              </a:rPr>
              <a:t>founded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 to promote this Route.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19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SECTORS COVERED</a:t>
            </a:r>
          </a:p>
          <a:p>
            <a:pPr marL="0" indent="0" algn="just">
              <a:buNone/>
            </a:pPr>
            <a:r>
              <a:rPr lang="it-IT" sz="2200" dirty="0">
                <a:latin typeface="Arial" pitchFamily="34" charset="0"/>
                <a:cs typeface="Arial" pitchFamily="34" charset="0"/>
              </a:rPr>
              <a:t>Accommodation,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attractions,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archaeological sites,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creative industries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tours and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visitor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services.</a:t>
            </a:r>
          </a:p>
          <a:p>
            <a:pPr marL="0" indent="0" algn="just">
              <a:buNone/>
            </a:pPr>
            <a:endParaRPr lang="it-IT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FOCUS</a:t>
            </a:r>
          </a:p>
          <a:p>
            <a:pPr marL="0" indent="0" algn="just">
              <a:buNone/>
              <a:tabLst>
                <a:tab pos="8604250" algn="l"/>
              </a:tabLst>
            </a:pPr>
            <a:r>
              <a:rPr lang="it-IT" sz="2200" dirty="0">
                <a:latin typeface="Arial" pitchFamily="34" charset="0"/>
                <a:cs typeface="Arial" pitchFamily="34" charset="0"/>
              </a:rPr>
              <a:t>T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he pilgrimage follows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journey of Archbishop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Sigeric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from Canterbury to Rome. The Via Francigena was very important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for military and strategic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purposes and this Route was the connection between the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Jura and the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Alps.</a:t>
            </a:r>
          </a:p>
          <a:p>
            <a:pPr marL="0" indent="0" algn="just">
              <a:buNone/>
            </a:pPr>
            <a:r>
              <a:rPr lang="it-IT" sz="2200" dirty="0" smtClean="0">
                <a:latin typeface="Arial" pitchFamily="34" charset="0"/>
                <a:cs typeface="Arial" pitchFamily="34" charset="0"/>
              </a:rPr>
              <a:t>The main activity are: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walking, hiking, trekking, pilgrimage, religion, cultural and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natural heritage, historical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paths and environment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conservation,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agriculture and regional development, culture and tradition of local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people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it-IT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 PARTNERS</a:t>
            </a:r>
            <a:endParaRPr lang="it-IT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Tour operators, tourist offices,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SMEs,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Swiss hiking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trails, non-profit</a:t>
            </a:r>
            <a:endParaRPr lang="it-IT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organizations,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educational institutions, regional political bodies, national government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European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network partners.</a:t>
            </a:r>
          </a:p>
          <a:p>
            <a:pPr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1223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sz="2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MANAGING ORGANISATION</a:t>
            </a:r>
          </a:p>
          <a:p>
            <a:pPr marL="0" indent="0" algn="just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 Italy, the Tuscany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region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has developed a regional master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plan and there are individual community that create important elements for development.</a:t>
            </a:r>
          </a:p>
          <a:p>
            <a:pPr marL="0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 Switzerland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at local level, the Via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Francigena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is managed by both the Abbey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St-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Maurice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and the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Compagnons.</a:t>
            </a:r>
          </a:p>
          <a:p>
            <a:pPr marL="0" indent="0">
              <a:buNone/>
            </a:pPr>
            <a:endParaRPr lang="it-IT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it-IT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FUNDING SOURCES</a:t>
            </a:r>
          </a:p>
          <a:p>
            <a:pPr marL="0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 Switzerland, the Via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Francigena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is financed by both the Valais and Vaud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cantons and by the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Swiss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Government.</a:t>
            </a:r>
          </a:p>
          <a:p>
            <a:pPr marL="0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 Italy, the communities are involved in funding. There are also governmental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sources.</a:t>
            </a:r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29168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1926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PRINCIPAL IMPACT</a:t>
            </a:r>
          </a:p>
          <a:p>
            <a:pPr algn="just">
              <a:buNone/>
            </a:pPr>
            <a:endParaRPr lang="it-IT" sz="24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131846"/>
              </p:ext>
            </p:extLst>
          </p:nvPr>
        </p:nvGraphicFramePr>
        <p:xfrm>
          <a:off x="1907704" y="980728"/>
          <a:ext cx="5184576" cy="5516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8192"/>
                <a:gridCol w="1728192"/>
                <a:gridCol w="1728192"/>
              </a:tblGrid>
              <a:tr h="72345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Bookable package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3457">
                <a:tc>
                  <a:txBody>
                    <a:bodyPr/>
                    <a:lstStyle/>
                    <a:p>
                      <a:r>
                        <a:rPr lang="it-IT" sz="22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Accomodations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86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5136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Transport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5136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Restaurants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139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5136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Food supply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3457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Agriculture/agriturism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n.s.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5136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Attractions 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3457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Retail, services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n.s.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192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3457"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Tourist offices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it-IT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39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it-IT" sz="2800" b="1" dirty="0" smtClean="0">
                <a:latin typeface="Arial" pitchFamily="34" charset="0"/>
                <a:cs typeface="Arial" pitchFamily="34" charset="0"/>
              </a:rPr>
              <a:t>QUALITY CERTIFICATION</a:t>
            </a:r>
            <a:endParaRPr lang="it-IT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it-IT" sz="22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Switzerland, many companies on the Via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Francigena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try to raise the standard of quality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with national quality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labels.</a:t>
            </a:r>
          </a:p>
          <a:p>
            <a:pPr marL="0" indent="0">
              <a:buNone/>
            </a:pPr>
            <a:endParaRPr lang="it-IT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it-IT" sz="2200" dirty="0" smtClean="0">
                <a:latin typeface="Arial" pitchFamily="34" charset="0"/>
                <a:cs typeface="Arial" pitchFamily="34" charset="0"/>
              </a:rPr>
              <a:t>In Italy, Via Storia, tour </a:t>
            </a:r>
            <a:r>
              <a:rPr lang="it-IT" sz="2200" dirty="0" err="1" smtClean="0">
                <a:latin typeface="Arial" pitchFamily="34" charset="0"/>
                <a:cs typeface="Arial" pitchFamily="34" charset="0"/>
              </a:rPr>
              <a:t>operators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 and some companies are using computerised reservation system.</a:t>
            </a:r>
          </a:p>
          <a:p>
            <a:pPr marL="0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work on an indicator system for “sustainable tourism destinations”, set up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by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NECSTouR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, is in progress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 first draft was presented at the Workshop on Innovation and</a:t>
            </a:r>
          </a:p>
          <a:p>
            <a:pPr marL="0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Competitiveness in the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Programme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of Cultural Routes, held at the European Institute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Cultural </a:t>
            </a:r>
            <a:r>
              <a:rPr lang="it-IT" sz="2200" dirty="0">
                <a:latin typeface="Arial" pitchFamily="34" charset="0"/>
                <a:cs typeface="Arial" pitchFamily="34" charset="0"/>
              </a:rPr>
              <a:t>Routes in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Luxembourg</a:t>
            </a:r>
            <a:r>
              <a:rPr lang="it-IT" sz="2400" dirty="0" smtClean="0"/>
              <a:t>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0195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859216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1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6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6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6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sz="36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sz="3600" b="1" dirty="0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Innovative planning </a:t>
            </a:r>
            <a:r>
              <a:rPr lang="it-IT" sz="3600" b="1" dirty="0" err="1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process</a:t>
            </a:r>
            <a:endParaRPr lang="it-IT" sz="3600" dirty="0">
              <a:latin typeface="+mn-lt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5536" y="1124744"/>
            <a:ext cx="4040188" cy="504055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ITALY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79512" y="1700808"/>
            <a:ext cx="4317876" cy="471338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The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Tuscany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region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want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to create more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offerings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in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hiking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biking,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horseback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riding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and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motorised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visits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of the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Route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using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sustainable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tourism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as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a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tool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for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regional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development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in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rural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regions</a:t>
            </a:r>
            <a:r>
              <a:rPr lang="it-IT" sz="2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. </a:t>
            </a:r>
            <a:endParaRPr lang="it-IT" sz="2000" b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1052736"/>
            <a:ext cx="4041775" cy="504056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SWITZERLAND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572000" y="1628800"/>
            <a:ext cx="4391471" cy="547260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An INTERREG IVA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project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360°,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aims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to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develop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cross-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border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tourism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communication</a:t>
            </a:r>
            <a:r>
              <a:rPr lang="it-IT" sz="8000" b="0" dirty="0">
                <a:cs typeface="Aharoni" panose="02010803020104030203" pitchFamily="2" charset="-79"/>
              </a:rPr>
              <a:t> 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and                 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education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infrastructure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both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in the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Valais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region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and on the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italian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side (Aosta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valley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). The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purpose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is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to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develop</a:t>
            </a:r>
            <a:r>
              <a:rPr lang="it-IT" sz="8000" b="0" smtClean="0">
                <a:solidFill>
                  <a:schemeClr val="tx1"/>
                </a:solidFill>
                <a:cs typeface="Aharoni" panose="02010803020104030203" pitchFamily="2" charset="-79"/>
              </a:rPr>
              <a:t> cultural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tourism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to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promote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cross-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border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movements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of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customers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to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increase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the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offer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 of </a:t>
            </a:r>
            <a:r>
              <a:rPr lang="it-IT" sz="8000" b="0" dirty="0" err="1" smtClean="0">
                <a:solidFill>
                  <a:schemeClr val="tx1"/>
                </a:solidFill>
                <a:cs typeface="Aharoni" panose="02010803020104030203" pitchFamily="2" charset="-79"/>
              </a:rPr>
              <a:t>accomodation</a:t>
            </a:r>
            <a:r>
              <a:rPr lang="it-IT" sz="8000" b="0" dirty="0" smtClean="0">
                <a:solidFill>
                  <a:schemeClr val="tx1"/>
                </a:solidFill>
                <a:cs typeface="Aharoni" panose="02010803020104030203" pitchFamily="2" charset="-79"/>
              </a:rPr>
              <a:t>, and so on.</a:t>
            </a:r>
          </a:p>
          <a:p>
            <a:pPr marL="0" indent="0">
              <a:lnSpc>
                <a:spcPct val="120000"/>
              </a:lnSpc>
              <a:buNone/>
            </a:pPr>
            <a:endParaRPr lang="it-IT" sz="8800" b="0" dirty="0" smtClean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marL="0" indent="0">
              <a:lnSpc>
                <a:spcPct val="120000"/>
              </a:lnSpc>
              <a:buNone/>
            </a:pPr>
            <a:endParaRPr lang="it-IT" sz="38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it-IT" sz="20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it-IT" sz="20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endParaRPr lang="it-IT" sz="20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it-IT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it-IT" sz="20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98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EDUCATION AND INTERPRETATION</a:t>
            </a:r>
            <a:endParaRPr lang="it-IT" sz="3200" b="1" dirty="0">
              <a:solidFill>
                <a:schemeClr val="tx1"/>
              </a:solidFill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9552" y="1052736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ITALY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1851" y="1916832"/>
            <a:ext cx="4400228" cy="3951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b="0" dirty="0" err="1" smtClean="0">
                <a:cs typeface="Aharoni" panose="02010803020104030203" pitchFamily="2" charset="-79"/>
              </a:rPr>
              <a:t>Italy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aims</a:t>
            </a:r>
            <a:r>
              <a:rPr lang="it-IT" b="0" dirty="0" smtClean="0">
                <a:cs typeface="Aharoni" panose="02010803020104030203" pitchFamily="2" charset="-79"/>
              </a:rPr>
              <a:t> to set up the «Via Francigena Festival» in </a:t>
            </a:r>
            <a:r>
              <a:rPr lang="it-IT" b="0" dirty="0" err="1" smtClean="0">
                <a:cs typeface="Aharoni" panose="02010803020104030203" pitchFamily="2" charset="-79"/>
              </a:rPr>
              <a:t>autumn</a:t>
            </a:r>
            <a:r>
              <a:rPr lang="it-IT" b="0" dirty="0" smtClean="0">
                <a:cs typeface="Aharoni" panose="02010803020104030203" pitchFamily="2" charset="-79"/>
              </a:rPr>
              <a:t> 2011. The idea </a:t>
            </a:r>
            <a:r>
              <a:rPr lang="it-IT" b="0" dirty="0" err="1" smtClean="0">
                <a:cs typeface="Aharoni" panose="02010803020104030203" pitchFamily="2" charset="-79"/>
              </a:rPr>
              <a:t>is</a:t>
            </a:r>
            <a:r>
              <a:rPr lang="it-IT" b="0" dirty="0" smtClean="0">
                <a:cs typeface="Aharoni" panose="02010803020104030203" pitchFamily="2" charset="-79"/>
              </a:rPr>
              <a:t> to </a:t>
            </a:r>
            <a:r>
              <a:rPr lang="it-IT" b="0" dirty="0" err="1" smtClean="0">
                <a:cs typeface="Aharoni" panose="02010803020104030203" pitchFamily="2" charset="-79"/>
              </a:rPr>
              <a:t>promote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every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event</a:t>
            </a:r>
            <a:r>
              <a:rPr lang="it-IT" b="0" dirty="0" smtClean="0">
                <a:cs typeface="Aharoni" panose="02010803020104030203" pitchFamily="2" charset="-79"/>
              </a:rPr>
              <a:t> on the Via Francigena, and </a:t>
            </a:r>
            <a:r>
              <a:rPr lang="it-IT" b="0" dirty="0" err="1" smtClean="0">
                <a:cs typeface="Aharoni" panose="02010803020104030203" pitchFamily="2" charset="-79"/>
              </a:rPr>
              <a:t>all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events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have</a:t>
            </a:r>
            <a:r>
              <a:rPr lang="it-IT" b="0" dirty="0" smtClean="0">
                <a:cs typeface="Aharoni" panose="02010803020104030203" pitchFamily="2" charset="-79"/>
              </a:rPr>
              <a:t> to be </a:t>
            </a:r>
            <a:r>
              <a:rPr lang="it-IT" b="0" dirty="0" err="1" smtClean="0">
                <a:cs typeface="Aharoni" panose="02010803020104030203" pitchFamily="2" charset="-79"/>
              </a:rPr>
              <a:t>financed</a:t>
            </a:r>
            <a:r>
              <a:rPr lang="it-IT" b="0" dirty="0" smtClean="0">
                <a:cs typeface="Aharoni" panose="02010803020104030203" pitchFamily="2" charset="-79"/>
              </a:rPr>
              <a:t> by the </a:t>
            </a:r>
            <a:r>
              <a:rPr lang="it-IT" b="0" dirty="0" err="1" smtClean="0">
                <a:cs typeface="Aharoni" panose="02010803020104030203" pitchFamily="2" charset="-79"/>
              </a:rPr>
              <a:t>participating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communities</a:t>
            </a:r>
            <a:r>
              <a:rPr lang="it-IT" b="0" dirty="0" smtClean="0">
                <a:cs typeface="Aharoni" panose="02010803020104030203" pitchFamily="2" charset="-79"/>
              </a:rPr>
              <a:t>.</a:t>
            </a:r>
            <a:endParaRPr lang="it-IT" b="0" dirty="0">
              <a:cs typeface="Aharoni" panose="02010803020104030203" pitchFamily="2" charset="-79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16016" y="1052736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SWITZERLAND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572000" y="1916832"/>
            <a:ext cx="4392488" cy="3951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b="0" dirty="0" smtClean="0">
                <a:cs typeface="Aharoni" panose="02010803020104030203" pitchFamily="2" charset="-79"/>
              </a:rPr>
              <a:t>The </a:t>
            </a:r>
            <a:r>
              <a:rPr lang="it-IT" b="0" dirty="0" err="1" smtClean="0">
                <a:cs typeface="Aharoni" panose="02010803020104030203" pitchFamily="2" charset="-79"/>
              </a:rPr>
              <a:t>Swiss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partners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developed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school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materials</a:t>
            </a:r>
            <a:r>
              <a:rPr lang="it-IT" b="0" dirty="0" smtClean="0">
                <a:cs typeface="Aharoni" panose="02010803020104030203" pitchFamily="2" charset="-79"/>
              </a:rPr>
              <a:t> and </a:t>
            </a:r>
            <a:r>
              <a:rPr lang="it-IT" b="0" dirty="0" err="1" smtClean="0">
                <a:cs typeface="Aharoni" panose="02010803020104030203" pitchFamily="2" charset="-79"/>
              </a:rPr>
              <a:t>guided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walks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about</a:t>
            </a:r>
            <a:r>
              <a:rPr lang="it-IT" b="0" dirty="0" smtClean="0">
                <a:cs typeface="Aharoni" panose="02010803020104030203" pitchFamily="2" charset="-79"/>
              </a:rPr>
              <a:t> the Cultural </a:t>
            </a:r>
            <a:r>
              <a:rPr lang="it-IT" b="0" dirty="0" err="1" smtClean="0">
                <a:cs typeface="Aharoni" panose="02010803020104030203" pitchFamily="2" charset="-79"/>
              </a:rPr>
              <a:t>Routes</a:t>
            </a:r>
            <a:r>
              <a:rPr lang="it-IT" b="0" dirty="0" smtClean="0">
                <a:cs typeface="Aharoni" panose="02010803020104030203" pitchFamily="2" charset="-79"/>
              </a:rPr>
              <a:t>, and </a:t>
            </a:r>
            <a:r>
              <a:rPr lang="it-IT" b="0" dirty="0" err="1" smtClean="0">
                <a:cs typeface="Aharoni" panose="02010803020104030203" pitchFamily="2" charset="-79"/>
              </a:rPr>
              <a:t>have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placed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communication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panels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along</a:t>
            </a:r>
            <a:r>
              <a:rPr lang="it-IT" b="0" dirty="0" smtClean="0">
                <a:cs typeface="Aharoni" panose="02010803020104030203" pitchFamily="2" charset="-79"/>
              </a:rPr>
              <a:t> the Via Francigena.</a:t>
            </a:r>
            <a:endParaRPr lang="it-IT" b="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375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INFORMATION AND PUBLICATION</a:t>
            </a:r>
            <a:endParaRPr lang="it-IT" sz="3200" b="1" dirty="0">
              <a:solidFill>
                <a:schemeClr val="tx1"/>
              </a:solidFill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544" y="980728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ITALY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7504" y="1556792"/>
            <a:ext cx="4389884" cy="51845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b="0" dirty="0" smtClean="0">
                <a:cs typeface="Aharoni" panose="02010803020104030203" pitchFamily="2" charset="-79"/>
              </a:rPr>
              <a:t>The website of the Via Francigena, </a:t>
            </a:r>
            <a:r>
              <a:rPr lang="it-IT" sz="2000" b="0" dirty="0" smtClean="0">
                <a:solidFill>
                  <a:srgbClr val="FF0000"/>
                </a:solidFill>
                <a:cs typeface="Aharoni" panose="02010803020104030203" pitchFamily="2" charset="-79"/>
              </a:rPr>
              <a:t>www.viafrancigena.eu</a:t>
            </a:r>
            <a:r>
              <a:rPr lang="it-IT" sz="2000" b="0" dirty="0" smtClean="0">
                <a:cs typeface="Aharoni" panose="02010803020104030203" pitchFamily="2" charset="-79"/>
              </a:rPr>
              <a:t>, </a:t>
            </a:r>
            <a:r>
              <a:rPr lang="it-IT" sz="2000" b="0" dirty="0" err="1" smtClean="0">
                <a:cs typeface="Aharoni" panose="02010803020104030203" pitchFamily="2" charset="-79"/>
              </a:rPr>
              <a:t>was</a:t>
            </a:r>
            <a:r>
              <a:rPr lang="it-IT" sz="2000" b="0" dirty="0" smtClean="0">
                <a:cs typeface="Aharoni" panose="02010803020104030203" pitchFamily="2" charset="-79"/>
              </a:rPr>
              <a:t> set up </a:t>
            </a:r>
            <a:r>
              <a:rPr lang="it-IT" sz="2000" b="0" dirty="0" err="1" smtClean="0">
                <a:cs typeface="Aharoni" panose="02010803020104030203" pitchFamily="2" charset="-79"/>
              </a:rPr>
              <a:t>as</a:t>
            </a:r>
            <a:r>
              <a:rPr lang="it-IT" sz="2000" b="0" dirty="0" smtClean="0">
                <a:cs typeface="Aharoni" panose="02010803020104030203" pitchFamily="2" charset="-79"/>
              </a:rPr>
              <a:t> a </a:t>
            </a:r>
            <a:r>
              <a:rPr lang="it-IT" sz="2000" b="0" dirty="0" err="1" smtClean="0">
                <a:cs typeface="Aharoni" panose="02010803020104030203" pitchFamily="2" charset="-79"/>
              </a:rPr>
              <a:t>result</a:t>
            </a:r>
            <a:r>
              <a:rPr lang="it-IT" sz="2000" b="0" dirty="0" smtClean="0">
                <a:cs typeface="Aharoni" panose="02010803020104030203" pitchFamily="2" charset="-79"/>
              </a:rPr>
              <a:t> of a co – </a:t>
            </a:r>
            <a:r>
              <a:rPr lang="it-IT" sz="2000" b="0" dirty="0" err="1" smtClean="0">
                <a:cs typeface="Aharoni" panose="02010803020104030203" pitchFamily="2" charset="-79"/>
              </a:rPr>
              <a:t>operation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between</a:t>
            </a:r>
            <a:r>
              <a:rPr lang="it-IT" sz="2000" b="0" dirty="0" smtClean="0">
                <a:cs typeface="Aharoni" panose="02010803020104030203" pitchFamily="2" charset="-79"/>
              </a:rPr>
              <a:t> the </a:t>
            </a:r>
            <a:r>
              <a:rPr lang="it-IT" sz="2000" b="0" dirty="0" err="1" smtClean="0">
                <a:cs typeface="Aharoni" panose="02010803020104030203" pitchFamily="2" charset="-79"/>
              </a:rPr>
              <a:t>Italian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Ministry</a:t>
            </a:r>
            <a:r>
              <a:rPr lang="it-IT" sz="2000" b="0" dirty="0" smtClean="0">
                <a:cs typeface="Aharoni" panose="02010803020104030203" pitchFamily="2" charset="-79"/>
              </a:rPr>
              <a:t> of Cultural Heritage and </a:t>
            </a:r>
            <a:r>
              <a:rPr lang="it-IT" sz="2000" b="0" dirty="0" err="1" smtClean="0">
                <a:cs typeface="Aharoni" panose="02010803020104030203" pitchFamily="2" charset="-79"/>
              </a:rPr>
              <a:t>Activities</a:t>
            </a:r>
            <a:r>
              <a:rPr lang="it-IT" sz="2000" b="0" dirty="0" smtClean="0">
                <a:cs typeface="Aharoni" panose="02010803020104030203" pitchFamily="2" charset="-79"/>
              </a:rPr>
              <a:t>, the </a:t>
            </a:r>
            <a:r>
              <a:rPr lang="it-IT" sz="2000" b="0" dirty="0" err="1" smtClean="0">
                <a:cs typeface="Aharoni" panose="02010803020104030203" pitchFamily="2" charset="-79"/>
              </a:rPr>
              <a:t>Italian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regions</a:t>
            </a:r>
            <a:r>
              <a:rPr lang="it-IT" sz="2000" b="0" dirty="0" smtClean="0">
                <a:cs typeface="Aharoni" panose="02010803020104030203" pitchFamily="2" charset="-79"/>
              </a:rPr>
              <a:t> of the </a:t>
            </a:r>
            <a:r>
              <a:rPr lang="it-IT" sz="2000" b="0" dirty="0" err="1" smtClean="0">
                <a:cs typeface="Aharoni" panose="02010803020104030203" pitchFamily="2" charset="-79"/>
              </a:rPr>
              <a:t>interregional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project</a:t>
            </a:r>
            <a:r>
              <a:rPr lang="it-IT" sz="2000" b="0" dirty="0" smtClean="0">
                <a:cs typeface="Aharoni" panose="02010803020104030203" pitchFamily="2" charset="-79"/>
              </a:rPr>
              <a:t> Via Francigena, and the </a:t>
            </a:r>
            <a:r>
              <a:rPr lang="it-IT" sz="2000" b="0" dirty="0" err="1" smtClean="0">
                <a:cs typeface="Aharoni" panose="02010803020104030203" pitchFamily="2" charset="-79"/>
              </a:rPr>
              <a:t>local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governement</a:t>
            </a:r>
            <a:r>
              <a:rPr lang="it-IT" sz="2000" b="0" dirty="0" smtClean="0">
                <a:cs typeface="Aharoni" panose="02010803020104030203" pitchFamily="2" charset="-79"/>
              </a:rPr>
              <a:t>.</a:t>
            </a:r>
          </a:p>
          <a:p>
            <a:pPr marL="0" indent="0" algn="just">
              <a:buNone/>
            </a:pPr>
            <a:r>
              <a:rPr lang="it-IT" sz="2000" b="0" dirty="0" smtClean="0">
                <a:cs typeface="Aharoni" panose="02010803020104030203" pitchFamily="2" charset="-79"/>
              </a:rPr>
              <a:t>The </a:t>
            </a:r>
            <a:r>
              <a:rPr lang="it-IT" sz="2000" b="0" i="1" dirty="0" smtClean="0">
                <a:cs typeface="Aharoni" panose="02010803020104030203" pitchFamily="2" charset="-79"/>
              </a:rPr>
              <a:t>Via Francigena </a:t>
            </a:r>
            <a:r>
              <a:rPr lang="it-IT" sz="2000" b="0" dirty="0" smtClean="0">
                <a:cs typeface="Aharoni" panose="02010803020104030203" pitchFamily="2" charset="-79"/>
              </a:rPr>
              <a:t>magazine </a:t>
            </a:r>
            <a:r>
              <a:rPr lang="it-IT" sz="2000" b="0" dirty="0" err="1" smtClean="0">
                <a:cs typeface="Aharoni" panose="02010803020104030203" pitchFamily="2" charset="-79"/>
              </a:rPr>
              <a:t>is</a:t>
            </a:r>
            <a:r>
              <a:rPr lang="it-IT" sz="2000" b="0" dirty="0" smtClean="0">
                <a:cs typeface="Aharoni" panose="02010803020104030203" pitchFamily="2" charset="-79"/>
              </a:rPr>
              <a:t> a </a:t>
            </a:r>
            <a:r>
              <a:rPr lang="it-IT" sz="2000" b="0" dirty="0" err="1" smtClean="0">
                <a:cs typeface="Aharoni" panose="02010803020104030203" pitchFamily="2" charset="-79"/>
              </a:rPr>
              <a:t>biannual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publication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that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gives</a:t>
            </a:r>
            <a:r>
              <a:rPr lang="it-IT" sz="2000" b="0" dirty="0" smtClean="0">
                <a:cs typeface="Aharoni" panose="02010803020104030203" pitchFamily="2" charset="-79"/>
              </a:rPr>
              <a:t> information </a:t>
            </a:r>
            <a:r>
              <a:rPr lang="it-IT" sz="2000" b="0" dirty="0" err="1" smtClean="0">
                <a:cs typeface="Aharoni" panose="02010803020104030203" pitchFamily="2" charset="-79"/>
              </a:rPr>
              <a:t>about</a:t>
            </a:r>
            <a:r>
              <a:rPr lang="it-IT" sz="2000" b="0" dirty="0" smtClean="0">
                <a:cs typeface="Aharoni" panose="02010803020104030203" pitchFamily="2" charset="-79"/>
              </a:rPr>
              <a:t> the </a:t>
            </a:r>
            <a:r>
              <a:rPr lang="it-IT" sz="2000" b="0" dirty="0" err="1" smtClean="0">
                <a:cs typeface="Aharoni" panose="02010803020104030203" pitchFamily="2" charset="-79"/>
              </a:rPr>
              <a:t>activities</a:t>
            </a:r>
            <a:r>
              <a:rPr lang="it-IT" sz="2000" b="0" dirty="0" smtClean="0">
                <a:cs typeface="Aharoni" panose="02010803020104030203" pitchFamily="2" charset="-79"/>
              </a:rPr>
              <a:t> of the </a:t>
            </a:r>
            <a:r>
              <a:rPr lang="it-IT" sz="2000" b="0" dirty="0" err="1" smtClean="0">
                <a:cs typeface="Aharoni" panose="02010803020104030203" pitchFamily="2" charset="-79"/>
              </a:rPr>
              <a:t>European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Association</a:t>
            </a:r>
            <a:r>
              <a:rPr lang="it-IT" sz="2000" b="0" dirty="0" smtClean="0">
                <a:cs typeface="Aharoni" panose="02010803020104030203" pitchFamily="2" charset="-79"/>
              </a:rPr>
              <a:t> of the Via Francigena. The magazine </a:t>
            </a:r>
            <a:r>
              <a:rPr lang="it-IT" sz="2000" b="0" dirty="0" err="1" smtClean="0">
                <a:cs typeface="Aharoni" panose="02010803020104030203" pitchFamily="2" charset="-79"/>
              </a:rPr>
              <a:t>will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later</a:t>
            </a:r>
            <a:r>
              <a:rPr lang="it-IT" sz="2000" b="0" dirty="0" smtClean="0">
                <a:cs typeface="Aharoni" panose="02010803020104030203" pitchFamily="2" charset="-79"/>
              </a:rPr>
              <a:t> include </a:t>
            </a:r>
            <a:r>
              <a:rPr lang="it-IT" sz="2000" b="0" dirty="0" err="1" smtClean="0">
                <a:cs typeface="Aharoni" panose="02010803020104030203" pitchFamily="2" charset="-79"/>
              </a:rPr>
              <a:t>other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pilgrimage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Routes</a:t>
            </a:r>
            <a:r>
              <a:rPr lang="it-IT" sz="2000" b="0" dirty="0" smtClean="0">
                <a:cs typeface="Aharoni" panose="02010803020104030203" pitchFamily="2" charset="-79"/>
              </a:rPr>
              <a:t>.</a:t>
            </a:r>
            <a:endParaRPr lang="it-IT" sz="2000" b="0" dirty="0">
              <a:cs typeface="Aharoni" panose="02010803020104030203" pitchFamily="2" charset="-79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980728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SWITZERLAND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556792"/>
            <a:ext cx="4391471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b="0" dirty="0" smtClean="0">
                <a:cs typeface="Aharoni" panose="02010803020104030203" pitchFamily="2" charset="-79"/>
              </a:rPr>
              <a:t>Information </a:t>
            </a:r>
            <a:r>
              <a:rPr lang="it-IT" sz="2000" b="0" dirty="0" err="1" smtClean="0">
                <a:cs typeface="Aharoni" panose="02010803020104030203" pitchFamily="2" charset="-79"/>
              </a:rPr>
              <a:t>is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provided</a:t>
            </a:r>
            <a:r>
              <a:rPr lang="it-IT" sz="2000" b="0" dirty="0" smtClean="0">
                <a:cs typeface="Aharoni" panose="02010803020104030203" pitchFamily="2" charset="-79"/>
              </a:rPr>
              <a:t> on the </a:t>
            </a:r>
            <a:r>
              <a:rPr lang="it-IT" sz="2000" b="0" dirty="0" err="1" smtClean="0">
                <a:cs typeface="Aharoni" panose="02010803020104030203" pitchFamily="2" charset="-79"/>
              </a:rPr>
              <a:t>multilingual</a:t>
            </a:r>
            <a:r>
              <a:rPr lang="it-IT" sz="2000" b="0" dirty="0" smtClean="0">
                <a:cs typeface="Aharoni" panose="02010803020104030203" pitchFamily="2" charset="-79"/>
              </a:rPr>
              <a:t> Cultural </a:t>
            </a:r>
            <a:r>
              <a:rPr lang="it-IT" sz="2000" b="0" dirty="0" err="1" smtClean="0">
                <a:cs typeface="Aharoni" panose="02010803020104030203" pitchFamily="2" charset="-79"/>
              </a:rPr>
              <a:t>Routes</a:t>
            </a:r>
            <a:r>
              <a:rPr lang="it-IT" sz="2000" b="0" dirty="0" smtClean="0">
                <a:cs typeface="Aharoni" panose="02010803020104030203" pitchFamily="2" charset="-79"/>
              </a:rPr>
              <a:t> of </a:t>
            </a:r>
            <a:r>
              <a:rPr lang="it-IT" sz="2000" b="0" dirty="0" err="1" smtClean="0">
                <a:cs typeface="Aharoni" panose="02010803020104030203" pitchFamily="2" charset="-79"/>
              </a:rPr>
              <a:t>Switzerland</a:t>
            </a:r>
            <a:r>
              <a:rPr lang="it-IT" sz="2000" b="0" dirty="0" smtClean="0">
                <a:cs typeface="Aharoni" panose="02010803020104030203" pitchFamily="2" charset="-79"/>
              </a:rPr>
              <a:t> website</a:t>
            </a:r>
            <a:r>
              <a:rPr lang="it-IT" sz="2000" b="0" smtClean="0">
                <a:cs typeface="Aharoni" panose="02010803020104030203" pitchFamily="2" charset="-79"/>
              </a:rPr>
              <a:t>, </a:t>
            </a:r>
            <a:r>
              <a:rPr lang="it-IT" sz="2000" b="0" smtClean="0">
                <a:solidFill>
                  <a:srgbClr val="FF0000"/>
                </a:solidFill>
                <a:cs typeface="Aharoni" panose="02010803020104030203" pitchFamily="2" charset="-79"/>
              </a:rPr>
              <a:t>www.kulturwege-schweiz.ch</a:t>
            </a:r>
            <a:r>
              <a:rPr lang="it-IT" sz="2000" b="0" smtClean="0">
                <a:cs typeface="Aharoni" panose="02010803020104030203" pitchFamily="2" charset="-79"/>
              </a:rPr>
              <a:t>.</a:t>
            </a:r>
            <a:endParaRPr lang="it-IT" sz="2000" b="0" dirty="0" smtClean="0"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it-IT" sz="2000" b="0" dirty="0" smtClean="0">
                <a:cs typeface="Aharoni" panose="02010803020104030203" pitchFamily="2" charset="-79"/>
              </a:rPr>
              <a:t>The Via Francigena </a:t>
            </a:r>
            <a:r>
              <a:rPr lang="it-IT" sz="2000" b="0" dirty="0" err="1" smtClean="0">
                <a:cs typeface="Aharoni" panose="02010803020104030203" pitchFamily="2" charset="-79"/>
              </a:rPr>
              <a:t>is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also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promoted</a:t>
            </a:r>
            <a:r>
              <a:rPr lang="it-IT" sz="2000" b="0" dirty="0" smtClean="0">
                <a:cs typeface="Aharoni" panose="02010803020104030203" pitchFamily="2" charset="-79"/>
              </a:rPr>
              <a:t> on the </a:t>
            </a:r>
            <a:r>
              <a:rPr lang="it-IT" sz="2000" b="0" dirty="0" err="1" smtClean="0">
                <a:cs typeface="Aharoni" panose="02010803020104030203" pitchFamily="2" charset="-79"/>
              </a:rPr>
              <a:t>national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platform</a:t>
            </a:r>
            <a:r>
              <a:rPr lang="it-IT" sz="2000" b="0" dirty="0" smtClean="0">
                <a:cs typeface="Aharoni" panose="02010803020104030203" pitchFamily="2" charset="-79"/>
              </a:rPr>
              <a:t> for slow </a:t>
            </a:r>
            <a:r>
              <a:rPr lang="it-IT" sz="2000" b="0" dirty="0" err="1" smtClean="0">
                <a:cs typeface="Aharoni" panose="02010803020104030203" pitchFamily="2" charset="-79"/>
              </a:rPr>
              <a:t>mobility</a:t>
            </a:r>
            <a:r>
              <a:rPr lang="it-IT" sz="2000" b="0" dirty="0" smtClean="0">
                <a:cs typeface="Aharoni" panose="02010803020104030203" pitchFamily="2" charset="-79"/>
              </a:rPr>
              <a:t>, </a:t>
            </a:r>
            <a:r>
              <a:rPr lang="it-IT" sz="2000" b="0" dirty="0" err="1" smtClean="0">
                <a:cs typeface="Aharoni" panose="02010803020104030203" pitchFamily="2" charset="-79"/>
              </a:rPr>
              <a:t>SwitzerlandMobility</a:t>
            </a:r>
            <a:r>
              <a:rPr lang="it-IT" sz="2000" b="0" dirty="0" smtClean="0">
                <a:cs typeface="Aharoni" panose="02010803020104030203" pitchFamily="2" charset="-79"/>
              </a:rPr>
              <a:t>. </a:t>
            </a:r>
            <a:r>
              <a:rPr lang="it-IT" sz="2000" b="0" dirty="0" err="1" smtClean="0">
                <a:cs typeface="Aharoni" panose="02010803020104030203" pitchFamily="2" charset="-79"/>
              </a:rPr>
              <a:t>Both</a:t>
            </a:r>
            <a:r>
              <a:rPr lang="it-IT" sz="2000" b="0" dirty="0" smtClean="0">
                <a:cs typeface="Aharoni" panose="02010803020104030203" pitchFamily="2" charset="-79"/>
              </a:rPr>
              <a:t> of the </a:t>
            </a:r>
            <a:r>
              <a:rPr lang="it-IT" sz="2000" b="0" dirty="0" err="1" smtClean="0">
                <a:cs typeface="Aharoni" panose="02010803020104030203" pitchFamily="2" charset="-79"/>
              </a:rPr>
              <a:t>platforms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provide</a:t>
            </a:r>
            <a:r>
              <a:rPr lang="it-IT" sz="2000" b="0" dirty="0" smtClean="0">
                <a:cs typeface="Aharoni" panose="02010803020104030203" pitchFamily="2" charset="-79"/>
              </a:rPr>
              <a:t> information and </a:t>
            </a:r>
            <a:r>
              <a:rPr lang="it-IT" sz="2000" b="0" dirty="0" err="1" smtClean="0">
                <a:cs typeface="Aharoni" panose="02010803020104030203" pitchFamily="2" charset="-79"/>
              </a:rPr>
              <a:t>maps</a:t>
            </a:r>
            <a:r>
              <a:rPr lang="it-IT" sz="2000" b="0" dirty="0" smtClean="0">
                <a:cs typeface="Aharoni" panose="02010803020104030203" pitchFamily="2" charset="-79"/>
              </a:rPr>
              <a:t> for </a:t>
            </a:r>
            <a:r>
              <a:rPr lang="it-IT" sz="2000" b="0" dirty="0" err="1" smtClean="0">
                <a:cs typeface="Aharoni" panose="02010803020104030203" pitchFamily="2" charset="-79"/>
              </a:rPr>
              <a:t>visitors</a:t>
            </a:r>
            <a:r>
              <a:rPr lang="it-IT" sz="2000" b="0" dirty="0" smtClean="0">
                <a:cs typeface="Aharoni" panose="02010803020104030203" pitchFamily="2" charset="-79"/>
              </a:rPr>
              <a:t>.</a:t>
            </a:r>
          </a:p>
          <a:p>
            <a:pPr marL="0" indent="0" algn="just">
              <a:buNone/>
            </a:pPr>
            <a:r>
              <a:rPr lang="it-IT" sz="2000" b="0" dirty="0" smtClean="0">
                <a:cs typeface="Aharoni" panose="02010803020104030203" pitchFamily="2" charset="-79"/>
              </a:rPr>
              <a:t>The Via Francigena </a:t>
            </a:r>
            <a:r>
              <a:rPr lang="it-IT" sz="2000" b="0" dirty="0" err="1" smtClean="0">
                <a:cs typeface="Aharoni" panose="02010803020104030203" pitchFamily="2" charset="-79"/>
              </a:rPr>
              <a:t>packages</a:t>
            </a:r>
            <a:r>
              <a:rPr lang="it-IT" sz="2000" b="0" dirty="0" smtClean="0">
                <a:cs typeface="Aharoni" panose="02010803020104030203" pitchFamily="2" charset="-79"/>
              </a:rPr>
              <a:t> are </a:t>
            </a:r>
            <a:r>
              <a:rPr lang="it-IT" sz="2000" b="0" dirty="0" err="1" smtClean="0">
                <a:cs typeface="Aharoni" panose="02010803020104030203" pitchFamily="2" charset="-79"/>
              </a:rPr>
              <a:t>also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promoted</a:t>
            </a:r>
            <a:r>
              <a:rPr lang="it-IT" sz="2000" b="0" dirty="0" smtClean="0">
                <a:cs typeface="Aharoni" panose="02010803020104030203" pitchFamily="2" charset="-79"/>
              </a:rPr>
              <a:t> by </a:t>
            </a:r>
            <a:r>
              <a:rPr lang="it-IT" sz="2000" b="0" dirty="0" err="1" smtClean="0">
                <a:cs typeface="Aharoni" panose="02010803020104030203" pitchFamily="2" charset="-79"/>
              </a:rPr>
              <a:t>local</a:t>
            </a:r>
            <a:r>
              <a:rPr lang="it-IT" sz="2000" b="0" dirty="0" smtClean="0">
                <a:cs typeface="Aharoni" panose="02010803020104030203" pitchFamily="2" charset="-79"/>
              </a:rPr>
              <a:t> tour </a:t>
            </a:r>
            <a:r>
              <a:rPr lang="it-IT" sz="2000" b="0" dirty="0" err="1" smtClean="0">
                <a:cs typeface="Aharoni" panose="02010803020104030203" pitchFamily="2" charset="-79"/>
              </a:rPr>
              <a:t>operators</a:t>
            </a:r>
            <a:r>
              <a:rPr lang="it-IT" sz="2000" b="0" dirty="0" smtClean="0">
                <a:cs typeface="Aharoni" panose="02010803020104030203" pitchFamily="2" charset="-79"/>
              </a:rPr>
              <a:t> and </a:t>
            </a:r>
            <a:r>
              <a:rPr lang="it-IT" sz="2000" b="0" dirty="0" err="1" smtClean="0">
                <a:cs typeface="Aharoni" panose="02010803020104030203" pitchFamily="2" charset="-79"/>
              </a:rPr>
              <a:t>tourist</a:t>
            </a:r>
            <a:r>
              <a:rPr lang="it-IT" sz="2000" b="0" dirty="0" smtClean="0">
                <a:cs typeface="Aharoni" panose="02010803020104030203" pitchFamily="2" charset="-79"/>
              </a:rPr>
              <a:t> </a:t>
            </a:r>
            <a:r>
              <a:rPr lang="it-IT" sz="2000" b="0" dirty="0" err="1" smtClean="0">
                <a:cs typeface="Aharoni" panose="02010803020104030203" pitchFamily="2" charset="-79"/>
              </a:rPr>
              <a:t>offices</a:t>
            </a:r>
            <a:r>
              <a:rPr lang="it-IT" sz="2000" b="0" dirty="0" smtClean="0">
                <a:cs typeface="Aharoni" panose="02010803020104030203" pitchFamily="2" charset="-79"/>
              </a:rPr>
              <a:t>.</a:t>
            </a:r>
            <a:endParaRPr lang="it-IT" sz="2000" b="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4877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CONTRIBUTION TO CULTURAL AND NATURAL HERITAGE CONSERVATION</a:t>
            </a:r>
            <a:endParaRPr lang="it-IT" sz="3200" b="1" dirty="0">
              <a:solidFill>
                <a:schemeClr val="tx1"/>
              </a:solidFill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ITALY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7504" y="1988840"/>
            <a:ext cx="4400228" cy="3951288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dirty="0" err="1" smtClean="0">
                <a:cs typeface="Aharoni" panose="02010803020104030203" pitchFamily="2" charset="-79"/>
              </a:rPr>
              <a:t>About</a:t>
            </a:r>
            <a:r>
              <a:rPr lang="it-IT" b="0" dirty="0" smtClean="0">
                <a:cs typeface="Aharoni" panose="02010803020104030203" pitchFamily="2" charset="-79"/>
              </a:rPr>
              <a:t> 30 </a:t>
            </a:r>
            <a:r>
              <a:rPr lang="it-IT" b="0" dirty="0" err="1" smtClean="0">
                <a:cs typeface="Aharoni" panose="02010803020104030203" pitchFamily="2" charset="-79"/>
              </a:rPr>
              <a:t>different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voluntary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associations</a:t>
            </a:r>
            <a:r>
              <a:rPr lang="it-IT" b="0" dirty="0" smtClean="0">
                <a:cs typeface="Aharoni" panose="02010803020104030203" pitchFamily="2" charset="-79"/>
              </a:rPr>
              <a:t> are </a:t>
            </a:r>
            <a:r>
              <a:rPr lang="it-IT" b="0" dirty="0" err="1" smtClean="0">
                <a:cs typeface="Aharoni" panose="02010803020104030203" pitchFamily="2" charset="-79"/>
              </a:rPr>
              <a:t>involved</a:t>
            </a:r>
            <a:r>
              <a:rPr lang="it-IT" b="0" dirty="0" smtClean="0">
                <a:cs typeface="Aharoni" panose="02010803020104030203" pitchFamily="2" charset="-79"/>
              </a:rPr>
              <a:t> in Via Francigena </a:t>
            </a:r>
            <a:r>
              <a:rPr lang="it-IT" b="0" dirty="0" err="1" smtClean="0">
                <a:cs typeface="Aharoni" panose="02010803020104030203" pitchFamily="2" charset="-79"/>
              </a:rPr>
              <a:t>development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but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individual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actions</a:t>
            </a:r>
            <a:r>
              <a:rPr lang="it-IT" b="0" dirty="0" smtClean="0">
                <a:cs typeface="Aharoni" panose="02010803020104030203" pitchFamily="2" charset="-79"/>
              </a:rPr>
              <a:t> are </a:t>
            </a:r>
            <a:r>
              <a:rPr lang="it-IT" b="0" dirty="0" err="1" smtClean="0">
                <a:cs typeface="Aharoni" panose="02010803020104030203" pitchFamily="2" charset="-79"/>
              </a:rPr>
              <a:t>not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specified</a:t>
            </a:r>
            <a:r>
              <a:rPr lang="it-IT" b="0" dirty="0" smtClean="0">
                <a:cs typeface="Aharoni" panose="02010803020104030203" pitchFamily="2" charset="-79"/>
              </a:rPr>
              <a:t>.</a:t>
            </a:r>
            <a:endParaRPr lang="it-IT" b="0" dirty="0">
              <a:cs typeface="Aharoni" panose="02010803020104030203" pitchFamily="2" charset="-79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1340768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SWITZERLAND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572000" y="1988840"/>
            <a:ext cx="4392488" cy="3951288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dirty="0" err="1" smtClean="0">
                <a:cs typeface="Aharoni" panose="02010803020104030203" pitchFamily="2" charset="-79"/>
              </a:rPr>
              <a:t>Regional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partners</a:t>
            </a:r>
            <a:r>
              <a:rPr lang="it-IT" b="0" dirty="0" smtClean="0">
                <a:cs typeface="Aharoni" panose="02010803020104030203" pitchFamily="2" charset="-79"/>
              </a:rPr>
              <a:t> of the Cultural </a:t>
            </a:r>
            <a:r>
              <a:rPr lang="it-IT" b="0" dirty="0" err="1" smtClean="0">
                <a:cs typeface="Aharoni" panose="02010803020104030203" pitchFamily="2" charset="-79"/>
              </a:rPr>
              <a:t>Routes</a:t>
            </a:r>
            <a:r>
              <a:rPr lang="it-IT" b="0" dirty="0" smtClean="0">
                <a:cs typeface="Aharoni" panose="02010803020104030203" pitchFamily="2" charset="-79"/>
              </a:rPr>
              <a:t> of </a:t>
            </a:r>
            <a:r>
              <a:rPr lang="it-IT" b="0" dirty="0" err="1" smtClean="0">
                <a:cs typeface="Aharoni" panose="02010803020104030203" pitchFamily="2" charset="-79"/>
              </a:rPr>
              <a:t>Switzerland</a:t>
            </a:r>
            <a:r>
              <a:rPr lang="it-IT" b="0" dirty="0" smtClean="0">
                <a:cs typeface="Aharoni" panose="02010803020104030203" pitchFamily="2" charset="-79"/>
              </a:rPr>
              <a:t> and Heritage Trust </a:t>
            </a:r>
            <a:r>
              <a:rPr lang="it-IT" b="0" dirty="0" err="1" smtClean="0">
                <a:cs typeface="Aharoni" panose="02010803020104030203" pitchFamily="2" charset="-79"/>
              </a:rPr>
              <a:t>organisations</a:t>
            </a:r>
            <a:r>
              <a:rPr lang="it-IT" b="0" dirty="0" smtClean="0">
                <a:cs typeface="Aharoni" panose="02010803020104030203" pitchFamily="2" charset="-79"/>
              </a:rPr>
              <a:t> are </a:t>
            </a:r>
            <a:r>
              <a:rPr lang="it-IT" b="0" dirty="0" err="1" smtClean="0">
                <a:cs typeface="Aharoni" panose="02010803020104030203" pitchFamily="2" charset="-79"/>
              </a:rPr>
              <a:t>committed</a:t>
            </a:r>
            <a:r>
              <a:rPr lang="it-IT" b="0" dirty="0" smtClean="0">
                <a:cs typeface="Aharoni" panose="02010803020104030203" pitchFamily="2" charset="-79"/>
              </a:rPr>
              <a:t> to </a:t>
            </a:r>
            <a:r>
              <a:rPr lang="it-IT" b="0" dirty="0" err="1" smtClean="0">
                <a:cs typeface="Aharoni" panose="02010803020104030203" pitchFamily="2" charset="-79"/>
              </a:rPr>
              <a:t>maintaining</a:t>
            </a:r>
            <a:r>
              <a:rPr lang="it-IT" b="0" dirty="0" smtClean="0">
                <a:cs typeface="Aharoni" panose="02010803020104030203" pitchFamily="2" charset="-79"/>
              </a:rPr>
              <a:t> the </a:t>
            </a:r>
            <a:r>
              <a:rPr lang="it-IT" b="0" dirty="0" err="1" smtClean="0">
                <a:cs typeface="Aharoni" panose="02010803020104030203" pitchFamily="2" charset="-79"/>
              </a:rPr>
              <a:t>walking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paths</a:t>
            </a:r>
            <a:r>
              <a:rPr lang="it-IT" b="0" dirty="0" smtClean="0">
                <a:cs typeface="Aharoni" panose="02010803020104030203" pitchFamily="2" charset="-79"/>
              </a:rPr>
              <a:t> in </a:t>
            </a:r>
            <a:r>
              <a:rPr lang="it-IT" b="0" dirty="0" err="1" smtClean="0">
                <a:cs typeface="Aharoni" panose="02010803020104030203" pitchFamily="2" charset="-79"/>
              </a:rPr>
              <a:t>collaboration</a:t>
            </a:r>
            <a:r>
              <a:rPr lang="it-IT" b="0" dirty="0" smtClean="0">
                <a:cs typeface="Aharoni" panose="02010803020104030203" pitchFamily="2" charset="-79"/>
              </a:rPr>
              <a:t> with </a:t>
            </a:r>
            <a:r>
              <a:rPr lang="it-IT" b="0" dirty="0" err="1" smtClean="0">
                <a:cs typeface="Aharoni" panose="02010803020104030203" pitchFamily="2" charset="-79"/>
              </a:rPr>
              <a:t>Swiss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Hiking</a:t>
            </a:r>
            <a:r>
              <a:rPr lang="it-IT" b="0" dirty="0" smtClean="0">
                <a:cs typeface="Aharoni" panose="02010803020104030203" pitchFamily="2" charset="-79"/>
              </a:rPr>
              <a:t>; to </a:t>
            </a:r>
            <a:r>
              <a:rPr lang="it-IT" b="0" dirty="0" err="1" smtClean="0">
                <a:cs typeface="Aharoni" panose="02010803020104030203" pitchFamily="2" charset="-79"/>
              </a:rPr>
              <a:t>prevent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damage</a:t>
            </a:r>
            <a:r>
              <a:rPr lang="it-IT" b="0" dirty="0" smtClean="0">
                <a:cs typeface="Aharoni" panose="02010803020104030203" pitchFamily="2" charset="-79"/>
              </a:rPr>
              <a:t> to </a:t>
            </a:r>
            <a:r>
              <a:rPr lang="it-IT" b="0" dirty="0" err="1" smtClean="0">
                <a:cs typeface="Aharoni" panose="02010803020104030203" pitchFamily="2" charset="-79"/>
              </a:rPr>
              <a:t>natural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sites</a:t>
            </a:r>
            <a:r>
              <a:rPr lang="it-IT" b="0" dirty="0" smtClean="0">
                <a:cs typeface="Aharoni" panose="02010803020104030203" pitchFamily="2" charset="-79"/>
              </a:rPr>
              <a:t>.</a:t>
            </a:r>
            <a:endParaRPr lang="it-IT" b="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346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CONTRIBUTION TO SOCIO – ECONOMIC BENEFITS</a:t>
            </a:r>
            <a:endParaRPr lang="it-IT" sz="3200" b="1" dirty="0">
              <a:solidFill>
                <a:schemeClr val="tx1"/>
              </a:solidFill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ITALY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79512" y="1988840"/>
            <a:ext cx="4328220" cy="3951288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dirty="0" smtClean="0">
                <a:cs typeface="Aharoni" panose="02010803020104030203" pitchFamily="2" charset="-79"/>
              </a:rPr>
              <a:t>The </a:t>
            </a:r>
            <a:r>
              <a:rPr lang="it-IT" b="0" dirty="0" err="1" smtClean="0">
                <a:cs typeface="Aharoni" panose="02010803020104030203" pitchFamily="2" charset="-79"/>
              </a:rPr>
              <a:t>tourism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offerings</a:t>
            </a:r>
            <a:r>
              <a:rPr lang="it-IT" b="0" dirty="0" smtClean="0">
                <a:cs typeface="Aharoni" panose="02010803020104030203" pitchFamily="2" charset="-79"/>
              </a:rPr>
              <a:t> on </a:t>
            </a:r>
            <a:r>
              <a:rPr lang="it-IT" b="0" dirty="0" err="1" smtClean="0">
                <a:cs typeface="Aharoni" panose="02010803020104030203" pitchFamily="2" charset="-79"/>
              </a:rPr>
              <a:t>both</a:t>
            </a:r>
            <a:r>
              <a:rPr lang="it-IT" b="0" dirty="0" smtClean="0">
                <a:cs typeface="Aharoni" panose="02010803020104030203" pitchFamily="2" charset="-79"/>
              </a:rPr>
              <a:t> the </a:t>
            </a:r>
            <a:r>
              <a:rPr lang="it-IT" b="0" dirty="0" err="1" smtClean="0">
                <a:cs typeface="Aharoni" panose="02010803020104030203" pitchFamily="2" charset="-79"/>
              </a:rPr>
              <a:t>Swiss</a:t>
            </a:r>
            <a:r>
              <a:rPr lang="it-IT" b="0" dirty="0" smtClean="0">
                <a:cs typeface="Aharoni" panose="02010803020104030203" pitchFamily="2" charset="-79"/>
              </a:rPr>
              <a:t> and the </a:t>
            </a:r>
            <a:r>
              <a:rPr lang="it-IT" b="0" dirty="0" err="1" smtClean="0">
                <a:cs typeface="Aharoni" panose="02010803020104030203" pitchFamily="2" charset="-79"/>
              </a:rPr>
              <a:t>Italian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sections</a:t>
            </a:r>
            <a:r>
              <a:rPr lang="it-IT" b="0" dirty="0" smtClean="0">
                <a:cs typeface="Aharoni" panose="02010803020104030203" pitchFamily="2" charset="-79"/>
              </a:rPr>
              <a:t> of the Via Francigena </a:t>
            </a:r>
            <a:r>
              <a:rPr lang="it-IT" b="0" dirty="0" err="1" smtClean="0">
                <a:cs typeface="Aharoni" panose="02010803020104030203" pitchFamily="2" charset="-79"/>
              </a:rPr>
              <a:t>attract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visitors</a:t>
            </a:r>
            <a:r>
              <a:rPr lang="it-IT" b="0" dirty="0" smtClean="0">
                <a:cs typeface="Aharoni" panose="02010803020104030203" pitchFamily="2" charset="-79"/>
              </a:rPr>
              <a:t> and generate </a:t>
            </a:r>
            <a:r>
              <a:rPr lang="it-IT" b="0" dirty="0" err="1" smtClean="0">
                <a:cs typeface="Aharoni" panose="02010803020104030203" pitchFamily="2" charset="-79"/>
              </a:rPr>
              <a:t>income</a:t>
            </a:r>
            <a:r>
              <a:rPr lang="it-IT" b="0" dirty="0" smtClean="0">
                <a:cs typeface="Aharoni" panose="02010803020104030203" pitchFamily="2" charset="-79"/>
              </a:rPr>
              <a:t> for the </a:t>
            </a:r>
            <a:r>
              <a:rPr lang="it-IT" b="0" dirty="0" err="1" smtClean="0">
                <a:cs typeface="Aharoni" panose="02010803020104030203" pitchFamily="2" charset="-79"/>
              </a:rPr>
              <a:t>local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population</a:t>
            </a:r>
            <a:r>
              <a:rPr lang="it-IT" b="0" dirty="0" smtClean="0">
                <a:cs typeface="Aharoni" panose="02010803020104030203" pitchFamily="2" charset="-79"/>
              </a:rPr>
              <a:t> in </a:t>
            </a:r>
            <a:r>
              <a:rPr lang="it-IT" b="0" dirty="0" err="1" smtClean="0">
                <a:cs typeface="Aharoni" panose="02010803020104030203" pitchFamily="2" charset="-79"/>
              </a:rPr>
              <a:t>various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sectors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like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accomodation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transport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gastronomy</a:t>
            </a:r>
            <a:r>
              <a:rPr lang="it-IT" b="0" dirty="0" smtClean="0">
                <a:cs typeface="Aharoni" panose="02010803020104030203" pitchFamily="2" charset="-79"/>
              </a:rPr>
              <a:t>, and so on.</a:t>
            </a:r>
            <a:endParaRPr lang="it-IT" b="0" dirty="0">
              <a:cs typeface="Aharoni" panose="02010803020104030203" pitchFamily="2" charset="-79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1340768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SWITZERLAND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4008" y="1988840"/>
            <a:ext cx="4320480" cy="3951288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dirty="0" smtClean="0">
                <a:cs typeface="Aharoni" panose="02010803020104030203" pitchFamily="2" charset="-79"/>
              </a:rPr>
              <a:t>Tours are </a:t>
            </a:r>
            <a:r>
              <a:rPr lang="it-IT" b="0" dirty="0" err="1" smtClean="0">
                <a:cs typeface="Aharoni" panose="02010803020104030203" pitchFamily="2" charset="-79"/>
              </a:rPr>
              <a:t>organised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through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locally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based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agencies</a:t>
            </a:r>
            <a:r>
              <a:rPr lang="it-IT" b="0" dirty="0" smtClean="0">
                <a:cs typeface="Aharoni" panose="02010803020104030203" pitchFamily="2" charset="-79"/>
              </a:rPr>
              <a:t> and </a:t>
            </a:r>
            <a:r>
              <a:rPr lang="it-IT" b="0" dirty="0" err="1" smtClean="0">
                <a:cs typeface="Aharoni" panose="02010803020104030203" pitchFamily="2" charset="-79"/>
              </a:rPr>
              <a:t>tourism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offices</a:t>
            </a:r>
            <a:r>
              <a:rPr lang="it-IT" b="0" dirty="0" smtClean="0">
                <a:cs typeface="Aharoni" panose="02010803020104030203" pitchFamily="2" charset="-79"/>
              </a:rPr>
              <a:t>. </a:t>
            </a:r>
            <a:r>
              <a:rPr lang="it-IT" b="0" dirty="0" err="1" smtClean="0">
                <a:cs typeface="Aharoni" panose="02010803020104030203" pitchFamily="2" charset="-79"/>
              </a:rPr>
              <a:t>Another</a:t>
            </a:r>
            <a:r>
              <a:rPr lang="it-IT" b="0" dirty="0" smtClean="0">
                <a:cs typeface="Aharoni" panose="02010803020104030203" pitchFamily="2" charset="-79"/>
              </a:rPr>
              <a:t> positive </a:t>
            </a:r>
            <a:r>
              <a:rPr lang="it-IT" b="0" dirty="0" err="1" smtClean="0">
                <a:cs typeface="Aharoni" panose="02010803020104030203" pitchFamily="2" charset="-79"/>
              </a:rPr>
              <a:t>effect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is</a:t>
            </a:r>
            <a:r>
              <a:rPr lang="it-IT" b="0" dirty="0" smtClean="0">
                <a:cs typeface="Aharoni" panose="02010803020104030203" pitchFamily="2" charset="-79"/>
              </a:rPr>
              <a:t> the </a:t>
            </a:r>
            <a:r>
              <a:rPr lang="it-IT" b="0" dirty="0" err="1" smtClean="0">
                <a:cs typeface="Aharoni" panose="02010803020104030203" pitchFamily="2" charset="-79"/>
              </a:rPr>
              <a:t>sensitisation</a:t>
            </a:r>
            <a:r>
              <a:rPr lang="it-IT" b="0" dirty="0" smtClean="0">
                <a:cs typeface="Aharoni" panose="02010803020104030203" pitchFamily="2" charset="-79"/>
              </a:rPr>
              <a:t> of </a:t>
            </a:r>
            <a:r>
              <a:rPr lang="it-IT" b="0" dirty="0" err="1" smtClean="0">
                <a:cs typeface="Aharoni" panose="02010803020104030203" pitchFamily="2" charset="-79"/>
              </a:rPr>
              <a:t>both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visitors</a:t>
            </a:r>
            <a:r>
              <a:rPr lang="it-IT" b="0" dirty="0" smtClean="0">
                <a:cs typeface="Aharoni" panose="02010803020104030203" pitchFamily="2" charset="-79"/>
              </a:rPr>
              <a:t> and </a:t>
            </a:r>
            <a:r>
              <a:rPr lang="it-IT" b="0" dirty="0" err="1" smtClean="0">
                <a:cs typeface="Aharoni" panose="02010803020104030203" pitchFamily="2" charset="-79"/>
              </a:rPr>
              <a:t>locals</a:t>
            </a:r>
            <a:r>
              <a:rPr lang="it-IT" b="0" dirty="0" smtClean="0">
                <a:cs typeface="Aharoni" panose="02010803020104030203" pitchFamily="2" charset="-79"/>
              </a:rPr>
              <a:t>.</a:t>
            </a:r>
            <a:endParaRPr lang="it-IT" b="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7504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RESEARCH</a:t>
            </a:r>
            <a:endParaRPr lang="it-IT" sz="3200" b="1" dirty="0">
              <a:solidFill>
                <a:schemeClr val="tx1"/>
              </a:solidFill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ITALY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7504" y="1556792"/>
            <a:ext cx="4400228" cy="3951288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dirty="0" smtClean="0">
                <a:cs typeface="Aharoni" panose="02010803020104030203" pitchFamily="2" charset="-79"/>
              </a:rPr>
              <a:t>The </a:t>
            </a:r>
            <a:r>
              <a:rPr lang="it-IT" b="0" dirty="0" err="1" smtClean="0">
                <a:cs typeface="Aharoni" panose="02010803020104030203" pitchFamily="2" charset="-79"/>
              </a:rPr>
              <a:t>University</a:t>
            </a:r>
            <a:r>
              <a:rPr lang="it-IT" b="0" dirty="0" smtClean="0">
                <a:cs typeface="Aharoni" panose="02010803020104030203" pitchFamily="2" charset="-79"/>
              </a:rPr>
              <a:t> of Architecture, </a:t>
            </a:r>
            <a:r>
              <a:rPr lang="it-IT" b="0" dirty="0" err="1" smtClean="0">
                <a:cs typeface="Aharoni" panose="02010803020104030203" pitchFamily="2" charset="-79"/>
              </a:rPr>
              <a:t>Venice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is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carrying</a:t>
            </a:r>
            <a:r>
              <a:rPr lang="it-IT" b="0" dirty="0" smtClean="0">
                <a:cs typeface="Aharoni" panose="02010803020104030203" pitchFamily="2" charset="-79"/>
              </a:rPr>
              <a:t> out </a:t>
            </a:r>
            <a:r>
              <a:rPr lang="it-IT" b="0" dirty="0" err="1" smtClean="0">
                <a:cs typeface="Aharoni" panose="02010803020104030203" pitchFamily="2" charset="-79"/>
              </a:rPr>
              <a:t>research</a:t>
            </a:r>
            <a:r>
              <a:rPr lang="it-IT" b="0" dirty="0" smtClean="0">
                <a:cs typeface="Aharoni" panose="02010803020104030203" pitchFamily="2" charset="-79"/>
              </a:rPr>
              <a:t> on </a:t>
            </a:r>
            <a:r>
              <a:rPr lang="it-IT" b="0" dirty="0" err="1" smtClean="0">
                <a:cs typeface="Aharoni" panose="02010803020104030203" pitchFamily="2" charset="-79"/>
              </a:rPr>
              <a:t>landscape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ecology</a:t>
            </a:r>
            <a:r>
              <a:rPr lang="it-IT" b="0" dirty="0" smtClean="0">
                <a:cs typeface="Aharoni" panose="02010803020104030203" pitchFamily="2" charset="-79"/>
              </a:rPr>
              <a:t>, </a:t>
            </a:r>
            <a:r>
              <a:rPr lang="it-IT" b="0" dirty="0" err="1" smtClean="0">
                <a:cs typeface="Aharoni" panose="02010803020104030203" pitchFamily="2" charset="-79"/>
              </a:rPr>
              <a:t>enviromental</a:t>
            </a:r>
            <a:r>
              <a:rPr lang="it-IT" b="0" dirty="0" smtClean="0">
                <a:cs typeface="Aharoni" panose="02010803020104030203" pitchFamily="2" charset="-79"/>
              </a:rPr>
              <a:t> impact and planning.</a:t>
            </a:r>
            <a:endParaRPr lang="it-IT" b="0" dirty="0">
              <a:cs typeface="Aharoni" panose="02010803020104030203" pitchFamily="2" charset="-79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836712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latin typeface="+mn-lt"/>
                <a:cs typeface="Aharoni" panose="02010803020104030203" pitchFamily="2" charset="-79"/>
              </a:rPr>
              <a:t>SWITZERLAND</a:t>
            </a:r>
            <a:endParaRPr lang="it-IT" sz="2800" b="1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499992" y="1556792"/>
            <a:ext cx="4392488" cy="5184576"/>
          </a:xfrm>
        </p:spPr>
        <p:txBody>
          <a:bodyPr/>
          <a:lstStyle/>
          <a:p>
            <a:pPr marL="0" indent="0" algn="just">
              <a:buNone/>
            </a:pPr>
            <a:r>
              <a:rPr lang="it-IT" b="0" dirty="0" smtClean="0">
                <a:cs typeface="Aharoni" panose="02010803020104030203" pitchFamily="2" charset="-79"/>
              </a:rPr>
              <a:t>The Via Francigena </a:t>
            </a:r>
            <a:r>
              <a:rPr lang="it-IT" b="0" dirty="0" err="1" smtClean="0">
                <a:cs typeface="Aharoni" panose="02010803020104030203" pitchFamily="2" charset="-79"/>
              </a:rPr>
              <a:t>has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been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developed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as</a:t>
            </a:r>
            <a:r>
              <a:rPr lang="it-IT" b="0" dirty="0" smtClean="0">
                <a:cs typeface="Aharoni" panose="02010803020104030203" pitchFamily="2" charset="-79"/>
              </a:rPr>
              <a:t> part of the Inventory of </a:t>
            </a:r>
            <a:r>
              <a:rPr lang="it-IT" b="0" dirty="0" err="1" smtClean="0">
                <a:cs typeface="Aharoni" panose="02010803020104030203" pitchFamily="2" charset="-79"/>
              </a:rPr>
              <a:t>Historical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Traffic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Routes</a:t>
            </a:r>
            <a:r>
              <a:rPr lang="it-IT" b="0" dirty="0" smtClean="0">
                <a:cs typeface="Aharoni" panose="02010803020104030203" pitchFamily="2" charset="-79"/>
              </a:rPr>
              <a:t> in </a:t>
            </a:r>
            <a:r>
              <a:rPr lang="it-IT" b="0" dirty="0" err="1" smtClean="0">
                <a:cs typeface="Aharoni" panose="02010803020104030203" pitchFamily="2" charset="-79"/>
              </a:rPr>
              <a:t>Switzerland</a:t>
            </a:r>
            <a:r>
              <a:rPr lang="it-IT" b="0" dirty="0" smtClean="0">
                <a:cs typeface="Aharoni" panose="02010803020104030203" pitchFamily="2" charset="-79"/>
              </a:rPr>
              <a:t> (IVS), </a:t>
            </a:r>
            <a:r>
              <a:rPr lang="it-IT" b="0" dirty="0" err="1" smtClean="0">
                <a:cs typeface="Aharoni" panose="02010803020104030203" pitchFamily="2" charset="-79"/>
              </a:rPr>
              <a:t>which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was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elaborated</a:t>
            </a:r>
            <a:r>
              <a:rPr lang="it-IT" b="0" dirty="0" smtClean="0">
                <a:cs typeface="Aharoni" panose="02010803020104030203" pitchFamily="2" charset="-79"/>
              </a:rPr>
              <a:t> in the </a:t>
            </a:r>
            <a:r>
              <a:rPr lang="it-IT" b="0" dirty="0" err="1" smtClean="0">
                <a:cs typeface="Aharoni" panose="02010803020104030203" pitchFamily="2" charset="-79"/>
              </a:rPr>
              <a:t>framework</a:t>
            </a:r>
            <a:r>
              <a:rPr lang="it-IT" b="0" dirty="0" smtClean="0">
                <a:cs typeface="Aharoni" panose="02010803020104030203" pitchFamily="2" charset="-79"/>
              </a:rPr>
              <a:t> of the Federal Law on the </a:t>
            </a:r>
            <a:r>
              <a:rPr lang="it-IT" b="0" dirty="0" err="1" smtClean="0">
                <a:cs typeface="Aharoni" panose="02010803020104030203" pitchFamily="2" charset="-79"/>
              </a:rPr>
              <a:t>Protection</a:t>
            </a:r>
            <a:r>
              <a:rPr lang="it-IT" b="0" dirty="0" smtClean="0">
                <a:cs typeface="Aharoni" panose="02010803020104030203" pitchFamily="2" charset="-79"/>
              </a:rPr>
              <a:t> of Nature and Cultural Heritage. The IVS </a:t>
            </a:r>
            <a:r>
              <a:rPr lang="it-IT" b="0" dirty="0" err="1" smtClean="0">
                <a:cs typeface="Aharoni" panose="02010803020104030203" pitchFamily="2" charset="-79"/>
              </a:rPr>
              <a:t>is</a:t>
            </a:r>
            <a:r>
              <a:rPr lang="it-IT" b="0" dirty="0" smtClean="0">
                <a:cs typeface="Aharoni" panose="02010803020104030203" pitchFamily="2" charset="-79"/>
              </a:rPr>
              <a:t> a </a:t>
            </a:r>
            <a:r>
              <a:rPr lang="it-IT" b="0" dirty="0" err="1" smtClean="0">
                <a:cs typeface="Aharoni" panose="02010803020104030203" pitchFamily="2" charset="-79"/>
              </a:rPr>
              <a:t>valuable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tool</a:t>
            </a:r>
            <a:r>
              <a:rPr lang="it-IT" b="0" dirty="0" smtClean="0">
                <a:cs typeface="Aharoni" panose="02010803020104030203" pitchFamily="2" charset="-79"/>
              </a:rPr>
              <a:t> for the </a:t>
            </a:r>
            <a:r>
              <a:rPr lang="it-IT" b="0" dirty="0" err="1" smtClean="0">
                <a:cs typeface="Aharoni" panose="02010803020104030203" pitchFamily="2" charset="-79"/>
              </a:rPr>
              <a:t>preservation</a:t>
            </a:r>
            <a:r>
              <a:rPr lang="it-IT" b="0" dirty="0" smtClean="0">
                <a:cs typeface="Aharoni" panose="02010803020104030203" pitchFamily="2" charset="-79"/>
              </a:rPr>
              <a:t> of </a:t>
            </a:r>
            <a:r>
              <a:rPr lang="it-IT" b="0" dirty="0" err="1" smtClean="0">
                <a:cs typeface="Aharoni" panose="02010803020104030203" pitchFamily="2" charset="-79"/>
              </a:rPr>
              <a:t>important</a:t>
            </a:r>
            <a:r>
              <a:rPr lang="it-IT" b="0" dirty="0" smtClean="0">
                <a:cs typeface="Aharoni" panose="02010803020104030203" pitchFamily="2" charset="-79"/>
              </a:rPr>
              <a:t> </a:t>
            </a:r>
            <a:r>
              <a:rPr lang="it-IT" b="0" dirty="0" err="1" smtClean="0">
                <a:cs typeface="Aharoni" panose="02010803020104030203" pitchFamily="2" charset="-79"/>
              </a:rPr>
              <a:t>elements</a:t>
            </a:r>
            <a:r>
              <a:rPr lang="it-IT" b="0" dirty="0" smtClean="0">
                <a:cs typeface="Aharoni" panose="02010803020104030203" pitchFamily="2" charset="-79"/>
              </a:rPr>
              <a:t> of the </a:t>
            </a:r>
            <a:r>
              <a:rPr lang="it-IT" b="0" dirty="0" err="1" smtClean="0">
                <a:cs typeface="Aharoni" panose="02010803020104030203" pitchFamily="2" charset="-79"/>
              </a:rPr>
              <a:t>landscape</a:t>
            </a:r>
            <a:r>
              <a:rPr lang="it-IT" b="0" dirty="0" smtClean="0">
                <a:cs typeface="Aharoni" panose="02010803020104030203" pitchFamily="2" charset="-79"/>
              </a:rPr>
              <a:t>.</a:t>
            </a:r>
            <a:endParaRPr lang="it-IT" b="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437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79512" y="260648"/>
            <a:ext cx="871296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3200" b="1" dirty="0" smtClean="0">
                <a:cs typeface="Times New Roman" pitchFamily="18" charset="0"/>
              </a:rPr>
              <a:t>DISCUSSION</a:t>
            </a:r>
            <a:endParaRPr lang="it-IT" sz="2800" dirty="0">
              <a:cs typeface="Times New Roman" pitchFamily="18" charset="0"/>
            </a:endParaRPr>
          </a:p>
          <a:p>
            <a:pPr lvl="0" algn="ctr"/>
            <a:endParaRPr lang="it-IT" sz="2800" dirty="0"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The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survey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conducted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close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co-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operation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with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regional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partners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of the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European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Association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of the Via Francigena and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ViaStoria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lvl="0" algn="just">
              <a:buFont typeface="Wingdings" pitchFamily="2" charset="2"/>
              <a:buChar char="Ø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limited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resources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have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made the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gathering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of data and the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search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for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collected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information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impossible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lvl="0" algn="just"/>
            <a:endParaRPr lang="it-IT" sz="20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lvl="0" algn="just"/>
            <a:endParaRPr lang="it-IT" sz="2000" dirty="0">
              <a:solidFill>
                <a:srgbClr val="000000"/>
              </a:solidFill>
              <a:cs typeface="Times New Roman" pitchFamily="18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The case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study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shows: 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No data on the Via Francigena are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available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that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would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allow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scientifically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proved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conclusions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, in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particular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regarding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economic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impact 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on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SMEs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along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Route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Absence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scientific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approaches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establishing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Cultural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Routes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Lack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effective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management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structures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to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maintain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cultural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tourism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projects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; 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Lack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of interconnection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between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SMEs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vertical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organisation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Lack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internal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co-ordination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leading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to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disadvantages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for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cs typeface="Times New Roman" pitchFamily="18" charset="0"/>
              </a:rPr>
              <a:t>pilgrims</a:t>
            </a:r>
            <a:r>
              <a:rPr lang="it-IT" sz="20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it-IT" sz="2000" dirty="0">
              <a:solidFill>
                <a:srgbClr val="000000"/>
              </a:solidFill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No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standards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for Cultural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Routes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quality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criteria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 for </a:t>
            </a:r>
            <a:r>
              <a:rPr lang="it-IT" sz="2000" dirty="0" err="1">
                <a:solidFill>
                  <a:srgbClr val="000000"/>
                </a:solidFill>
                <a:cs typeface="Times New Roman" pitchFamily="18" charset="0"/>
              </a:rPr>
              <a:t>services</a:t>
            </a:r>
            <a:r>
              <a:rPr lang="it-IT" sz="2000" dirty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lvl="0" algn="just"/>
            <a:endParaRPr lang="it-IT" sz="2000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96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23528" y="2636912"/>
            <a:ext cx="5400600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Different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levels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:</a:t>
            </a:r>
          </a:p>
          <a:p>
            <a:pPr algn="ctr"/>
            <a:endParaRPr lang="it-IT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LOCAL</a:t>
            </a:r>
          </a:p>
          <a:p>
            <a:pPr algn="ctr"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REGIONAL</a:t>
            </a:r>
          </a:p>
          <a:p>
            <a:pPr algn="ctr"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NATIONAL</a:t>
            </a:r>
          </a:p>
          <a:p>
            <a:pPr algn="ctr"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EUROPEAN</a:t>
            </a:r>
          </a:p>
          <a:p>
            <a:pPr algn="ctr"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INTERNATIONAL</a:t>
            </a: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Courier New" pitchFamily="49" charset="0"/>
              <a:buChar char="o"/>
            </a:pPr>
            <a:endParaRPr lang="it-IT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e 3"/>
          <p:cNvSpPr/>
          <p:nvPr/>
        </p:nvSpPr>
        <p:spPr>
          <a:xfrm>
            <a:off x="1835696" y="260648"/>
            <a:ext cx="5112568" cy="1296144"/>
          </a:xfrm>
          <a:prstGeom prst="ellips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cs typeface="Times New Roman" pitchFamily="18" charset="0"/>
              </a:rPr>
              <a:t>VIA FRANCIGENA</a:t>
            </a:r>
            <a:endParaRPr lang="it-IT" sz="2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cxnSp>
        <p:nvCxnSpPr>
          <p:cNvPr id="8" name="Connettore 4 7"/>
          <p:cNvCxnSpPr/>
          <p:nvPr/>
        </p:nvCxnSpPr>
        <p:spPr>
          <a:xfrm rot="16200000" flipH="1">
            <a:off x="2051720" y="1628800"/>
            <a:ext cx="936104" cy="3600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4 9"/>
          <p:cNvCxnSpPr/>
          <p:nvPr/>
        </p:nvCxnSpPr>
        <p:spPr>
          <a:xfrm rot="16200000" flipH="1">
            <a:off x="6660232" y="1268760"/>
            <a:ext cx="648072" cy="3600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6084168" y="1916832"/>
            <a:ext cx="2592288" cy="3528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No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central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authority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all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actions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are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regional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which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leads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to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very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unequal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standards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information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quality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accommodation</a:t>
            </a:r>
            <a:r>
              <a:rPr lang="it-IT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t-IT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89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536" y="1700808"/>
            <a:ext cx="8244408" cy="475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Necessity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for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new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approaches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regional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Cultural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Routes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management;</a:t>
            </a:r>
          </a:p>
          <a:p>
            <a:pPr algn="just"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Local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bodies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establish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co-cordination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regional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activities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Local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bodies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acting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mediators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between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SMEs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and the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European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Association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Via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Francigena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Higher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frequency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visitors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(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increasing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number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bookings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);</a:t>
            </a:r>
          </a:p>
          <a:p>
            <a:pPr algn="just"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Pilgrimage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a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valuable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motivation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Tuscany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master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plan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initiative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aimed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at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developing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Via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Francigena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in a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planned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manner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Cultural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Routes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: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provide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oppurtunities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for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thematic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geographicaly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clustering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to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expand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market and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optimise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resources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algn="just"/>
            <a:endParaRPr lang="it-IT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285719" y="188640"/>
            <a:ext cx="49722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 smtClean="0">
                <a:ln w="10541" cmpd="sng">
                  <a:solidFill>
                    <a:srgbClr val="7A7A7A">
                      <a:shade val="88000"/>
                      <a:satMod val="110000"/>
                    </a:srgbClr>
                  </a:solidFill>
                  <a:prstDash val="solid"/>
                </a:ln>
                <a:cs typeface="Times New Roman" pitchFamily="18" charset="0"/>
              </a:rPr>
              <a:t>CONCLUSIONS AND</a:t>
            </a:r>
          </a:p>
          <a:p>
            <a:pPr algn="ctr"/>
            <a:r>
              <a:rPr lang="it-IT" sz="3600" b="1" dirty="0" smtClean="0">
                <a:ln w="10541" cmpd="sng">
                  <a:solidFill>
                    <a:srgbClr val="7A7A7A">
                      <a:shade val="88000"/>
                      <a:satMod val="110000"/>
                    </a:srgbClr>
                  </a:solidFill>
                  <a:prstDash val="solid"/>
                </a:ln>
                <a:cs typeface="Times New Roman" pitchFamily="18" charset="0"/>
              </a:rPr>
              <a:t>RECOMMENDATIONS</a:t>
            </a:r>
            <a:endParaRPr lang="it-IT" sz="3600" b="1" dirty="0">
              <a:ln w="10541" cmpd="sng">
                <a:solidFill>
                  <a:srgbClr val="7A7A7A">
                    <a:shade val="88000"/>
                    <a:satMod val="110000"/>
                  </a:srgbClr>
                </a:solidFill>
                <a:prstDash val="solid"/>
              </a:ln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6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67544" y="332656"/>
            <a:ext cx="7920880" cy="6048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it-IT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it-IT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it-IT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processes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that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favour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creation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survival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of clusters are:</a:t>
            </a:r>
          </a:p>
          <a:p>
            <a:pPr algn="ctr"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Clear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understanding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by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SMEs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importance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potential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 Cultural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Route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Identification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SMEs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with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Route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adapting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business;</a:t>
            </a:r>
          </a:p>
          <a:p>
            <a:pPr algn="ctr"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Understanding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individual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mutual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benefits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through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clustering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it-IT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SMEs</a:t>
            </a:r>
            <a:endParaRPr lang="it-IT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Times New Roman" pitchFamily="18" charset="0"/>
              <a:buChar char="∆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Use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networks for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improve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quality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of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services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Times New Roman" pitchFamily="18" charset="0"/>
              <a:buChar char="∆"/>
            </a:pP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Interconnect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with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established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channels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 for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communication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, marketing and </a:t>
            </a:r>
            <a:r>
              <a:rPr lang="it-IT" sz="2400" dirty="0" err="1" smtClean="0">
                <a:solidFill>
                  <a:srgbClr val="000000"/>
                </a:solidFill>
                <a:cs typeface="Times New Roman" pitchFamily="18" charset="0"/>
              </a:rPr>
              <a:t>promoting</a:t>
            </a:r>
            <a:r>
              <a:rPr lang="it-IT" sz="24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algn="ctr"/>
            <a:endParaRPr lang="it-IT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r>
              <a:rPr 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http://www.youtube.com/watch?v=Im4rUZdTrf4</a:t>
            </a:r>
            <a:endParaRPr lang="it-IT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2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Connettore 4 2"/>
          <p:cNvCxnSpPr/>
          <p:nvPr/>
        </p:nvCxnSpPr>
        <p:spPr>
          <a:xfrm rot="16200000" flipH="1">
            <a:off x="4808600" y="4144542"/>
            <a:ext cx="399642" cy="26470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80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67544" y="1916832"/>
            <a:ext cx="8064896" cy="475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"/>
            </a:pP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Includes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Inventory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Historical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Traffic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Routes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Switzerland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Wingdings" pitchFamily="2" charset="2"/>
              <a:buChar char="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Includes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network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of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official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hiking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trails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Wingdings" pitchFamily="2" charset="2"/>
              <a:buChar char="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Incorporates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public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transport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Wingdings" pitchFamily="2" charset="2"/>
              <a:buChar char="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Includes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the UNESCO World Heritage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sites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Wingdings" pitchFamily="2" charset="2"/>
              <a:buChar char=""/>
            </a:pP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Considers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protected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areas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Wingdings" pitchFamily="2" charset="2"/>
              <a:buChar char=""/>
            </a:pP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Includes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regional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and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local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specialities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algn="ctr">
              <a:buFont typeface="Wingdings" pitchFamily="2" charset="2"/>
              <a:buChar char=""/>
            </a:pPr>
            <a:endParaRPr lang="it-IT" sz="22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/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TOURSIST OFFER:</a:t>
            </a:r>
          </a:p>
          <a:p>
            <a:pPr algn="ctr">
              <a:buFont typeface="Arial" pitchFamily="34" charset="0"/>
              <a:buChar char="•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Is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based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on the Cultural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Route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Meets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certain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quality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criteria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;</a:t>
            </a:r>
          </a:p>
          <a:p>
            <a:pPr algn="ctr">
              <a:buFont typeface="Arial" pitchFamily="34" charset="0"/>
              <a:buChar char="•"/>
            </a:pP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Has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a </a:t>
            </a:r>
            <a:r>
              <a:rPr lang="it-IT" sz="2200" dirty="0" err="1" smtClean="0">
                <a:solidFill>
                  <a:srgbClr val="000000"/>
                </a:solidFill>
                <a:cs typeface="Times New Roman" pitchFamily="18" charset="0"/>
              </a:rPr>
              <a:t>professional</a:t>
            </a:r>
            <a:r>
              <a:rPr lang="it-IT" sz="2200" dirty="0" smtClean="0">
                <a:solidFill>
                  <a:srgbClr val="000000"/>
                </a:solidFill>
                <a:cs typeface="Times New Roman" pitchFamily="18" charset="0"/>
              </a:rPr>
              <a:t> project management.</a:t>
            </a:r>
          </a:p>
          <a:p>
            <a:pPr algn="ctr"/>
            <a:endParaRPr lang="it-IT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"/>
            </a:pPr>
            <a:endParaRPr lang="it-IT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11560" y="188640"/>
            <a:ext cx="799288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  <a:cs typeface="Times New Roman" pitchFamily="18" charset="0"/>
              </a:rPr>
              <a:t>CRITERIA TO BE GIVEN CULTURAL ROUTE STATUS</a:t>
            </a:r>
            <a:endParaRPr lang="it-IT" sz="3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cxnSp>
        <p:nvCxnSpPr>
          <p:cNvPr id="5" name="Connettore 2 4"/>
          <p:cNvCxnSpPr/>
          <p:nvPr/>
        </p:nvCxnSpPr>
        <p:spPr>
          <a:xfrm>
            <a:off x="4647777" y="1165205"/>
            <a:ext cx="0" cy="576064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18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332656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3200" b="1" dirty="0" smtClean="0"/>
          </a:p>
          <a:p>
            <a:pPr algn="ctr"/>
            <a:r>
              <a:rPr lang="it-IT" sz="3200" b="1" dirty="0" smtClean="0"/>
              <a:t>WEBSITES</a:t>
            </a:r>
          </a:p>
          <a:p>
            <a:pPr algn="ctr"/>
            <a:endParaRPr lang="it-IT" sz="3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FF0000"/>
                </a:solidFill>
              </a:rPr>
              <a:t>http://</a:t>
            </a:r>
            <a:r>
              <a:rPr lang="it-IT" sz="2400" dirty="0" smtClean="0">
                <a:solidFill>
                  <a:srgbClr val="FF0000"/>
                </a:solidFill>
              </a:rPr>
              <a:t>www.coe.int/t/dg4/cultureheritage/culture/Routes/default_en.asp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FF0000"/>
                </a:solidFill>
              </a:rPr>
              <a:t>http://www.viefrancigene.org/en</a:t>
            </a:r>
            <a:r>
              <a:rPr lang="it-IT" sz="2400" dirty="0" smtClean="0">
                <a:solidFill>
                  <a:srgbClr val="FF0000"/>
                </a:solidFill>
              </a:rPr>
              <a:t>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FF0000"/>
                </a:solidFill>
              </a:rPr>
              <a:t>http://</a:t>
            </a:r>
            <a:r>
              <a:rPr lang="it-IT" sz="2400" dirty="0" smtClean="0">
                <a:solidFill>
                  <a:srgbClr val="FF0000"/>
                </a:solidFill>
              </a:rPr>
              <a:t>www.youtube.com/watch?v=Im4rUZdTrf4</a:t>
            </a:r>
          </a:p>
          <a:p>
            <a:endParaRPr lang="it-IT" sz="2400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FF0000"/>
                </a:solidFill>
              </a:rPr>
              <a:t>http://www.youtube.com/watch?v=E2TL6zeho7U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9511" y="1241447"/>
            <a:ext cx="871296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 err="1" smtClean="0">
                <a:solidFill>
                  <a:srgbClr val="FF0000"/>
                </a:solidFill>
              </a:rPr>
              <a:t>Thanks</a:t>
            </a:r>
            <a:r>
              <a:rPr lang="it-IT" sz="5400" dirty="0" smtClean="0">
                <a:solidFill>
                  <a:srgbClr val="FF0000"/>
                </a:solidFill>
              </a:rPr>
              <a:t> for </a:t>
            </a:r>
            <a:r>
              <a:rPr lang="it-IT" sz="5400" dirty="0" err="1" smtClean="0">
                <a:solidFill>
                  <a:srgbClr val="FF0000"/>
                </a:solidFill>
              </a:rPr>
              <a:t>your</a:t>
            </a:r>
            <a:r>
              <a:rPr lang="it-IT" sz="5400" dirty="0" smtClean="0">
                <a:solidFill>
                  <a:srgbClr val="FF0000"/>
                </a:solidFill>
              </a:rPr>
              <a:t> </a:t>
            </a:r>
            <a:r>
              <a:rPr lang="it-IT" sz="5400" dirty="0" err="1" smtClean="0">
                <a:solidFill>
                  <a:srgbClr val="FF0000"/>
                </a:solidFill>
              </a:rPr>
              <a:t>attention</a:t>
            </a:r>
            <a:r>
              <a:rPr lang="it-IT" sz="5400" dirty="0" smtClean="0">
                <a:solidFill>
                  <a:srgbClr val="FF0000"/>
                </a:solidFill>
              </a:rPr>
              <a:t>!</a:t>
            </a:r>
            <a:endParaRPr lang="it-IT" sz="5400" dirty="0">
              <a:solidFill>
                <a:srgbClr val="FF0000"/>
              </a:solidFill>
            </a:endParaRPr>
          </a:p>
          <a:p>
            <a:pPr algn="ctr"/>
            <a:endParaRPr lang="it-IT" sz="5400" dirty="0" smtClean="0"/>
          </a:p>
          <a:p>
            <a:pPr algn="ctr"/>
            <a:endParaRPr lang="it-IT" sz="3200" dirty="0" smtClean="0"/>
          </a:p>
          <a:p>
            <a:pPr algn="ctr"/>
            <a:endParaRPr lang="it-IT" sz="3200" dirty="0" smtClean="0"/>
          </a:p>
          <a:p>
            <a:pPr algn="ctr"/>
            <a:endParaRPr lang="it-IT" sz="3200" dirty="0" smtClean="0"/>
          </a:p>
          <a:p>
            <a:pPr algn="ctr"/>
            <a:endParaRPr lang="it-IT" sz="3200" dirty="0"/>
          </a:p>
          <a:p>
            <a:pPr algn="ctr"/>
            <a:r>
              <a:rPr lang="it-IT" sz="3200" dirty="0" smtClean="0"/>
              <a:t>Claudia Mancini</a:t>
            </a:r>
          </a:p>
          <a:p>
            <a:pPr algn="ctr"/>
            <a:r>
              <a:rPr lang="it-IT" sz="3200" dirty="0" smtClean="0"/>
              <a:t>claudiamancini88@gmail.com</a:t>
            </a:r>
            <a:endParaRPr lang="it-IT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70" y="2276872"/>
            <a:ext cx="411819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06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592</TotalTime>
  <Words>1573</Words>
  <Application>Microsoft Office PowerPoint</Application>
  <PresentationFormat>Presentazione su schermo (4:3)</PresentationFormat>
  <Paragraphs>246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16</vt:i4>
      </vt:variant>
      <vt:variant>
        <vt:lpstr>Titoli diapositive</vt:lpstr>
      </vt:variant>
      <vt:variant>
        <vt:i4>26</vt:i4>
      </vt:variant>
    </vt:vector>
  </HeadingPairs>
  <TitlesOfParts>
    <vt:vector size="42" baseType="lpstr">
      <vt:lpstr>Essenziale</vt:lpstr>
      <vt:lpstr>1_Essenziale</vt:lpstr>
      <vt:lpstr>3_Essenziale</vt:lpstr>
      <vt:lpstr>4_Essenziale</vt:lpstr>
      <vt:lpstr>5_Essenziale</vt:lpstr>
      <vt:lpstr>6_Essenziale</vt:lpstr>
      <vt:lpstr>7_Essenziale</vt:lpstr>
      <vt:lpstr>8_Essenziale</vt:lpstr>
      <vt:lpstr>9_Essenziale</vt:lpstr>
      <vt:lpstr>10_Essenziale</vt:lpstr>
      <vt:lpstr>11_Essenziale</vt:lpstr>
      <vt:lpstr>Tema di Office</vt:lpstr>
      <vt:lpstr>1_Tema di Office</vt:lpstr>
      <vt:lpstr>2_Tema di Office</vt:lpstr>
      <vt:lpstr>3_Tema di Office</vt:lpstr>
      <vt:lpstr>4_Tema di Office</vt:lpstr>
      <vt:lpstr>The cultural routes of the council of europe  </vt:lpstr>
      <vt:lpstr>OUTLINE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MAIN FINDINGS</vt:lpstr>
      <vt:lpstr>Presentazione standard di PowerPoint</vt:lpstr>
      <vt:lpstr>Presentazione standard di PowerPoint</vt:lpstr>
      <vt:lpstr>Presentazione standard di PowerPoint</vt:lpstr>
      <vt:lpstr>QUALITY CERTIFICATION</vt:lpstr>
      <vt:lpstr>                      Innovative planning process</vt:lpstr>
      <vt:lpstr>EDUCATION AND INTERPRETATION</vt:lpstr>
      <vt:lpstr>INFORMATION AND PUBLICATION</vt:lpstr>
      <vt:lpstr>CONTRIBUTION TO CULTURAL AND NATURAL HERITAGE CONSERVATION</vt:lpstr>
      <vt:lpstr>CONTRIBUTION TO SOCIO – ECONOMIC BENEFITS</vt:lpstr>
      <vt:lpstr>RESEARCH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68</cp:revision>
  <dcterms:created xsi:type="dcterms:W3CDTF">2013-11-04T10:52:59Z</dcterms:created>
  <dcterms:modified xsi:type="dcterms:W3CDTF">2013-11-11T17:29:57Z</dcterms:modified>
</cp:coreProperties>
</file>