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24"/>
  </p:notesMasterIdLst>
  <p:sldIdLst>
    <p:sldId id="265" r:id="rId2"/>
    <p:sldId id="270" r:id="rId3"/>
    <p:sldId id="259" r:id="rId4"/>
    <p:sldId id="266" r:id="rId5"/>
    <p:sldId id="269" r:id="rId6"/>
    <p:sldId id="260" r:id="rId7"/>
    <p:sldId id="268" r:id="rId8"/>
    <p:sldId id="261" r:id="rId9"/>
    <p:sldId id="262" r:id="rId10"/>
    <p:sldId id="263" r:id="rId11"/>
    <p:sldId id="264" r:id="rId12"/>
    <p:sldId id="271" r:id="rId13"/>
    <p:sldId id="267" r:id="rId14"/>
    <p:sldId id="276" r:id="rId15"/>
    <p:sldId id="256" r:id="rId16"/>
    <p:sldId id="257" r:id="rId17"/>
    <p:sldId id="258" r:id="rId18"/>
    <p:sldId id="274" r:id="rId19"/>
    <p:sldId id="273" r:id="rId20"/>
    <p:sldId id="275" r:id="rId21"/>
    <p:sldId id="272" r:id="rId22"/>
    <p:sldId id="277" r:id="rId2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D38284-DABE-4646-9DCA-B44BA0A9EA90}" type="datetimeFigureOut">
              <a:rPr lang="tr-TR" smtClean="0"/>
              <a:t>11.11.2013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C14574-9941-45CA-95DE-E5FDA90DB6D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9279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it-IT" dirty="0" smtClean="0">
                <a:latin typeface="Arial" panose="020B0604020202020204" pitchFamily="34" charset="0"/>
              </a:rPr>
              <a:t>When you start the presentation, present yourself, the course/faculty you attend in your country and the area of Europe where you come from</a:t>
            </a:r>
          </a:p>
        </p:txBody>
      </p:sp>
      <p:sp>
        <p:nvSpPr>
          <p:cNvPr id="12292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FA7FA60-1237-4ABB-9AD3-99A7DAA7C2BF}" type="slidenum">
              <a:rPr lang="it-IT"/>
              <a:pPr>
                <a:spcBef>
                  <a:spcPct val="0"/>
                </a:spcBef>
              </a:pPr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09012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39352-7073-4D68-B2B1-0D3CE415988C}" type="datetimeFigureOut">
              <a:rPr lang="it-IT" smtClean="0"/>
              <a:t>11/11/2013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821CA-DD8D-4EC5-93EE-D35F8D4CF8C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17616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39352-7073-4D68-B2B1-0D3CE415988C}" type="datetimeFigureOut">
              <a:rPr lang="it-IT" smtClean="0"/>
              <a:t>11/11/2013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821CA-DD8D-4EC5-93EE-D35F8D4CF8C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2997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39352-7073-4D68-B2B1-0D3CE415988C}" type="datetimeFigureOut">
              <a:rPr lang="it-IT" smtClean="0"/>
              <a:t>11/11/2013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821CA-DD8D-4EC5-93EE-D35F8D4CF8C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38397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39352-7073-4D68-B2B1-0D3CE415988C}" type="datetimeFigureOut">
              <a:rPr lang="it-IT" smtClean="0"/>
              <a:t>11/11/2013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821CA-DD8D-4EC5-93EE-D35F8D4CF8C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8583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39352-7073-4D68-B2B1-0D3CE415988C}" type="datetimeFigureOut">
              <a:rPr lang="it-IT" smtClean="0"/>
              <a:t>11/11/2013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821CA-DD8D-4EC5-93EE-D35F8D4CF8C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00401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39352-7073-4D68-B2B1-0D3CE415988C}" type="datetimeFigureOut">
              <a:rPr lang="it-IT" smtClean="0"/>
              <a:t>11/11/2013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821CA-DD8D-4EC5-93EE-D35F8D4CF8C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636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39352-7073-4D68-B2B1-0D3CE415988C}" type="datetimeFigureOut">
              <a:rPr lang="it-IT" smtClean="0"/>
              <a:t>11/11/2013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821CA-DD8D-4EC5-93EE-D35F8D4CF8C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5519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39352-7073-4D68-B2B1-0D3CE415988C}" type="datetimeFigureOut">
              <a:rPr lang="it-IT" smtClean="0"/>
              <a:t>11/11/2013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821CA-DD8D-4EC5-93EE-D35F8D4CF8C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62476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39352-7073-4D68-B2B1-0D3CE415988C}" type="datetimeFigureOut">
              <a:rPr lang="it-IT" smtClean="0"/>
              <a:t>11/11/2013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821CA-DD8D-4EC5-93EE-D35F8D4CF8C4}" type="slidenum">
              <a:rPr lang="it-IT" smtClean="0"/>
              <a:t>‹#›</a:t>
            </a:fld>
            <a:endParaRPr lang="it-IT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tr-TR" smtClean="0"/>
              <a:t>Resim eklemek için simgeyi tıklatın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582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39352-7073-4D68-B2B1-0D3CE415988C}" type="datetimeFigureOut">
              <a:rPr lang="it-IT" smtClean="0"/>
              <a:t>11/11/2013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821CA-DD8D-4EC5-93EE-D35F8D4CF8C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31585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39352-7073-4D68-B2B1-0D3CE415988C}" type="datetimeFigureOut">
              <a:rPr lang="it-IT" smtClean="0"/>
              <a:t>11/11/2013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821CA-DD8D-4EC5-93EE-D35F8D4CF8C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05253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7D39352-7073-4D68-B2B1-0D3CE415988C}" type="datetimeFigureOut">
              <a:rPr lang="it-IT" smtClean="0"/>
              <a:t>11/11/2013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3821CA-DD8D-4EC5-93EE-D35F8D4CF8C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7248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e.int/t/dg4/cultureheritage/culture/routes/olive_en.asp" TargetMode="External"/><Relationship Id="rId2" Type="http://schemas.openxmlformats.org/officeDocument/2006/relationships/hyperlink" Target="http://www.olivetreeroute.gr/gr/index.php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culture-routes.lu/php/fo_index.php?lng=en&amp;dest=bd_pa_det&amp;rub=77" TargetMode="External"/><Relationship Id="rId4" Type="http://schemas.openxmlformats.org/officeDocument/2006/relationships/hyperlink" Target="http://www.euromedalex.org/fr/node/3000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Ancient olive tre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71600" y="836712"/>
            <a:ext cx="7772400" cy="14700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tr-TR" dirty="0" smtClean="0"/>
              <a:t/>
            </a:r>
            <a:br>
              <a:rPr lang="tr-TR" dirty="0" smtClean="0"/>
            </a:br>
            <a:endParaRPr lang="it-IT" dirty="0" smtClean="0"/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47813" y="4534233"/>
            <a:ext cx="7272338" cy="1752600"/>
          </a:xfrm>
        </p:spPr>
        <p:txBody>
          <a:bodyPr/>
          <a:lstStyle/>
          <a:p>
            <a:pPr algn="r" eaLnBrk="1" hangingPunct="1"/>
            <a:r>
              <a:rPr lang="tr-TR" sz="2000" b="1" i="1" dirty="0" smtClean="0">
                <a:solidFill>
                  <a:schemeClr val="bg1"/>
                </a:solidFill>
              </a:rPr>
              <a:t>Naciye GENCESMEK</a:t>
            </a:r>
          </a:p>
          <a:p>
            <a:pPr algn="r" eaLnBrk="1" hangingPunct="1"/>
            <a:r>
              <a:rPr lang="tr-TR" sz="2000" b="1" i="1" dirty="0" smtClean="0">
                <a:solidFill>
                  <a:schemeClr val="bg1"/>
                </a:solidFill>
              </a:rPr>
              <a:t>Gıulıa VALLORANI</a:t>
            </a:r>
          </a:p>
          <a:p>
            <a:pPr algn="r" eaLnBrk="1" hangingPunct="1"/>
            <a:r>
              <a:rPr lang="tr-TR" sz="2000" b="1" i="1" dirty="0" smtClean="0">
                <a:solidFill>
                  <a:schemeClr val="bg1"/>
                </a:solidFill>
              </a:rPr>
              <a:t>Marıa Paola PARAGGIO</a:t>
            </a:r>
          </a:p>
          <a:p>
            <a:pPr algn="r" eaLnBrk="1" hangingPunct="1"/>
            <a:r>
              <a:rPr lang="tr-TR" sz="2000" b="1" i="1" dirty="0" smtClean="0">
                <a:solidFill>
                  <a:schemeClr val="bg1"/>
                </a:solidFill>
              </a:rPr>
              <a:t>Mıchela MORETTI</a:t>
            </a:r>
            <a:endParaRPr lang="it-IT" sz="2000" b="1" i="1" dirty="0" smtClean="0">
              <a:solidFill>
                <a:schemeClr val="bg1"/>
              </a:solidFill>
            </a:endParaRPr>
          </a:p>
        </p:txBody>
      </p:sp>
      <p:sp>
        <p:nvSpPr>
          <p:cNvPr id="11269" name="AutoShape 6" descr="http://ec.europa.eu/agriculture/images/rurdev/enrd_logo.png"/>
          <p:cNvSpPr>
            <a:spLocks noChangeAspect="1" noChangeArrowheads="1"/>
          </p:cNvSpPr>
          <p:nvPr/>
        </p:nvSpPr>
        <p:spPr bwMode="auto">
          <a:xfrm>
            <a:off x="0" y="-1365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sz="18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1270" name="AutoShape 8" descr="http://ec.europa.eu/agriculture/images/rurdev/enrd_logo.png"/>
          <p:cNvSpPr>
            <a:spLocks noChangeAspect="1" noChangeArrowheads="1"/>
          </p:cNvSpPr>
          <p:nvPr/>
        </p:nvSpPr>
        <p:spPr bwMode="auto">
          <a:xfrm>
            <a:off x="0" y="-1365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sz="18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11272" name="Immagine 6" descr="logo-unimc.jpg"/>
          <p:cNvPicPr>
            <a:picLocks noChangeAspect="1"/>
          </p:cNvPicPr>
          <p:nvPr/>
        </p:nvPicPr>
        <p:blipFill>
          <a:blip r:embed="rId4">
            <a:lum bright="3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559" y="5722145"/>
            <a:ext cx="823050" cy="834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3" name="Resim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9" y="5722145"/>
            <a:ext cx="926599" cy="83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4" name="Metin kutusu 1"/>
          <p:cNvSpPr txBox="1">
            <a:spLocks noChangeArrowheads="1"/>
          </p:cNvSpPr>
          <p:nvPr/>
        </p:nvSpPr>
        <p:spPr bwMode="auto">
          <a:xfrm>
            <a:off x="8351838" y="6348413"/>
            <a:ext cx="7921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tr-TR" dirty="0">
                <a:solidFill>
                  <a:schemeClr val="bg1"/>
                </a:solidFill>
              </a:rPr>
              <a:t>2013</a:t>
            </a:r>
          </a:p>
          <a:p>
            <a:pPr eaLnBrk="1" hangingPunct="1"/>
            <a:endParaRPr lang="tr-TR" dirty="0"/>
          </a:p>
        </p:txBody>
      </p:sp>
      <p:sp>
        <p:nvSpPr>
          <p:cNvPr id="5" name="Metin kutusu 4"/>
          <p:cNvSpPr txBox="1"/>
          <p:nvPr/>
        </p:nvSpPr>
        <p:spPr>
          <a:xfrm>
            <a:off x="1782929" y="548918"/>
            <a:ext cx="70201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‘‘ </a:t>
            </a:r>
            <a:r>
              <a:rPr lang="tr-TR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tr-TR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ROUTES OF THE OLIVE </a:t>
            </a:r>
            <a:r>
              <a:rPr lang="tr-TR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TREE ’’</a:t>
            </a:r>
            <a:endParaRPr lang="tr-TR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80" name="Picture 8" descr="http://www.coe.int/documents/16695/995226/COE-Logo-Quadri.png/ee7b1fc6-055b-490b-a59b-a65969e440a2?t=1371222819000?t=137122281900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14" y="513463"/>
            <a:ext cx="1844139" cy="1882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7804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Outline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87624" y="2996952"/>
            <a:ext cx="7125112" cy="4051437"/>
          </a:xfrm>
        </p:spPr>
        <p:txBody>
          <a:bodyPr/>
          <a:lstStyle/>
          <a:p>
            <a:r>
              <a:rPr lang="tr-TR" sz="2000" dirty="0" smtClean="0"/>
              <a:t>The </a:t>
            </a:r>
            <a:r>
              <a:rPr lang="tr-TR" sz="2000" dirty="0"/>
              <a:t>Routes of Olive Tree</a:t>
            </a:r>
          </a:p>
          <a:p>
            <a:r>
              <a:rPr lang="tr-TR" sz="2000" dirty="0"/>
              <a:t>Participating </a:t>
            </a:r>
            <a:r>
              <a:rPr lang="tr-TR" sz="2000" dirty="0" smtClean="0"/>
              <a:t>Countries</a:t>
            </a:r>
          </a:p>
          <a:p>
            <a:r>
              <a:rPr lang="tr-TR" sz="2000" dirty="0" smtClean="0"/>
              <a:t>History of the Route and Nature of the organization</a:t>
            </a:r>
          </a:p>
          <a:p>
            <a:r>
              <a:rPr lang="tr-TR" sz="2000" dirty="0"/>
              <a:t>Management Structure of the Routes of the Olive </a:t>
            </a:r>
            <a:r>
              <a:rPr lang="tr-TR" sz="2000" dirty="0" smtClean="0"/>
              <a:t>Tree</a:t>
            </a:r>
          </a:p>
          <a:p>
            <a:r>
              <a:rPr lang="tr-TR" sz="2000" dirty="0" smtClean="0"/>
              <a:t>Summery Objectives</a:t>
            </a:r>
          </a:p>
          <a:p>
            <a:r>
              <a:rPr lang="tr-TR" sz="2000" dirty="0" smtClean="0"/>
              <a:t>Summary Actions</a:t>
            </a:r>
          </a:p>
          <a:p>
            <a:r>
              <a:rPr lang="tr-TR" sz="2000" dirty="0" smtClean="0"/>
              <a:t>Budget of the foundation</a:t>
            </a:r>
          </a:p>
          <a:p>
            <a:r>
              <a:rPr lang="tr-TR" sz="2000" dirty="0" smtClean="0"/>
              <a:t>Conclucion</a:t>
            </a:r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25004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The Routes of the Olive Tree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smtClean="0"/>
              <a:t>It’s a field of study,</a:t>
            </a:r>
          </a:p>
          <a:p>
            <a:pPr marL="0" indent="0">
              <a:buNone/>
            </a:pPr>
            <a:r>
              <a:rPr lang="tr-TR" dirty="0" smtClean="0"/>
              <a:t>	</a:t>
            </a:r>
            <a:r>
              <a:rPr lang="tr-TR" dirty="0" smtClean="0"/>
              <a:t>Reasons </a:t>
            </a:r>
            <a:r>
              <a:rPr lang="tr-TR" dirty="0" smtClean="0"/>
              <a:t>WHY?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It causes, leads to new work areas </a:t>
            </a:r>
            <a:r>
              <a:rPr lang="tr-TR" dirty="0" smtClean="0"/>
              <a:t>for </a:t>
            </a:r>
            <a:r>
              <a:rPr lang="tr-TR" dirty="0" smtClean="0"/>
              <a:t>companies.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It shapes the cultural feature of civilisation and causes peace, humanity and heritage as well.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At last, it has an effect on tourism by modern elements.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38568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The Olive Tree </a:t>
            </a:r>
            <a:r>
              <a:rPr lang="tr-TR" dirty="0" smtClean="0"/>
              <a:t>Routes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763" y="1771652"/>
            <a:ext cx="7732469" cy="4087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667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 smtClean="0"/>
              <a:t>Participating Countries	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09443" y="1807361"/>
            <a:ext cx="7378981" cy="4789991"/>
          </a:xfrm>
        </p:spPr>
        <p:txBody>
          <a:bodyPr/>
          <a:lstStyle/>
          <a:p>
            <a:r>
              <a:rPr lang="tr-TR" sz="2800" dirty="0" smtClean="0"/>
              <a:t>Greece			Cyprus			Algeria</a:t>
            </a:r>
            <a:endParaRPr lang="tr-TR" sz="2800" dirty="0"/>
          </a:p>
          <a:p>
            <a:r>
              <a:rPr lang="tr-TR" sz="2800" dirty="0" smtClean="0"/>
              <a:t>Spain</a:t>
            </a:r>
            <a:r>
              <a:rPr lang="tr-TR" sz="2800" dirty="0"/>
              <a:t>	</a:t>
            </a:r>
            <a:r>
              <a:rPr lang="tr-TR" sz="2800" dirty="0" smtClean="0"/>
              <a:t>			Portugal		Moroco</a:t>
            </a:r>
          </a:p>
          <a:p>
            <a:r>
              <a:rPr lang="tr-TR" sz="2800" dirty="0" smtClean="0"/>
              <a:t>France			Syria				Turkey</a:t>
            </a:r>
            <a:r>
              <a:rPr lang="tr-TR" sz="2800" dirty="0"/>
              <a:t>	</a:t>
            </a:r>
            <a:endParaRPr lang="tr-TR" sz="2800" dirty="0" smtClean="0"/>
          </a:p>
          <a:p>
            <a:r>
              <a:rPr lang="tr-TR" sz="2800" dirty="0" smtClean="0"/>
              <a:t>Italy				Lebanon		</a:t>
            </a:r>
            <a:r>
              <a:rPr lang="tr-TR" sz="2800" dirty="0"/>
              <a:t> Tunisia</a:t>
            </a:r>
            <a:endParaRPr lang="tr-TR" sz="2800" dirty="0" smtClean="0"/>
          </a:p>
          <a:p>
            <a:r>
              <a:rPr lang="tr-TR" sz="2800" dirty="0" smtClean="0"/>
              <a:t>Croatia			Jordan			Libya</a:t>
            </a:r>
          </a:p>
          <a:p>
            <a:r>
              <a:rPr lang="tr-TR" sz="2800" dirty="0" smtClean="0"/>
              <a:t>Slovenia		Egypt			</a:t>
            </a:r>
            <a:r>
              <a:rPr lang="tr-TR" sz="2800" dirty="0"/>
              <a:t>Albania	</a:t>
            </a:r>
            <a:r>
              <a:rPr lang="tr-TR" sz="2800" dirty="0" smtClean="0"/>
              <a:t>	</a:t>
            </a:r>
            <a:r>
              <a:rPr lang="tr-TR" dirty="0" smtClean="0"/>
              <a:t>		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37967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Principal </a:t>
            </a:r>
            <a:r>
              <a:rPr lang="tr-TR" dirty="0" smtClean="0"/>
              <a:t>Impacts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/>
              <a:t>As a foundation;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Olive Tree shop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International Network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Intercultural dialogue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Training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33886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i="1" dirty="0"/>
              <a:t>THE OLIVE TREE, SYMBOL OF MEDITERRANEAN COUNTRIES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25467" y="3717032"/>
            <a:ext cx="7125112" cy="2942257"/>
          </a:xfrm>
        </p:spPr>
        <p:txBody>
          <a:bodyPr/>
          <a:lstStyle/>
          <a:p>
            <a:r>
              <a:rPr lang="tr-TR" b="1" i="1" dirty="0"/>
              <a:t>F</a:t>
            </a:r>
            <a:r>
              <a:rPr lang="tr-TR" dirty="0"/>
              <a:t>or the Egyptians, Greeks and Romans as well as for Christians and Muslims, the olive tree and oil belong to everyday life. They take part, as well, in myths and History.</a:t>
            </a:r>
          </a:p>
          <a:p>
            <a:pPr marL="0" indent="0">
              <a:buNone/>
            </a:pPr>
            <a:r>
              <a:rPr lang="tr-TR" dirty="0"/>
              <a:t> </a:t>
            </a:r>
          </a:p>
          <a:p>
            <a:r>
              <a:rPr lang="tr-TR" dirty="0"/>
              <a:t>Symbol of the alliance between gods and men, or simple token of welcome, olive oil is a fundamental element of Mediterranean civilization.</a:t>
            </a:r>
          </a:p>
          <a:p>
            <a:endParaRPr lang="tr-TR" dirty="0"/>
          </a:p>
        </p:txBody>
      </p:sp>
      <p:pic>
        <p:nvPicPr>
          <p:cNvPr id="4100" name="Picture 4" descr="Greek vase (420 BC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892" y="1916832"/>
            <a:ext cx="1363820" cy="1601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UN fla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0652" y="1945757"/>
            <a:ext cx="2301439" cy="1572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IHEAM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918333"/>
            <a:ext cx="1659004" cy="1514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8994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85760" y="476672"/>
            <a:ext cx="8229600" cy="1325562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History of the Route and nature of the organisation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4525963"/>
          </a:xfrm>
        </p:spPr>
        <p:txBody>
          <a:bodyPr>
            <a:normAutofit/>
          </a:bodyPr>
          <a:lstStyle/>
          <a:p>
            <a:r>
              <a:rPr lang="tr-TR" u="sng" dirty="0" smtClean="0"/>
              <a:t>In history</a:t>
            </a:r>
            <a:r>
              <a:rPr lang="tr-TR" dirty="0" smtClean="0"/>
              <a:t>, olive tree is grown up basically in Mediterranean Region</a:t>
            </a:r>
          </a:p>
          <a:p>
            <a:r>
              <a:rPr lang="tr-TR" dirty="0" smtClean="0"/>
              <a:t>The products of that tree (fruit, oil, soap and candles) led people to live in this abundant soil.</a:t>
            </a:r>
          </a:p>
          <a:p>
            <a:r>
              <a:rPr lang="tr-TR" u="sng" dirty="0"/>
              <a:t>Philosophically; </a:t>
            </a:r>
            <a:r>
              <a:rPr lang="tr-TR" dirty="0"/>
              <a:t>the olive tree was mentioned in ancient and modern scription. And furthermore, it’s sometimes considered sacred in there texts, even in Bible and Koran.</a:t>
            </a:r>
            <a:endParaRPr lang="tr-TR" dirty="0" smtClean="0"/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8289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760640"/>
          </a:xfrm>
        </p:spPr>
        <p:txBody>
          <a:bodyPr>
            <a:normAutofit/>
          </a:bodyPr>
          <a:lstStyle/>
          <a:p>
            <a:r>
              <a:rPr lang="tr-TR" u="sng" dirty="0"/>
              <a:t>Culturally</a:t>
            </a:r>
            <a:r>
              <a:rPr lang="tr-TR" dirty="0"/>
              <a:t>; In same cultures, the olive tree and it’s variations were so important</a:t>
            </a:r>
            <a:r>
              <a:rPr lang="tr-TR" dirty="0" smtClean="0"/>
              <a:t>.</a:t>
            </a:r>
          </a:p>
          <a:p>
            <a:pPr marL="0" indent="0">
              <a:buNone/>
            </a:pPr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>	</a:t>
            </a:r>
            <a:r>
              <a:rPr lang="tr-TR" b="1" dirty="0" smtClean="0"/>
              <a:t>To support </a:t>
            </a:r>
            <a:r>
              <a:rPr lang="tr-TR" b="1" dirty="0"/>
              <a:t>that</a:t>
            </a:r>
            <a:r>
              <a:rPr lang="tr-TR" dirty="0" smtClean="0"/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Olive tree was the symbol of peace, wisdom, glory, abundance, power and pureness.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Branches of olive were a prize given to winners in Olympic Games.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Olive oil and candles are the source of light for churches and chapels.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The roots of olive trees were the </a:t>
            </a:r>
            <a:r>
              <a:rPr lang="tr-TR" dirty="0" smtClean="0"/>
              <a:t>basic </a:t>
            </a:r>
            <a:r>
              <a:rPr lang="tr-TR" dirty="0" smtClean="0"/>
              <a:t>of a bride’s dowry.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76346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12568"/>
          </a:xfrm>
        </p:spPr>
        <p:txBody>
          <a:bodyPr/>
          <a:lstStyle/>
          <a:p>
            <a:r>
              <a:rPr lang="tr-TR" u="sng" dirty="0" smtClean="0"/>
              <a:t>Environmentally;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Olive and it’s variations are being used as renewable energy sources.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It’s energy level is approximately as benefical as other kinds of sources.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It’s smoke has no impact on the environment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What’s more, it’s ash and remnant is a good fertiliser for gardens and plants.</a:t>
            </a:r>
          </a:p>
          <a:p>
            <a:pPr marL="0" indent="0">
              <a:buNone/>
            </a:pPr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7443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r>
              <a:rPr lang="tr-TR" u="sng" dirty="0" smtClean="0"/>
              <a:t>Economically;</a:t>
            </a:r>
            <a:endParaRPr lang="tr-TR" u="sng" dirty="0"/>
          </a:p>
          <a:p>
            <a:endParaRPr lang="tr-TR" u="sng" dirty="0" smtClean="0"/>
          </a:p>
          <a:p>
            <a:r>
              <a:rPr lang="tr-TR" dirty="0" smtClean="0"/>
              <a:t>The olive tree has a big importance in Mediterrenean region.</a:t>
            </a:r>
          </a:p>
          <a:p>
            <a:r>
              <a:rPr lang="tr-TR" dirty="0" smtClean="0"/>
              <a:t>Top 10 largest producing olive variations countries are in this region as well.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36659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Management Structure of the Routes of the Olive Tree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42847" y="1916832"/>
            <a:ext cx="7125112" cy="4051437"/>
          </a:xfrm>
        </p:spPr>
        <p:txBody>
          <a:bodyPr>
            <a:noAutofit/>
          </a:bodyPr>
          <a:lstStyle/>
          <a:p>
            <a:endParaRPr lang="tr-TR" sz="2400" dirty="0" smtClean="0"/>
          </a:p>
          <a:p>
            <a:pPr marL="0" indent="0">
              <a:buNone/>
            </a:pPr>
            <a:r>
              <a:rPr lang="hr-HR" sz="2400" dirty="0">
                <a:latin typeface="Bodoni MT" pitchFamily="18" charset="0"/>
              </a:rPr>
              <a:t>Organised by : </a:t>
            </a:r>
            <a:r>
              <a:rPr lang="en-US" sz="2400" b="1" dirty="0">
                <a:latin typeface="Bodoni MT" pitchFamily="18" charset="0"/>
              </a:rPr>
              <a:t>Homonymous Cultural Foundation</a:t>
            </a:r>
            <a:endParaRPr lang="hr-HR" sz="2400" b="1" dirty="0">
              <a:latin typeface="Bodoni MT" pitchFamily="18" charset="0"/>
            </a:endParaRPr>
          </a:p>
          <a:p>
            <a:pPr marL="0" indent="0">
              <a:buNone/>
            </a:pPr>
            <a:r>
              <a:rPr lang="tr-TR" dirty="0" smtClean="0"/>
              <a:t>The </a:t>
            </a:r>
            <a:r>
              <a:rPr lang="tr-TR" dirty="0"/>
              <a:t>success of the activities organised by the Cultural Foundation « The Routes of the Olive Tree » is mostly due to their implementation and cordination by a large partnership network in Greece and the Mediterranean countries. The members of the Network are Chambers of Commerce, institutions, unversities, research centers and cultural and financial authorities in more </a:t>
            </a:r>
            <a:r>
              <a:rPr lang="tr-TR" dirty="0" smtClean="0"/>
              <a:t>than </a:t>
            </a:r>
            <a:r>
              <a:rPr lang="tr-TR" dirty="0"/>
              <a:t>25 </a:t>
            </a:r>
            <a:r>
              <a:rPr lang="tr-TR" dirty="0" smtClean="0"/>
              <a:t>countries.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47660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Activities</a:t>
            </a:r>
            <a:endParaRPr lang="tr-TR" dirty="0"/>
          </a:p>
        </p:txBody>
      </p:sp>
      <p:pic>
        <p:nvPicPr>
          <p:cNvPr id="1026" name="Picture 2" descr="http://media-cdn.tripadvisor.com/media/photo-s/04/2a/12/8b/olive-tree-store-by-nigh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980728"/>
            <a:ext cx="3024336" cy="2580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611560" y="1916832"/>
            <a:ext cx="45365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/>
              <a:t>The Olive Tree Shop</a:t>
            </a:r>
          </a:p>
          <a:p>
            <a:r>
              <a:rPr lang="tr-TR" dirty="0" smtClean="0"/>
              <a:t>Creates small wonders for you with zest, colours and ...imagination</a:t>
            </a:r>
            <a:endParaRPr lang="tr-TR" dirty="0"/>
          </a:p>
        </p:txBody>
      </p:sp>
      <p:sp>
        <p:nvSpPr>
          <p:cNvPr id="5" name="Metin kutusu 4"/>
          <p:cNvSpPr txBox="1"/>
          <p:nvPr/>
        </p:nvSpPr>
        <p:spPr>
          <a:xfrm>
            <a:off x="827585" y="3561505"/>
            <a:ext cx="410445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/>
              <a:t>Celebrations</a:t>
            </a:r>
          </a:p>
          <a:p>
            <a:endParaRPr lang="tr-TR" b="1" dirty="0"/>
          </a:p>
          <a:p>
            <a:r>
              <a:rPr lang="tr-TR" b="1" dirty="0" smtClean="0"/>
              <a:t>Exhibitions of artistic photography and painting around the theme  of olive tree.</a:t>
            </a:r>
          </a:p>
          <a:p>
            <a:r>
              <a:rPr lang="tr-TR" b="1" dirty="0" smtClean="0"/>
              <a:t>Tasting of olive oil products, demonstrations with olive oil,</a:t>
            </a:r>
          </a:p>
          <a:p>
            <a:r>
              <a:rPr lang="tr-TR" b="1" dirty="0" smtClean="0"/>
              <a:t>Thematic days like tourism and gastronomy</a:t>
            </a:r>
          </a:p>
          <a:p>
            <a:endParaRPr lang="tr-TR" b="1" dirty="0"/>
          </a:p>
        </p:txBody>
      </p:sp>
      <p:pic>
        <p:nvPicPr>
          <p:cNvPr id="1028" name="Picture 4" descr="https://encrypted-tbn1.gstatic.com/images?q=tbn:ANd9GcSyE3OKLMcrwXxGoCAh0nxXNcDOJy0t2f0xsRw0Yk_oQLrPxIB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365104"/>
            <a:ext cx="3229491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3496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Co-Operations 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Chambers of Industry or Commerce</a:t>
            </a:r>
          </a:p>
          <a:p>
            <a:r>
              <a:rPr lang="tr-TR" dirty="0" smtClean="0"/>
              <a:t>University</a:t>
            </a:r>
          </a:p>
          <a:p>
            <a:r>
              <a:rPr lang="tr-TR" dirty="0" smtClean="0"/>
              <a:t>Museums</a:t>
            </a:r>
          </a:p>
          <a:p>
            <a:r>
              <a:rPr lang="tr-TR" dirty="0" smtClean="0"/>
              <a:t>Research Centre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sz="2800" b="1" dirty="0" smtClean="0"/>
              <a:t>Promotion of Sustainable Development</a:t>
            </a:r>
          </a:p>
          <a:p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821604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827584" y="116632"/>
            <a:ext cx="7772400" cy="864096"/>
          </a:xfrm>
        </p:spPr>
        <p:txBody>
          <a:bodyPr>
            <a:normAutofit/>
          </a:bodyPr>
          <a:lstStyle/>
          <a:p>
            <a:r>
              <a:rPr lang="it-IT" sz="4000" b="1" u="sng" dirty="0" smtClean="0"/>
              <a:t>SUMMARY OBJECTIVES</a:t>
            </a:r>
            <a:endParaRPr lang="it-IT" sz="4000" b="1" u="sng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326620" y="836712"/>
            <a:ext cx="8496944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tr-TR" sz="2000" dirty="0" smtClean="0"/>
          </a:p>
          <a:p>
            <a:pPr algn="ctr"/>
            <a:r>
              <a:rPr lang="it-IT" sz="2000" dirty="0" smtClean="0"/>
              <a:t>TO </a:t>
            </a:r>
            <a:r>
              <a:rPr lang="it-IT" sz="2000" dirty="0" smtClean="0"/>
              <a:t>CREATE «INTERACTIVE SYNERGIES» between</a:t>
            </a:r>
          </a:p>
          <a:p>
            <a:pPr algn="ctr"/>
            <a:r>
              <a:rPr lang="it-IT" sz="2000" dirty="0" smtClean="0"/>
              <a:t> CONSERVATION, TOURISM AND DEVELOPMENT BY:</a:t>
            </a:r>
          </a:p>
          <a:p>
            <a:pPr algn="ctr"/>
            <a:endParaRPr lang="it-IT" sz="2000" dirty="0" smtClean="0"/>
          </a:p>
          <a:p>
            <a:pPr marL="285750" indent="-285750">
              <a:buFontTx/>
              <a:buChar char="-"/>
            </a:pPr>
            <a:r>
              <a:rPr lang="it-IT" sz="2000" dirty="0" smtClean="0"/>
              <a:t>Favouring dialogue between the regions </a:t>
            </a:r>
            <a:r>
              <a:rPr lang="it-IT" sz="2000" dirty="0" smtClean="0"/>
              <a:t>concerned,</a:t>
            </a:r>
            <a:r>
              <a:rPr lang="tr-TR" sz="2000" dirty="0" smtClean="0"/>
              <a:t> </a:t>
            </a:r>
            <a:r>
              <a:rPr lang="tr-TR" sz="2000" dirty="0"/>
              <a:t>b</a:t>
            </a:r>
            <a:r>
              <a:rPr lang="tr-TR" sz="2000" dirty="0" smtClean="0"/>
              <a:t>etween</a:t>
            </a:r>
            <a:r>
              <a:rPr lang="it-IT" sz="2000" dirty="0" smtClean="0"/>
              <a:t> </a:t>
            </a:r>
            <a:r>
              <a:rPr lang="it-IT" sz="2000" dirty="0" smtClean="0"/>
              <a:t>developed areas </a:t>
            </a:r>
            <a:r>
              <a:rPr lang="tr-TR" sz="2000" dirty="0" smtClean="0"/>
              <a:t>and </a:t>
            </a:r>
            <a:r>
              <a:rPr lang="it-IT" sz="2000" dirty="0" smtClean="0"/>
              <a:t>those </a:t>
            </a:r>
            <a:r>
              <a:rPr lang="it-IT" sz="2000" dirty="0" smtClean="0"/>
              <a:t>in </a:t>
            </a:r>
            <a:r>
              <a:rPr lang="it-IT" sz="2000" dirty="0" smtClean="0"/>
              <a:t>difficulty</a:t>
            </a:r>
            <a:r>
              <a:rPr lang="tr-TR" sz="2000" dirty="0" smtClean="0"/>
              <a:t>, between</a:t>
            </a:r>
            <a:r>
              <a:rPr lang="it-IT" sz="2000" dirty="0" smtClean="0"/>
              <a:t> </a:t>
            </a:r>
            <a:r>
              <a:rPr lang="it-IT" sz="2000" dirty="0" smtClean="0"/>
              <a:t>urban and rural spaces; </a:t>
            </a:r>
            <a:endParaRPr lang="tr-TR" sz="2000" dirty="0" smtClean="0"/>
          </a:p>
          <a:p>
            <a:pPr marL="285750" indent="-285750">
              <a:buFontTx/>
              <a:buChar char="-"/>
            </a:pPr>
            <a:endParaRPr lang="it-IT" sz="2000" dirty="0" smtClean="0"/>
          </a:p>
          <a:p>
            <a:pPr marL="285750" indent="-285750">
              <a:buFontTx/>
              <a:buChar char="-"/>
            </a:pPr>
            <a:r>
              <a:rPr lang="it-IT" sz="2000" dirty="0" smtClean="0"/>
              <a:t>Encouraging thematic tourism and sustainable development ;</a:t>
            </a:r>
          </a:p>
          <a:p>
            <a:pPr marL="285750" indent="-285750">
              <a:buFontTx/>
              <a:buChar char="-"/>
            </a:pPr>
            <a:endParaRPr lang="it-IT" sz="2000" dirty="0" smtClean="0"/>
          </a:p>
          <a:p>
            <a:pPr marL="285750" indent="-285750">
              <a:buFontTx/>
              <a:buChar char="-"/>
            </a:pPr>
            <a:r>
              <a:rPr lang="it-IT" sz="2000" dirty="0" smtClean="0"/>
              <a:t>Carrying out an inventory of the material and immaterial </a:t>
            </a:r>
            <a:r>
              <a:rPr lang="it-IT" sz="2000" dirty="0" smtClean="0"/>
              <a:t>heritage</a:t>
            </a:r>
            <a:r>
              <a:rPr lang="tr-TR" sz="2000" dirty="0" smtClean="0"/>
              <a:t> </a:t>
            </a:r>
            <a:r>
              <a:rPr lang="it-IT" sz="2000" dirty="0" smtClean="0"/>
              <a:t>of </a:t>
            </a:r>
            <a:r>
              <a:rPr lang="it-IT" sz="2000" dirty="0" smtClean="0"/>
              <a:t>the olive tree;</a:t>
            </a:r>
          </a:p>
          <a:p>
            <a:endParaRPr lang="it-IT" sz="2000" dirty="0" smtClean="0"/>
          </a:p>
          <a:p>
            <a:pPr marL="285750" indent="-285750">
              <a:buFontTx/>
              <a:buChar char="-"/>
            </a:pPr>
            <a:r>
              <a:rPr lang="it-IT" sz="2000" dirty="0" smtClean="0"/>
              <a:t>Contributing to public awareness and educating young people;</a:t>
            </a:r>
          </a:p>
          <a:p>
            <a:endParaRPr lang="it-IT" sz="2000" dirty="0" smtClean="0"/>
          </a:p>
          <a:p>
            <a:pPr marL="285750" indent="-285750">
              <a:buFontTx/>
              <a:buChar char="-"/>
            </a:pPr>
            <a:r>
              <a:rPr lang="it-IT" sz="2000" dirty="0" err="1" smtClean="0"/>
              <a:t>Multidisciplinary</a:t>
            </a:r>
            <a:r>
              <a:rPr lang="it-IT" sz="2000" dirty="0" smtClean="0"/>
              <a:t> </a:t>
            </a:r>
            <a:r>
              <a:rPr lang="it-IT" sz="2000" dirty="0" err="1" smtClean="0"/>
              <a:t>research</a:t>
            </a:r>
            <a:r>
              <a:rPr lang="it-IT" sz="2000" dirty="0" smtClean="0"/>
              <a:t> on the </a:t>
            </a:r>
            <a:r>
              <a:rPr lang="it-IT" sz="2000" dirty="0" err="1" smtClean="0"/>
              <a:t>widened</a:t>
            </a:r>
            <a:r>
              <a:rPr lang="it-IT" sz="2000" dirty="0" smtClean="0"/>
              <a:t> </a:t>
            </a:r>
            <a:r>
              <a:rPr lang="it-IT" sz="2000" dirty="0" err="1" smtClean="0"/>
              <a:t>theme</a:t>
            </a:r>
            <a:r>
              <a:rPr lang="it-IT" sz="2000" dirty="0" smtClean="0"/>
              <a:t> of the olive </a:t>
            </a:r>
            <a:r>
              <a:rPr lang="it-IT" sz="2000" dirty="0" err="1" smtClean="0"/>
              <a:t>tree</a:t>
            </a:r>
            <a:r>
              <a:rPr lang="it-IT" sz="2000" dirty="0" smtClean="0"/>
              <a:t>.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1500340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9552" y="335790"/>
            <a:ext cx="8229600" cy="796950"/>
          </a:xfrm>
        </p:spPr>
        <p:txBody>
          <a:bodyPr>
            <a:normAutofit/>
          </a:bodyPr>
          <a:lstStyle/>
          <a:p>
            <a:r>
              <a:rPr lang="it-IT" sz="4000" b="1" u="sng" dirty="0" smtClean="0"/>
              <a:t>SUMMARY ACTIONS</a:t>
            </a:r>
            <a:endParaRPr lang="it-IT" sz="4000" b="1" u="sng" dirty="0"/>
          </a:p>
        </p:txBody>
      </p:sp>
      <p:sp>
        <p:nvSpPr>
          <p:cNvPr id="7" name="Freccia in giù 6"/>
          <p:cNvSpPr/>
          <p:nvPr/>
        </p:nvSpPr>
        <p:spPr>
          <a:xfrm>
            <a:off x="4139952" y="1132740"/>
            <a:ext cx="648072" cy="38739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CasellaDiTesto 7"/>
          <p:cNvSpPr txBox="1"/>
          <p:nvPr/>
        </p:nvSpPr>
        <p:spPr>
          <a:xfrm>
            <a:off x="827584" y="1520133"/>
            <a:ext cx="7200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/>
              <a:t>EVENTS</a:t>
            </a:r>
          </a:p>
          <a:p>
            <a:pPr marL="457200" indent="-457200">
              <a:buFontTx/>
              <a:buChar char="-"/>
            </a:pPr>
            <a:r>
              <a:rPr lang="it-IT" sz="2400" dirty="0" err="1" smtClean="0"/>
              <a:t>Seminars</a:t>
            </a:r>
            <a:endParaRPr lang="it-IT" sz="2400" dirty="0"/>
          </a:p>
          <a:p>
            <a:pPr marL="457200" indent="-457200">
              <a:buFontTx/>
              <a:buChar char="-"/>
            </a:pPr>
            <a:r>
              <a:rPr lang="it-IT" sz="2400" dirty="0" err="1" smtClean="0"/>
              <a:t>Meetings</a:t>
            </a:r>
            <a:r>
              <a:rPr lang="it-IT" sz="2400" dirty="0" smtClean="0"/>
              <a:t> </a:t>
            </a:r>
          </a:p>
          <a:p>
            <a:pPr marL="457200" indent="-457200">
              <a:buFontTx/>
              <a:buChar char="-"/>
            </a:pPr>
            <a:r>
              <a:rPr lang="it-IT" sz="2400" dirty="0" smtClean="0"/>
              <a:t>Workshops</a:t>
            </a:r>
          </a:p>
          <a:p>
            <a:pPr marL="457200" indent="-457200">
              <a:buFontTx/>
              <a:buChar char="-"/>
            </a:pPr>
            <a:r>
              <a:rPr lang="it-IT" sz="2400" dirty="0" err="1" smtClean="0"/>
              <a:t>Study</a:t>
            </a:r>
            <a:r>
              <a:rPr lang="it-IT" sz="2400" dirty="0" smtClean="0"/>
              <a:t> </a:t>
            </a:r>
            <a:r>
              <a:rPr lang="it-IT" sz="2400" dirty="0" err="1" smtClean="0"/>
              <a:t>visit</a:t>
            </a:r>
            <a:endParaRPr lang="it-IT" sz="2400" dirty="0" smtClean="0"/>
          </a:p>
          <a:p>
            <a:pPr marL="457200" indent="-457200">
              <a:buFontTx/>
              <a:buChar char="-"/>
            </a:pPr>
            <a:r>
              <a:rPr lang="it-IT" sz="2400" dirty="0" smtClean="0"/>
              <a:t>Training sessions</a:t>
            </a:r>
            <a:endParaRPr lang="it-IT" sz="2400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726912" y="4101753"/>
            <a:ext cx="12527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/>
              <a:t>2009</a:t>
            </a:r>
            <a:endParaRPr lang="it-IT" sz="2800" b="1" dirty="0"/>
          </a:p>
        </p:txBody>
      </p:sp>
      <p:cxnSp>
        <p:nvCxnSpPr>
          <p:cNvPr id="11" name="Connettore 2 10"/>
          <p:cNvCxnSpPr/>
          <p:nvPr/>
        </p:nvCxnSpPr>
        <p:spPr>
          <a:xfrm>
            <a:off x="2153860" y="4360676"/>
            <a:ext cx="68994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3018447" y="4163308"/>
            <a:ext cx="5112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/>
              <a:t>More </a:t>
            </a:r>
            <a:r>
              <a:rPr lang="it-IT" sz="2800" dirty="0" err="1" smtClean="0"/>
              <a:t>than</a:t>
            </a:r>
            <a:r>
              <a:rPr lang="it-IT" sz="2800" dirty="0" smtClean="0"/>
              <a:t> 30 </a:t>
            </a:r>
            <a:r>
              <a:rPr lang="it-IT" sz="2800" dirty="0" err="1" smtClean="0"/>
              <a:t>events</a:t>
            </a:r>
            <a:endParaRPr lang="it-IT" sz="2800" dirty="0"/>
          </a:p>
        </p:txBody>
      </p:sp>
      <p:sp>
        <p:nvSpPr>
          <p:cNvPr id="14" name="CasellaDiTesto 13"/>
          <p:cNvSpPr txBox="1"/>
          <p:nvPr/>
        </p:nvSpPr>
        <p:spPr>
          <a:xfrm>
            <a:off x="971600" y="5157192"/>
            <a:ext cx="70567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/>
              <a:t>And…   </a:t>
            </a:r>
            <a:r>
              <a:rPr lang="it-IT" sz="2400" dirty="0" smtClean="0"/>
              <a:t>Network </a:t>
            </a:r>
            <a:r>
              <a:rPr lang="it-IT" sz="2400" dirty="0" smtClean="0"/>
              <a:t>members</a:t>
            </a:r>
            <a:r>
              <a:rPr lang="it-IT" sz="2400" dirty="0"/>
              <a:t> </a:t>
            </a:r>
            <a:r>
              <a:rPr lang="it-IT" sz="2400" dirty="0" smtClean="0"/>
              <a:t>of the foundation</a:t>
            </a:r>
          </a:p>
          <a:p>
            <a:r>
              <a:rPr lang="it-IT" sz="2400" dirty="0" smtClean="0"/>
              <a:t>		</a:t>
            </a:r>
            <a:r>
              <a:rPr lang="it-IT" sz="2400" dirty="0" err="1" smtClean="0"/>
              <a:t>organised</a:t>
            </a:r>
            <a:r>
              <a:rPr lang="it-IT" sz="2400" dirty="0" smtClean="0"/>
              <a:t> </a:t>
            </a:r>
            <a:r>
              <a:rPr lang="it-IT" sz="2400" dirty="0" err="1" smtClean="0"/>
              <a:t>their</a:t>
            </a:r>
            <a:r>
              <a:rPr lang="it-IT" sz="2400" dirty="0" smtClean="0"/>
              <a:t> </a:t>
            </a:r>
            <a:r>
              <a:rPr lang="it-IT" sz="2400" dirty="0" err="1" smtClean="0"/>
              <a:t>own</a:t>
            </a:r>
            <a:r>
              <a:rPr lang="it-IT" sz="2400" dirty="0" smtClean="0"/>
              <a:t> </a:t>
            </a:r>
            <a:r>
              <a:rPr lang="it-IT" sz="2400" dirty="0" err="1" smtClean="0"/>
              <a:t>local</a:t>
            </a:r>
            <a:r>
              <a:rPr lang="it-IT" sz="2400" dirty="0" smtClean="0"/>
              <a:t> </a:t>
            </a:r>
            <a:r>
              <a:rPr lang="it-IT" sz="2400" dirty="0" err="1" smtClean="0"/>
              <a:t>events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845201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9775" y="255786"/>
            <a:ext cx="8229600" cy="940966"/>
          </a:xfrm>
        </p:spPr>
        <p:txBody>
          <a:bodyPr>
            <a:normAutofit/>
          </a:bodyPr>
          <a:lstStyle/>
          <a:p>
            <a:r>
              <a:rPr lang="it-IT" sz="4000" b="1" u="sng" dirty="0" smtClean="0"/>
              <a:t>Budget of the </a:t>
            </a:r>
            <a:r>
              <a:rPr lang="it-IT" sz="4000" b="1" u="sng" dirty="0" err="1" smtClean="0"/>
              <a:t>foundation</a:t>
            </a:r>
            <a:endParaRPr lang="it-IT" sz="4000" b="1" u="sng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323528" y="1439198"/>
            <a:ext cx="849694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/>
              <a:t>The </a:t>
            </a:r>
            <a:r>
              <a:rPr lang="it-IT" sz="2800" b="1" dirty="0" err="1" smtClean="0"/>
              <a:t>overall</a:t>
            </a:r>
            <a:r>
              <a:rPr lang="it-IT" sz="2800" b="1" dirty="0" smtClean="0"/>
              <a:t> budget of the </a:t>
            </a:r>
            <a:r>
              <a:rPr lang="it-IT" sz="2800" b="1" dirty="0" err="1" smtClean="0"/>
              <a:t>foundation</a:t>
            </a:r>
            <a:r>
              <a:rPr lang="it-IT" sz="2800" b="1" dirty="0" smtClean="0"/>
              <a:t>:</a:t>
            </a:r>
          </a:p>
          <a:p>
            <a:pPr algn="ctr"/>
            <a:endParaRPr lang="it-IT" sz="3600" b="1" dirty="0" smtClean="0"/>
          </a:p>
          <a:p>
            <a:pPr marL="457200" indent="-457200">
              <a:buFontTx/>
              <a:buChar char="-"/>
            </a:pPr>
            <a:r>
              <a:rPr lang="it-IT" sz="2400" dirty="0" smtClean="0"/>
              <a:t>30%       Network members and friend of the 		         </a:t>
            </a:r>
            <a:r>
              <a:rPr lang="it-IT" sz="2400" dirty="0" smtClean="0"/>
              <a:t>routes </a:t>
            </a:r>
            <a:r>
              <a:rPr lang="it-IT" sz="2400" dirty="0" smtClean="0"/>
              <a:t>of the olive tree;</a:t>
            </a:r>
          </a:p>
          <a:p>
            <a:endParaRPr lang="it-IT" sz="2400" dirty="0" smtClean="0"/>
          </a:p>
          <a:p>
            <a:pPr marL="457200" indent="-457200">
              <a:buFontTx/>
              <a:buChar char="-"/>
            </a:pPr>
            <a:r>
              <a:rPr lang="it-IT" sz="2400" dirty="0" smtClean="0"/>
              <a:t>20%        Income from publications and the routes 	          </a:t>
            </a:r>
            <a:r>
              <a:rPr lang="it-IT" sz="2400" dirty="0" smtClean="0"/>
              <a:t>of </a:t>
            </a:r>
            <a:r>
              <a:rPr lang="it-IT" sz="2400" dirty="0" smtClean="0"/>
              <a:t>the olive tree shop;</a:t>
            </a:r>
          </a:p>
          <a:p>
            <a:endParaRPr lang="it-IT" sz="2400" dirty="0" smtClean="0"/>
          </a:p>
          <a:p>
            <a:pPr marL="457200" indent="-457200">
              <a:buFontTx/>
              <a:buChar char="-"/>
            </a:pPr>
            <a:r>
              <a:rPr lang="it-IT" sz="2400" dirty="0" smtClean="0"/>
              <a:t>50%       External grants including grants from    		         </a:t>
            </a:r>
            <a:r>
              <a:rPr lang="it-IT" sz="2400" dirty="0" smtClean="0"/>
              <a:t>Chamber </a:t>
            </a:r>
            <a:r>
              <a:rPr lang="it-IT" sz="2400" dirty="0" smtClean="0"/>
              <a:t>of Commerce and Industry of </a:t>
            </a:r>
            <a:r>
              <a:rPr lang="tr-TR" sz="2400" dirty="0" smtClean="0"/>
              <a:t>        		 </a:t>
            </a:r>
            <a:r>
              <a:rPr lang="it-IT" sz="2400" dirty="0" smtClean="0"/>
              <a:t>Messenia</a:t>
            </a:r>
            <a:endParaRPr lang="it-IT" sz="2400" dirty="0"/>
          </a:p>
        </p:txBody>
      </p:sp>
      <p:cxnSp>
        <p:nvCxnSpPr>
          <p:cNvPr id="8" name="Connettore 2 7"/>
          <p:cNvCxnSpPr>
            <a:stCxn id="2" idx="2"/>
            <a:endCxn id="4" idx="0"/>
          </p:cNvCxnSpPr>
          <p:nvPr/>
        </p:nvCxnSpPr>
        <p:spPr>
          <a:xfrm flipH="1">
            <a:off x="4572000" y="1196752"/>
            <a:ext cx="42575" cy="2424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ccia a destra 11"/>
          <p:cNvSpPr/>
          <p:nvPr/>
        </p:nvSpPr>
        <p:spPr>
          <a:xfrm>
            <a:off x="1738136" y="2628963"/>
            <a:ext cx="360040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Freccia a destra 12"/>
          <p:cNvSpPr/>
          <p:nvPr/>
        </p:nvSpPr>
        <p:spPr>
          <a:xfrm>
            <a:off x="1738136" y="3724173"/>
            <a:ext cx="360040" cy="1412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Freccia a destra 13"/>
          <p:cNvSpPr/>
          <p:nvPr/>
        </p:nvSpPr>
        <p:spPr>
          <a:xfrm>
            <a:off x="1738136" y="4791066"/>
            <a:ext cx="360040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45209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009442" y="307363"/>
            <a:ext cx="7117180" cy="1080120"/>
          </a:xfrm>
        </p:spPr>
        <p:txBody>
          <a:bodyPr/>
          <a:lstStyle/>
          <a:p>
            <a:pPr algn="ctr"/>
            <a:r>
              <a:rPr lang="tr-TR" dirty="0" smtClean="0"/>
              <a:t>Future Activities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009442" y="1752578"/>
            <a:ext cx="7117180" cy="2304256"/>
          </a:xfrm>
        </p:spPr>
        <p:txBody>
          <a:bodyPr/>
          <a:lstStyle/>
          <a:p>
            <a:r>
              <a:rPr lang="en-US" dirty="0">
                <a:latin typeface="Bodoni MT" pitchFamily="18" charset="0"/>
              </a:rPr>
              <a:t>Want to develop tourism products in collaboration with other itineraries → would be offered by travel agencies</a:t>
            </a:r>
          </a:p>
          <a:p>
            <a:r>
              <a:rPr lang="hr-HR" dirty="0">
                <a:latin typeface="Bodoni MT" pitchFamily="18" charset="0"/>
              </a:rPr>
              <a:t>- </a:t>
            </a:r>
            <a:r>
              <a:rPr lang="en-US" dirty="0" smtClean="0">
                <a:latin typeface="Bodoni MT" pitchFamily="18" charset="0"/>
              </a:rPr>
              <a:t>3 </a:t>
            </a:r>
            <a:r>
              <a:rPr lang="en-US" dirty="0">
                <a:latin typeface="Bodoni MT" pitchFamily="18" charset="0"/>
              </a:rPr>
              <a:t>pilot ''itineraries'' in Peloponnese </a:t>
            </a:r>
          </a:p>
          <a:p>
            <a:r>
              <a:rPr lang="hr-HR" dirty="0">
                <a:latin typeface="Bodoni MT" pitchFamily="18" charset="0"/>
              </a:rPr>
              <a:t>- </a:t>
            </a:r>
            <a:r>
              <a:rPr lang="en-US" dirty="0" smtClean="0">
                <a:latin typeface="Bodoni MT" pitchFamily="18" charset="0"/>
              </a:rPr>
              <a:t>Greek </a:t>
            </a:r>
            <a:r>
              <a:rPr lang="en-US" dirty="0">
                <a:latin typeface="Bodoni MT" pitchFamily="18" charset="0"/>
              </a:rPr>
              <a:t>partners → promote the local heritage of the olive tree &amp; integrate it into a local itinerary </a:t>
            </a:r>
          </a:p>
          <a:p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4533718"/>
            <a:ext cx="2884672" cy="1919618"/>
          </a:xfrm>
          <a:prstGeom prst="rect">
            <a:avLst/>
          </a:prstGeom>
        </p:spPr>
      </p:pic>
      <p:pic>
        <p:nvPicPr>
          <p:cNvPr id="1028" name="Picture 4" descr="https://encrypted-tbn1.gstatic.com/images?q=tbn:ANd9GcRRkUu31prU9dn3B2pm7meQwhMjdHecRjy1j_vVHZgKCzyrpDx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477823"/>
            <a:ext cx="2857500" cy="1960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607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Conclusions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09443" y="1844824"/>
            <a:ext cx="7125112" cy="4608512"/>
          </a:xfrm>
        </p:spPr>
        <p:txBody>
          <a:bodyPr>
            <a:normAutofit/>
          </a:bodyPr>
          <a:lstStyle/>
          <a:p>
            <a:pPr marL="285750" indent="-285750" algn="just">
              <a:lnSpc>
                <a:spcPct val="110000"/>
              </a:lnSpc>
              <a:buFont typeface="Arial" pitchFamily="34" charset="0"/>
              <a:buChar char="•"/>
            </a:pPr>
            <a:r>
              <a:rPr lang="hr-HR" sz="2400" dirty="0">
                <a:latin typeface="Bodoni MT" pitchFamily="18" charset="0"/>
              </a:rPr>
              <a:t>Strong dimension related to sustainable </a:t>
            </a:r>
            <a:r>
              <a:rPr lang="hr-HR" sz="2400" dirty="0" smtClean="0">
                <a:latin typeface="Bodoni MT" pitchFamily="18" charset="0"/>
              </a:rPr>
              <a:t>development</a:t>
            </a:r>
            <a:endParaRPr lang="hr-HR" sz="2400" dirty="0">
              <a:latin typeface="Bodoni MT" pitchFamily="18" charset="0"/>
            </a:endParaRPr>
          </a:p>
          <a:p>
            <a:pPr marL="285750" indent="-285750" algn="just">
              <a:lnSpc>
                <a:spcPct val="110000"/>
              </a:lnSpc>
              <a:buFont typeface="Arial" pitchFamily="34" charset="0"/>
              <a:buChar char="•"/>
            </a:pPr>
            <a:r>
              <a:rPr lang="hr-HR" sz="2400" dirty="0">
                <a:latin typeface="Bodoni MT" pitchFamily="18" charset="0"/>
              </a:rPr>
              <a:t>Foundation annual budget is under €200 000 </a:t>
            </a:r>
          </a:p>
          <a:p>
            <a:pPr lvl="1" algn="just">
              <a:lnSpc>
                <a:spcPct val="110000"/>
              </a:lnSpc>
            </a:pPr>
            <a:r>
              <a:rPr lang="hr-HR" sz="2400" dirty="0">
                <a:latin typeface="Bodoni MT" pitchFamily="18" charset="0"/>
              </a:rPr>
              <a:t>~value for money~</a:t>
            </a:r>
          </a:p>
          <a:p>
            <a:pPr marL="285750" indent="-285750" algn="just">
              <a:lnSpc>
                <a:spcPct val="110000"/>
              </a:lnSpc>
              <a:buFont typeface="Arial" pitchFamily="34" charset="0"/>
              <a:buChar char="•"/>
            </a:pPr>
            <a:r>
              <a:rPr lang="hr-HR" sz="2400" dirty="0" smtClean="0">
                <a:latin typeface="Bodoni MT" pitchFamily="18" charset="0"/>
              </a:rPr>
              <a:t>La</a:t>
            </a:r>
            <a:r>
              <a:rPr lang="tr-TR" sz="2400" dirty="0" smtClean="0">
                <a:latin typeface="Bodoni MT" pitchFamily="18" charset="0"/>
              </a:rPr>
              <a:t>ck of</a:t>
            </a:r>
            <a:r>
              <a:rPr lang="hr-HR" sz="2400" dirty="0" smtClean="0">
                <a:latin typeface="Bodoni MT" pitchFamily="18" charset="0"/>
              </a:rPr>
              <a:t> </a:t>
            </a:r>
            <a:r>
              <a:rPr lang="hr-HR" sz="2400" dirty="0">
                <a:latin typeface="Bodoni MT" pitchFamily="18" charset="0"/>
              </a:rPr>
              <a:t>finance and dependent on regional agencies that </a:t>
            </a:r>
            <a:r>
              <a:rPr lang="tr-TR" sz="2400" dirty="0" smtClean="0">
                <a:latin typeface="Bodoni MT" pitchFamily="18" charset="0"/>
              </a:rPr>
              <a:t>is</a:t>
            </a:r>
            <a:r>
              <a:rPr lang="hr-HR" sz="2400" dirty="0" smtClean="0">
                <a:latin typeface="Bodoni MT" pitchFamily="18" charset="0"/>
              </a:rPr>
              <a:t> interest</a:t>
            </a:r>
            <a:r>
              <a:rPr lang="tr-TR" sz="2400" dirty="0" smtClean="0">
                <a:latin typeface="Bodoni MT" pitchFamily="18" charset="0"/>
              </a:rPr>
              <a:t>ed</a:t>
            </a:r>
            <a:r>
              <a:rPr lang="hr-HR" sz="2400" dirty="0" smtClean="0">
                <a:latin typeface="Bodoni MT" pitchFamily="18" charset="0"/>
              </a:rPr>
              <a:t> in</a:t>
            </a:r>
            <a:r>
              <a:rPr lang="tr-TR" sz="2400" dirty="0" smtClean="0">
                <a:latin typeface="Bodoni MT" pitchFamily="18" charset="0"/>
              </a:rPr>
              <a:t> </a:t>
            </a:r>
            <a:r>
              <a:rPr lang="hr-HR" sz="2400" dirty="0" smtClean="0">
                <a:latin typeface="Bodoni MT" pitchFamily="18" charset="0"/>
              </a:rPr>
              <a:t>loca</a:t>
            </a:r>
            <a:r>
              <a:rPr lang="tr-TR" sz="2400" dirty="0" smtClean="0">
                <a:latin typeface="Bodoni MT" pitchFamily="18" charset="0"/>
              </a:rPr>
              <a:t>l products</a:t>
            </a:r>
            <a:endParaRPr lang="hr-HR" sz="2400" dirty="0">
              <a:latin typeface="Bodoni MT" pitchFamily="18" charset="0"/>
            </a:endParaRPr>
          </a:p>
          <a:p>
            <a:pPr marL="285750" indent="-285750" algn="just">
              <a:lnSpc>
                <a:spcPct val="110000"/>
              </a:lnSpc>
              <a:buFont typeface="Arial" pitchFamily="34" charset="0"/>
              <a:buChar char="•"/>
            </a:pPr>
            <a:r>
              <a:rPr lang="hr-HR" sz="2400" dirty="0">
                <a:latin typeface="Bodoni MT" pitchFamily="18" charset="0"/>
              </a:rPr>
              <a:t>Domination of </a:t>
            </a:r>
            <a:r>
              <a:rPr lang="hr-HR" sz="2400" dirty="0" smtClean="0">
                <a:latin typeface="Bodoni MT" pitchFamily="18" charset="0"/>
              </a:rPr>
              <a:t>Greece</a:t>
            </a:r>
            <a:endParaRPr lang="hr-HR" sz="2400" dirty="0">
              <a:latin typeface="Bodoni MT" pitchFamily="18" charset="0"/>
            </a:endParaRPr>
          </a:p>
          <a:p>
            <a:pPr marL="285750" indent="-285750" algn="just">
              <a:lnSpc>
                <a:spcPct val="110000"/>
              </a:lnSpc>
              <a:buFont typeface="Arial" pitchFamily="34" charset="0"/>
              <a:buChar char="•"/>
            </a:pPr>
            <a:r>
              <a:rPr lang="hr-HR" sz="2400" dirty="0">
                <a:latin typeface="Bodoni MT" pitchFamily="18" charset="0"/>
              </a:rPr>
              <a:t>Many EU programmes under </a:t>
            </a:r>
            <a:endParaRPr lang="tr-TR" sz="2400" dirty="0">
              <a:latin typeface="Bodoni MT" pitchFamily="18" charset="0"/>
            </a:endParaRPr>
          </a:p>
          <a:p>
            <a:pPr marL="0" indent="0" algn="just">
              <a:lnSpc>
                <a:spcPct val="110000"/>
              </a:lnSpc>
              <a:buNone/>
            </a:pPr>
            <a:r>
              <a:rPr lang="tr-TR" sz="2400" dirty="0" smtClean="0">
                <a:latin typeface="Bodoni MT" pitchFamily="18" charset="0"/>
              </a:rPr>
              <a:t> </a:t>
            </a:r>
            <a:r>
              <a:rPr lang="tr-TR" sz="2400" dirty="0" smtClean="0">
                <a:latin typeface="Bodoni MT" pitchFamily="18" charset="0"/>
              </a:rPr>
              <a:t>    </a:t>
            </a:r>
            <a:r>
              <a:rPr lang="hr-HR" sz="2400" dirty="0" smtClean="0">
                <a:latin typeface="Bodoni MT" pitchFamily="18" charset="0"/>
              </a:rPr>
              <a:t>The </a:t>
            </a:r>
            <a:r>
              <a:rPr lang="hr-HR" sz="2400" dirty="0">
                <a:latin typeface="Bodoni MT" pitchFamily="18" charset="0"/>
              </a:rPr>
              <a:t>Routes of the Olive tree</a:t>
            </a:r>
          </a:p>
          <a:p>
            <a:endParaRPr lang="en-US" dirty="0"/>
          </a:p>
          <a:p>
            <a:endParaRPr lang="tr-TR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4581128"/>
            <a:ext cx="3384376" cy="211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13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Recommendations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09442" y="1772816"/>
            <a:ext cx="7125112" cy="475252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hr-HR" dirty="0">
                <a:latin typeface="Bodoni MT" pitchFamily="18" charset="0"/>
              </a:rPr>
              <a:t>Developing of </a:t>
            </a:r>
            <a:r>
              <a:rPr lang="en-US" dirty="0">
                <a:latin typeface="Bodoni MT" pitchFamily="18" charset="0"/>
              </a:rPr>
              <a:t>central planning (on the part of the Route) for all regions involved everywhere along the Route</a:t>
            </a:r>
            <a:endParaRPr lang="hr-HR" dirty="0">
              <a:latin typeface="Bodoni MT" pitchFamily="18" charset="0"/>
            </a:endParaRPr>
          </a:p>
          <a:p>
            <a:pPr algn="just"/>
            <a:endParaRPr lang="hr-HR" dirty="0">
              <a:latin typeface="Bodoni MT" pitchFamily="18" charset="0"/>
            </a:endParaRPr>
          </a:p>
          <a:p>
            <a:pPr algn="just"/>
            <a:r>
              <a:rPr lang="hr-HR" dirty="0">
                <a:latin typeface="Bodoni MT" pitchFamily="18" charset="0"/>
              </a:rPr>
              <a:t>N</a:t>
            </a:r>
            <a:r>
              <a:rPr lang="en-US" dirty="0">
                <a:latin typeface="Bodoni MT" pitchFamily="18" charset="0"/>
              </a:rPr>
              <a:t>ational or regional</a:t>
            </a:r>
            <a:r>
              <a:rPr lang="hr-HR" dirty="0">
                <a:latin typeface="Bodoni MT" pitchFamily="18" charset="0"/>
              </a:rPr>
              <a:t> </a:t>
            </a:r>
            <a:r>
              <a:rPr lang="en-US" dirty="0">
                <a:latin typeface="Bodoni MT" pitchFamily="18" charset="0"/>
              </a:rPr>
              <a:t>planning for public infrastructure, private investment, clustering, marketing, etc.</a:t>
            </a:r>
            <a:endParaRPr lang="hr-HR" dirty="0">
              <a:latin typeface="Bodoni MT" pitchFamily="18" charset="0"/>
            </a:endParaRPr>
          </a:p>
          <a:p>
            <a:pPr algn="just"/>
            <a:endParaRPr lang="hr-HR" dirty="0">
              <a:latin typeface="Bodoni MT" pitchFamily="18" charset="0"/>
            </a:endParaRPr>
          </a:p>
          <a:p>
            <a:pPr lvl="0" algn="just"/>
            <a:r>
              <a:rPr lang="hr-HR" dirty="0">
                <a:solidFill>
                  <a:prstClr val="black"/>
                </a:solidFill>
                <a:latin typeface="Bodoni MT" pitchFamily="18" charset="0"/>
              </a:rPr>
              <a:t>More </a:t>
            </a:r>
            <a:r>
              <a:rPr lang="en-US" dirty="0">
                <a:solidFill>
                  <a:prstClr val="black"/>
                </a:solidFill>
                <a:latin typeface="Bodoni MT" pitchFamily="18" charset="0"/>
              </a:rPr>
              <a:t>training programs and</a:t>
            </a:r>
            <a:r>
              <a:rPr lang="hr-HR" dirty="0">
                <a:solidFill>
                  <a:prstClr val="black"/>
                </a:solidFill>
                <a:latin typeface="Bodoni MT" pitchFamily="18" charset="0"/>
              </a:rPr>
              <a:t> </a:t>
            </a:r>
            <a:r>
              <a:rPr lang="en-US" dirty="0">
                <a:solidFill>
                  <a:prstClr val="black"/>
                </a:solidFill>
                <a:latin typeface="Bodoni MT" pitchFamily="18" charset="0"/>
              </a:rPr>
              <a:t>SME involvement</a:t>
            </a:r>
            <a:endParaRPr lang="hr-HR" dirty="0">
              <a:solidFill>
                <a:prstClr val="black"/>
              </a:solidFill>
              <a:latin typeface="Bodoni MT" pitchFamily="18" charset="0"/>
            </a:endParaRPr>
          </a:p>
          <a:p>
            <a:pPr algn="just"/>
            <a:endParaRPr lang="en-US" dirty="0">
              <a:latin typeface="Bodoni MT" pitchFamily="18" charset="0"/>
            </a:endParaRPr>
          </a:p>
          <a:p>
            <a:pPr lvl="0" algn="just"/>
            <a:r>
              <a:rPr lang="hr-HR" dirty="0">
                <a:solidFill>
                  <a:prstClr val="black"/>
                </a:solidFill>
                <a:latin typeface="Bodoni MT" pitchFamily="18" charset="0"/>
              </a:rPr>
              <a:t>O</a:t>
            </a:r>
            <a:r>
              <a:rPr lang="en-US" dirty="0">
                <a:solidFill>
                  <a:prstClr val="black"/>
                </a:solidFill>
                <a:latin typeface="Bodoni MT" pitchFamily="18" charset="0"/>
              </a:rPr>
              <a:t>pen shops in other countries </a:t>
            </a:r>
            <a:endParaRPr lang="hr-HR" dirty="0">
              <a:solidFill>
                <a:prstClr val="black"/>
              </a:solidFill>
              <a:latin typeface="Bodoni MT" pitchFamily="18" charset="0"/>
            </a:endParaRPr>
          </a:p>
          <a:p>
            <a:pPr lvl="0" algn="just"/>
            <a:r>
              <a:rPr lang="hr-HR" dirty="0">
                <a:solidFill>
                  <a:prstClr val="black"/>
                </a:solidFill>
                <a:latin typeface="Bodoni MT" pitchFamily="18" charset="0"/>
              </a:rPr>
              <a:t>Developing cross – marketing initiatives</a:t>
            </a:r>
          </a:p>
          <a:p>
            <a:pPr lvl="0" algn="just"/>
            <a:endParaRPr lang="hr-HR" dirty="0">
              <a:solidFill>
                <a:prstClr val="black"/>
              </a:solidFill>
              <a:latin typeface="Bodoni MT" pitchFamily="18" charset="0"/>
            </a:endParaRPr>
          </a:p>
          <a:p>
            <a:pPr lvl="0" algn="just"/>
            <a:r>
              <a:rPr lang="hr-HR" dirty="0">
                <a:solidFill>
                  <a:prstClr val="black"/>
                </a:solidFill>
                <a:latin typeface="Bodoni MT" pitchFamily="18" charset="0"/>
              </a:rPr>
              <a:t>Social network marketing</a:t>
            </a:r>
          </a:p>
          <a:p>
            <a:pPr lvl="0" algn="just"/>
            <a:r>
              <a:rPr lang="hr-HR" dirty="0">
                <a:solidFill>
                  <a:prstClr val="black"/>
                </a:solidFill>
                <a:latin typeface="Bodoni MT" pitchFamily="18" charset="0"/>
              </a:rPr>
              <a:t>On the website better information about the actual Routes and contact points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15480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Sources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>
                <a:hlinkClick r:id="rId2"/>
              </a:rPr>
              <a:t>http://</a:t>
            </a:r>
            <a:r>
              <a:rPr lang="tr-TR" dirty="0" smtClean="0">
                <a:hlinkClick r:id="rId2"/>
              </a:rPr>
              <a:t>www.olivetreeroute.gr/gr/index.php</a:t>
            </a:r>
            <a:endParaRPr lang="tr-TR" dirty="0" smtClean="0"/>
          </a:p>
          <a:p>
            <a:r>
              <a:rPr lang="tr-TR" dirty="0">
                <a:hlinkClick r:id="rId3"/>
              </a:rPr>
              <a:t>http://</a:t>
            </a:r>
            <a:r>
              <a:rPr lang="tr-TR" dirty="0" smtClean="0">
                <a:hlinkClick r:id="rId3"/>
              </a:rPr>
              <a:t>www.coe.int/t/dg4/cultureheritage/culture/routes/olive_en.asp</a:t>
            </a:r>
            <a:endParaRPr lang="tr-TR" dirty="0" smtClean="0"/>
          </a:p>
          <a:p>
            <a:r>
              <a:rPr lang="tr-TR" dirty="0">
                <a:hlinkClick r:id="rId4"/>
              </a:rPr>
              <a:t>http://</a:t>
            </a:r>
            <a:r>
              <a:rPr lang="tr-TR" dirty="0" smtClean="0">
                <a:hlinkClick r:id="rId4"/>
              </a:rPr>
              <a:t>www.euromedalex.org/fr/node/3000</a:t>
            </a:r>
            <a:endParaRPr lang="tr-TR" dirty="0" smtClean="0"/>
          </a:p>
          <a:p>
            <a:r>
              <a:rPr lang="tr-TR" dirty="0">
                <a:hlinkClick r:id="rId5"/>
              </a:rPr>
              <a:t>http://</a:t>
            </a:r>
            <a:r>
              <a:rPr lang="tr-TR" dirty="0" smtClean="0">
                <a:hlinkClick r:id="rId5"/>
              </a:rPr>
              <a:t>www.culture routes.lu/php/fo_index.php?lng=en&amp;dest=bd_pa_det&amp;rub=77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55106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09443" y="404664"/>
            <a:ext cx="7125112" cy="64533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sz="3200" dirty="0">
                <a:solidFill>
                  <a:schemeClr val="tx1"/>
                </a:solidFill>
              </a:rPr>
              <a:t>"Care for me and </a:t>
            </a:r>
            <a:endParaRPr lang="tr-TR" sz="32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tr-TR" sz="3200" dirty="0" smtClean="0">
                <a:solidFill>
                  <a:schemeClr val="tx1"/>
                </a:solidFill>
              </a:rPr>
              <a:t>I </a:t>
            </a:r>
            <a:r>
              <a:rPr lang="tr-TR" sz="3200" dirty="0">
                <a:solidFill>
                  <a:schemeClr val="tx1"/>
                </a:solidFill>
              </a:rPr>
              <a:t>will nourish you.</a:t>
            </a:r>
          </a:p>
          <a:p>
            <a:pPr marL="0" indent="0" algn="ctr">
              <a:buNone/>
            </a:pPr>
            <a:r>
              <a:rPr lang="tr-TR" sz="3200" dirty="0">
                <a:solidFill>
                  <a:schemeClr val="tx1"/>
                </a:solidFill>
              </a:rPr>
              <a:t>Water me and I will make you rich</a:t>
            </a:r>
            <a:r>
              <a:rPr lang="tr-TR" sz="3200" dirty="0" smtClean="0">
                <a:solidFill>
                  <a:schemeClr val="tx1"/>
                </a:solidFill>
              </a:rPr>
              <a:t>" </a:t>
            </a:r>
            <a:endParaRPr lang="tr-TR" sz="3200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tr-TR" sz="3200" dirty="0">
                <a:solidFill>
                  <a:schemeClr val="tx1"/>
                </a:solidFill>
              </a:rPr>
              <a:t>(Proverb from the Mediterranean) Thanks </a:t>
            </a:r>
            <a:r>
              <a:rPr lang="tr-TR" sz="3200" dirty="0" smtClean="0">
                <a:solidFill>
                  <a:schemeClr val="tx1"/>
                </a:solidFill>
              </a:rPr>
              <a:t>for your attention</a:t>
            </a:r>
          </a:p>
          <a:p>
            <a:pPr marL="0" indent="0">
              <a:buNone/>
            </a:pPr>
            <a:endParaRPr lang="tr-TR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BE" sz="2000" dirty="0" smtClean="0">
                <a:solidFill>
                  <a:schemeClr val="tx1"/>
                </a:solidFill>
              </a:rPr>
              <a:t>For </a:t>
            </a:r>
            <a:r>
              <a:rPr lang="fr-BE" sz="2000" dirty="0">
                <a:solidFill>
                  <a:schemeClr val="tx1"/>
                </a:solidFill>
              </a:rPr>
              <a:t>any further information please contact the representative </a:t>
            </a:r>
          </a:p>
          <a:p>
            <a:pPr marL="0" indent="0">
              <a:buNone/>
            </a:pPr>
            <a:r>
              <a:rPr lang="fr-BE" sz="2000" dirty="0">
                <a:solidFill>
                  <a:schemeClr val="tx1"/>
                </a:solidFill>
              </a:rPr>
              <a:t>Giulia Vallorani</a:t>
            </a:r>
            <a:endParaRPr lang="it-IT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sz="2000" dirty="0">
                <a:solidFill>
                  <a:schemeClr val="tx1"/>
                </a:solidFill>
              </a:rPr>
              <a:t>giulia.vallorani@gmail.com</a:t>
            </a:r>
          </a:p>
          <a:p>
            <a:pPr marL="0" indent="0">
              <a:buNone/>
            </a:pP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479056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1107</TotalTime>
  <Words>756</Words>
  <Application>Microsoft Office PowerPoint</Application>
  <PresentationFormat>Ekran Gösterisi (4:3)</PresentationFormat>
  <Paragraphs>154</Paragraphs>
  <Slides>22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8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22</vt:i4>
      </vt:variant>
    </vt:vector>
  </HeadingPairs>
  <TitlesOfParts>
    <vt:vector size="31" baseType="lpstr">
      <vt:lpstr>Arial</vt:lpstr>
      <vt:lpstr>Bodoni MT</vt:lpstr>
      <vt:lpstr>Calibri</vt:lpstr>
      <vt:lpstr>Courier New</vt:lpstr>
      <vt:lpstr>Trebuchet MS</vt:lpstr>
      <vt:lpstr>Verdana</vt:lpstr>
      <vt:lpstr>Wingdings</vt:lpstr>
      <vt:lpstr>Wingdings 2</vt:lpstr>
      <vt:lpstr>Spring</vt:lpstr>
      <vt:lpstr> </vt:lpstr>
      <vt:lpstr>Outline</vt:lpstr>
      <vt:lpstr>The Routes of the Olive Tree</vt:lpstr>
      <vt:lpstr>The Olive Tree Routes</vt:lpstr>
      <vt:lpstr>Participating Countries </vt:lpstr>
      <vt:lpstr>Principal Impacts</vt:lpstr>
      <vt:lpstr>THE OLIVE TREE, SYMBOL OF MEDITERRANEAN COUNTRIES</vt:lpstr>
      <vt:lpstr>History of the Route and nature of the organisation </vt:lpstr>
      <vt:lpstr>PowerPoint Sunusu</vt:lpstr>
      <vt:lpstr>PowerPoint Sunusu</vt:lpstr>
      <vt:lpstr>PowerPoint Sunusu</vt:lpstr>
      <vt:lpstr>Management Structure of the Routes of the Olive Tree</vt:lpstr>
      <vt:lpstr>Activities</vt:lpstr>
      <vt:lpstr>Co-Operations </vt:lpstr>
      <vt:lpstr>SUMMARY OBJECTIVES</vt:lpstr>
      <vt:lpstr>SUMMARY ACTIONS</vt:lpstr>
      <vt:lpstr>Budget of the foundation</vt:lpstr>
      <vt:lpstr>Future Activities</vt:lpstr>
      <vt:lpstr>Conclusions</vt:lpstr>
      <vt:lpstr>Recommendations</vt:lpstr>
      <vt:lpstr>Sources</vt:lpstr>
      <vt:lpstr>PowerPoint Sunusu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SUMMARY OBJECTIVES</dc:title>
  <dc:creator>MARY</dc:creator>
  <cp:lastModifiedBy>naciye</cp:lastModifiedBy>
  <cp:revision>58</cp:revision>
  <dcterms:created xsi:type="dcterms:W3CDTF">2013-11-06T16:53:25Z</dcterms:created>
  <dcterms:modified xsi:type="dcterms:W3CDTF">2013-11-11T22:45:55Z</dcterms:modified>
</cp:coreProperties>
</file>