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73" r:id="rId5"/>
    <p:sldId id="274" r:id="rId6"/>
    <p:sldId id="271" r:id="rId7"/>
    <p:sldId id="258" r:id="rId8"/>
    <p:sldId id="259" r:id="rId9"/>
    <p:sldId id="260" r:id="rId10"/>
    <p:sldId id="261" r:id="rId11"/>
    <p:sldId id="262" r:id="rId12"/>
    <p:sldId id="263" r:id="rId13"/>
    <p:sldId id="266" r:id="rId14"/>
    <p:sldId id="264" r:id="rId15"/>
    <p:sldId id="265" r:id="rId16"/>
    <p:sldId id="270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9CB62-2290-40AF-8158-C4CA13F92F60}" type="datetimeFigureOut">
              <a:rPr lang="it-IT" smtClean="0"/>
              <a:t>02/11/2010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BCEF2-DC4F-4532-873D-DC893D9EE60E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7" name="Segnaposto contenuto 6" descr="espejismo desiert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8" name="Segnaposto contenuto 7" descr="espejismo luce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3013392"/>
            <a:ext cx="4038600" cy="16995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Teoría</a:t>
            </a:r>
            <a:r>
              <a:rPr lang="it-IT" dirty="0" smtClean="0"/>
              <a:t> del </a:t>
            </a:r>
            <a:r>
              <a:rPr lang="it-IT" dirty="0" err="1" smtClean="0"/>
              <a:t>espejismo</a:t>
            </a:r>
            <a:endParaRPr lang="it-IT" dirty="0"/>
          </a:p>
        </p:txBody>
      </p:sp>
      <p:pic>
        <p:nvPicPr>
          <p:cNvPr id="5" name="Segnaposto contenuto 4" descr="espejismo Theory_of_mirag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81891"/>
            <a:ext cx="4038600" cy="2362581"/>
          </a:xfrm>
        </p:spPr>
      </p:pic>
      <p:pic>
        <p:nvPicPr>
          <p:cNvPr id="6" name="Segnaposto contenuto 5" descr="espejismo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857721"/>
            <a:ext cx="4038600" cy="201092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Humboldt</a:t>
            </a:r>
            <a:r>
              <a:rPr lang="it-IT" dirty="0" smtClean="0"/>
              <a:t>: </a:t>
            </a:r>
            <a:r>
              <a:rPr lang="it-IT" dirty="0" err="1" smtClean="0"/>
              <a:t>ficha</a:t>
            </a:r>
            <a:r>
              <a:rPr lang="it-IT" dirty="0" smtClean="0"/>
              <a:t> de </a:t>
            </a:r>
            <a:r>
              <a:rPr lang="it-IT" dirty="0" err="1" smtClean="0"/>
              <a:t>lectura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it-IT" dirty="0" err="1"/>
              <a:t>Prevalencia</a:t>
            </a:r>
            <a:r>
              <a:rPr lang="it-IT" dirty="0"/>
              <a:t> de </a:t>
            </a:r>
            <a:r>
              <a:rPr lang="it-IT" dirty="0" err="1"/>
              <a:t>lenguaje</a:t>
            </a:r>
            <a:r>
              <a:rPr lang="it-IT" dirty="0"/>
              <a:t> </a:t>
            </a:r>
            <a:r>
              <a:rPr lang="it-IT" b="1" dirty="0"/>
              <a:t>denotativo</a:t>
            </a:r>
            <a:r>
              <a:rPr lang="it-IT" dirty="0"/>
              <a:t> (</a:t>
            </a:r>
            <a:r>
              <a:rPr lang="it-IT" dirty="0" err="1"/>
              <a:t>científico</a:t>
            </a:r>
            <a:r>
              <a:rPr lang="it-IT" dirty="0"/>
              <a:t>: </a:t>
            </a:r>
            <a:r>
              <a:rPr lang="it-IT" dirty="0" err="1"/>
              <a:t>datos</a:t>
            </a:r>
            <a:r>
              <a:rPr lang="it-IT" dirty="0"/>
              <a:t>, </a:t>
            </a:r>
            <a:r>
              <a:rPr lang="it-IT" dirty="0" err="1"/>
              <a:t>mediciones</a:t>
            </a:r>
            <a:r>
              <a:rPr lang="it-IT" dirty="0"/>
              <a:t>, </a:t>
            </a:r>
            <a:r>
              <a:rPr lang="it-IT" dirty="0" err="1"/>
              <a:t>fenómenos</a:t>
            </a:r>
            <a:r>
              <a:rPr lang="it-IT" dirty="0"/>
              <a:t>), </a:t>
            </a:r>
            <a:r>
              <a:rPr lang="it-IT" dirty="0" err="1"/>
              <a:t>asociado</a:t>
            </a:r>
            <a:r>
              <a:rPr lang="it-IT" dirty="0"/>
              <a:t> a </a:t>
            </a:r>
            <a:r>
              <a:rPr lang="it-IT" dirty="0" err="1"/>
              <a:t>intervenciones</a:t>
            </a:r>
            <a:r>
              <a:rPr lang="it-IT" dirty="0"/>
              <a:t> de </a:t>
            </a:r>
            <a:r>
              <a:rPr lang="it-IT" dirty="0" err="1"/>
              <a:t>carácter</a:t>
            </a:r>
            <a:r>
              <a:rPr lang="it-IT" dirty="0"/>
              <a:t> </a:t>
            </a:r>
            <a:r>
              <a:rPr lang="it-IT" b="1" dirty="0"/>
              <a:t>connotativo</a:t>
            </a:r>
            <a:r>
              <a:rPr lang="it-IT" dirty="0"/>
              <a:t> (uso de </a:t>
            </a:r>
            <a:r>
              <a:rPr lang="it-IT" dirty="0" err="1"/>
              <a:t>adjetivos</a:t>
            </a:r>
            <a:r>
              <a:rPr lang="it-IT" dirty="0"/>
              <a:t>, uso de </a:t>
            </a:r>
            <a:r>
              <a:rPr lang="it-IT" dirty="0" err="1"/>
              <a:t>similitudes</a:t>
            </a:r>
            <a:r>
              <a:rPr lang="it-IT" dirty="0"/>
              <a:t>, </a:t>
            </a:r>
            <a:r>
              <a:rPr lang="it-IT" dirty="0" err="1"/>
              <a:t>metáforas</a:t>
            </a:r>
            <a:r>
              <a:rPr lang="it-IT" dirty="0"/>
              <a:t> y </a:t>
            </a:r>
            <a:r>
              <a:rPr lang="it-IT" dirty="0" err="1"/>
              <a:t>otras</a:t>
            </a:r>
            <a:r>
              <a:rPr lang="it-IT" dirty="0"/>
              <a:t> </a:t>
            </a:r>
            <a:r>
              <a:rPr lang="it-IT" dirty="0" err="1"/>
              <a:t>figuras</a:t>
            </a:r>
            <a:r>
              <a:rPr lang="it-IT" dirty="0"/>
              <a:t>).</a:t>
            </a:r>
          </a:p>
          <a:p>
            <a:pPr lvl="0"/>
            <a:r>
              <a:rPr lang="it-IT" dirty="0" err="1"/>
              <a:t>Alternancia</a:t>
            </a:r>
            <a:r>
              <a:rPr lang="it-IT" dirty="0"/>
              <a:t> de </a:t>
            </a:r>
            <a:r>
              <a:rPr lang="it-IT" b="1" dirty="0" err="1"/>
              <a:t>descripción</a:t>
            </a:r>
            <a:r>
              <a:rPr lang="it-IT" dirty="0"/>
              <a:t> y </a:t>
            </a:r>
            <a:r>
              <a:rPr lang="it-IT" b="1" dirty="0" err="1"/>
              <a:t>narración</a:t>
            </a:r>
            <a:r>
              <a:rPr lang="it-IT" dirty="0"/>
              <a:t>, con </a:t>
            </a:r>
            <a:r>
              <a:rPr lang="it-IT" dirty="0" err="1"/>
              <a:t>prevalencia</a:t>
            </a:r>
            <a:r>
              <a:rPr lang="it-IT" dirty="0"/>
              <a:t> de la </a:t>
            </a:r>
            <a:r>
              <a:rPr lang="it-IT" dirty="0" err="1"/>
              <a:t>primera</a:t>
            </a:r>
            <a:r>
              <a:rPr lang="it-IT" dirty="0"/>
              <a:t>. </a:t>
            </a:r>
          </a:p>
          <a:p>
            <a:pPr lvl="0"/>
            <a:r>
              <a:rPr lang="it-IT" dirty="0" err="1"/>
              <a:t>Caracterización</a:t>
            </a:r>
            <a:r>
              <a:rPr lang="it-IT" dirty="0"/>
              <a:t> del </a:t>
            </a:r>
            <a:r>
              <a:rPr lang="it-IT" dirty="0" err="1"/>
              <a:t>paisaje</a:t>
            </a:r>
            <a:r>
              <a:rPr lang="it-IT" dirty="0"/>
              <a:t>, </a:t>
            </a:r>
            <a:r>
              <a:rPr lang="it-IT" dirty="0" err="1"/>
              <a:t>rasgos</a:t>
            </a:r>
            <a:r>
              <a:rPr lang="it-IT" dirty="0"/>
              <a:t> </a:t>
            </a:r>
            <a:r>
              <a:rPr lang="it-IT" dirty="0" err="1"/>
              <a:t>repetidos</a:t>
            </a:r>
            <a:r>
              <a:rPr lang="it-IT" dirty="0"/>
              <a:t>: </a:t>
            </a:r>
            <a:r>
              <a:rPr lang="it-IT" dirty="0" err="1"/>
              <a:t>llanos=mar</a:t>
            </a:r>
            <a:r>
              <a:rPr lang="it-IT" dirty="0"/>
              <a:t>; </a:t>
            </a:r>
            <a:r>
              <a:rPr lang="it-IT" dirty="0" err="1"/>
              <a:t>horizonte</a:t>
            </a:r>
            <a:r>
              <a:rPr lang="it-IT" dirty="0"/>
              <a:t> </a:t>
            </a:r>
            <a:r>
              <a:rPr lang="it-IT" dirty="0" err="1"/>
              <a:t>huidizo</a:t>
            </a:r>
            <a:r>
              <a:rPr lang="it-IT" dirty="0"/>
              <a:t>; </a:t>
            </a:r>
            <a:r>
              <a:rPr lang="it-IT" dirty="0" err="1"/>
              <a:t>alteraciones</a:t>
            </a:r>
            <a:r>
              <a:rPr lang="it-IT" dirty="0"/>
              <a:t> de la </a:t>
            </a:r>
            <a:r>
              <a:rPr lang="it-IT" dirty="0" err="1"/>
              <a:t>percepción</a:t>
            </a:r>
            <a:r>
              <a:rPr lang="it-IT" dirty="0"/>
              <a:t> del </a:t>
            </a:r>
            <a:r>
              <a:rPr lang="it-IT" dirty="0" err="1"/>
              <a:t>observador</a:t>
            </a:r>
            <a:r>
              <a:rPr lang="it-IT" dirty="0"/>
              <a:t> (</a:t>
            </a:r>
            <a:r>
              <a:rPr lang="it-IT" dirty="0" err="1"/>
              <a:t>espejismos</a:t>
            </a:r>
            <a:r>
              <a:rPr lang="it-IT" dirty="0"/>
              <a:t>); </a:t>
            </a:r>
          </a:p>
          <a:p>
            <a:pPr lvl="0"/>
            <a:r>
              <a:rPr lang="it-IT" dirty="0"/>
              <a:t> </a:t>
            </a:r>
            <a:r>
              <a:rPr lang="it-IT" dirty="0" err="1"/>
              <a:t>Referencia</a:t>
            </a:r>
            <a:r>
              <a:rPr lang="it-IT" dirty="0"/>
              <a:t> </a:t>
            </a:r>
            <a:r>
              <a:rPr lang="it-IT" dirty="0" err="1"/>
              <a:t>contínua</a:t>
            </a:r>
            <a:r>
              <a:rPr lang="it-IT" dirty="0"/>
              <a:t> con </a:t>
            </a:r>
            <a:r>
              <a:rPr lang="it-IT" dirty="0" err="1"/>
              <a:t>paisajes</a:t>
            </a:r>
            <a:r>
              <a:rPr lang="it-IT" dirty="0"/>
              <a:t> </a:t>
            </a:r>
            <a:r>
              <a:rPr lang="it-IT" dirty="0" err="1"/>
              <a:t>considerados</a:t>
            </a:r>
            <a:r>
              <a:rPr lang="it-IT" dirty="0"/>
              <a:t> </a:t>
            </a:r>
            <a:r>
              <a:rPr lang="it-IT" dirty="0" err="1"/>
              <a:t>homólogos</a:t>
            </a:r>
            <a:r>
              <a:rPr lang="it-IT" dirty="0"/>
              <a:t> o </a:t>
            </a:r>
            <a:r>
              <a:rPr lang="it-IT" dirty="0" err="1"/>
              <a:t>parecidos</a:t>
            </a:r>
            <a:r>
              <a:rPr lang="it-IT" dirty="0"/>
              <a:t> (</a:t>
            </a:r>
            <a:r>
              <a:rPr lang="it-IT" dirty="0" err="1"/>
              <a:t>desiertos</a:t>
            </a:r>
            <a:r>
              <a:rPr lang="it-IT" dirty="0"/>
              <a:t> </a:t>
            </a:r>
            <a:r>
              <a:rPr lang="it-IT" dirty="0" err="1"/>
              <a:t>africanos</a:t>
            </a:r>
            <a:r>
              <a:rPr lang="it-IT" dirty="0"/>
              <a:t> y </a:t>
            </a:r>
            <a:r>
              <a:rPr lang="it-IT" dirty="0" err="1"/>
              <a:t>asiáticos</a:t>
            </a:r>
            <a:r>
              <a:rPr lang="it-IT" dirty="0"/>
              <a:t>) y </a:t>
            </a:r>
            <a:r>
              <a:rPr lang="it-IT" dirty="0" err="1"/>
              <a:t>establecimiento</a:t>
            </a:r>
            <a:r>
              <a:rPr lang="it-IT" dirty="0"/>
              <a:t> de </a:t>
            </a:r>
            <a:r>
              <a:rPr lang="it-IT" dirty="0" err="1"/>
              <a:t>analogías</a:t>
            </a:r>
            <a:r>
              <a:rPr lang="it-IT" dirty="0"/>
              <a:t> (pampas, </a:t>
            </a:r>
            <a:r>
              <a:rPr lang="it-IT" dirty="0" err="1"/>
              <a:t>nunca</a:t>
            </a:r>
            <a:r>
              <a:rPr lang="it-IT" dirty="0"/>
              <a:t> </a:t>
            </a:r>
            <a:r>
              <a:rPr lang="it-IT" dirty="0" err="1"/>
              <a:t>visitadas</a:t>
            </a:r>
            <a:r>
              <a:rPr lang="it-IT" dirty="0"/>
              <a:t>).</a:t>
            </a:r>
          </a:p>
          <a:p>
            <a:pPr lvl="0"/>
            <a:r>
              <a:rPr lang="it-IT" dirty="0" err="1"/>
              <a:t>Relación</a:t>
            </a:r>
            <a:r>
              <a:rPr lang="it-IT" dirty="0"/>
              <a:t> del </a:t>
            </a:r>
            <a:r>
              <a:rPr lang="it-IT" dirty="0" err="1"/>
              <a:t>paisaje</a:t>
            </a:r>
            <a:r>
              <a:rPr lang="it-IT" dirty="0"/>
              <a:t> con </a:t>
            </a:r>
            <a:r>
              <a:rPr lang="it-IT" dirty="0" err="1"/>
              <a:t>las</a:t>
            </a:r>
            <a:r>
              <a:rPr lang="it-IT" dirty="0"/>
              <a:t> </a:t>
            </a:r>
            <a:r>
              <a:rPr lang="it-IT" dirty="0" err="1"/>
              <a:t>especies</a:t>
            </a:r>
            <a:r>
              <a:rPr lang="it-IT" dirty="0"/>
              <a:t> </a:t>
            </a:r>
            <a:r>
              <a:rPr lang="it-IT" dirty="0" err="1"/>
              <a:t>animales</a:t>
            </a:r>
            <a:r>
              <a:rPr lang="it-IT" dirty="0"/>
              <a:t> y </a:t>
            </a:r>
            <a:r>
              <a:rPr lang="it-IT" dirty="0" err="1"/>
              <a:t>humana</a:t>
            </a:r>
            <a:r>
              <a:rPr lang="it-IT" dirty="0"/>
              <a:t> (</a:t>
            </a:r>
            <a:r>
              <a:rPr lang="it-IT" dirty="0" err="1"/>
              <a:t>falta</a:t>
            </a:r>
            <a:r>
              <a:rPr lang="it-IT" dirty="0"/>
              <a:t> de </a:t>
            </a:r>
            <a:r>
              <a:rPr lang="it-IT" dirty="0" err="1"/>
              <a:t>ganado</a:t>
            </a:r>
            <a:r>
              <a:rPr lang="it-IT" dirty="0"/>
              <a:t> </a:t>
            </a:r>
            <a:r>
              <a:rPr lang="it-IT" dirty="0" err="1"/>
              <a:t>vacuno</a:t>
            </a:r>
            <a:r>
              <a:rPr lang="it-IT" dirty="0"/>
              <a:t> y </a:t>
            </a:r>
            <a:r>
              <a:rPr lang="it-IT" dirty="0" err="1"/>
              <a:t>caballos</a:t>
            </a:r>
            <a:r>
              <a:rPr lang="it-IT" dirty="0"/>
              <a:t> </a:t>
            </a:r>
            <a:r>
              <a:rPr lang="it-IT" dirty="0" err="1"/>
              <a:t>como</a:t>
            </a:r>
            <a:r>
              <a:rPr lang="it-IT" dirty="0"/>
              <a:t> causa de la </a:t>
            </a:r>
            <a:r>
              <a:rPr lang="it-IT" dirty="0" err="1"/>
              <a:t>escasa</a:t>
            </a:r>
            <a:r>
              <a:rPr lang="it-IT" dirty="0"/>
              <a:t> </a:t>
            </a:r>
            <a:r>
              <a:rPr lang="it-IT" dirty="0" err="1"/>
              <a:t>evolución</a:t>
            </a:r>
            <a:r>
              <a:rPr lang="it-IT" dirty="0"/>
              <a:t> cultural; </a:t>
            </a:r>
            <a:r>
              <a:rPr lang="it-IT" dirty="0" err="1"/>
              <a:t>pereza</a:t>
            </a:r>
            <a:r>
              <a:rPr lang="it-IT" dirty="0"/>
              <a:t> e </a:t>
            </a:r>
            <a:r>
              <a:rPr lang="it-IT" dirty="0" err="1"/>
              <a:t>indolencia</a:t>
            </a:r>
            <a:r>
              <a:rPr lang="it-IT" dirty="0"/>
              <a:t> de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habitantes…</a:t>
            </a:r>
            <a:r>
              <a:rPr lang="it-IT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Antonello </a:t>
            </a:r>
            <a:r>
              <a:rPr lang="it-IT" dirty="0" err="1" smtClean="0"/>
              <a:t>Gerbi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i="1" dirty="0" smtClean="0"/>
              <a:t>La disputa del Nuovo Mondo</a:t>
            </a:r>
            <a:r>
              <a:rPr lang="it-IT" dirty="0" smtClean="0"/>
              <a:t>, 1955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i="1" dirty="0" smtClean="0"/>
              <a:t>La disputa del </a:t>
            </a:r>
            <a:r>
              <a:rPr lang="it-IT" i="1" dirty="0" err="1" smtClean="0"/>
              <a:t>Nuevo</a:t>
            </a:r>
            <a:r>
              <a:rPr lang="it-IT" i="1" dirty="0" smtClean="0"/>
              <a:t> </a:t>
            </a:r>
            <a:r>
              <a:rPr lang="it-IT" i="1" dirty="0" err="1" smtClean="0"/>
              <a:t>Mundo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G</a:t>
            </a:r>
            <a:r>
              <a:rPr lang="it-IT" dirty="0" err="1" smtClean="0"/>
              <a:t>erbi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“Con </a:t>
            </a:r>
            <a:r>
              <a:rPr lang="it-IT" dirty="0" err="1" smtClean="0"/>
              <a:t>Humboldt</a:t>
            </a:r>
            <a:r>
              <a:rPr lang="it-IT" dirty="0" smtClean="0"/>
              <a:t>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pensamiento</a:t>
            </a:r>
            <a:r>
              <a:rPr lang="it-IT" dirty="0"/>
              <a:t> </a:t>
            </a:r>
            <a:r>
              <a:rPr lang="it-IT" dirty="0" smtClean="0"/>
              <a:t>de Occidente </a:t>
            </a:r>
            <a:r>
              <a:rPr lang="it-IT" dirty="0" err="1" smtClean="0"/>
              <a:t>realiza</a:t>
            </a:r>
            <a:r>
              <a:rPr lang="it-IT" dirty="0" smtClean="0"/>
              <a:t> finalmente la conquista </a:t>
            </a:r>
            <a:r>
              <a:rPr lang="it-IT" dirty="0" err="1" smtClean="0"/>
              <a:t>pacífica</a:t>
            </a:r>
            <a:r>
              <a:rPr lang="it-IT" dirty="0" smtClean="0"/>
              <a:t> y </a:t>
            </a:r>
            <a:r>
              <a:rPr lang="it-IT" dirty="0" err="1" smtClean="0"/>
              <a:t>adquiere</a:t>
            </a:r>
            <a:r>
              <a:rPr lang="it-IT" dirty="0" smtClean="0"/>
              <a:t> idealmente a su proprio </a:t>
            </a:r>
            <a:r>
              <a:rPr lang="it-IT" dirty="0" err="1" smtClean="0"/>
              <a:t>mundo</a:t>
            </a:r>
            <a:r>
              <a:rPr lang="it-IT" dirty="0" smtClean="0"/>
              <a:t>,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Cosmos</a:t>
            </a:r>
            <a:r>
              <a:rPr lang="it-IT" dirty="0" smtClean="0"/>
              <a:t>, </a:t>
            </a:r>
            <a:r>
              <a:rPr lang="it-IT" dirty="0" err="1" smtClean="0"/>
              <a:t>esas</a:t>
            </a:r>
            <a:r>
              <a:rPr lang="it-IT" dirty="0" smtClean="0"/>
              <a:t> </a:t>
            </a:r>
            <a:r>
              <a:rPr lang="it-IT" dirty="0" err="1" smtClean="0"/>
              <a:t>regiones</a:t>
            </a:r>
            <a:r>
              <a:rPr lang="it-IT" dirty="0" smtClean="0"/>
              <a:t> </a:t>
            </a:r>
            <a:r>
              <a:rPr lang="it-IT" dirty="0" err="1" smtClean="0"/>
              <a:t>que</a:t>
            </a:r>
            <a:r>
              <a:rPr lang="it-IT" dirty="0" smtClean="0"/>
              <a:t> </a:t>
            </a:r>
            <a:r>
              <a:rPr lang="it-IT" dirty="0" err="1" smtClean="0"/>
              <a:t>hasta</a:t>
            </a:r>
            <a:r>
              <a:rPr lang="it-IT" dirty="0" smtClean="0"/>
              <a:t> </a:t>
            </a:r>
            <a:r>
              <a:rPr lang="it-IT" dirty="0" err="1" smtClean="0"/>
              <a:t>entonces</a:t>
            </a:r>
            <a:r>
              <a:rPr lang="it-IT" dirty="0" smtClean="0"/>
              <a:t> </a:t>
            </a:r>
            <a:r>
              <a:rPr lang="it-IT" dirty="0" err="1" smtClean="0"/>
              <a:t>habían</a:t>
            </a:r>
            <a:r>
              <a:rPr lang="it-IT" dirty="0" smtClean="0"/>
              <a:t> </a:t>
            </a:r>
            <a:r>
              <a:rPr lang="it-IT" dirty="0" err="1" smtClean="0"/>
              <a:t>sido</a:t>
            </a:r>
            <a:r>
              <a:rPr lang="it-IT" dirty="0" smtClean="0"/>
              <a:t> </a:t>
            </a:r>
            <a:r>
              <a:rPr lang="it-IT" dirty="0" err="1" smtClean="0"/>
              <a:t>únicamente</a:t>
            </a:r>
            <a:r>
              <a:rPr lang="it-IT" dirty="0" smtClean="0"/>
              <a:t> </a:t>
            </a:r>
            <a:r>
              <a:rPr lang="it-IT" dirty="0" err="1" smtClean="0"/>
              <a:t>objeto</a:t>
            </a:r>
            <a:r>
              <a:rPr lang="it-IT" dirty="0" smtClean="0"/>
              <a:t> de </a:t>
            </a:r>
            <a:r>
              <a:rPr lang="it-IT" dirty="0" err="1" smtClean="0"/>
              <a:t>curiosidad</a:t>
            </a:r>
            <a:r>
              <a:rPr lang="it-IT" dirty="0" smtClean="0"/>
              <a:t>, </a:t>
            </a:r>
            <a:r>
              <a:rPr lang="it-IT" dirty="0" err="1" smtClean="0"/>
              <a:t>maravilla</a:t>
            </a:r>
            <a:r>
              <a:rPr lang="it-IT" dirty="0" smtClean="0"/>
              <a:t> o </a:t>
            </a:r>
            <a:r>
              <a:rPr lang="it-IT" dirty="0" err="1" smtClean="0"/>
              <a:t>escarnio</a:t>
            </a:r>
            <a:r>
              <a:rPr lang="it-IT" dirty="0" smtClean="0"/>
              <a:t>.”</a:t>
            </a:r>
          </a:p>
          <a:p>
            <a:r>
              <a:rPr lang="it-IT" dirty="0" err="1" smtClean="0"/>
              <a:t>Humboldt</a:t>
            </a:r>
            <a:r>
              <a:rPr lang="it-IT" dirty="0" smtClean="0"/>
              <a:t> se </a:t>
            </a:r>
            <a:r>
              <a:rPr lang="it-IT" dirty="0" err="1" smtClean="0"/>
              <a:t>opone</a:t>
            </a:r>
            <a:r>
              <a:rPr lang="it-IT" dirty="0" smtClean="0"/>
              <a:t> a </a:t>
            </a:r>
            <a:r>
              <a:rPr lang="it-IT" dirty="0" err="1" smtClean="0"/>
              <a:t>las</a:t>
            </a:r>
            <a:r>
              <a:rPr lang="it-IT" dirty="0" smtClean="0"/>
              <a:t> </a:t>
            </a:r>
            <a:r>
              <a:rPr lang="it-IT" dirty="0" err="1" smtClean="0"/>
              <a:t>tesis</a:t>
            </a:r>
            <a:r>
              <a:rPr lang="it-IT" dirty="0" smtClean="0"/>
              <a:t> del naturalista </a:t>
            </a:r>
            <a:r>
              <a:rPr lang="it-IT" dirty="0" err="1" smtClean="0"/>
              <a:t>francés</a:t>
            </a:r>
            <a:r>
              <a:rPr lang="it-IT" dirty="0" smtClean="0"/>
              <a:t> Buffon </a:t>
            </a:r>
            <a:r>
              <a:rPr lang="it-IT" dirty="0" err="1" smtClean="0"/>
              <a:t>que</a:t>
            </a:r>
            <a:r>
              <a:rPr lang="it-IT" dirty="0" smtClean="0"/>
              <a:t>, 50 </a:t>
            </a:r>
            <a:r>
              <a:rPr lang="it-IT" dirty="0" err="1" smtClean="0"/>
              <a:t>años</a:t>
            </a:r>
            <a:r>
              <a:rPr lang="it-IT" dirty="0" smtClean="0"/>
              <a:t> </a:t>
            </a:r>
            <a:r>
              <a:rPr lang="it-IT" dirty="0" err="1" smtClean="0"/>
              <a:t>atrás</a:t>
            </a:r>
            <a:r>
              <a:rPr lang="it-IT" dirty="0" smtClean="0"/>
              <a:t>, </a:t>
            </a:r>
            <a:r>
              <a:rPr lang="it-IT" dirty="0" err="1"/>
              <a:t>había</a:t>
            </a:r>
            <a:r>
              <a:rPr lang="it-IT" dirty="0"/>
              <a:t> </a:t>
            </a:r>
            <a:r>
              <a:rPr lang="it-IT" dirty="0" err="1"/>
              <a:t>sostenido</a:t>
            </a:r>
            <a:r>
              <a:rPr lang="it-IT" dirty="0"/>
              <a:t> la </a:t>
            </a:r>
            <a:r>
              <a:rPr lang="it-IT" dirty="0" err="1"/>
              <a:t>inferioridad</a:t>
            </a:r>
            <a:r>
              <a:rPr lang="it-IT" dirty="0"/>
              <a:t> de </a:t>
            </a:r>
            <a:r>
              <a:rPr lang="it-IT" dirty="0" err="1"/>
              <a:t>las</a:t>
            </a:r>
            <a:r>
              <a:rPr lang="it-IT" dirty="0"/>
              <a:t> </a:t>
            </a:r>
            <a:r>
              <a:rPr lang="it-IT" dirty="0" err="1"/>
              <a:t>especies</a:t>
            </a:r>
            <a:r>
              <a:rPr lang="it-IT" dirty="0"/>
              <a:t> </a:t>
            </a:r>
            <a:r>
              <a:rPr lang="it-IT" dirty="0" err="1"/>
              <a:t>animales</a:t>
            </a:r>
            <a:r>
              <a:rPr lang="it-IT" dirty="0"/>
              <a:t> en </a:t>
            </a:r>
            <a:r>
              <a:rPr lang="it-IT" dirty="0" err="1"/>
              <a:t>las</a:t>
            </a:r>
            <a:r>
              <a:rPr lang="it-IT" dirty="0"/>
              <a:t> </a:t>
            </a:r>
            <a:r>
              <a:rPr lang="it-IT" dirty="0" err="1" smtClean="0"/>
              <a:t>Américas</a:t>
            </a:r>
            <a:r>
              <a:rPr lang="it-IT" dirty="0"/>
              <a:t>.</a:t>
            </a:r>
          </a:p>
          <a:p>
            <a:r>
              <a:rPr lang="it-IT" dirty="0" err="1"/>
              <a:t>Establece</a:t>
            </a:r>
            <a:r>
              <a:rPr lang="it-IT" dirty="0"/>
              <a:t> </a:t>
            </a:r>
            <a:r>
              <a:rPr lang="it-IT" dirty="0" err="1"/>
              <a:t>el</a:t>
            </a:r>
            <a:r>
              <a:rPr lang="it-IT" dirty="0"/>
              <a:t> principio de </a:t>
            </a:r>
            <a:r>
              <a:rPr lang="it-IT" dirty="0" err="1"/>
              <a:t>igualdad</a:t>
            </a:r>
            <a:r>
              <a:rPr lang="it-IT" dirty="0"/>
              <a:t> de la </a:t>
            </a:r>
            <a:r>
              <a:rPr lang="it-IT" dirty="0" err="1"/>
              <a:t>especie</a:t>
            </a:r>
            <a:r>
              <a:rPr lang="it-IT" dirty="0"/>
              <a:t> </a:t>
            </a:r>
            <a:r>
              <a:rPr lang="it-IT" dirty="0" err="1"/>
              <a:t>humana</a:t>
            </a:r>
            <a:r>
              <a:rPr lang="it-IT" dirty="0"/>
              <a:t>,de la </a:t>
            </a:r>
            <a:r>
              <a:rPr lang="it-IT" dirty="0" err="1"/>
              <a:t>que</a:t>
            </a:r>
            <a:r>
              <a:rPr lang="it-IT" dirty="0"/>
              <a:t> </a:t>
            </a:r>
            <a:r>
              <a:rPr lang="it-IT" dirty="0" err="1"/>
              <a:t>traza</a:t>
            </a:r>
            <a:r>
              <a:rPr lang="it-IT" dirty="0"/>
              <a:t> </a:t>
            </a:r>
            <a:r>
              <a:rPr lang="it-IT" dirty="0" err="1"/>
              <a:t>históricamente</a:t>
            </a:r>
            <a:r>
              <a:rPr lang="it-IT" dirty="0"/>
              <a:t> </a:t>
            </a:r>
            <a:r>
              <a:rPr lang="it-IT" dirty="0" err="1"/>
              <a:t>el</a:t>
            </a:r>
            <a:r>
              <a:rPr lang="it-IT" dirty="0"/>
              <a:t> camino de la </a:t>
            </a:r>
            <a:r>
              <a:rPr lang="it-IT" dirty="0" err="1"/>
              <a:t>evolución</a:t>
            </a:r>
            <a:r>
              <a:rPr lang="it-IT" dirty="0"/>
              <a:t>.</a:t>
            </a:r>
          </a:p>
          <a:p>
            <a:r>
              <a:rPr lang="it-IT" dirty="0"/>
              <a:t>Se entusiasma y </a:t>
            </a:r>
            <a:r>
              <a:rPr lang="it-IT" dirty="0" err="1"/>
              <a:t>exhalta</a:t>
            </a:r>
            <a:r>
              <a:rPr lang="it-IT" dirty="0"/>
              <a:t> la </a:t>
            </a:r>
            <a:r>
              <a:rPr lang="it-IT" dirty="0" err="1"/>
              <a:t>naturaleza</a:t>
            </a:r>
            <a:r>
              <a:rPr lang="it-IT" dirty="0"/>
              <a:t> americana </a:t>
            </a:r>
            <a:r>
              <a:rPr lang="it-IT" dirty="0" err="1"/>
              <a:t>sobre</a:t>
            </a:r>
            <a:r>
              <a:rPr lang="it-IT" dirty="0"/>
              <a:t> la base de </a:t>
            </a:r>
            <a:r>
              <a:rPr lang="it-IT" dirty="0" err="1"/>
              <a:t>principios</a:t>
            </a:r>
            <a:r>
              <a:rPr lang="it-IT" dirty="0"/>
              <a:t> </a:t>
            </a:r>
            <a:r>
              <a:rPr lang="it-IT" dirty="0" err="1"/>
              <a:t>vitalistas</a:t>
            </a:r>
            <a:r>
              <a:rPr lang="it-IT" dirty="0"/>
              <a:t> y </a:t>
            </a:r>
            <a:r>
              <a:rPr lang="it-IT" dirty="0" err="1" smtClean="0"/>
              <a:t>estéticos</a:t>
            </a:r>
            <a:r>
              <a:rPr lang="it-IT" dirty="0" smtClean="0"/>
              <a:t> </a:t>
            </a:r>
            <a:r>
              <a:rPr lang="it-IT" dirty="0"/>
              <a:t>del </a:t>
            </a:r>
            <a:r>
              <a:rPr lang="it-IT" b="1" dirty="0"/>
              <a:t>Romanticismo</a:t>
            </a:r>
            <a:r>
              <a:rPr lang="it-IT" dirty="0" smtClean="0"/>
              <a:t>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Mary Louise </a:t>
            </a:r>
            <a:r>
              <a:rPr lang="it-IT" dirty="0" err="1" smtClean="0"/>
              <a:t>Pratt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en-US" i="1" dirty="0" smtClean="0"/>
              <a:t>Imperial Eyes. Travel Writing and </a:t>
            </a:r>
            <a:r>
              <a:rPr lang="en-US" i="1" dirty="0" err="1" smtClean="0"/>
              <a:t>Transculturation</a:t>
            </a:r>
            <a:r>
              <a:rPr lang="en-US" dirty="0" smtClean="0"/>
              <a:t>, 1992</a:t>
            </a:r>
            <a:br>
              <a:rPr lang="en-US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i="1" dirty="0" smtClean="0"/>
              <a:t>Ojos </a:t>
            </a:r>
            <a:r>
              <a:rPr lang="it-IT" i="1" dirty="0" err="1" smtClean="0"/>
              <a:t>imperiales</a:t>
            </a:r>
            <a:r>
              <a:rPr lang="it-IT" i="1" dirty="0" smtClean="0"/>
              <a:t>. </a:t>
            </a:r>
            <a:r>
              <a:rPr lang="it-IT" i="1" dirty="0" err="1" smtClean="0"/>
              <a:t>Literatura</a:t>
            </a:r>
            <a:r>
              <a:rPr lang="it-IT" i="1" dirty="0" smtClean="0"/>
              <a:t> de </a:t>
            </a:r>
            <a:r>
              <a:rPr lang="it-IT" i="1" dirty="0" err="1" smtClean="0"/>
              <a:t>viajes</a:t>
            </a:r>
            <a:r>
              <a:rPr lang="it-IT" i="1" dirty="0" smtClean="0"/>
              <a:t> y </a:t>
            </a:r>
            <a:r>
              <a:rPr lang="it-IT" i="1" dirty="0" err="1" smtClean="0"/>
              <a:t>transculturación</a:t>
            </a:r>
            <a:r>
              <a:rPr lang="it-IT" dirty="0" smtClean="0"/>
              <a:t>, 1997</a:t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/>
              <a:t>Transculturación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/>
              <a:t> </a:t>
            </a:r>
            <a:r>
              <a:rPr lang="it-IT" dirty="0" smtClean="0"/>
              <a:t>   Intercambio </a:t>
            </a:r>
            <a:r>
              <a:rPr lang="it-IT" dirty="0"/>
              <a:t>cultural </a:t>
            </a:r>
            <a:r>
              <a:rPr lang="it-IT" dirty="0" err="1"/>
              <a:t>entre</a:t>
            </a:r>
            <a:r>
              <a:rPr lang="it-IT" dirty="0"/>
              <a:t> </a:t>
            </a:r>
            <a:r>
              <a:rPr lang="it-IT" dirty="0" err="1"/>
              <a:t>dos</a:t>
            </a:r>
            <a:r>
              <a:rPr lang="it-IT" dirty="0"/>
              <a:t> </a:t>
            </a:r>
            <a:r>
              <a:rPr lang="it-IT" dirty="0" err="1"/>
              <a:t>culturas</a:t>
            </a:r>
            <a:r>
              <a:rPr lang="it-IT" dirty="0"/>
              <a:t> </a:t>
            </a:r>
            <a:r>
              <a:rPr lang="it-IT" dirty="0" err="1"/>
              <a:t>que</a:t>
            </a:r>
            <a:r>
              <a:rPr lang="it-IT" dirty="0"/>
              <a:t> </a:t>
            </a:r>
            <a:r>
              <a:rPr lang="it-IT" dirty="0" err="1"/>
              <a:t>entran</a:t>
            </a:r>
            <a:r>
              <a:rPr lang="it-IT" dirty="0"/>
              <a:t> en </a:t>
            </a:r>
            <a:r>
              <a:rPr lang="it-IT" dirty="0" err="1"/>
              <a:t>contacto</a:t>
            </a:r>
            <a:r>
              <a:rPr lang="it-IT" dirty="0"/>
              <a:t> en un </a:t>
            </a:r>
            <a:r>
              <a:rPr lang="it-IT" dirty="0" err="1"/>
              <a:t>contexto</a:t>
            </a:r>
            <a:r>
              <a:rPr lang="it-IT" dirty="0"/>
              <a:t> de </a:t>
            </a:r>
            <a:r>
              <a:rPr lang="it-IT" dirty="0" err="1"/>
              <a:t>dominación</a:t>
            </a:r>
            <a:r>
              <a:rPr lang="it-IT" dirty="0"/>
              <a:t> (</a:t>
            </a:r>
            <a:r>
              <a:rPr lang="it-IT" dirty="0" err="1"/>
              <a:t>ej</a:t>
            </a:r>
            <a:r>
              <a:rPr lang="it-IT" dirty="0"/>
              <a:t>: colonialismo), por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cual</a:t>
            </a:r>
            <a:r>
              <a:rPr lang="it-IT" dirty="0"/>
              <a:t> un </a:t>
            </a:r>
            <a:r>
              <a:rPr lang="it-IT" dirty="0" err="1"/>
              <a:t>grupo</a:t>
            </a:r>
            <a:r>
              <a:rPr lang="it-IT" dirty="0"/>
              <a:t> social </a:t>
            </a:r>
            <a:r>
              <a:rPr lang="it-IT" dirty="0" err="1"/>
              <a:t>selecciona</a:t>
            </a:r>
            <a:r>
              <a:rPr lang="it-IT" dirty="0"/>
              <a:t>, </a:t>
            </a:r>
            <a:r>
              <a:rPr lang="it-IT" dirty="0" err="1"/>
              <a:t>recibe</a:t>
            </a:r>
            <a:r>
              <a:rPr lang="it-IT" dirty="0"/>
              <a:t> y </a:t>
            </a:r>
            <a:r>
              <a:rPr lang="it-IT" dirty="0" err="1"/>
              <a:t>adopta</a:t>
            </a:r>
            <a:r>
              <a:rPr lang="it-IT" dirty="0"/>
              <a:t> </a:t>
            </a:r>
            <a:r>
              <a:rPr lang="it-IT" dirty="0" err="1"/>
              <a:t>formas</a:t>
            </a:r>
            <a:r>
              <a:rPr lang="it-IT" dirty="0"/>
              <a:t> </a:t>
            </a:r>
            <a:r>
              <a:rPr lang="it-IT" dirty="0" err="1"/>
              <a:t>culturales</a:t>
            </a:r>
            <a:r>
              <a:rPr lang="it-IT" dirty="0"/>
              <a:t> de </a:t>
            </a:r>
            <a:r>
              <a:rPr lang="it-IT" dirty="0" err="1"/>
              <a:t>otro</a:t>
            </a:r>
            <a:r>
              <a:rPr lang="it-IT" dirty="0"/>
              <a:t> </a:t>
            </a:r>
            <a:r>
              <a:rPr lang="it-IT" dirty="0" err="1"/>
              <a:t>grupo</a:t>
            </a:r>
            <a:r>
              <a:rPr lang="it-IT" dirty="0"/>
              <a:t>. Al contrario de la </a:t>
            </a:r>
            <a:r>
              <a:rPr lang="it-IT" i="1" dirty="0" err="1"/>
              <a:t>aculturación</a:t>
            </a:r>
            <a:r>
              <a:rPr lang="it-IT" dirty="0"/>
              <a:t>, la </a:t>
            </a:r>
            <a:r>
              <a:rPr lang="it-IT" dirty="0" err="1"/>
              <a:t>transculturación</a:t>
            </a:r>
            <a:r>
              <a:rPr lang="it-IT" dirty="0"/>
              <a:t> indica </a:t>
            </a:r>
            <a:r>
              <a:rPr lang="it-IT" dirty="0" err="1"/>
              <a:t>que</a:t>
            </a:r>
            <a:r>
              <a:rPr lang="it-IT" dirty="0"/>
              <a:t> no solo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grupo</a:t>
            </a:r>
            <a:r>
              <a:rPr lang="it-IT" dirty="0"/>
              <a:t> social </a:t>
            </a:r>
            <a:r>
              <a:rPr lang="it-IT" dirty="0" err="1"/>
              <a:t>subordinado</a:t>
            </a:r>
            <a:r>
              <a:rPr lang="it-IT" dirty="0"/>
              <a:t> </a:t>
            </a:r>
            <a:r>
              <a:rPr lang="it-IT" dirty="0" err="1"/>
              <a:t>asimila</a:t>
            </a:r>
            <a:r>
              <a:rPr lang="it-IT" dirty="0"/>
              <a:t> </a:t>
            </a:r>
            <a:r>
              <a:rPr lang="it-IT" dirty="0" err="1"/>
              <a:t>formas</a:t>
            </a:r>
            <a:r>
              <a:rPr lang="it-IT" dirty="0"/>
              <a:t> </a:t>
            </a:r>
            <a:r>
              <a:rPr lang="it-IT" dirty="0" err="1"/>
              <a:t>culturales</a:t>
            </a:r>
            <a:r>
              <a:rPr lang="it-IT" dirty="0"/>
              <a:t> </a:t>
            </a:r>
            <a:r>
              <a:rPr lang="it-IT" dirty="0" err="1"/>
              <a:t>propias</a:t>
            </a:r>
            <a:r>
              <a:rPr lang="it-IT" dirty="0"/>
              <a:t> de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dominadores</a:t>
            </a:r>
            <a:r>
              <a:rPr lang="it-IT" dirty="0"/>
              <a:t>, sino </a:t>
            </a:r>
            <a:r>
              <a:rPr lang="it-IT" dirty="0" err="1"/>
              <a:t>que</a:t>
            </a:r>
            <a:r>
              <a:rPr lang="it-IT" dirty="0"/>
              <a:t> </a:t>
            </a:r>
            <a:r>
              <a:rPr lang="it-IT" dirty="0" err="1"/>
              <a:t>también</a:t>
            </a:r>
            <a:r>
              <a:rPr lang="it-IT" dirty="0"/>
              <a:t> </a:t>
            </a:r>
            <a:r>
              <a:rPr lang="it-IT" dirty="0" err="1"/>
              <a:t>puede</a:t>
            </a:r>
            <a:r>
              <a:rPr lang="it-IT" dirty="0"/>
              <a:t> </a:t>
            </a:r>
            <a:r>
              <a:rPr lang="it-IT" dirty="0" err="1"/>
              <a:t>ocurrir</a:t>
            </a:r>
            <a:r>
              <a:rPr lang="it-IT" dirty="0"/>
              <a:t> lo contrario. En </a:t>
            </a:r>
            <a:r>
              <a:rPr lang="it-IT" dirty="0" err="1"/>
              <a:t>todo</a:t>
            </a:r>
            <a:r>
              <a:rPr lang="it-IT" dirty="0"/>
              <a:t> caso,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grupo</a:t>
            </a:r>
            <a:r>
              <a:rPr lang="it-IT" dirty="0"/>
              <a:t> subalterno </a:t>
            </a:r>
            <a:r>
              <a:rPr lang="it-IT" dirty="0" err="1"/>
              <a:t>participa</a:t>
            </a:r>
            <a:r>
              <a:rPr lang="it-IT" dirty="0"/>
              <a:t> </a:t>
            </a:r>
            <a:r>
              <a:rPr lang="it-IT" dirty="0" err="1"/>
              <a:t>activamente</a:t>
            </a:r>
            <a:r>
              <a:rPr lang="it-IT" dirty="0"/>
              <a:t> en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proceso</a:t>
            </a:r>
            <a:r>
              <a:rPr lang="it-IT" dirty="0"/>
              <a:t>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/>
              <a:t>Zonas</a:t>
            </a:r>
            <a:r>
              <a:rPr lang="it-IT" b="1" dirty="0" smtClean="0"/>
              <a:t> de </a:t>
            </a:r>
            <a:r>
              <a:rPr lang="it-IT" b="1" dirty="0" err="1" smtClean="0"/>
              <a:t>contacto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/>
              <a:t> </a:t>
            </a:r>
            <a:r>
              <a:rPr lang="it-IT" dirty="0" smtClean="0"/>
              <a:t>   </a:t>
            </a:r>
            <a:r>
              <a:rPr lang="it-IT" dirty="0" err="1"/>
              <a:t>E</a:t>
            </a:r>
            <a:r>
              <a:rPr lang="it-IT" dirty="0" err="1" smtClean="0"/>
              <a:t>spacios</a:t>
            </a:r>
            <a:r>
              <a:rPr lang="it-IT" dirty="0" smtClean="0"/>
              <a:t> </a:t>
            </a:r>
            <a:r>
              <a:rPr lang="it-IT" dirty="0" err="1"/>
              <a:t>sociales</a:t>
            </a:r>
            <a:r>
              <a:rPr lang="it-IT" dirty="0"/>
              <a:t> en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que</a:t>
            </a:r>
            <a:r>
              <a:rPr lang="it-IT" dirty="0"/>
              <a:t> </a:t>
            </a:r>
            <a:r>
              <a:rPr lang="it-IT" dirty="0" err="1"/>
              <a:t>culturas</a:t>
            </a:r>
            <a:r>
              <a:rPr lang="it-IT" dirty="0"/>
              <a:t> </a:t>
            </a:r>
            <a:r>
              <a:rPr lang="it-IT" dirty="0" err="1"/>
              <a:t>dispares</a:t>
            </a:r>
            <a:r>
              <a:rPr lang="it-IT" dirty="0"/>
              <a:t> se </a:t>
            </a:r>
            <a:r>
              <a:rPr lang="it-IT" dirty="0" err="1"/>
              <a:t>encuentran</a:t>
            </a:r>
            <a:r>
              <a:rPr lang="it-IT" dirty="0"/>
              <a:t>, </a:t>
            </a:r>
            <a:r>
              <a:rPr lang="it-IT" dirty="0" err="1"/>
              <a:t>chocan</a:t>
            </a:r>
            <a:r>
              <a:rPr lang="it-IT" dirty="0"/>
              <a:t> y se </a:t>
            </a:r>
            <a:r>
              <a:rPr lang="it-IT" dirty="0" err="1"/>
              <a:t>enfrentan</a:t>
            </a:r>
            <a:r>
              <a:rPr lang="it-IT" dirty="0"/>
              <a:t>, en </a:t>
            </a:r>
            <a:r>
              <a:rPr lang="it-IT" dirty="0" err="1"/>
              <a:t>relaciones</a:t>
            </a:r>
            <a:r>
              <a:rPr lang="it-IT" dirty="0"/>
              <a:t> de </a:t>
            </a:r>
            <a:r>
              <a:rPr lang="it-IT" dirty="0" err="1"/>
              <a:t>dominación</a:t>
            </a:r>
            <a:r>
              <a:rPr lang="it-IT" dirty="0"/>
              <a:t> y </a:t>
            </a:r>
            <a:r>
              <a:rPr lang="it-IT" dirty="0" err="1"/>
              <a:t>subordinación</a:t>
            </a:r>
            <a:r>
              <a:rPr lang="it-IT" dirty="0"/>
              <a:t>, </a:t>
            </a:r>
            <a:r>
              <a:rPr lang="it-IT" dirty="0" err="1"/>
              <a:t>como</a:t>
            </a:r>
            <a:r>
              <a:rPr lang="it-IT" dirty="0"/>
              <a:t> </a:t>
            </a:r>
            <a:r>
              <a:rPr lang="it-IT" dirty="0" err="1"/>
              <a:t>ocurre</a:t>
            </a:r>
            <a:r>
              <a:rPr lang="it-IT" dirty="0"/>
              <a:t> en </a:t>
            </a:r>
            <a:r>
              <a:rPr lang="it-IT" dirty="0" err="1"/>
              <a:t>las</a:t>
            </a:r>
            <a:r>
              <a:rPr lang="it-IT" dirty="0"/>
              <a:t> </a:t>
            </a:r>
            <a:r>
              <a:rPr lang="it-IT" dirty="0" err="1"/>
              <a:t>colonias</a:t>
            </a:r>
            <a:r>
              <a:rPr lang="it-IT" dirty="0"/>
              <a:t>. 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Literatura</a:t>
            </a:r>
            <a:r>
              <a:rPr lang="it-IT" dirty="0" smtClean="0"/>
              <a:t> de </a:t>
            </a:r>
            <a:r>
              <a:rPr lang="it-IT" dirty="0" err="1" smtClean="0"/>
              <a:t>viaje</a:t>
            </a:r>
            <a:r>
              <a:rPr lang="it-IT" dirty="0" smtClean="0"/>
              <a:t> siglo XVIII/</a:t>
            </a:r>
            <a:r>
              <a:rPr lang="it-IT" dirty="0" err="1" smtClean="0"/>
              <a:t>XIX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La </a:t>
            </a:r>
            <a:r>
              <a:rPr lang="it-IT" dirty="0" err="1"/>
              <a:t>literatura</a:t>
            </a:r>
            <a:r>
              <a:rPr lang="it-IT" dirty="0"/>
              <a:t> de </a:t>
            </a:r>
            <a:r>
              <a:rPr lang="it-IT" dirty="0" err="1"/>
              <a:t>viaje</a:t>
            </a:r>
            <a:r>
              <a:rPr lang="it-IT" dirty="0"/>
              <a:t> </a:t>
            </a:r>
            <a:r>
              <a:rPr lang="it-IT" dirty="0" err="1"/>
              <a:t>escrita</a:t>
            </a:r>
            <a:r>
              <a:rPr lang="it-IT" dirty="0"/>
              <a:t> </a:t>
            </a:r>
            <a:r>
              <a:rPr lang="it-IT" dirty="0" smtClean="0"/>
              <a:t>por </a:t>
            </a:r>
            <a:r>
              <a:rPr lang="it-IT" dirty="0" err="1" smtClean="0"/>
              <a:t>viajeros</a:t>
            </a:r>
            <a:r>
              <a:rPr lang="it-IT" dirty="0" smtClean="0"/>
              <a:t> </a:t>
            </a:r>
            <a:r>
              <a:rPr lang="it-IT" dirty="0" err="1"/>
              <a:t>europeos</a:t>
            </a:r>
            <a:r>
              <a:rPr lang="it-IT" dirty="0"/>
              <a:t> a </a:t>
            </a:r>
            <a:r>
              <a:rPr lang="it-IT" dirty="0" err="1"/>
              <a:t>regiones</a:t>
            </a:r>
            <a:r>
              <a:rPr lang="it-IT" dirty="0"/>
              <a:t> no </a:t>
            </a:r>
            <a:r>
              <a:rPr lang="it-IT" dirty="0" err="1"/>
              <a:t>europeas</a:t>
            </a:r>
            <a:r>
              <a:rPr lang="it-IT" dirty="0"/>
              <a:t> </a:t>
            </a:r>
            <a:r>
              <a:rPr lang="it-IT" dirty="0" err="1"/>
              <a:t>refleja</a:t>
            </a:r>
            <a:r>
              <a:rPr lang="it-IT" dirty="0"/>
              <a:t>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b="1" dirty="0" err="1"/>
              <a:t>encuentro</a:t>
            </a:r>
            <a:r>
              <a:rPr lang="it-IT" b="1" dirty="0"/>
              <a:t> en la zona de </a:t>
            </a:r>
            <a:r>
              <a:rPr lang="it-IT" b="1" dirty="0" err="1" smtClean="0"/>
              <a:t>contacto</a:t>
            </a:r>
            <a:r>
              <a:rPr lang="it-IT" b="1" dirty="0" smtClean="0"/>
              <a:t> y </a:t>
            </a:r>
            <a:r>
              <a:rPr lang="it-IT" b="1" dirty="0" err="1" smtClean="0"/>
              <a:t>los</a:t>
            </a:r>
            <a:r>
              <a:rPr lang="it-IT" b="1" dirty="0" smtClean="0"/>
              <a:t> </a:t>
            </a:r>
            <a:r>
              <a:rPr lang="it-IT" b="1" dirty="0" err="1" smtClean="0"/>
              <a:t>fenómenos</a:t>
            </a:r>
            <a:r>
              <a:rPr lang="it-IT" b="1" dirty="0" smtClean="0"/>
              <a:t> de </a:t>
            </a:r>
            <a:r>
              <a:rPr lang="it-IT" b="1" dirty="0" err="1" smtClean="0"/>
              <a:t>transculturaci</a:t>
            </a:r>
            <a:r>
              <a:rPr lang="it-IT" b="1" dirty="0" err="1" smtClean="0"/>
              <a:t>ón</a:t>
            </a:r>
            <a:r>
              <a:rPr lang="it-IT" dirty="0" smtClean="0"/>
              <a:t>. </a:t>
            </a:r>
            <a:endParaRPr lang="it-IT" dirty="0"/>
          </a:p>
          <a:p>
            <a:pPr lvl="0"/>
            <a:r>
              <a:rPr lang="it-IT" dirty="0" err="1" smtClean="0"/>
              <a:t>Contribuye</a:t>
            </a:r>
            <a:r>
              <a:rPr lang="it-IT" dirty="0" smtClean="0"/>
              <a:t> a </a:t>
            </a:r>
            <a:r>
              <a:rPr lang="it-IT" dirty="0" err="1" smtClean="0"/>
              <a:t>imaginar</a:t>
            </a:r>
            <a:r>
              <a:rPr lang="it-IT" dirty="0" smtClean="0"/>
              <a:t>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/>
              <a:t>“resto del </a:t>
            </a:r>
            <a:r>
              <a:rPr lang="it-IT" dirty="0" err="1"/>
              <a:t>mundo</a:t>
            </a:r>
            <a:r>
              <a:rPr lang="it-IT" dirty="0"/>
              <a:t>” para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lectores</a:t>
            </a:r>
            <a:r>
              <a:rPr lang="it-IT" dirty="0"/>
              <a:t> </a:t>
            </a:r>
            <a:r>
              <a:rPr lang="it-IT" dirty="0" err="1"/>
              <a:t>europeos</a:t>
            </a:r>
            <a:r>
              <a:rPr lang="it-IT" dirty="0"/>
              <a:t>, generando una</a:t>
            </a:r>
            <a:r>
              <a:rPr lang="it-IT" b="1" dirty="0"/>
              <a:t> </a:t>
            </a:r>
            <a:r>
              <a:rPr lang="it-IT" b="1" dirty="0" err="1"/>
              <a:t>conciencia</a:t>
            </a:r>
            <a:r>
              <a:rPr lang="it-IT" b="1" dirty="0"/>
              <a:t> </a:t>
            </a:r>
            <a:r>
              <a:rPr lang="it-IT" b="1" dirty="0" err="1"/>
              <a:t>eurocentrada</a:t>
            </a:r>
            <a:r>
              <a:rPr lang="it-IT" b="1" dirty="0"/>
              <a:t> global</a:t>
            </a:r>
            <a:r>
              <a:rPr lang="it-IT" dirty="0"/>
              <a:t>.</a:t>
            </a:r>
          </a:p>
          <a:p>
            <a:pPr lvl="0"/>
            <a:r>
              <a:rPr lang="it-IT" dirty="0" smtClean="0"/>
              <a:t>Genera y consolida </a:t>
            </a:r>
            <a:r>
              <a:rPr lang="it-IT" dirty="0" err="1"/>
              <a:t>concepciones</a:t>
            </a:r>
            <a:r>
              <a:rPr lang="it-IT" dirty="0"/>
              <a:t> </a:t>
            </a:r>
            <a:r>
              <a:rPr lang="it-IT" dirty="0" err="1"/>
              <a:t>diferenciadas</a:t>
            </a:r>
            <a:r>
              <a:rPr lang="it-IT" dirty="0"/>
              <a:t> de Europa </a:t>
            </a:r>
            <a:r>
              <a:rPr lang="it-IT" dirty="0" err="1"/>
              <a:t>misma</a:t>
            </a:r>
            <a:r>
              <a:rPr lang="it-IT" dirty="0"/>
              <a:t> en </a:t>
            </a:r>
            <a:r>
              <a:rPr lang="it-IT" dirty="0" err="1"/>
              <a:t>relación</a:t>
            </a:r>
            <a:r>
              <a:rPr lang="it-IT" dirty="0"/>
              <a:t> con </a:t>
            </a:r>
            <a:r>
              <a:rPr lang="it-IT" dirty="0" err="1"/>
              <a:t>el</a:t>
            </a:r>
            <a:r>
              <a:rPr lang="it-IT" dirty="0"/>
              <a:t> “resto del </a:t>
            </a:r>
            <a:r>
              <a:rPr lang="it-IT" dirty="0" err="1"/>
              <a:t>mundo</a:t>
            </a:r>
            <a:r>
              <a:rPr lang="it-IT" dirty="0"/>
              <a:t>” .</a:t>
            </a:r>
          </a:p>
          <a:p>
            <a:pPr lvl="0"/>
            <a:r>
              <a:rPr lang="it-IT" dirty="0" smtClean="0"/>
              <a:t>Codifica </a:t>
            </a:r>
            <a:r>
              <a:rPr lang="it-IT" dirty="0"/>
              <a:t>y </a:t>
            </a:r>
            <a:r>
              <a:rPr lang="it-IT" dirty="0" err="1" smtClean="0"/>
              <a:t>legitima</a:t>
            </a:r>
            <a:r>
              <a:rPr lang="it-IT" dirty="0" smtClean="0"/>
              <a:t> </a:t>
            </a:r>
            <a:r>
              <a:rPr lang="it-IT" dirty="0" err="1"/>
              <a:t>las</a:t>
            </a:r>
            <a:r>
              <a:rPr lang="it-IT" dirty="0"/>
              <a:t> </a:t>
            </a:r>
            <a:r>
              <a:rPr lang="it-IT" dirty="0" err="1"/>
              <a:t>aspiraciones</a:t>
            </a:r>
            <a:r>
              <a:rPr lang="it-IT" dirty="0"/>
              <a:t> de </a:t>
            </a:r>
            <a:r>
              <a:rPr lang="it-IT" b="1" dirty="0" err="1"/>
              <a:t>expansión</a:t>
            </a:r>
            <a:r>
              <a:rPr lang="it-IT" b="1" dirty="0"/>
              <a:t> </a:t>
            </a:r>
            <a:r>
              <a:rPr lang="it-IT" b="1" dirty="0" err="1"/>
              <a:t>económica</a:t>
            </a:r>
            <a:r>
              <a:rPr lang="it-IT" b="1" dirty="0"/>
              <a:t> </a:t>
            </a:r>
            <a:r>
              <a:rPr lang="it-IT" dirty="0"/>
              <a:t>de Europa.</a:t>
            </a:r>
          </a:p>
          <a:p>
            <a:pPr lvl="0"/>
            <a:r>
              <a:rPr lang="it-IT" dirty="0" err="1" smtClean="0"/>
              <a:t>Influye</a:t>
            </a:r>
            <a:r>
              <a:rPr lang="it-IT" dirty="0" smtClean="0"/>
              <a:t> </a:t>
            </a:r>
            <a:r>
              <a:rPr lang="it-IT" dirty="0"/>
              <a:t>en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escritores</a:t>
            </a:r>
            <a:r>
              <a:rPr lang="it-IT" dirty="0"/>
              <a:t> </a:t>
            </a:r>
            <a:r>
              <a:rPr lang="it-IT" dirty="0" err="1" smtClean="0"/>
              <a:t>hispanoamericanos</a:t>
            </a:r>
            <a:r>
              <a:rPr lang="it-IT" dirty="0" smtClean="0"/>
              <a:t> </a:t>
            </a:r>
            <a:r>
              <a:rPr lang="it-IT" dirty="0"/>
              <a:t>de </a:t>
            </a:r>
            <a:r>
              <a:rPr lang="it-IT" dirty="0" err="1"/>
              <a:t>comienzos</a:t>
            </a:r>
            <a:r>
              <a:rPr lang="it-IT" dirty="0"/>
              <a:t> del siglo XIX, </a:t>
            </a:r>
            <a:r>
              <a:rPr lang="it-IT" dirty="0" err="1"/>
              <a:t>ocupados</a:t>
            </a:r>
            <a:r>
              <a:rPr lang="it-IT" dirty="0"/>
              <a:t> en </a:t>
            </a:r>
            <a:r>
              <a:rPr lang="it-IT" dirty="0" err="1"/>
              <a:t>establecer</a:t>
            </a:r>
            <a:r>
              <a:rPr lang="it-IT" dirty="0"/>
              <a:t> la </a:t>
            </a:r>
            <a:r>
              <a:rPr lang="it-IT" dirty="0" err="1"/>
              <a:t>autonomía</a:t>
            </a:r>
            <a:r>
              <a:rPr lang="it-IT" dirty="0"/>
              <a:t> cultural de </a:t>
            </a:r>
            <a:r>
              <a:rPr lang="it-IT" dirty="0" err="1"/>
              <a:t>las</a:t>
            </a:r>
            <a:r>
              <a:rPr lang="it-IT" dirty="0"/>
              <a:t> </a:t>
            </a:r>
            <a:r>
              <a:rPr lang="it-IT" dirty="0" err="1"/>
              <a:t>nuevas</a:t>
            </a:r>
            <a:r>
              <a:rPr lang="it-IT" dirty="0"/>
              <a:t> </a:t>
            </a:r>
            <a:r>
              <a:rPr lang="it-IT" dirty="0" err="1"/>
              <a:t>naciones</a:t>
            </a:r>
            <a:r>
              <a:rPr lang="it-IT" dirty="0"/>
              <a:t>, </a:t>
            </a:r>
            <a:r>
              <a:rPr lang="it-IT" dirty="0" err="1"/>
              <a:t>reteniendo</a:t>
            </a:r>
            <a:r>
              <a:rPr lang="it-IT" dirty="0"/>
              <a:t> </a:t>
            </a:r>
            <a:r>
              <a:rPr lang="it-IT" dirty="0" err="1"/>
              <a:t>determinados</a:t>
            </a:r>
            <a:r>
              <a:rPr lang="it-IT" dirty="0"/>
              <a:t> </a:t>
            </a:r>
            <a:r>
              <a:rPr lang="it-IT" dirty="0" err="1"/>
              <a:t>valores</a:t>
            </a:r>
            <a:r>
              <a:rPr lang="it-IT" dirty="0"/>
              <a:t> </a:t>
            </a:r>
            <a:r>
              <a:rPr lang="it-IT" dirty="0" err="1" smtClean="0"/>
              <a:t>europeos</a:t>
            </a:r>
            <a:r>
              <a:rPr lang="it-IT" dirty="0" smtClean="0"/>
              <a:t> </a:t>
            </a:r>
            <a:r>
              <a:rPr lang="it-IT" dirty="0" err="1" smtClean="0"/>
              <a:t>como</a:t>
            </a:r>
            <a:r>
              <a:rPr lang="it-IT" dirty="0" smtClean="0"/>
              <a:t> </a:t>
            </a:r>
            <a:r>
              <a:rPr lang="it-IT" dirty="0" err="1"/>
              <a:t>el</a:t>
            </a:r>
            <a:r>
              <a:rPr lang="it-IT" dirty="0"/>
              <a:t> de la </a:t>
            </a:r>
            <a:r>
              <a:rPr lang="it-IT" dirty="0" err="1"/>
              <a:t>supremacía</a:t>
            </a:r>
            <a:r>
              <a:rPr lang="it-IT" dirty="0"/>
              <a:t> </a:t>
            </a:r>
            <a:r>
              <a:rPr lang="it-IT" dirty="0" err="1"/>
              <a:t>blanca</a:t>
            </a:r>
            <a:r>
              <a:rPr lang="it-IT" dirty="0" smtClean="0"/>
              <a:t>. 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 smtClean="0"/>
              <a:t>Anticonquista</a:t>
            </a: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/>
              <a:t> </a:t>
            </a:r>
            <a:r>
              <a:rPr lang="it-IT" dirty="0" smtClean="0"/>
              <a:t>   </a:t>
            </a:r>
            <a:r>
              <a:rPr lang="it-IT" dirty="0" err="1"/>
              <a:t>E</a:t>
            </a:r>
            <a:r>
              <a:rPr lang="it-IT" dirty="0" err="1" smtClean="0"/>
              <a:t>strategia</a:t>
            </a:r>
            <a:r>
              <a:rPr lang="it-IT" dirty="0" smtClean="0"/>
              <a:t> </a:t>
            </a:r>
            <a:r>
              <a:rPr lang="it-IT" dirty="0"/>
              <a:t>de </a:t>
            </a:r>
            <a:r>
              <a:rPr lang="it-IT" dirty="0" err="1"/>
              <a:t>representación</a:t>
            </a:r>
            <a:r>
              <a:rPr lang="it-IT" dirty="0"/>
              <a:t> del </a:t>
            </a:r>
            <a:r>
              <a:rPr lang="it-IT" dirty="0" err="1"/>
              <a:t>espacio</a:t>
            </a:r>
            <a:r>
              <a:rPr lang="it-IT" dirty="0"/>
              <a:t> extra europeo por medio de </a:t>
            </a:r>
            <a:r>
              <a:rPr lang="it-IT" dirty="0" err="1"/>
              <a:t>las</a:t>
            </a:r>
            <a:r>
              <a:rPr lang="it-IT" dirty="0"/>
              <a:t> </a:t>
            </a:r>
            <a:r>
              <a:rPr lang="it-IT" dirty="0" err="1"/>
              <a:t>cuales</a:t>
            </a:r>
            <a:r>
              <a:rPr lang="it-IT" dirty="0"/>
              <a:t>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europeos</a:t>
            </a:r>
            <a:r>
              <a:rPr lang="it-IT" dirty="0"/>
              <a:t> </a:t>
            </a:r>
            <a:r>
              <a:rPr lang="it-IT" dirty="0" err="1"/>
              <a:t>declaran</a:t>
            </a:r>
            <a:r>
              <a:rPr lang="it-IT" dirty="0"/>
              <a:t> su </a:t>
            </a:r>
            <a:r>
              <a:rPr lang="it-IT" b="1" dirty="0" err="1"/>
              <a:t>inocencia</a:t>
            </a:r>
            <a:r>
              <a:rPr lang="it-IT" dirty="0"/>
              <a:t> al </a:t>
            </a:r>
            <a:r>
              <a:rPr lang="it-IT" dirty="0" err="1"/>
              <a:t>mismo</a:t>
            </a:r>
            <a:r>
              <a:rPr lang="it-IT" dirty="0"/>
              <a:t> </a:t>
            </a:r>
            <a:r>
              <a:rPr lang="it-IT" dirty="0" err="1"/>
              <a:t>tiempo</a:t>
            </a:r>
            <a:r>
              <a:rPr lang="it-IT" dirty="0"/>
              <a:t> </a:t>
            </a:r>
            <a:r>
              <a:rPr lang="it-IT" dirty="0" err="1"/>
              <a:t>que</a:t>
            </a:r>
            <a:r>
              <a:rPr lang="it-IT" dirty="0"/>
              <a:t> </a:t>
            </a:r>
            <a:r>
              <a:rPr lang="it-IT" dirty="0" err="1"/>
              <a:t>afirman</a:t>
            </a:r>
            <a:r>
              <a:rPr lang="it-IT" dirty="0"/>
              <a:t> la </a:t>
            </a:r>
            <a:r>
              <a:rPr lang="it-IT" b="1" dirty="0" err="1"/>
              <a:t>hegemonía</a:t>
            </a:r>
            <a:r>
              <a:rPr lang="it-IT" dirty="0"/>
              <a:t> europea. </a:t>
            </a:r>
            <a:r>
              <a:rPr lang="it-IT" dirty="0" smtClean="0"/>
              <a:t>La </a:t>
            </a:r>
            <a:r>
              <a:rPr lang="it-IT" dirty="0" err="1" smtClean="0"/>
              <a:t>literatura</a:t>
            </a:r>
            <a:r>
              <a:rPr lang="it-IT" dirty="0" smtClean="0"/>
              <a:t> de </a:t>
            </a:r>
            <a:r>
              <a:rPr lang="it-IT" dirty="0" err="1" smtClean="0"/>
              <a:t>viaje</a:t>
            </a:r>
            <a:r>
              <a:rPr lang="it-IT" dirty="0" smtClean="0"/>
              <a:t> </a:t>
            </a:r>
            <a:r>
              <a:rPr lang="it-IT" dirty="0" err="1" smtClean="0"/>
              <a:t>construye</a:t>
            </a:r>
            <a:r>
              <a:rPr lang="it-IT" dirty="0" smtClean="0"/>
              <a:t> </a:t>
            </a:r>
            <a:r>
              <a:rPr lang="it-IT" dirty="0"/>
              <a:t>la figura de un </a:t>
            </a:r>
            <a:r>
              <a:rPr lang="it-IT" b="1" dirty="0" err="1"/>
              <a:t>viajero</a:t>
            </a:r>
            <a:r>
              <a:rPr lang="it-IT" b="1" dirty="0"/>
              <a:t> </a:t>
            </a:r>
            <a:r>
              <a:rPr lang="it-IT" b="1" dirty="0" err="1"/>
              <a:t>observador</a:t>
            </a:r>
            <a:r>
              <a:rPr lang="it-IT" dirty="0"/>
              <a:t> antitético al </a:t>
            </a:r>
            <a:r>
              <a:rPr lang="it-IT" dirty="0" smtClean="0"/>
              <a:t>conquistador.</a:t>
            </a:r>
          </a:p>
          <a:p>
            <a:pPr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err="1" smtClean="0"/>
              <a:t>¿De</a:t>
            </a:r>
            <a:r>
              <a:rPr lang="it-IT" dirty="0" smtClean="0"/>
              <a:t> </a:t>
            </a:r>
            <a:r>
              <a:rPr lang="it-IT" dirty="0" err="1" smtClean="0"/>
              <a:t>qué</a:t>
            </a:r>
            <a:r>
              <a:rPr lang="it-IT" dirty="0" smtClean="0"/>
              <a:t> </a:t>
            </a:r>
            <a:r>
              <a:rPr lang="it-IT" dirty="0" err="1" smtClean="0"/>
              <a:t>manera</a:t>
            </a:r>
            <a:r>
              <a:rPr lang="it-IT" dirty="0" smtClean="0"/>
              <a:t>?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546848" cy="635670"/>
          </a:xfrm>
        </p:spPr>
        <p:txBody>
          <a:bodyPr>
            <a:normAutofit/>
          </a:bodyPr>
          <a:lstStyle/>
          <a:p>
            <a:r>
              <a:rPr lang="it-IT" sz="3200" b="1" dirty="0" err="1" smtClean="0"/>
              <a:t>Historia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natural</a:t>
            </a:r>
            <a:endParaRPr lang="it-IT" sz="3200" dirty="0"/>
          </a:p>
        </p:txBody>
      </p:sp>
      <p:pic>
        <p:nvPicPr>
          <p:cNvPr id="6" name="Segnaposto contenuto 5" descr="historia natur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59500" y="1124744"/>
            <a:ext cx="2516956" cy="3888432"/>
          </a:xfrm>
        </p:spPr>
      </p:pic>
      <p:sp>
        <p:nvSpPr>
          <p:cNvPr id="5" name="Segnaposto testo 4"/>
          <p:cNvSpPr>
            <a:spLocks noGrp="1"/>
          </p:cNvSpPr>
          <p:nvPr>
            <p:ph type="body" sz="half" idx="2"/>
          </p:nvPr>
        </p:nvSpPr>
        <p:spPr>
          <a:xfrm>
            <a:off x="457200" y="980728"/>
            <a:ext cx="4402832" cy="5145435"/>
          </a:xfrm>
        </p:spPr>
        <p:txBody>
          <a:bodyPr>
            <a:normAutofit fontScale="92500" lnSpcReduction="10000"/>
          </a:bodyPr>
          <a:lstStyle/>
          <a:p>
            <a:r>
              <a:rPr lang="it-IT" sz="2000" dirty="0" smtClean="0"/>
              <a:t> </a:t>
            </a:r>
          </a:p>
          <a:p>
            <a:r>
              <a:rPr lang="it-IT" sz="2000" dirty="0" smtClean="0"/>
              <a:t>Parte del </a:t>
            </a:r>
            <a:r>
              <a:rPr lang="it-IT" sz="2000" dirty="0" err="1" smtClean="0"/>
              <a:t>saber</a:t>
            </a:r>
            <a:r>
              <a:rPr lang="it-IT" sz="2000" dirty="0" smtClean="0"/>
              <a:t> </a:t>
            </a:r>
            <a:r>
              <a:rPr lang="it-IT" sz="2000" dirty="0" err="1" smtClean="0"/>
              <a:t>ya</a:t>
            </a:r>
            <a:r>
              <a:rPr lang="it-IT" sz="2000" dirty="0" smtClean="0"/>
              <a:t> </a:t>
            </a:r>
            <a:r>
              <a:rPr lang="it-IT" sz="2000" dirty="0" err="1" smtClean="0"/>
              <a:t>clasificada</a:t>
            </a:r>
            <a:r>
              <a:rPr lang="it-IT" sz="2000" dirty="0" smtClean="0"/>
              <a:t> por </a:t>
            </a:r>
            <a:r>
              <a:rPr lang="it-IT" sz="2000" dirty="0" err="1" smtClean="0"/>
              <a:t>Aristóteles</a:t>
            </a:r>
            <a:r>
              <a:rPr lang="it-IT" sz="2000" dirty="0" smtClean="0"/>
              <a:t>, </a:t>
            </a:r>
            <a:r>
              <a:rPr lang="it-IT" sz="2000" dirty="0" err="1" smtClean="0"/>
              <a:t>codificada</a:t>
            </a:r>
            <a:r>
              <a:rPr lang="it-IT" sz="2000" dirty="0" smtClean="0"/>
              <a:t> en la </a:t>
            </a:r>
            <a:r>
              <a:rPr lang="it-IT" sz="2000" i="1" dirty="0" err="1" smtClean="0"/>
              <a:t>Naturalis</a:t>
            </a:r>
            <a:r>
              <a:rPr lang="it-IT" sz="2000" i="1" dirty="0" smtClean="0"/>
              <a:t> </a:t>
            </a:r>
            <a:r>
              <a:rPr lang="it-IT" sz="2000" i="1" dirty="0" err="1" smtClean="0"/>
              <a:t>Historia</a:t>
            </a:r>
            <a:r>
              <a:rPr lang="it-IT" sz="2000" dirty="0" err="1" smtClean="0"/>
              <a:t>e</a:t>
            </a:r>
            <a:r>
              <a:rPr lang="it-IT" sz="2000" dirty="0" smtClean="0"/>
              <a:t> de Plinio </a:t>
            </a:r>
            <a:r>
              <a:rPr lang="it-IT" sz="2000" dirty="0" err="1" smtClean="0"/>
              <a:t>el</a:t>
            </a:r>
            <a:r>
              <a:rPr lang="it-IT" sz="2000" dirty="0" smtClean="0"/>
              <a:t> </a:t>
            </a:r>
            <a:r>
              <a:rPr lang="it-IT" sz="2000" dirty="0" err="1" smtClean="0"/>
              <a:t>Viejo</a:t>
            </a:r>
            <a:r>
              <a:rPr lang="it-IT" sz="2000" dirty="0" smtClean="0"/>
              <a:t> en </a:t>
            </a:r>
            <a:r>
              <a:rPr lang="it-IT" sz="2000" dirty="0" err="1" smtClean="0"/>
              <a:t>el</a:t>
            </a:r>
            <a:r>
              <a:rPr lang="it-IT" sz="2000" dirty="0" smtClean="0"/>
              <a:t> siglo I de </a:t>
            </a:r>
            <a:r>
              <a:rPr lang="it-IT" sz="2000" dirty="0" err="1" smtClean="0"/>
              <a:t>nuestra</a:t>
            </a:r>
            <a:r>
              <a:rPr lang="it-IT" sz="2000" dirty="0" smtClean="0"/>
              <a:t> era. </a:t>
            </a:r>
          </a:p>
          <a:p>
            <a:r>
              <a:rPr lang="it-IT" sz="2000" dirty="0" smtClean="0"/>
              <a:t>    En </a:t>
            </a:r>
            <a:r>
              <a:rPr lang="it-IT" sz="2000" dirty="0" err="1" smtClean="0"/>
              <a:t>los</a:t>
            </a:r>
            <a:r>
              <a:rPr lang="it-IT" sz="2000" dirty="0" smtClean="0"/>
              <a:t> </a:t>
            </a:r>
            <a:r>
              <a:rPr lang="it-IT" sz="2000" dirty="0" err="1" smtClean="0"/>
              <a:t>siglos</a:t>
            </a:r>
            <a:r>
              <a:rPr lang="it-IT" sz="2000" dirty="0" smtClean="0"/>
              <a:t> XVIII y XIX, la </a:t>
            </a:r>
            <a:r>
              <a:rPr lang="it-IT" sz="2000" dirty="0" err="1" smtClean="0"/>
              <a:t>historia</a:t>
            </a:r>
            <a:r>
              <a:rPr lang="it-IT" sz="2000" dirty="0" smtClean="0"/>
              <a:t> </a:t>
            </a:r>
            <a:r>
              <a:rPr lang="it-IT" sz="2000" dirty="0" err="1" smtClean="0"/>
              <a:t>natural</a:t>
            </a:r>
            <a:r>
              <a:rPr lang="it-IT" sz="2000" dirty="0" smtClean="0"/>
              <a:t> </a:t>
            </a:r>
            <a:r>
              <a:rPr lang="it-IT" sz="2000" dirty="0" err="1" smtClean="0"/>
              <a:t>fue</a:t>
            </a:r>
            <a:r>
              <a:rPr lang="it-IT" sz="2000" dirty="0" smtClean="0"/>
              <a:t> un término </a:t>
            </a:r>
            <a:r>
              <a:rPr lang="it-IT" sz="2000" dirty="0" err="1" smtClean="0"/>
              <a:t>que</a:t>
            </a:r>
            <a:r>
              <a:rPr lang="it-IT" sz="2000" dirty="0" smtClean="0"/>
              <a:t> se </a:t>
            </a:r>
            <a:r>
              <a:rPr lang="it-IT" sz="2000" dirty="0" err="1" smtClean="0"/>
              <a:t>usó</a:t>
            </a:r>
            <a:r>
              <a:rPr lang="it-IT" sz="2000" dirty="0" smtClean="0"/>
              <a:t> con </a:t>
            </a:r>
            <a:r>
              <a:rPr lang="it-IT" sz="2000" dirty="0" err="1" smtClean="0"/>
              <a:t>frecuencia</a:t>
            </a:r>
            <a:r>
              <a:rPr lang="it-IT" sz="2000" dirty="0" smtClean="0"/>
              <a:t> para </a:t>
            </a:r>
            <a:r>
              <a:rPr lang="it-IT" sz="2000" dirty="0" err="1" smtClean="0"/>
              <a:t>referirse</a:t>
            </a:r>
            <a:r>
              <a:rPr lang="it-IT" sz="2000" dirty="0" smtClean="0"/>
              <a:t> a </a:t>
            </a:r>
            <a:r>
              <a:rPr lang="it-IT" sz="2000" dirty="0" err="1" smtClean="0"/>
              <a:t>todos</a:t>
            </a:r>
            <a:r>
              <a:rPr lang="it-IT" sz="2000" dirty="0" smtClean="0"/>
              <a:t> </a:t>
            </a:r>
            <a:r>
              <a:rPr lang="it-IT" sz="2000" dirty="0" err="1" smtClean="0"/>
              <a:t>los</a:t>
            </a:r>
            <a:r>
              <a:rPr lang="it-IT" sz="2000" dirty="0" smtClean="0"/>
              <a:t> </a:t>
            </a:r>
            <a:r>
              <a:rPr lang="it-IT" sz="2000" b="1" dirty="0" err="1" smtClean="0"/>
              <a:t>estudios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científicos</a:t>
            </a:r>
            <a:r>
              <a:rPr lang="it-IT" sz="2000" dirty="0" smtClean="0"/>
              <a:t> </a:t>
            </a:r>
            <a:r>
              <a:rPr lang="it-IT" sz="2000" dirty="0" err="1" smtClean="0"/>
              <a:t>referidos</a:t>
            </a:r>
            <a:r>
              <a:rPr lang="it-IT" sz="2000" dirty="0" smtClean="0"/>
              <a:t> a la </a:t>
            </a:r>
            <a:r>
              <a:rPr lang="it-IT" sz="2000" b="1" dirty="0" err="1" smtClean="0"/>
              <a:t>botánica</a:t>
            </a:r>
            <a:r>
              <a:rPr lang="it-IT" sz="2000" dirty="0" smtClean="0"/>
              <a:t>, la </a:t>
            </a:r>
            <a:r>
              <a:rPr lang="it-IT" sz="2000" b="1" dirty="0" err="1" smtClean="0"/>
              <a:t>zoología</a:t>
            </a:r>
            <a:r>
              <a:rPr lang="it-IT" sz="2000" dirty="0" smtClean="0"/>
              <a:t> y la </a:t>
            </a:r>
            <a:r>
              <a:rPr lang="it-IT" sz="2000" b="1" dirty="0" err="1" smtClean="0"/>
              <a:t>paleontología</a:t>
            </a:r>
            <a:r>
              <a:rPr lang="it-IT" sz="2000" dirty="0" smtClean="0"/>
              <a:t>, en </a:t>
            </a:r>
            <a:r>
              <a:rPr lang="it-IT" sz="2000" dirty="0" err="1" smtClean="0"/>
              <a:t>oposición</a:t>
            </a:r>
            <a:r>
              <a:rPr lang="it-IT" sz="2000" dirty="0" smtClean="0"/>
              <a:t> a la </a:t>
            </a:r>
            <a:r>
              <a:rPr lang="it-IT" sz="2000" i="1" dirty="0" err="1" smtClean="0"/>
              <a:t>historia</a:t>
            </a:r>
            <a:r>
              <a:rPr lang="it-IT" sz="2000" i="1" dirty="0" smtClean="0"/>
              <a:t> </a:t>
            </a:r>
            <a:r>
              <a:rPr lang="it-IT" sz="2000" i="1" dirty="0" err="1" smtClean="0"/>
              <a:t>política</a:t>
            </a:r>
            <a:r>
              <a:rPr lang="it-IT" sz="2000" dirty="0" smtClean="0"/>
              <a:t> o </a:t>
            </a:r>
            <a:r>
              <a:rPr lang="it-IT" sz="2000" i="1" dirty="0" err="1" smtClean="0"/>
              <a:t>eclesiástica</a:t>
            </a:r>
            <a:r>
              <a:rPr lang="it-IT" sz="2000" dirty="0" smtClean="0"/>
              <a:t> (</a:t>
            </a:r>
            <a:r>
              <a:rPr lang="it-IT" sz="2000" dirty="0" err="1" smtClean="0"/>
              <a:t>teológica</a:t>
            </a:r>
            <a:r>
              <a:rPr lang="it-IT" sz="2000" dirty="0" smtClean="0"/>
              <a:t>), del </a:t>
            </a:r>
            <a:r>
              <a:rPr lang="it-IT" sz="2000" dirty="0" err="1" smtClean="0"/>
              <a:t>griego</a:t>
            </a:r>
            <a:r>
              <a:rPr lang="it-IT" sz="2000" dirty="0" smtClean="0"/>
              <a:t> </a:t>
            </a:r>
            <a:r>
              <a:rPr lang="it-IT" sz="2000" dirty="0" err="1" smtClean="0"/>
              <a:t>ἱστορία</a:t>
            </a:r>
            <a:r>
              <a:rPr lang="it-IT" sz="2000" dirty="0" smtClean="0"/>
              <a:t> (</a:t>
            </a:r>
            <a:r>
              <a:rPr lang="it-IT" sz="2000" dirty="0" err="1" smtClean="0"/>
              <a:t>istoría</a:t>
            </a:r>
            <a:r>
              <a:rPr lang="it-IT" sz="2000" dirty="0" smtClean="0"/>
              <a:t>): </a:t>
            </a:r>
            <a:r>
              <a:rPr lang="it-IT" sz="2000" dirty="0" err="1" smtClean="0"/>
              <a:t>conocimiento</a:t>
            </a:r>
            <a:r>
              <a:rPr lang="it-IT" sz="2000" dirty="0" smtClean="0"/>
              <a:t> </a:t>
            </a:r>
            <a:r>
              <a:rPr lang="it-IT" sz="2000" dirty="0" err="1" smtClean="0"/>
              <a:t>adquirido</a:t>
            </a:r>
            <a:r>
              <a:rPr lang="it-IT" sz="2000" dirty="0" smtClean="0"/>
              <a:t> por medio de </a:t>
            </a:r>
            <a:r>
              <a:rPr lang="it-IT" sz="2000" dirty="0" err="1" smtClean="0"/>
              <a:t>investigación</a:t>
            </a:r>
            <a:r>
              <a:rPr lang="it-IT" sz="2000" dirty="0" smtClean="0"/>
              <a:t>. </a:t>
            </a:r>
          </a:p>
          <a:p>
            <a:r>
              <a:rPr lang="it-IT" sz="2000" dirty="0" smtClean="0"/>
              <a:t>    </a:t>
            </a:r>
            <a:r>
              <a:rPr lang="it-IT" sz="2000" dirty="0" err="1" smtClean="0"/>
              <a:t>El</a:t>
            </a:r>
            <a:r>
              <a:rPr lang="it-IT" sz="2000" dirty="0" smtClean="0"/>
              <a:t> cultor de la HN se </a:t>
            </a:r>
            <a:r>
              <a:rPr lang="it-IT" sz="2000" dirty="0" err="1" smtClean="0"/>
              <a:t>define</a:t>
            </a:r>
            <a:r>
              <a:rPr lang="it-IT" sz="2000" dirty="0" smtClean="0"/>
              <a:t> </a:t>
            </a:r>
            <a:r>
              <a:rPr lang="it-IT" sz="2000" i="1" dirty="0" smtClean="0"/>
              <a:t>naturalista</a:t>
            </a:r>
            <a:r>
              <a:rPr lang="it-IT" sz="2000" dirty="0" smtClean="0"/>
              <a:t>. </a:t>
            </a:r>
          </a:p>
          <a:p>
            <a:r>
              <a:rPr lang="it-IT" sz="2000" dirty="0" smtClean="0"/>
              <a:t>    Con la </a:t>
            </a:r>
            <a:r>
              <a:rPr lang="it-IT" sz="2000" dirty="0" err="1" smtClean="0"/>
              <a:t>especialización</a:t>
            </a:r>
            <a:r>
              <a:rPr lang="it-IT" sz="2000" dirty="0" smtClean="0"/>
              <a:t> de </a:t>
            </a:r>
            <a:r>
              <a:rPr lang="it-IT" sz="2000" dirty="0" err="1" smtClean="0"/>
              <a:t>las</a:t>
            </a:r>
            <a:r>
              <a:rPr lang="it-IT" sz="2000" dirty="0" smtClean="0"/>
              <a:t> </a:t>
            </a:r>
            <a:r>
              <a:rPr lang="it-IT" sz="2000" dirty="0" err="1" smtClean="0"/>
              <a:t>ciencias</a:t>
            </a:r>
            <a:r>
              <a:rPr lang="it-IT" sz="2000" dirty="0" smtClean="0"/>
              <a:t> </a:t>
            </a:r>
            <a:r>
              <a:rPr lang="it-IT" sz="2000" dirty="0" err="1" smtClean="0"/>
              <a:t>naturales</a:t>
            </a:r>
            <a:r>
              <a:rPr lang="it-IT" sz="2000" dirty="0" smtClean="0"/>
              <a:t> del siglo XIX, la HN se </a:t>
            </a:r>
            <a:r>
              <a:rPr lang="it-IT" sz="2000" dirty="0" err="1" smtClean="0"/>
              <a:t>vuelve</a:t>
            </a:r>
            <a:r>
              <a:rPr lang="it-IT" sz="2000" dirty="0" smtClean="0"/>
              <a:t> una </a:t>
            </a:r>
            <a:r>
              <a:rPr lang="it-IT" sz="2000" dirty="0" err="1" smtClean="0"/>
              <a:t>actividad</a:t>
            </a:r>
            <a:r>
              <a:rPr lang="it-IT" sz="2000" dirty="0" smtClean="0"/>
              <a:t> </a:t>
            </a:r>
            <a:r>
              <a:rPr lang="it-IT" sz="2000" dirty="0" err="1" smtClean="0"/>
              <a:t>amatorial</a:t>
            </a:r>
            <a:r>
              <a:rPr lang="it-IT" sz="2000" dirty="0" smtClean="0"/>
              <a:t> y de </a:t>
            </a:r>
            <a:r>
              <a:rPr lang="it-IT" sz="2000" dirty="0" err="1" smtClean="0"/>
              <a:t>coleccionismo</a:t>
            </a:r>
            <a:r>
              <a:rPr lang="it-IT" sz="2000" dirty="0" smtClean="0"/>
              <a:t>. 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4000" dirty="0" err="1" smtClean="0"/>
              <a:t>Mediados</a:t>
            </a:r>
            <a:r>
              <a:rPr lang="it-IT" sz="4000" dirty="0" smtClean="0"/>
              <a:t> siglo XVIII, cambio en la </a:t>
            </a:r>
            <a:r>
              <a:rPr lang="it-IT" sz="4000" b="1" dirty="0" err="1" smtClean="0"/>
              <a:t>conciencia</a:t>
            </a:r>
            <a:r>
              <a:rPr lang="it-IT" sz="4000" b="1" dirty="0" smtClean="0"/>
              <a:t> planetaria europea</a:t>
            </a:r>
            <a:r>
              <a:rPr lang="it-IT" sz="4000" dirty="0" smtClean="0"/>
              <a:t>: </a:t>
            </a:r>
            <a:r>
              <a:rPr lang="it-IT" sz="3200" dirty="0" smtClean="0"/>
              <a:t/>
            </a:r>
            <a:br>
              <a:rPr lang="it-IT" sz="3200" dirty="0" smtClean="0"/>
            </a:br>
            <a:endParaRPr lang="it-IT" sz="32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lnSpcReduction="10000"/>
          </a:bodyPr>
          <a:lstStyle/>
          <a:p>
            <a:pPr lvl="0"/>
            <a:r>
              <a:rPr lang="it-IT" dirty="0" smtClean="0"/>
              <a:t>La </a:t>
            </a:r>
            <a:r>
              <a:rPr lang="it-IT" i="1" dirty="0" err="1" smtClean="0"/>
              <a:t>historia</a:t>
            </a:r>
            <a:r>
              <a:rPr lang="it-IT" i="1" dirty="0" smtClean="0"/>
              <a:t> </a:t>
            </a:r>
            <a:r>
              <a:rPr lang="it-IT" i="1" dirty="0" err="1"/>
              <a:t>natural</a:t>
            </a:r>
            <a:r>
              <a:rPr lang="it-IT" i="1" dirty="0"/>
              <a:t> </a:t>
            </a:r>
            <a:r>
              <a:rPr lang="it-IT" dirty="0" smtClean="0"/>
              <a:t>se </a:t>
            </a:r>
            <a:r>
              <a:rPr lang="it-IT" dirty="0" err="1" smtClean="0"/>
              <a:t>convierte</a:t>
            </a:r>
            <a:r>
              <a:rPr lang="it-IT" dirty="0" smtClean="0"/>
              <a:t> en </a:t>
            </a:r>
            <a:r>
              <a:rPr lang="it-IT" dirty="0" err="1" smtClean="0"/>
              <a:t>modelo</a:t>
            </a:r>
            <a:r>
              <a:rPr lang="it-IT" dirty="0" smtClean="0"/>
              <a:t> </a:t>
            </a:r>
            <a:r>
              <a:rPr lang="it-IT" dirty="0"/>
              <a:t>de </a:t>
            </a:r>
            <a:r>
              <a:rPr lang="it-IT" dirty="0" err="1" smtClean="0"/>
              <a:t>conocimiento</a:t>
            </a:r>
            <a:r>
              <a:rPr lang="it-IT" dirty="0" smtClean="0"/>
              <a:t> del </a:t>
            </a:r>
            <a:r>
              <a:rPr lang="it-IT" dirty="0" err="1" smtClean="0"/>
              <a:t>mundo</a:t>
            </a:r>
            <a:r>
              <a:rPr lang="it-IT" dirty="0" smtClean="0"/>
              <a:t>. Al </a:t>
            </a:r>
            <a:r>
              <a:rPr lang="it-IT" dirty="0" err="1" smtClean="0"/>
              <a:t>mismo</a:t>
            </a:r>
            <a:r>
              <a:rPr lang="it-IT" dirty="0" smtClean="0"/>
              <a:t> </a:t>
            </a:r>
            <a:r>
              <a:rPr lang="it-IT" dirty="0" err="1" smtClean="0"/>
              <a:t>tiempo</a:t>
            </a:r>
            <a:endParaRPr lang="it-IT" dirty="0"/>
          </a:p>
          <a:p>
            <a:r>
              <a:rPr lang="it-IT" dirty="0" smtClean="0"/>
              <a:t>Con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desarrollo</a:t>
            </a:r>
            <a:r>
              <a:rPr lang="it-IT" dirty="0" smtClean="0"/>
              <a:t> del capitalismo se </a:t>
            </a:r>
            <a:r>
              <a:rPr lang="it-IT" dirty="0" err="1" smtClean="0"/>
              <a:t>afirma</a:t>
            </a:r>
            <a:r>
              <a:rPr lang="it-IT" dirty="0" smtClean="0"/>
              <a:t> la </a:t>
            </a:r>
            <a:r>
              <a:rPr lang="it-IT" dirty="0" err="1" smtClean="0"/>
              <a:t>necesidad</a:t>
            </a:r>
            <a:r>
              <a:rPr lang="it-IT" dirty="0" smtClean="0"/>
              <a:t> de </a:t>
            </a:r>
            <a:r>
              <a:rPr lang="it-IT" dirty="0" err="1" smtClean="0"/>
              <a:t>materias</a:t>
            </a:r>
            <a:r>
              <a:rPr lang="it-IT" dirty="0" smtClean="0"/>
              <a:t> </a:t>
            </a:r>
            <a:r>
              <a:rPr lang="it-IT" dirty="0" err="1" smtClean="0"/>
              <a:t>primas</a:t>
            </a:r>
            <a:r>
              <a:rPr lang="it-IT" dirty="0" smtClean="0"/>
              <a:t> y de </a:t>
            </a:r>
            <a:r>
              <a:rPr lang="it-IT" dirty="0" err="1" smtClean="0"/>
              <a:t>extender</a:t>
            </a:r>
            <a:r>
              <a:rPr lang="it-IT" dirty="0" smtClean="0"/>
              <a:t>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comercio</a:t>
            </a:r>
            <a:r>
              <a:rPr lang="it-IT" dirty="0" smtClean="0"/>
              <a:t> </a:t>
            </a:r>
            <a:r>
              <a:rPr lang="it-IT" dirty="0" err="1" smtClean="0"/>
              <a:t>costero</a:t>
            </a:r>
            <a:r>
              <a:rPr lang="it-IT" dirty="0" smtClean="0"/>
              <a:t> </a:t>
            </a:r>
            <a:r>
              <a:rPr lang="it-IT" dirty="0" err="1" smtClean="0"/>
              <a:t>hacia</a:t>
            </a:r>
            <a:r>
              <a:rPr lang="it-IT" dirty="0" smtClean="0"/>
              <a:t> </a:t>
            </a:r>
            <a:r>
              <a:rPr lang="it-IT" dirty="0" err="1" smtClean="0"/>
              <a:t>las</a:t>
            </a:r>
            <a:r>
              <a:rPr lang="it-IT" dirty="0" smtClean="0"/>
              <a:t> </a:t>
            </a:r>
            <a:r>
              <a:rPr lang="it-IT" dirty="0" err="1" smtClean="0"/>
              <a:t>tierras</a:t>
            </a:r>
            <a:r>
              <a:rPr lang="it-IT" dirty="0" smtClean="0"/>
              <a:t> </a:t>
            </a:r>
            <a:r>
              <a:rPr lang="it-IT" dirty="0" err="1" smtClean="0"/>
              <a:t>interiores</a:t>
            </a:r>
            <a:r>
              <a:rPr lang="it-IT" dirty="0" smtClean="0"/>
              <a:t>.</a:t>
            </a:r>
          </a:p>
          <a:p>
            <a:pPr>
              <a:buNone/>
            </a:pPr>
            <a:r>
              <a:rPr lang="it-IT" dirty="0" err="1" smtClean="0"/>
              <a:t>Consecuencias</a:t>
            </a:r>
            <a:r>
              <a:rPr lang="it-IT" dirty="0" smtClean="0"/>
              <a:t>:</a:t>
            </a:r>
            <a:endParaRPr lang="it-IT" dirty="0" smtClean="0"/>
          </a:p>
          <a:p>
            <a:pPr lvl="0"/>
            <a:r>
              <a:rPr lang="it-IT" dirty="0" smtClean="0"/>
              <a:t>Se da impulso </a:t>
            </a:r>
            <a:r>
              <a:rPr lang="it-IT" dirty="0" err="1"/>
              <a:t>hacia</a:t>
            </a:r>
            <a:r>
              <a:rPr lang="it-IT" dirty="0"/>
              <a:t> la </a:t>
            </a:r>
            <a:r>
              <a:rPr lang="it-IT" dirty="0" err="1"/>
              <a:t>exploración</a:t>
            </a:r>
            <a:r>
              <a:rPr lang="it-IT" dirty="0"/>
              <a:t> del </a:t>
            </a:r>
            <a:r>
              <a:rPr lang="it-IT" dirty="0" err="1"/>
              <a:t>interior</a:t>
            </a:r>
            <a:r>
              <a:rPr lang="it-IT" dirty="0"/>
              <a:t>, en </a:t>
            </a:r>
            <a:r>
              <a:rPr lang="it-IT" dirty="0" err="1"/>
              <a:t>oposición</a:t>
            </a:r>
            <a:r>
              <a:rPr lang="it-IT" dirty="0"/>
              <a:t> a la </a:t>
            </a:r>
            <a:r>
              <a:rPr lang="it-IT" dirty="0" err="1"/>
              <a:t>marítima</a:t>
            </a:r>
            <a:endParaRPr lang="it-IT" dirty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1735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Taxonomía</a:t>
            </a:r>
            <a:r>
              <a:rPr lang="it-IT" dirty="0" smtClean="0"/>
              <a:t> de </a:t>
            </a:r>
            <a:r>
              <a:rPr lang="it-IT" dirty="0" err="1" smtClean="0"/>
              <a:t>Linneo</a:t>
            </a:r>
            <a:endParaRPr lang="it-IT" dirty="0" smtClean="0"/>
          </a:p>
          <a:p>
            <a:r>
              <a:rPr lang="it-IT" dirty="0" err="1" smtClean="0"/>
              <a:t>Expedición</a:t>
            </a:r>
            <a:r>
              <a:rPr lang="it-IT" dirty="0" smtClean="0"/>
              <a:t> </a:t>
            </a:r>
            <a:r>
              <a:rPr lang="it-IT" dirty="0" err="1" smtClean="0"/>
              <a:t>cient</a:t>
            </a:r>
            <a:r>
              <a:rPr lang="it-IT" dirty="0" err="1" smtClean="0"/>
              <a:t>ífica</a:t>
            </a:r>
            <a:r>
              <a:rPr lang="it-IT" dirty="0" smtClean="0"/>
              <a:t> de La Condamine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330824" cy="779686"/>
          </a:xfrm>
        </p:spPr>
        <p:txBody>
          <a:bodyPr/>
          <a:lstStyle/>
          <a:p>
            <a:r>
              <a:rPr lang="it-IT" sz="4000" dirty="0" err="1" smtClean="0"/>
              <a:t>Linneo</a:t>
            </a:r>
            <a:endParaRPr lang="it-IT" sz="4000" dirty="0"/>
          </a:p>
        </p:txBody>
      </p:sp>
      <p:pic>
        <p:nvPicPr>
          <p:cNvPr id="5" name="Segnaposto contenuto 4" descr="linneo ritratto giova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59400" y="1427956"/>
            <a:ext cx="2540000" cy="3543300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340768"/>
            <a:ext cx="3898776" cy="4785395"/>
          </a:xfrm>
        </p:spPr>
        <p:txBody>
          <a:bodyPr>
            <a:noAutofit/>
          </a:bodyPr>
          <a:lstStyle/>
          <a:p>
            <a:r>
              <a:rPr lang="it-IT" sz="1800" dirty="0" smtClean="0"/>
              <a:t> </a:t>
            </a:r>
            <a:r>
              <a:rPr lang="it-IT" sz="2800" dirty="0" err="1" smtClean="0"/>
              <a:t>Publicación</a:t>
            </a:r>
            <a:r>
              <a:rPr lang="it-IT" sz="2800" dirty="0" smtClean="0"/>
              <a:t> de </a:t>
            </a:r>
            <a:r>
              <a:rPr lang="it-IT" sz="2800" b="1" i="1" dirty="0" err="1" smtClean="0"/>
              <a:t>Systema</a:t>
            </a:r>
            <a:r>
              <a:rPr lang="it-IT" sz="2800" b="1" i="1" dirty="0" smtClean="0"/>
              <a:t> </a:t>
            </a:r>
            <a:r>
              <a:rPr lang="it-IT" sz="2800" b="1" i="1" dirty="0" err="1" smtClean="0"/>
              <a:t>Naturae</a:t>
            </a:r>
            <a:r>
              <a:rPr lang="it-IT" sz="2800" dirty="0" smtClean="0"/>
              <a:t>, de Carl </a:t>
            </a:r>
            <a:r>
              <a:rPr lang="it-IT" sz="2800" dirty="0" err="1" smtClean="0"/>
              <a:t>Linneo</a:t>
            </a:r>
            <a:r>
              <a:rPr lang="it-IT" sz="2800" dirty="0" smtClean="0"/>
              <a:t>, </a:t>
            </a:r>
            <a:r>
              <a:rPr lang="it-IT" sz="2800" dirty="0" err="1" smtClean="0"/>
              <a:t>perfeccionado</a:t>
            </a:r>
            <a:r>
              <a:rPr lang="it-IT" sz="2800" dirty="0" smtClean="0"/>
              <a:t> en 1750. </a:t>
            </a:r>
            <a:r>
              <a:rPr lang="it-IT" sz="2800" dirty="0" err="1" smtClean="0"/>
              <a:t>Clasificación</a:t>
            </a:r>
            <a:r>
              <a:rPr lang="it-IT" sz="2800" dirty="0" smtClean="0"/>
              <a:t> </a:t>
            </a:r>
            <a:r>
              <a:rPr lang="it-IT" sz="2800" dirty="0" err="1" smtClean="0"/>
              <a:t>destinada</a:t>
            </a:r>
            <a:r>
              <a:rPr lang="it-IT" sz="2800" dirty="0" smtClean="0"/>
              <a:t> a </a:t>
            </a:r>
            <a:r>
              <a:rPr lang="it-IT" sz="2800" dirty="0" err="1" smtClean="0"/>
              <a:t>categorizar</a:t>
            </a:r>
            <a:r>
              <a:rPr lang="it-IT" sz="2800" dirty="0" smtClean="0"/>
              <a:t> </a:t>
            </a:r>
            <a:r>
              <a:rPr lang="it-IT" sz="2800" dirty="0" err="1" smtClean="0"/>
              <a:t>todas</a:t>
            </a:r>
            <a:r>
              <a:rPr lang="it-IT" sz="2800" dirty="0" smtClean="0"/>
              <a:t> </a:t>
            </a:r>
            <a:r>
              <a:rPr lang="it-IT" sz="2800" dirty="0" err="1" smtClean="0"/>
              <a:t>las</a:t>
            </a:r>
            <a:r>
              <a:rPr lang="it-IT" sz="2800" dirty="0" smtClean="0"/>
              <a:t> </a:t>
            </a:r>
            <a:r>
              <a:rPr lang="it-IT" sz="2800" dirty="0" err="1" smtClean="0"/>
              <a:t>formas</a:t>
            </a:r>
            <a:r>
              <a:rPr lang="it-IT" sz="2800" dirty="0" smtClean="0"/>
              <a:t> </a:t>
            </a:r>
            <a:r>
              <a:rPr lang="it-IT" sz="2800" dirty="0" err="1" smtClean="0"/>
              <a:t>vegetales</a:t>
            </a:r>
            <a:r>
              <a:rPr lang="it-IT" sz="2800" dirty="0" smtClean="0"/>
              <a:t> del </a:t>
            </a:r>
            <a:r>
              <a:rPr lang="it-IT" sz="2800" dirty="0" err="1" smtClean="0"/>
              <a:t>planeta</a:t>
            </a:r>
            <a:r>
              <a:rPr lang="it-IT" sz="2800" dirty="0" smtClean="0"/>
              <a:t>, </a:t>
            </a:r>
            <a:r>
              <a:rPr lang="it-IT" sz="2800" dirty="0" err="1" smtClean="0"/>
              <a:t>más</a:t>
            </a:r>
            <a:r>
              <a:rPr lang="it-IT" sz="2800" dirty="0" smtClean="0"/>
              <a:t> tarde </a:t>
            </a:r>
            <a:r>
              <a:rPr lang="it-IT" sz="2800" dirty="0" err="1" smtClean="0"/>
              <a:t>aplicado</a:t>
            </a:r>
            <a:r>
              <a:rPr lang="it-IT" sz="2800" dirty="0" smtClean="0"/>
              <a:t> </a:t>
            </a:r>
            <a:r>
              <a:rPr lang="it-IT" sz="2800" dirty="0" err="1" smtClean="0"/>
              <a:t>también</a:t>
            </a:r>
            <a:r>
              <a:rPr lang="it-IT" sz="2800" dirty="0" smtClean="0"/>
              <a:t> al </a:t>
            </a:r>
            <a:r>
              <a:rPr lang="it-IT" sz="2800" dirty="0" err="1" smtClean="0"/>
              <a:t>mundo</a:t>
            </a:r>
            <a:r>
              <a:rPr lang="it-IT" sz="2800" dirty="0" smtClean="0"/>
              <a:t> </a:t>
            </a:r>
            <a:r>
              <a:rPr lang="it-IT" sz="2800" dirty="0" err="1" smtClean="0"/>
              <a:t>animal</a:t>
            </a:r>
            <a:r>
              <a:rPr lang="it-IT" sz="2800" dirty="0" smtClean="0"/>
              <a:t> y </a:t>
            </a:r>
            <a:r>
              <a:rPr lang="it-IT" sz="2800" dirty="0" err="1" smtClean="0"/>
              <a:t>mineral</a:t>
            </a:r>
            <a:r>
              <a:rPr lang="it-IT" sz="28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79686"/>
          </a:xfrm>
        </p:spPr>
        <p:txBody>
          <a:bodyPr/>
          <a:lstStyle/>
          <a:p>
            <a:r>
              <a:rPr lang="it-IT" dirty="0" err="1" smtClean="0"/>
              <a:t>Taxonomía</a:t>
            </a:r>
            <a:r>
              <a:rPr lang="it-IT" dirty="0" smtClean="0"/>
              <a:t> de </a:t>
            </a:r>
            <a:r>
              <a:rPr lang="it-IT" dirty="0" err="1" smtClean="0"/>
              <a:t>linneo</a:t>
            </a:r>
            <a:endParaRPr lang="it-IT" dirty="0"/>
          </a:p>
        </p:txBody>
      </p:sp>
      <p:pic>
        <p:nvPicPr>
          <p:cNvPr id="6" name="Segnaposto contenuto 5" descr="linneo classificazione pian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16425" y="558006"/>
            <a:ext cx="3429000" cy="5283200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268760"/>
            <a:ext cx="3826768" cy="4857403"/>
          </a:xfrm>
        </p:spPr>
        <p:txBody>
          <a:bodyPr>
            <a:normAutofit lnSpcReduction="10000"/>
          </a:bodyPr>
          <a:lstStyle/>
          <a:p>
            <a:r>
              <a:rPr lang="it-IT" sz="2000" dirty="0" smtClean="0"/>
              <a:t>Pone </a:t>
            </a:r>
            <a:r>
              <a:rPr lang="it-IT" sz="2000" dirty="0" err="1" smtClean="0"/>
              <a:t>orden</a:t>
            </a:r>
            <a:r>
              <a:rPr lang="it-IT" sz="2000" dirty="0" smtClean="0"/>
              <a:t> en </a:t>
            </a:r>
            <a:r>
              <a:rPr lang="it-IT" sz="2000" dirty="0" err="1" smtClean="0"/>
              <a:t>el</a:t>
            </a:r>
            <a:r>
              <a:rPr lang="it-IT" sz="2000" dirty="0" smtClean="0"/>
              <a:t> caos de la </a:t>
            </a:r>
            <a:r>
              <a:rPr lang="it-IT" sz="2000" dirty="0" err="1" smtClean="0"/>
              <a:t>botánica</a:t>
            </a:r>
            <a:r>
              <a:rPr lang="it-IT" sz="2000" dirty="0" smtClean="0"/>
              <a:t> y </a:t>
            </a:r>
            <a:r>
              <a:rPr lang="it-IT" sz="2000" dirty="0" err="1" smtClean="0"/>
              <a:t>establece</a:t>
            </a:r>
            <a:r>
              <a:rPr lang="it-IT" sz="2000" dirty="0" smtClean="0"/>
              <a:t> </a:t>
            </a:r>
            <a:r>
              <a:rPr lang="it-IT" sz="2000" dirty="0" err="1" smtClean="0"/>
              <a:t>los</a:t>
            </a:r>
            <a:r>
              <a:rPr lang="it-IT" sz="2000" dirty="0" smtClean="0"/>
              <a:t> </a:t>
            </a:r>
            <a:r>
              <a:rPr lang="it-IT" sz="2000" dirty="0" err="1" smtClean="0"/>
              <a:t>principios</a:t>
            </a:r>
            <a:r>
              <a:rPr lang="it-IT" sz="2000" dirty="0" smtClean="0"/>
              <a:t> de la nomenclatura </a:t>
            </a:r>
            <a:r>
              <a:rPr lang="it-IT" sz="2000" dirty="0" err="1" smtClean="0"/>
              <a:t>botánica</a:t>
            </a:r>
            <a:r>
              <a:rPr lang="it-IT" sz="2000" dirty="0" smtClean="0"/>
              <a:t> (género&gt;</a:t>
            </a:r>
            <a:r>
              <a:rPr lang="it-IT" sz="2000" dirty="0" err="1" smtClean="0"/>
              <a:t>especie</a:t>
            </a:r>
            <a:r>
              <a:rPr lang="it-IT" sz="2000" dirty="0" smtClean="0"/>
              <a:t>) en </a:t>
            </a:r>
            <a:r>
              <a:rPr lang="it-IT" sz="2000" dirty="0" err="1" smtClean="0"/>
              <a:t>latín</a:t>
            </a:r>
            <a:r>
              <a:rPr lang="it-IT" sz="2000" dirty="0" smtClean="0"/>
              <a:t>.</a:t>
            </a:r>
          </a:p>
          <a:p>
            <a:r>
              <a:rPr lang="it-IT" sz="2000" dirty="0" smtClean="0"/>
              <a:t> A partir de </a:t>
            </a:r>
            <a:r>
              <a:rPr lang="it-IT" sz="2000" dirty="0" err="1" smtClean="0"/>
              <a:t>entonces</a:t>
            </a:r>
            <a:r>
              <a:rPr lang="it-IT" sz="2000" dirty="0" smtClean="0"/>
              <a:t> </a:t>
            </a:r>
            <a:r>
              <a:rPr lang="it-IT" sz="2000" dirty="0" err="1" smtClean="0"/>
              <a:t>sus</a:t>
            </a:r>
            <a:r>
              <a:rPr lang="it-IT" sz="2000" dirty="0" smtClean="0"/>
              <a:t> </a:t>
            </a:r>
            <a:r>
              <a:rPr lang="it-IT" sz="2000" dirty="0" err="1" smtClean="0"/>
              <a:t>discípulos</a:t>
            </a:r>
            <a:r>
              <a:rPr lang="it-IT" sz="2000" dirty="0" smtClean="0"/>
              <a:t> se </a:t>
            </a:r>
            <a:r>
              <a:rPr lang="it-IT" sz="2000" dirty="0" err="1" smtClean="0"/>
              <a:t>lanzan</a:t>
            </a:r>
            <a:r>
              <a:rPr lang="it-IT" sz="2000" dirty="0" smtClean="0"/>
              <a:t> al </a:t>
            </a:r>
            <a:r>
              <a:rPr lang="it-IT" sz="2000" dirty="0" err="1" smtClean="0"/>
              <a:t>mundo</a:t>
            </a:r>
            <a:r>
              <a:rPr lang="it-IT" sz="2000" dirty="0" smtClean="0"/>
              <a:t> para completar la </a:t>
            </a:r>
            <a:r>
              <a:rPr lang="it-IT" sz="2000" dirty="0" err="1" smtClean="0"/>
              <a:t>clasificación</a:t>
            </a:r>
            <a:r>
              <a:rPr lang="it-IT" sz="2000" dirty="0" smtClean="0"/>
              <a:t> de </a:t>
            </a:r>
            <a:r>
              <a:rPr lang="it-IT" sz="2000" dirty="0" err="1" smtClean="0"/>
              <a:t>todas</a:t>
            </a:r>
            <a:r>
              <a:rPr lang="it-IT" sz="2000" dirty="0" smtClean="0"/>
              <a:t> </a:t>
            </a:r>
            <a:r>
              <a:rPr lang="it-IT" sz="2000" dirty="0" err="1" smtClean="0"/>
              <a:t>las</a:t>
            </a:r>
            <a:r>
              <a:rPr lang="it-IT" sz="2000" dirty="0" smtClean="0"/>
              <a:t> </a:t>
            </a:r>
            <a:r>
              <a:rPr lang="it-IT" sz="2000" dirty="0" err="1" smtClean="0"/>
              <a:t>especies</a:t>
            </a:r>
            <a:r>
              <a:rPr lang="it-IT" sz="2000" dirty="0" smtClean="0"/>
              <a:t>. </a:t>
            </a:r>
          </a:p>
          <a:p>
            <a:r>
              <a:rPr lang="it-IT" sz="2000" dirty="0" err="1" smtClean="0"/>
              <a:t>Surge</a:t>
            </a:r>
            <a:r>
              <a:rPr lang="it-IT" sz="2000" dirty="0" smtClean="0"/>
              <a:t> la </a:t>
            </a:r>
            <a:r>
              <a:rPr lang="it-IT" sz="2000" b="1" dirty="0" err="1" smtClean="0"/>
              <a:t>historia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natural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como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tarea</a:t>
            </a:r>
            <a:r>
              <a:rPr lang="it-IT" sz="2000" b="1" dirty="0" smtClean="0"/>
              <a:t> global</a:t>
            </a:r>
            <a:r>
              <a:rPr lang="it-IT" sz="2000" dirty="0" smtClean="0"/>
              <a:t>, democrática (</a:t>
            </a:r>
            <a:r>
              <a:rPr lang="it-IT" sz="2000" dirty="0" err="1" smtClean="0"/>
              <a:t>conocimiento</a:t>
            </a:r>
            <a:r>
              <a:rPr lang="it-IT" sz="2000" dirty="0" smtClean="0"/>
              <a:t> </a:t>
            </a:r>
            <a:r>
              <a:rPr lang="it-IT" sz="2000" dirty="0" err="1" smtClean="0"/>
              <a:t>accesible</a:t>
            </a:r>
            <a:r>
              <a:rPr lang="it-IT" sz="2000" dirty="0" smtClean="0"/>
              <a:t> a </a:t>
            </a:r>
            <a:r>
              <a:rPr lang="it-IT" sz="2000" dirty="0" err="1" smtClean="0"/>
              <a:t>todos</a:t>
            </a:r>
            <a:r>
              <a:rPr lang="it-IT" sz="2000" dirty="0" smtClean="0"/>
              <a:t>). Se </a:t>
            </a:r>
            <a:r>
              <a:rPr lang="it-IT" sz="2000" dirty="0" err="1" smtClean="0"/>
              <a:t>populariza</a:t>
            </a:r>
            <a:r>
              <a:rPr lang="it-IT" sz="2000" dirty="0" smtClean="0"/>
              <a:t> la </a:t>
            </a:r>
            <a:r>
              <a:rPr lang="it-IT" sz="2000" dirty="0" err="1" smtClean="0"/>
              <a:t>investigación</a:t>
            </a:r>
            <a:r>
              <a:rPr lang="it-IT" sz="2000" dirty="0" smtClean="0"/>
              <a:t> </a:t>
            </a:r>
            <a:r>
              <a:rPr lang="it-IT" sz="2000" dirty="0" err="1" smtClean="0"/>
              <a:t>científica</a:t>
            </a:r>
            <a:r>
              <a:rPr lang="it-IT" sz="2000" dirty="0" smtClean="0"/>
              <a:t>. </a:t>
            </a:r>
          </a:p>
          <a:p>
            <a:r>
              <a:rPr lang="it-IT" sz="2000" dirty="0" smtClean="0"/>
              <a:t>Las </a:t>
            </a:r>
            <a:r>
              <a:rPr lang="it-IT" sz="2000" dirty="0" err="1" smtClean="0"/>
              <a:t>zonas</a:t>
            </a:r>
            <a:r>
              <a:rPr lang="it-IT" sz="2000" dirty="0" smtClean="0"/>
              <a:t> de </a:t>
            </a:r>
            <a:r>
              <a:rPr lang="it-IT" sz="2000" dirty="0" err="1" smtClean="0"/>
              <a:t>contatco</a:t>
            </a:r>
            <a:r>
              <a:rPr lang="it-IT" sz="2000" dirty="0" smtClean="0"/>
              <a:t> se </a:t>
            </a:r>
            <a:r>
              <a:rPr lang="it-IT" sz="2000" dirty="0" err="1" smtClean="0"/>
              <a:t>convierten</a:t>
            </a:r>
            <a:r>
              <a:rPr lang="it-IT" sz="2000" dirty="0" smtClean="0"/>
              <a:t> en </a:t>
            </a:r>
            <a:r>
              <a:rPr lang="it-IT" sz="2000" dirty="0" err="1" smtClean="0"/>
              <a:t>lugares</a:t>
            </a:r>
            <a:r>
              <a:rPr lang="it-IT" sz="2000" dirty="0" smtClean="0"/>
              <a:t> de </a:t>
            </a:r>
            <a:r>
              <a:rPr lang="it-IT" sz="2000" dirty="0" err="1" smtClean="0"/>
              <a:t>trabajo</a:t>
            </a:r>
            <a:r>
              <a:rPr lang="it-IT" sz="2000" dirty="0" smtClean="0"/>
              <a:t> </a:t>
            </a:r>
            <a:r>
              <a:rPr lang="it-IT" sz="2000" dirty="0" err="1" smtClean="0"/>
              <a:t>manual</a:t>
            </a:r>
            <a:r>
              <a:rPr lang="it-IT" sz="2000" dirty="0" smtClean="0"/>
              <a:t> e </a:t>
            </a:r>
            <a:r>
              <a:rPr lang="it-IT" sz="2000" dirty="0" err="1" smtClean="0"/>
              <a:t>intelectual</a:t>
            </a:r>
            <a:r>
              <a:rPr lang="it-IT" sz="2000" dirty="0" smtClean="0"/>
              <a:t>.</a:t>
            </a:r>
          </a:p>
          <a:p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ojo</a:t>
            </a:r>
            <a:r>
              <a:rPr lang="it-IT" dirty="0" smtClean="0"/>
              <a:t> del naturalista: </a:t>
            </a:r>
            <a:r>
              <a:rPr lang="it-IT" dirty="0" err="1" smtClean="0"/>
              <a:t>ordenador</a:t>
            </a:r>
            <a:r>
              <a:rPr lang="it-IT" dirty="0" smtClean="0"/>
              <a:t> </a:t>
            </a:r>
            <a:r>
              <a:rPr lang="it-IT" dirty="0" err="1" smtClean="0"/>
              <a:t>inocente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La </a:t>
            </a:r>
            <a:r>
              <a:rPr lang="it-IT" dirty="0" err="1" smtClean="0"/>
              <a:t>historia</a:t>
            </a:r>
            <a:r>
              <a:rPr lang="it-IT" dirty="0" smtClean="0"/>
              <a:t> </a:t>
            </a:r>
            <a:r>
              <a:rPr lang="it-IT" dirty="0" err="1" smtClean="0"/>
              <a:t>natural</a:t>
            </a:r>
            <a:r>
              <a:rPr lang="it-IT" dirty="0" smtClean="0"/>
              <a:t> </a:t>
            </a:r>
            <a:r>
              <a:rPr lang="it-IT" dirty="0" err="1" smtClean="0"/>
              <a:t>concibe</a:t>
            </a:r>
            <a:r>
              <a:rPr lang="it-IT" dirty="0" smtClean="0"/>
              <a:t> </a:t>
            </a: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mundo</a:t>
            </a:r>
            <a:r>
              <a:rPr lang="it-IT" dirty="0" smtClean="0"/>
              <a:t> </a:t>
            </a:r>
            <a:r>
              <a:rPr lang="it-IT" dirty="0" err="1" smtClean="0"/>
              <a:t>como</a:t>
            </a:r>
            <a:r>
              <a:rPr lang="it-IT" dirty="0" smtClean="0"/>
              <a:t> un caos al </a:t>
            </a:r>
            <a:r>
              <a:rPr lang="it-IT" dirty="0" err="1" smtClean="0"/>
              <a:t>que</a:t>
            </a:r>
            <a:r>
              <a:rPr lang="it-IT" dirty="0" smtClean="0"/>
              <a:t> </a:t>
            </a:r>
            <a:r>
              <a:rPr lang="it-IT" dirty="0" err="1" smtClean="0"/>
              <a:t>el</a:t>
            </a:r>
            <a:r>
              <a:rPr lang="it-IT" dirty="0" smtClean="0"/>
              <a:t> naturalista va </a:t>
            </a:r>
            <a:r>
              <a:rPr lang="it-IT" dirty="0" err="1" smtClean="0"/>
              <a:t>sacando</a:t>
            </a:r>
            <a:r>
              <a:rPr lang="it-IT" dirty="0" smtClean="0"/>
              <a:t> un </a:t>
            </a:r>
            <a:r>
              <a:rPr lang="it-IT" dirty="0" err="1" smtClean="0"/>
              <a:t>orden</a:t>
            </a:r>
            <a:r>
              <a:rPr lang="it-IT" dirty="0" smtClean="0"/>
              <a:t>. No </a:t>
            </a:r>
            <a:r>
              <a:rPr lang="it-IT" dirty="0" err="1" smtClean="0"/>
              <a:t>es</a:t>
            </a:r>
            <a:r>
              <a:rPr lang="it-IT" dirty="0" smtClean="0"/>
              <a:t> pura </a:t>
            </a:r>
            <a:r>
              <a:rPr lang="it-IT" dirty="0" err="1" smtClean="0"/>
              <a:t>descripción</a:t>
            </a:r>
            <a:r>
              <a:rPr lang="it-IT" dirty="0" smtClean="0"/>
              <a:t>, sino </a:t>
            </a:r>
            <a:r>
              <a:rPr lang="it-IT" dirty="0" err="1" smtClean="0"/>
              <a:t>composición</a:t>
            </a:r>
            <a:r>
              <a:rPr lang="it-IT" dirty="0" smtClean="0"/>
              <a:t> de un </a:t>
            </a:r>
            <a:r>
              <a:rPr lang="it-IT" dirty="0" err="1" smtClean="0"/>
              <a:t>orden</a:t>
            </a:r>
            <a:r>
              <a:rPr lang="it-IT" dirty="0" smtClean="0"/>
              <a:t>: cada elemento </a:t>
            </a:r>
            <a:r>
              <a:rPr lang="it-IT" dirty="0" err="1" smtClean="0"/>
              <a:t>natural</a:t>
            </a:r>
            <a:r>
              <a:rPr lang="it-IT" dirty="0" smtClean="0"/>
              <a:t> </a:t>
            </a:r>
            <a:r>
              <a:rPr lang="it-IT" dirty="0" err="1" smtClean="0"/>
              <a:t>es</a:t>
            </a:r>
            <a:r>
              <a:rPr lang="it-IT" dirty="0" smtClean="0"/>
              <a:t> </a:t>
            </a:r>
            <a:r>
              <a:rPr lang="it-IT" dirty="0" err="1" smtClean="0"/>
              <a:t>sacado</a:t>
            </a:r>
            <a:r>
              <a:rPr lang="it-IT" dirty="0" smtClean="0"/>
              <a:t> de su </a:t>
            </a:r>
            <a:r>
              <a:rPr lang="it-IT" dirty="0" err="1" smtClean="0"/>
              <a:t>entorno</a:t>
            </a:r>
            <a:r>
              <a:rPr lang="it-IT" dirty="0" smtClean="0"/>
              <a:t> (</a:t>
            </a:r>
            <a:r>
              <a:rPr lang="it-IT" dirty="0" err="1" smtClean="0"/>
              <a:t>caótico</a:t>
            </a:r>
            <a:r>
              <a:rPr lang="it-IT" dirty="0" smtClean="0"/>
              <a:t>, arbitrario) y </a:t>
            </a:r>
            <a:r>
              <a:rPr lang="it-IT" dirty="0" err="1" smtClean="0"/>
              <a:t>recolocado</a:t>
            </a:r>
            <a:r>
              <a:rPr lang="it-IT" dirty="0" smtClean="0"/>
              <a:t> en un </a:t>
            </a:r>
            <a:r>
              <a:rPr lang="it-IT" dirty="0" err="1" smtClean="0"/>
              <a:t>sitio</a:t>
            </a:r>
            <a:r>
              <a:rPr lang="it-IT" dirty="0" smtClean="0"/>
              <a:t> </a:t>
            </a:r>
            <a:r>
              <a:rPr lang="it-IT" dirty="0" err="1" smtClean="0"/>
              <a:t>adecuado</a:t>
            </a:r>
            <a:r>
              <a:rPr lang="it-IT" dirty="0" smtClean="0"/>
              <a:t> dentro del sistema. </a:t>
            </a:r>
          </a:p>
          <a:p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ojo</a:t>
            </a:r>
            <a:r>
              <a:rPr lang="it-IT" dirty="0" smtClean="0"/>
              <a:t> del naturalista (</a:t>
            </a:r>
            <a:r>
              <a:rPr lang="it-IT" dirty="0" err="1" smtClean="0"/>
              <a:t>hombre</a:t>
            </a:r>
            <a:r>
              <a:rPr lang="it-IT" dirty="0" smtClean="0"/>
              <a:t>, europeo, </a:t>
            </a:r>
            <a:r>
              <a:rPr lang="it-IT" dirty="0" err="1" smtClean="0"/>
              <a:t>blanco</a:t>
            </a:r>
            <a:r>
              <a:rPr lang="it-IT" dirty="0" smtClean="0"/>
              <a:t>, </a:t>
            </a:r>
            <a:r>
              <a:rPr lang="it-IT" dirty="0" err="1" smtClean="0"/>
              <a:t>instruido</a:t>
            </a:r>
            <a:r>
              <a:rPr lang="it-IT" dirty="0" smtClean="0"/>
              <a:t>) </a:t>
            </a:r>
            <a:r>
              <a:rPr lang="it-IT" dirty="0" err="1" smtClean="0"/>
              <a:t>saca</a:t>
            </a:r>
            <a:r>
              <a:rPr lang="it-IT" dirty="0" smtClean="0"/>
              <a:t> </a:t>
            </a:r>
            <a:r>
              <a:rPr lang="it-IT" dirty="0" err="1" smtClean="0"/>
              <a:t>las</a:t>
            </a:r>
            <a:r>
              <a:rPr lang="it-IT" dirty="0" smtClean="0"/>
              <a:t> </a:t>
            </a:r>
            <a:r>
              <a:rPr lang="it-IT" dirty="0" err="1" smtClean="0"/>
              <a:t>cosas</a:t>
            </a:r>
            <a:r>
              <a:rPr lang="it-IT" dirty="0" smtClean="0"/>
              <a:t> del </a:t>
            </a:r>
            <a:r>
              <a:rPr lang="it-IT" dirty="0" err="1" smtClean="0"/>
              <a:t>mundo</a:t>
            </a:r>
            <a:r>
              <a:rPr lang="it-IT" dirty="0" smtClean="0"/>
              <a:t> y </a:t>
            </a:r>
            <a:r>
              <a:rPr lang="it-IT" dirty="0" err="1" smtClean="0"/>
              <a:t>las</a:t>
            </a:r>
            <a:r>
              <a:rPr lang="it-IT" dirty="0" smtClean="0"/>
              <a:t> </a:t>
            </a:r>
            <a:r>
              <a:rPr lang="it-IT" dirty="0" err="1" smtClean="0"/>
              <a:t>reorganiza</a:t>
            </a:r>
            <a:r>
              <a:rPr lang="it-IT" dirty="0" smtClean="0"/>
              <a:t> en un sistema de </a:t>
            </a:r>
            <a:r>
              <a:rPr lang="it-IT" dirty="0" err="1" smtClean="0"/>
              <a:t>pensamiento</a:t>
            </a:r>
            <a:r>
              <a:rPr lang="it-IT" dirty="0" smtClean="0"/>
              <a:t>. </a:t>
            </a:r>
            <a:r>
              <a:rPr lang="it-IT" dirty="0" err="1" smtClean="0"/>
              <a:t>Todo</a:t>
            </a:r>
            <a:r>
              <a:rPr lang="it-IT" dirty="0" smtClean="0"/>
              <a:t> </a:t>
            </a:r>
            <a:r>
              <a:rPr lang="it-IT" dirty="0" err="1" smtClean="0"/>
              <a:t>esto</a:t>
            </a:r>
            <a:r>
              <a:rPr lang="it-IT" dirty="0" smtClean="0"/>
              <a:t> sin alterar en </a:t>
            </a:r>
            <a:r>
              <a:rPr lang="it-IT" dirty="0" err="1" smtClean="0"/>
              <a:t>nada</a:t>
            </a:r>
            <a:r>
              <a:rPr lang="it-IT" dirty="0" smtClean="0"/>
              <a:t> lo material: </a:t>
            </a:r>
            <a:r>
              <a:rPr lang="it-IT" dirty="0" err="1" smtClean="0"/>
              <a:t>es</a:t>
            </a:r>
            <a:r>
              <a:rPr lang="it-IT" dirty="0" smtClean="0"/>
              <a:t> una </a:t>
            </a:r>
            <a:r>
              <a:rPr lang="it-IT" dirty="0" err="1" smtClean="0"/>
              <a:t>operación</a:t>
            </a:r>
            <a:r>
              <a:rPr lang="it-IT" dirty="0" smtClean="0"/>
              <a:t> </a:t>
            </a:r>
            <a:r>
              <a:rPr lang="it-IT" dirty="0" err="1" smtClean="0"/>
              <a:t>abstracta</a:t>
            </a:r>
            <a:r>
              <a:rPr lang="it-IT" dirty="0" smtClean="0"/>
              <a:t>, no una conquista </a:t>
            </a:r>
            <a:r>
              <a:rPr lang="it-IT" dirty="0" err="1" smtClean="0"/>
              <a:t>heróica</a:t>
            </a:r>
            <a:r>
              <a:rPr lang="it-IT" dirty="0" smtClean="0"/>
              <a:t>: una </a:t>
            </a:r>
            <a:r>
              <a:rPr lang="it-IT" dirty="0" err="1" smtClean="0"/>
              <a:t>operación</a:t>
            </a:r>
            <a:r>
              <a:rPr lang="it-IT" dirty="0" smtClean="0"/>
              <a:t> </a:t>
            </a:r>
            <a:r>
              <a:rPr lang="it-IT" i="1" dirty="0" err="1" smtClean="0"/>
              <a:t>inocente</a:t>
            </a:r>
            <a:r>
              <a:rPr lang="it-IT" dirty="0" smtClean="0"/>
              <a:t> (</a:t>
            </a:r>
            <a:r>
              <a:rPr lang="it-IT" dirty="0" err="1" smtClean="0"/>
              <a:t>aunque</a:t>
            </a:r>
            <a:r>
              <a:rPr lang="it-IT" dirty="0" smtClean="0"/>
              <a:t> tiene </a:t>
            </a:r>
            <a:r>
              <a:rPr lang="it-IT" dirty="0" err="1" smtClean="0"/>
              <a:t>usos</a:t>
            </a:r>
            <a:r>
              <a:rPr lang="it-IT" dirty="0" smtClean="0"/>
              <a:t> </a:t>
            </a:r>
            <a:r>
              <a:rPr lang="it-IT" dirty="0" err="1" smtClean="0"/>
              <a:t>posteriores</a:t>
            </a:r>
            <a:r>
              <a:rPr lang="it-IT" dirty="0" smtClean="0"/>
              <a:t> de </a:t>
            </a:r>
            <a:r>
              <a:rPr lang="it-IT" dirty="0" err="1" smtClean="0"/>
              <a:t>carácter</a:t>
            </a:r>
            <a:r>
              <a:rPr lang="it-IT" dirty="0" smtClean="0"/>
              <a:t> </a:t>
            </a:r>
            <a:r>
              <a:rPr lang="it-IT" dirty="0" err="1" smtClean="0"/>
              <a:t>utilitarístico</a:t>
            </a:r>
            <a:r>
              <a:rPr lang="it-IT" dirty="0" smtClean="0"/>
              <a:t> y de </a:t>
            </a:r>
            <a:r>
              <a:rPr lang="it-IT" dirty="0" err="1" smtClean="0"/>
              <a:t>expansión</a:t>
            </a:r>
            <a:r>
              <a:rPr lang="it-IT" dirty="0" smtClean="0"/>
              <a:t>).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898776" cy="1162050"/>
          </a:xfrm>
        </p:spPr>
        <p:txBody>
          <a:bodyPr>
            <a:normAutofit/>
          </a:bodyPr>
          <a:lstStyle/>
          <a:p>
            <a:r>
              <a:rPr lang="it-IT" sz="2800" dirty="0" smtClean="0"/>
              <a:t>I </a:t>
            </a:r>
            <a:r>
              <a:rPr lang="it-IT" sz="2800" dirty="0" err="1" smtClean="0"/>
              <a:t>expedición</a:t>
            </a:r>
            <a:r>
              <a:rPr lang="it-IT" sz="2800" dirty="0" smtClean="0"/>
              <a:t> </a:t>
            </a:r>
            <a:r>
              <a:rPr lang="it-IT" sz="2800" dirty="0" err="1" smtClean="0"/>
              <a:t>cientÍfica</a:t>
            </a:r>
            <a:r>
              <a:rPr lang="it-IT" sz="2800" dirty="0" smtClean="0"/>
              <a:t> </a:t>
            </a:r>
            <a:r>
              <a:rPr lang="it-IT" sz="2800" dirty="0" err="1" smtClean="0"/>
              <a:t>internacional</a:t>
            </a:r>
            <a:endParaRPr lang="it-IT" sz="2800" dirty="0"/>
          </a:p>
        </p:txBody>
      </p:sp>
      <p:pic>
        <p:nvPicPr>
          <p:cNvPr id="5" name="Segnaposto contenuto 4" descr="Lacondamine mappa viaggio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92080" y="2060848"/>
            <a:ext cx="2808312" cy="2808312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258816" cy="5018236"/>
          </a:xfrm>
        </p:spPr>
        <p:txBody>
          <a:bodyPr>
            <a:normAutofit/>
          </a:bodyPr>
          <a:lstStyle/>
          <a:p>
            <a:pPr lvl="0"/>
            <a:r>
              <a:rPr lang="it-IT" sz="2000" dirty="0" err="1" smtClean="0"/>
              <a:t>Lanzamiento</a:t>
            </a:r>
            <a:r>
              <a:rPr lang="it-IT" sz="2000" dirty="0" smtClean="0"/>
              <a:t> </a:t>
            </a:r>
            <a:r>
              <a:rPr lang="it-IT" sz="2000" dirty="0"/>
              <a:t>de la </a:t>
            </a:r>
            <a:r>
              <a:rPr lang="it-IT" sz="2000" dirty="0" err="1"/>
              <a:t>primera</a:t>
            </a:r>
            <a:r>
              <a:rPr lang="it-IT" sz="2000" dirty="0"/>
              <a:t> </a:t>
            </a:r>
            <a:r>
              <a:rPr lang="it-IT" sz="2000" dirty="0" err="1"/>
              <a:t>expedición</a:t>
            </a:r>
            <a:r>
              <a:rPr lang="it-IT" sz="2000" dirty="0"/>
              <a:t> </a:t>
            </a:r>
            <a:r>
              <a:rPr lang="it-IT" sz="2000" dirty="0" err="1"/>
              <a:t>científica</a:t>
            </a:r>
            <a:r>
              <a:rPr lang="it-IT" sz="2000" dirty="0"/>
              <a:t> </a:t>
            </a:r>
            <a:r>
              <a:rPr lang="it-IT" sz="2000" dirty="0" err="1"/>
              <a:t>internacional</a:t>
            </a:r>
            <a:r>
              <a:rPr lang="it-IT" sz="2000" dirty="0"/>
              <a:t> (de Europa) </a:t>
            </a:r>
            <a:r>
              <a:rPr lang="it-IT" sz="2000" dirty="0" err="1"/>
              <a:t>destinada</a:t>
            </a:r>
            <a:r>
              <a:rPr lang="it-IT" sz="2000" dirty="0"/>
              <a:t> a determinar la forma </a:t>
            </a:r>
            <a:r>
              <a:rPr lang="it-IT" sz="2000" dirty="0" err="1"/>
              <a:t>exacta</a:t>
            </a:r>
            <a:r>
              <a:rPr lang="it-IT" sz="2000" dirty="0"/>
              <a:t> de la </a:t>
            </a:r>
            <a:r>
              <a:rPr lang="it-IT" sz="2000" dirty="0" err="1"/>
              <a:t>tierra</a:t>
            </a:r>
            <a:r>
              <a:rPr lang="it-IT" sz="2000" dirty="0"/>
              <a:t> (</a:t>
            </a:r>
            <a:r>
              <a:rPr lang="it-IT" sz="2000" dirty="0" err="1"/>
              <a:t>esférica</a:t>
            </a:r>
            <a:r>
              <a:rPr lang="it-IT" sz="2000" dirty="0"/>
              <a:t>, </a:t>
            </a:r>
            <a:r>
              <a:rPr lang="it-IT" sz="2000" dirty="0" err="1"/>
              <a:t>según</a:t>
            </a:r>
            <a:r>
              <a:rPr lang="it-IT" sz="2000" dirty="0"/>
              <a:t> Cartesio o </a:t>
            </a:r>
            <a:r>
              <a:rPr lang="it-IT" sz="2000" dirty="0" err="1"/>
              <a:t>achatada</a:t>
            </a:r>
            <a:r>
              <a:rPr lang="it-IT" sz="2000" dirty="0"/>
              <a:t>, </a:t>
            </a:r>
            <a:r>
              <a:rPr lang="it-IT" sz="2000" dirty="0" err="1"/>
              <a:t>según</a:t>
            </a:r>
            <a:r>
              <a:rPr lang="it-IT" sz="2000" dirty="0"/>
              <a:t> Newton). </a:t>
            </a:r>
            <a:endParaRPr lang="it-IT" sz="2000" dirty="0" smtClean="0"/>
          </a:p>
          <a:p>
            <a:pPr lvl="0"/>
            <a:r>
              <a:rPr lang="it-IT" sz="2000" dirty="0" smtClean="0"/>
              <a:t>Unico </a:t>
            </a:r>
            <a:r>
              <a:rPr lang="it-IT" sz="2000" dirty="0" err="1"/>
              <a:t>sobreviviente</a:t>
            </a:r>
            <a:r>
              <a:rPr lang="it-IT" sz="2000" b="1" dirty="0"/>
              <a:t>: Charles de la Condamine</a:t>
            </a:r>
            <a:r>
              <a:rPr lang="it-IT" sz="2000" dirty="0"/>
              <a:t>. </a:t>
            </a:r>
            <a:endParaRPr lang="it-IT" sz="2000" dirty="0" smtClean="0"/>
          </a:p>
          <a:p>
            <a:pPr lvl="0"/>
            <a:r>
              <a:rPr lang="it-IT" sz="2000" dirty="0" smtClean="0"/>
              <a:t>Gran </a:t>
            </a:r>
            <a:r>
              <a:rPr lang="it-IT" sz="2000" dirty="0" err="1" smtClean="0"/>
              <a:t>cantidad</a:t>
            </a:r>
            <a:r>
              <a:rPr lang="it-IT" sz="2000" dirty="0" smtClean="0"/>
              <a:t> de </a:t>
            </a:r>
            <a:r>
              <a:rPr lang="it-IT" sz="2000" dirty="0" err="1" smtClean="0"/>
              <a:t>textos</a:t>
            </a:r>
            <a:r>
              <a:rPr lang="it-IT" sz="2000" dirty="0" smtClean="0"/>
              <a:t> </a:t>
            </a:r>
            <a:r>
              <a:rPr lang="it-IT" sz="2000" dirty="0" err="1" smtClean="0"/>
              <a:t>narrativos</a:t>
            </a:r>
            <a:r>
              <a:rPr lang="it-IT" sz="2000" dirty="0" smtClean="0"/>
              <a:t>.</a:t>
            </a:r>
          </a:p>
          <a:p>
            <a:pPr lvl="0"/>
            <a:r>
              <a:rPr lang="it-IT" sz="2000" dirty="0" err="1" smtClean="0"/>
              <a:t>Nace</a:t>
            </a:r>
            <a:r>
              <a:rPr lang="it-IT" sz="2000" dirty="0" smtClean="0"/>
              <a:t> </a:t>
            </a:r>
            <a:r>
              <a:rPr lang="it-IT" sz="2000" dirty="0" err="1"/>
              <a:t>el</a:t>
            </a:r>
            <a:r>
              <a:rPr lang="it-IT" sz="2000" dirty="0"/>
              <a:t> </a:t>
            </a:r>
            <a:r>
              <a:rPr lang="it-IT" sz="2000" dirty="0" err="1"/>
              <a:t>interés</a:t>
            </a:r>
            <a:r>
              <a:rPr lang="it-IT" sz="2000" dirty="0"/>
              <a:t> para la </a:t>
            </a:r>
            <a:r>
              <a:rPr lang="it-IT" sz="2000" dirty="0" err="1"/>
              <a:t>exploración</a:t>
            </a:r>
            <a:r>
              <a:rPr lang="it-IT" sz="2000" dirty="0"/>
              <a:t> del </a:t>
            </a:r>
            <a:r>
              <a:rPr lang="it-IT" sz="2000" dirty="0" err="1"/>
              <a:t>interior</a:t>
            </a:r>
            <a:r>
              <a:rPr lang="it-IT" sz="2000" dirty="0"/>
              <a:t> </a:t>
            </a:r>
            <a:r>
              <a:rPr lang="it-IT" sz="2000" dirty="0" err="1"/>
              <a:t>continental</a:t>
            </a:r>
            <a:r>
              <a:rPr lang="it-IT" sz="2000" dirty="0"/>
              <a:t>, </a:t>
            </a:r>
            <a:r>
              <a:rPr lang="it-IT" sz="2000" dirty="0" smtClean="0"/>
              <a:t>una </a:t>
            </a:r>
            <a:r>
              <a:rPr lang="it-IT" sz="2000" dirty="0" err="1"/>
              <a:t>nueva</a:t>
            </a:r>
            <a:r>
              <a:rPr lang="it-IT" sz="2000" dirty="0"/>
              <a:t> era de </a:t>
            </a:r>
            <a:r>
              <a:rPr lang="it-IT" sz="2000" dirty="0" err="1"/>
              <a:t>viajes</a:t>
            </a:r>
            <a:r>
              <a:rPr lang="it-IT" sz="2000" dirty="0"/>
              <a:t> </a:t>
            </a:r>
            <a:r>
              <a:rPr lang="it-IT" sz="2000" dirty="0" err="1"/>
              <a:t>científicos</a:t>
            </a:r>
            <a:r>
              <a:rPr lang="it-IT" sz="2000" dirty="0"/>
              <a:t> y un </a:t>
            </a:r>
            <a:r>
              <a:rPr lang="it-IT" sz="2000" b="1" dirty="0" err="1"/>
              <a:t>nuevo</a:t>
            </a:r>
            <a:r>
              <a:rPr lang="it-IT" sz="2000" b="1" dirty="0"/>
              <a:t> género de </a:t>
            </a:r>
            <a:r>
              <a:rPr lang="it-IT" sz="2000" b="1" dirty="0" err="1"/>
              <a:t>literatura</a:t>
            </a:r>
            <a:r>
              <a:rPr lang="it-IT" sz="2000" b="1" dirty="0"/>
              <a:t> de </a:t>
            </a:r>
            <a:r>
              <a:rPr lang="it-IT" sz="2000" b="1" dirty="0" err="1"/>
              <a:t>viajes</a:t>
            </a:r>
            <a:r>
              <a:rPr lang="it-IT" sz="2000" dirty="0"/>
              <a:t> </a:t>
            </a:r>
            <a:r>
              <a:rPr lang="it-IT" sz="2000" dirty="0" err="1"/>
              <a:t>vinculado</a:t>
            </a:r>
            <a:r>
              <a:rPr lang="it-IT" sz="2000" dirty="0"/>
              <a:t> con </a:t>
            </a:r>
            <a:r>
              <a:rPr lang="it-IT" sz="2000" dirty="0" err="1"/>
              <a:t>el</a:t>
            </a:r>
            <a:r>
              <a:rPr lang="it-IT" sz="2000" dirty="0"/>
              <a:t> </a:t>
            </a:r>
            <a:r>
              <a:rPr lang="it-IT" sz="2000" dirty="0" err="1"/>
              <a:t>conocimiento</a:t>
            </a:r>
            <a:r>
              <a:rPr lang="it-IT" sz="2000" dirty="0"/>
              <a:t> </a:t>
            </a:r>
            <a:r>
              <a:rPr lang="it-IT" sz="2000" dirty="0" err="1"/>
              <a:t>científico</a:t>
            </a:r>
            <a:r>
              <a:rPr lang="it-IT" sz="2000" dirty="0"/>
              <a:t> de </a:t>
            </a:r>
            <a:r>
              <a:rPr lang="it-IT" sz="2000" dirty="0" err="1"/>
              <a:t>alcance</a:t>
            </a:r>
            <a:r>
              <a:rPr lang="it-IT" sz="2000" dirty="0"/>
              <a:t> europeo.</a:t>
            </a:r>
          </a:p>
          <a:p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Los </a:t>
            </a:r>
            <a:r>
              <a:rPr lang="it-IT" dirty="0" err="1" smtClean="0"/>
              <a:t>viajes</a:t>
            </a:r>
            <a:r>
              <a:rPr lang="it-IT" dirty="0" smtClean="0"/>
              <a:t> y la </a:t>
            </a:r>
            <a:r>
              <a:rPr lang="it-IT" dirty="0" err="1" smtClean="0"/>
              <a:t>literatura</a:t>
            </a:r>
            <a:r>
              <a:rPr lang="it-IT" dirty="0" smtClean="0"/>
              <a:t> de </a:t>
            </a:r>
            <a:r>
              <a:rPr lang="it-IT" dirty="0" err="1" smtClean="0"/>
              <a:t>viaje</a:t>
            </a:r>
            <a:r>
              <a:rPr lang="it-IT" dirty="0" smtClean="0"/>
              <a:t> </a:t>
            </a:r>
            <a:r>
              <a:rPr lang="it-IT" dirty="0" err="1" smtClean="0"/>
              <a:t>jamás</a:t>
            </a:r>
            <a:r>
              <a:rPr lang="it-IT" dirty="0" smtClean="0"/>
              <a:t> </a:t>
            </a:r>
            <a:r>
              <a:rPr lang="it-IT" dirty="0" err="1" smtClean="0"/>
              <a:t>volverían</a:t>
            </a:r>
            <a:r>
              <a:rPr lang="it-IT" dirty="0" smtClean="0"/>
              <a:t> a </a:t>
            </a:r>
            <a:r>
              <a:rPr lang="it-IT" dirty="0" err="1" smtClean="0"/>
              <a:t>ser</a:t>
            </a:r>
            <a:r>
              <a:rPr lang="it-IT" dirty="0" smtClean="0"/>
              <a:t> lo </a:t>
            </a:r>
            <a:r>
              <a:rPr lang="it-IT" dirty="0" err="1" smtClean="0"/>
              <a:t>mismo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it-IT" dirty="0"/>
          </a:p>
          <a:p>
            <a:r>
              <a:rPr lang="it-IT" dirty="0" err="1"/>
              <a:t>Desde</a:t>
            </a:r>
            <a:r>
              <a:rPr lang="it-IT" dirty="0"/>
              <a:t> </a:t>
            </a:r>
            <a:r>
              <a:rPr lang="it-IT" dirty="0" err="1"/>
              <a:t>mediados</a:t>
            </a:r>
            <a:r>
              <a:rPr lang="it-IT" dirty="0"/>
              <a:t> de 1700 cada </a:t>
            </a:r>
            <a:r>
              <a:rPr lang="it-IT" dirty="0" err="1"/>
              <a:t>viaje</a:t>
            </a:r>
            <a:r>
              <a:rPr lang="it-IT" dirty="0"/>
              <a:t> y </a:t>
            </a:r>
            <a:r>
              <a:rPr lang="it-IT" dirty="0" err="1"/>
              <a:t>expedición</a:t>
            </a:r>
            <a:r>
              <a:rPr lang="it-IT" dirty="0"/>
              <a:t> </a:t>
            </a:r>
            <a:r>
              <a:rPr lang="it-IT" dirty="0" err="1" smtClean="0"/>
              <a:t>incluiría</a:t>
            </a:r>
            <a:r>
              <a:rPr lang="it-IT" dirty="0" smtClean="0"/>
              <a:t> </a:t>
            </a:r>
            <a:r>
              <a:rPr lang="it-IT" dirty="0"/>
              <a:t>a un </a:t>
            </a:r>
            <a:r>
              <a:rPr lang="it-IT" b="1" dirty="0"/>
              <a:t>naturalista</a:t>
            </a:r>
            <a:r>
              <a:rPr lang="it-IT" dirty="0"/>
              <a:t>, figura benévola y </a:t>
            </a:r>
            <a:r>
              <a:rPr lang="it-IT" dirty="0" err="1"/>
              <a:t>culta</a:t>
            </a:r>
            <a:r>
              <a:rPr lang="it-IT" dirty="0"/>
              <a:t> (al </a:t>
            </a:r>
            <a:r>
              <a:rPr lang="it-IT" dirty="0" err="1"/>
              <a:t>lado</a:t>
            </a:r>
            <a:r>
              <a:rPr lang="it-IT" dirty="0"/>
              <a:t> del marino, </a:t>
            </a:r>
            <a:r>
              <a:rPr lang="it-IT" dirty="0" err="1"/>
              <a:t>el</a:t>
            </a:r>
            <a:r>
              <a:rPr lang="it-IT" dirty="0"/>
              <a:t> conquistador, </a:t>
            </a:r>
            <a:r>
              <a:rPr lang="it-IT" dirty="0" err="1"/>
              <a:t>el</a:t>
            </a:r>
            <a:r>
              <a:rPr lang="it-IT" dirty="0"/>
              <a:t> diplomático, etc.).</a:t>
            </a:r>
          </a:p>
          <a:p>
            <a:r>
              <a:rPr lang="it-IT" dirty="0"/>
              <a:t>Los </a:t>
            </a:r>
            <a:r>
              <a:rPr lang="it-IT" dirty="0" err="1"/>
              <a:t>relatos</a:t>
            </a:r>
            <a:r>
              <a:rPr lang="it-IT" dirty="0"/>
              <a:t> de </a:t>
            </a:r>
            <a:r>
              <a:rPr lang="it-IT" dirty="0" err="1"/>
              <a:t>viajes</a:t>
            </a:r>
            <a:r>
              <a:rPr lang="it-IT" dirty="0"/>
              <a:t> </a:t>
            </a:r>
            <a:r>
              <a:rPr lang="it-IT" dirty="0" err="1"/>
              <a:t>incluirían</a:t>
            </a:r>
            <a:r>
              <a:rPr lang="it-IT" dirty="0"/>
              <a:t> </a:t>
            </a:r>
            <a:r>
              <a:rPr lang="it-IT" dirty="0" err="1"/>
              <a:t>páginas</a:t>
            </a:r>
            <a:r>
              <a:rPr lang="it-IT" dirty="0"/>
              <a:t> de “</a:t>
            </a:r>
            <a:r>
              <a:rPr lang="it-IT" b="1" dirty="0" err="1"/>
              <a:t>literatura</a:t>
            </a:r>
            <a:r>
              <a:rPr lang="it-IT" b="1" dirty="0"/>
              <a:t> de </a:t>
            </a:r>
            <a:r>
              <a:rPr lang="it-IT" b="1" dirty="0" err="1"/>
              <a:t>naturaleza</a:t>
            </a:r>
            <a:r>
              <a:rPr lang="it-IT" b="1" dirty="0"/>
              <a:t>”: </a:t>
            </a:r>
            <a:r>
              <a:rPr lang="it-IT" dirty="0" err="1"/>
              <a:t>antes</a:t>
            </a:r>
            <a:r>
              <a:rPr lang="it-IT" dirty="0"/>
              <a:t> </a:t>
            </a:r>
            <a:r>
              <a:rPr lang="it-IT" dirty="0" err="1"/>
              <a:t>las</a:t>
            </a:r>
            <a:r>
              <a:rPr lang="it-IT" dirty="0"/>
              <a:t> </a:t>
            </a:r>
            <a:r>
              <a:rPr lang="it-IT" dirty="0" err="1"/>
              <a:t>descripciones</a:t>
            </a:r>
            <a:r>
              <a:rPr lang="it-IT" dirty="0"/>
              <a:t> de flora y fauna </a:t>
            </a:r>
            <a:r>
              <a:rPr lang="it-IT" dirty="0" err="1"/>
              <a:t>eran</a:t>
            </a:r>
            <a:r>
              <a:rPr lang="it-IT" dirty="0"/>
              <a:t> </a:t>
            </a:r>
            <a:r>
              <a:rPr lang="it-IT" dirty="0" err="1"/>
              <a:t>digresiones</a:t>
            </a:r>
            <a:r>
              <a:rPr lang="it-IT" dirty="0"/>
              <a:t> </a:t>
            </a:r>
            <a:r>
              <a:rPr lang="it-IT" dirty="0" err="1"/>
              <a:t>formales</a:t>
            </a:r>
            <a:r>
              <a:rPr lang="it-IT" dirty="0"/>
              <a:t> de la </a:t>
            </a:r>
            <a:r>
              <a:rPr lang="it-IT" dirty="0" err="1"/>
              <a:t>narración</a:t>
            </a:r>
            <a:r>
              <a:rPr lang="it-IT" dirty="0"/>
              <a:t> </a:t>
            </a:r>
            <a:r>
              <a:rPr lang="it-IT" dirty="0" smtClean="0"/>
              <a:t>(</a:t>
            </a:r>
            <a:r>
              <a:rPr lang="it-IT" dirty="0" err="1" smtClean="0"/>
              <a:t>aventuras</a:t>
            </a:r>
            <a:r>
              <a:rPr lang="it-IT" dirty="0"/>
              <a:t>, </a:t>
            </a:r>
            <a:r>
              <a:rPr lang="it-IT" dirty="0" err="1"/>
              <a:t>supervivencia</a:t>
            </a:r>
            <a:r>
              <a:rPr lang="it-IT" dirty="0"/>
              <a:t>, </a:t>
            </a:r>
            <a:r>
              <a:rPr lang="it-IT" dirty="0" err="1"/>
              <a:t>contemplaciones</a:t>
            </a:r>
            <a:r>
              <a:rPr lang="it-IT" dirty="0"/>
              <a:t> </a:t>
            </a:r>
            <a:r>
              <a:rPr lang="it-IT" dirty="0" err="1"/>
              <a:t>estéticas</a:t>
            </a:r>
            <a:r>
              <a:rPr lang="it-IT" dirty="0"/>
              <a:t>, etc.), </a:t>
            </a:r>
            <a:r>
              <a:rPr lang="it-IT" dirty="0" err="1"/>
              <a:t>ahora</a:t>
            </a:r>
            <a:r>
              <a:rPr lang="it-IT" dirty="0"/>
              <a:t> se </a:t>
            </a:r>
            <a:r>
              <a:rPr lang="it-IT" dirty="0" err="1"/>
              <a:t>mezclan</a:t>
            </a:r>
            <a:r>
              <a:rPr lang="it-IT" dirty="0"/>
              <a:t> con la </a:t>
            </a:r>
            <a:r>
              <a:rPr lang="it-IT" dirty="0" err="1"/>
              <a:t>narración</a:t>
            </a:r>
            <a:r>
              <a:rPr lang="it-IT" dirty="0"/>
              <a:t>, se </a:t>
            </a:r>
            <a:r>
              <a:rPr lang="it-IT" dirty="0" err="1"/>
              <a:t>convierten</a:t>
            </a:r>
            <a:r>
              <a:rPr lang="it-IT" dirty="0"/>
              <a:t> en </a:t>
            </a:r>
            <a:r>
              <a:rPr lang="it-IT" dirty="0" err="1"/>
              <a:t>narración</a:t>
            </a:r>
            <a:r>
              <a:rPr lang="it-IT" dirty="0"/>
              <a:t> </a:t>
            </a:r>
            <a:r>
              <a:rPr lang="it-IT" dirty="0" err="1"/>
              <a:t>siendo</a:t>
            </a:r>
            <a:r>
              <a:rPr lang="it-IT" dirty="0"/>
              <a:t> su materia </a:t>
            </a:r>
            <a:r>
              <a:rPr lang="it-IT" dirty="0" err="1"/>
              <a:t>principal</a:t>
            </a:r>
            <a:r>
              <a:rPr lang="it-IT" dirty="0"/>
              <a:t>.</a:t>
            </a:r>
          </a:p>
          <a:p>
            <a:r>
              <a:rPr lang="it-IT" dirty="0"/>
              <a:t>Si en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 smtClean="0"/>
              <a:t>tres</a:t>
            </a:r>
            <a:r>
              <a:rPr lang="it-IT" dirty="0" smtClean="0"/>
              <a:t> </a:t>
            </a:r>
            <a:r>
              <a:rPr lang="it-IT" dirty="0" err="1"/>
              <a:t>siglos</a:t>
            </a:r>
            <a:r>
              <a:rPr lang="it-IT" dirty="0"/>
              <a:t> </a:t>
            </a:r>
            <a:r>
              <a:rPr lang="it-IT" dirty="0" err="1"/>
              <a:t>anteriores</a:t>
            </a:r>
            <a:r>
              <a:rPr lang="it-IT" dirty="0"/>
              <a:t>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 smtClean="0"/>
              <a:t>esfuerzo</a:t>
            </a:r>
            <a:r>
              <a:rPr lang="it-IT" dirty="0" smtClean="0"/>
              <a:t> </a:t>
            </a:r>
            <a:r>
              <a:rPr lang="it-IT" dirty="0"/>
              <a:t>de </a:t>
            </a:r>
            <a:r>
              <a:rPr lang="it-IT" dirty="0" err="1"/>
              <a:t>conocer</a:t>
            </a:r>
            <a:r>
              <a:rPr lang="it-IT" dirty="0"/>
              <a:t>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mundo</a:t>
            </a:r>
            <a:r>
              <a:rPr lang="it-IT" dirty="0"/>
              <a:t> se </a:t>
            </a:r>
            <a:r>
              <a:rPr lang="it-IT" dirty="0" err="1"/>
              <a:t>había</a:t>
            </a:r>
            <a:r>
              <a:rPr lang="it-IT" dirty="0"/>
              <a:t> </a:t>
            </a:r>
            <a:r>
              <a:rPr lang="it-IT" dirty="0" err="1"/>
              <a:t>concentrado</a:t>
            </a:r>
            <a:r>
              <a:rPr lang="it-IT" dirty="0"/>
              <a:t> en la </a:t>
            </a:r>
            <a:r>
              <a:rPr lang="it-IT" dirty="0" err="1"/>
              <a:t>navegación</a:t>
            </a:r>
            <a:r>
              <a:rPr lang="it-IT" dirty="0"/>
              <a:t> (</a:t>
            </a:r>
            <a:r>
              <a:rPr lang="it-IT" dirty="0" err="1"/>
              <a:t>circumnavegación</a:t>
            </a:r>
            <a:r>
              <a:rPr lang="it-IT" dirty="0"/>
              <a:t> y </a:t>
            </a:r>
            <a:r>
              <a:rPr lang="it-IT" dirty="0" err="1"/>
              <a:t>relevo</a:t>
            </a:r>
            <a:r>
              <a:rPr lang="it-IT" dirty="0"/>
              <a:t> </a:t>
            </a:r>
            <a:r>
              <a:rPr lang="it-IT" dirty="0" err="1"/>
              <a:t>cartográfico</a:t>
            </a:r>
            <a:r>
              <a:rPr lang="it-IT" dirty="0"/>
              <a:t> de </a:t>
            </a:r>
            <a:r>
              <a:rPr lang="it-IT" dirty="0" err="1"/>
              <a:t>las</a:t>
            </a:r>
            <a:r>
              <a:rPr lang="it-IT" dirty="0"/>
              <a:t> </a:t>
            </a:r>
            <a:r>
              <a:rPr lang="it-IT" dirty="0" err="1"/>
              <a:t>costas</a:t>
            </a:r>
            <a:r>
              <a:rPr lang="it-IT" dirty="0"/>
              <a:t> del </a:t>
            </a:r>
            <a:r>
              <a:rPr lang="it-IT" dirty="0" err="1"/>
              <a:t>mundo</a:t>
            </a:r>
            <a:r>
              <a:rPr lang="it-IT" dirty="0"/>
              <a:t>), a partir de </a:t>
            </a:r>
            <a:r>
              <a:rPr lang="it-IT" dirty="0" err="1"/>
              <a:t>ahora</a:t>
            </a:r>
            <a:r>
              <a:rPr lang="it-IT" dirty="0"/>
              <a:t> la </a:t>
            </a:r>
            <a:r>
              <a:rPr lang="it-IT" dirty="0" err="1"/>
              <a:t>atención</a:t>
            </a:r>
            <a:r>
              <a:rPr lang="it-IT" dirty="0"/>
              <a:t> se </a:t>
            </a:r>
            <a:r>
              <a:rPr lang="it-IT" dirty="0" err="1"/>
              <a:t>vuelve</a:t>
            </a:r>
            <a:r>
              <a:rPr lang="it-IT" dirty="0"/>
              <a:t> al </a:t>
            </a:r>
            <a:r>
              <a:rPr lang="it-IT" dirty="0" err="1"/>
              <a:t>interior</a:t>
            </a:r>
            <a:r>
              <a:rPr lang="it-IT" dirty="0"/>
              <a:t> de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continentes</a:t>
            </a:r>
            <a:r>
              <a:rPr lang="it-IT" dirty="0"/>
              <a:t>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Ojos </a:t>
            </a:r>
            <a:r>
              <a:rPr lang="it-IT" dirty="0" err="1" smtClean="0"/>
              <a:t>imperiales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/>
              <a:t>Un </a:t>
            </a:r>
            <a:r>
              <a:rPr lang="it-IT" dirty="0" err="1"/>
              <a:t>análisis</a:t>
            </a:r>
            <a:r>
              <a:rPr lang="it-IT" dirty="0"/>
              <a:t> </a:t>
            </a:r>
            <a:r>
              <a:rPr lang="it-IT" dirty="0" err="1" smtClean="0"/>
              <a:t>atento</a:t>
            </a:r>
            <a:r>
              <a:rPr lang="it-IT" dirty="0" smtClean="0"/>
              <a:t> </a:t>
            </a:r>
            <a:r>
              <a:rPr lang="it-IT" dirty="0"/>
              <a:t>de la </a:t>
            </a:r>
            <a:r>
              <a:rPr lang="it-IT" dirty="0" err="1"/>
              <a:t>escritura</a:t>
            </a:r>
            <a:r>
              <a:rPr lang="it-IT" dirty="0"/>
              <a:t> de </a:t>
            </a:r>
            <a:r>
              <a:rPr lang="it-IT" dirty="0" err="1"/>
              <a:t>viaje</a:t>
            </a:r>
            <a:r>
              <a:rPr lang="it-IT" dirty="0"/>
              <a:t> </a:t>
            </a:r>
            <a:r>
              <a:rPr lang="it-IT" dirty="0" err="1"/>
              <a:t>demuestra</a:t>
            </a:r>
            <a:r>
              <a:rPr lang="it-IT" dirty="0"/>
              <a:t> </a:t>
            </a:r>
            <a:r>
              <a:rPr lang="it-IT" dirty="0" err="1"/>
              <a:t>que</a:t>
            </a:r>
            <a:r>
              <a:rPr lang="it-IT" dirty="0"/>
              <a:t> la </a:t>
            </a:r>
            <a:r>
              <a:rPr lang="it-IT" dirty="0" err="1"/>
              <a:t>mirada</a:t>
            </a:r>
            <a:r>
              <a:rPr lang="it-IT" dirty="0"/>
              <a:t> de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viajeros</a:t>
            </a:r>
            <a:r>
              <a:rPr lang="it-IT" dirty="0"/>
              <a:t> </a:t>
            </a:r>
            <a:r>
              <a:rPr lang="it-IT" dirty="0" err="1"/>
              <a:t>escritores</a:t>
            </a:r>
            <a:r>
              <a:rPr lang="it-IT" dirty="0"/>
              <a:t> </a:t>
            </a:r>
            <a:r>
              <a:rPr lang="it-IT" dirty="0" err="1" smtClean="0"/>
              <a:t>naturalistas</a:t>
            </a:r>
            <a:r>
              <a:rPr lang="it-IT" dirty="0" smtClean="0"/>
              <a:t> de </a:t>
            </a:r>
            <a:r>
              <a:rPr lang="it-IT" dirty="0" err="1" smtClean="0"/>
              <a:t>los</a:t>
            </a:r>
            <a:r>
              <a:rPr lang="it-IT" dirty="0" smtClean="0"/>
              <a:t> </a:t>
            </a:r>
            <a:r>
              <a:rPr lang="it-IT" dirty="0" err="1" smtClean="0"/>
              <a:t>siglos</a:t>
            </a:r>
            <a:r>
              <a:rPr lang="it-IT" dirty="0" smtClean="0"/>
              <a:t> XVIII/</a:t>
            </a:r>
            <a:r>
              <a:rPr lang="it-IT" dirty="0" err="1" smtClean="0"/>
              <a:t>XIX</a:t>
            </a:r>
            <a:r>
              <a:rPr lang="it-IT" dirty="0" smtClean="0"/>
              <a:t> </a:t>
            </a:r>
            <a:r>
              <a:rPr lang="it-IT" dirty="0"/>
              <a:t>no </a:t>
            </a:r>
            <a:r>
              <a:rPr lang="it-IT" dirty="0" err="1"/>
              <a:t>es</a:t>
            </a:r>
            <a:r>
              <a:rPr lang="it-IT" dirty="0"/>
              <a:t> </a:t>
            </a:r>
            <a:r>
              <a:rPr lang="it-IT" dirty="0" err="1"/>
              <a:t>tan</a:t>
            </a:r>
            <a:r>
              <a:rPr lang="it-IT" dirty="0"/>
              <a:t> </a:t>
            </a:r>
            <a:r>
              <a:rPr lang="it-IT" dirty="0" err="1"/>
              <a:t>inocente</a:t>
            </a:r>
            <a:r>
              <a:rPr lang="it-IT" dirty="0"/>
              <a:t>: </a:t>
            </a:r>
          </a:p>
          <a:p>
            <a:pPr lvl="0"/>
            <a:r>
              <a:rPr lang="it-IT" dirty="0" err="1"/>
              <a:t>visión</a:t>
            </a:r>
            <a:r>
              <a:rPr lang="it-IT" dirty="0"/>
              <a:t> </a:t>
            </a:r>
            <a:r>
              <a:rPr lang="it-IT" dirty="0" err="1"/>
              <a:t>panorámica</a:t>
            </a:r>
            <a:r>
              <a:rPr lang="it-IT" dirty="0"/>
              <a:t> del </a:t>
            </a:r>
            <a:r>
              <a:rPr lang="it-IT" dirty="0" err="1"/>
              <a:t>paisaje</a:t>
            </a:r>
            <a:r>
              <a:rPr lang="it-IT" dirty="0"/>
              <a:t>, con </a:t>
            </a:r>
            <a:r>
              <a:rPr lang="it-IT" dirty="0" err="1"/>
              <a:t>términos</a:t>
            </a:r>
            <a:r>
              <a:rPr lang="it-IT" dirty="0"/>
              <a:t> </a:t>
            </a:r>
            <a:r>
              <a:rPr lang="it-IT" dirty="0" err="1"/>
              <a:t>estéticos</a:t>
            </a:r>
            <a:r>
              <a:rPr lang="it-IT" dirty="0"/>
              <a:t> </a:t>
            </a:r>
            <a:r>
              <a:rPr lang="it-IT" dirty="0" err="1"/>
              <a:t>que</a:t>
            </a:r>
            <a:r>
              <a:rPr lang="it-IT" dirty="0"/>
              <a:t> </a:t>
            </a:r>
            <a:r>
              <a:rPr lang="it-IT" dirty="0" err="1"/>
              <a:t>suavizan</a:t>
            </a:r>
            <a:r>
              <a:rPr lang="it-IT" dirty="0"/>
              <a:t> un </a:t>
            </a:r>
            <a:r>
              <a:rPr lang="it-IT" dirty="0" err="1"/>
              <a:t>vocabulario</a:t>
            </a:r>
            <a:r>
              <a:rPr lang="it-IT" dirty="0"/>
              <a:t> </a:t>
            </a:r>
            <a:r>
              <a:rPr lang="it-IT" dirty="0" err="1"/>
              <a:t>impasible</a:t>
            </a:r>
            <a:r>
              <a:rPr lang="it-IT" dirty="0"/>
              <a:t>;</a:t>
            </a:r>
          </a:p>
          <a:p>
            <a:pPr lvl="0"/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viajero</a:t>
            </a:r>
            <a:r>
              <a:rPr lang="it-IT" dirty="0"/>
              <a:t> </a:t>
            </a:r>
            <a:r>
              <a:rPr lang="it-IT" dirty="0" err="1"/>
              <a:t>es</a:t>
            </a:r>
            <a:r>
              <a:rPr lang="it-IT" dirty="0"/>
              <a:t> un </a:t>
            </a:r>
            <a:r>
              <a:rPr lang="it-IT" dirty="0" err="1"/>
              <a:t>ojo</a:t>
            </a:r>
            <a:r>
              <a:rPr lang="it-IT" dirty="0"/>
              <a:t> </a:t>
            </a:r>
            <a:r>
              <a:rPr lang="it-IT" dirty="0" err="1"/>
              <a:t>móvil</a:t>
            </a:r>
            <a:r>
              <a:rPr lang="it-IT" dirty="0"/>
              <a:t> </a:t>
            </a:r>
            <a:r>
              <a:rPr lang="it-IT" dirty="0" err="1"/>
              <a:t>cuya</a:t>
            </a:r>
            <a:r>
              <a:rPr lang="it-IT" dirty="0"/>
              <a:t> </a:t>
            </a:r>
            <a:r>
              <a:rPr lang="it-IT" dirty="0" err="1"/>
              <a:t>presencia</a:t>
            </a:r>
            <a:r>
              <a:rPr lang="it-IT" dirty="0"/>
              <a:t> en la </a:t>
            </a:r>
            <a:r>
              <a:rPr lang="it-IT" dirty="0" err="1"/>
              <a:t>narración</a:t>
            </a:r>
            <a:r>
              <a:rPr lang="it-IT" dirty="0"/>
              <a:t> </a:t>
            </a:r>
            <a:r>
              <a:rPr lang="it-IT" dirty="0" err="1"/>
              <a:t>es</a:t>
            </a:r>
            <a:r>
              <a:rPr lang="it-IT" dirty="0"/>
              <a:t> </a:t>
            </a:r>
            <a:r>
              <a:rPr lang="it-IT" dirty="0" err="1"/>
              <a:t>escasa</a:t>
            </a:r>
            <a:r>
              <a:rPr lang="it-IT" dirty="0"/>
              <a:t>;</a:t>
            </a:r>
          </a:p>
          <a:p>
            <a:pPr lvl="0"/>
            <a:r>
              <a:rPr lang="it-IT" dirty="0"/>
              <a:t>No se da </a:t>
            </a:r>
            <a:r>
              <a:rPr lang="it-IT" dirty="0" err="1"/>
              <a:t>prioridad</a:t>
            </a:r>
            <a:r>
              <a:rPr lang="it-IT" dirty="0"/>
              <a:t> a lo </a:t>
            </a:r>
            <a:r>
              <a:rPr lang="it-IT" dirty="0" err="1" smtClean="0"/>
              <a:t>heróico</a:t>
            </a:r>
            <a:r>
              <a:rPr lang="it-IT" dirty="0" smtClean="0"/>
              <a:t>;</a:t>
            </a:r>
            <a:endParaRPr lang="it-IT" dirty="0"/>
          </a:p>
          <a:p>
            <a:pPr lvl="0"/>
            <a:r>
              <a:rPr lang="it-IT" dirty="0"/>
              <a:t>Los </a:t>
            </a:r>
            <a:r>
              <a:rPr lang="it-IT" dirty="0" err="1"/>
              <a:t>habitantes</a:t>
            </a:r>
            <a:r>
              <a:rPr lang="it-IT" dirty="0"/>
              <a:t> </a:t>
            </a:r>
            <a:r>
              <a:rPr lang="it-IT" dirty="0" err="1" smtClean="0"/>
              <a:t>aparecen</a:t>
            </a:r>
            <a:r>
              <a:rPr lang="it-IT" dirty="0" smtClean="0"/>
              <a:t> </a:t>
            </a:r>
            <a:r>
              <a:rPr lang="it-IT" dirty="0" err="1"/>
              <a:t>como</a:t>
            </a:r>
            <a:r>
              <a:rPr lang="it-IT" dirty="0"/>
              <a:t> </a:t>
            </a:r>
            <a:r>
              <a:rPr lang="it-IT" dirty="0" err="1"/>
              <a:t>marcas</a:t>
            </a:r>
            <a:r>
              <a:rPr lang="it-IT" dirty="0"/>
              <a:t> del </a:t>
            </a:r>
            <a:r>
              <a:rPr lang="it-IT" dirty="0" err="1" smtClean="0"/>
              <a:t>paisaje</a:t>
            </a:r>
            <a:r>
              <a:rPr lang="it-IT" dirty="0" smtClean="0"/>
              <a:t>;</a:t>
            </a:r>
            <a:endParaRPr lang="it-IT" dirty="0"/>
          </a:p>
          <a:p>
            <a:pPr lvl="0"/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dramatismo</a:t>
            </a:r>
            <a:r>
              <a:rPr lang="it-IT" dirty="0"/>
              <a:t> no </a:t>
            </a:r>
            <a:r>
              <a:rPr lang="it-IT" dirty="0" err="1"/>
              <a:t>es</a:t>
            </a:r>
            <a:r>
              <a:rPr lang="it-IT" dirty="0"/>
              <a:t> </a:t>
            </a:r>
            <a:r>
              <a:rPr lang="it-IT" dirty="0" err="1"/>
              <a:t>producido</a:t>
            </a:r>
            <a:r>
              <a:rPr lang="it-IT" dirty="0"/>
              <a:t> por la </a:t>
            </a:r>
            <a:r>
              <a:rPr lang="it-IT" dirty="0" err="1"/>
              <a:t>historia</a:t>
            </a:r>
            <a:r>
              <a:rPr lang="it-IT" dirty="0"/>
              <a:t> o </a:t>
            </a:r>
            <a:r>
              <a:rPr lang="it-IT" dirty="0" err="1"/>
              <a:t>acción</a:t>
            </a:r>
            <a:r>
              <a:rPr lang="it-IT" dirty="0"/>
              <a:t> del </a:t>
            </a:r>
            <a:r>
              <a:rPr lang="it-IT" dirty="0" err="1"/>
              <a:t>viajero</a:t>
            </a:r>
            <a:r>
              <a:rPr lang="it-IT" dirty="0"/>
              <a:t> sino por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paisaje</a:t>
            </a:r>
            <a:r>
              <a:rPr lang="it-IT" dirty="0"/>
              <a:t> tal </a:t>
            </a:r>
            <a:r>
              <a:rPr lang="it-IT" dirty="0" err="1"/>
              <a:t>como</a:t>
            </a:r>
            <a:r>
              <a:rPr lang="it-IT" dirty="0"/>
              <a:t> se presenta ante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ojos</a:t>
            </a:r>
            <a:r>
              <a:rPr lang="it-IT" dirty="0"/>
              <a:t> del europeo: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ojo</a:t>
            </a:r>
            <a:r>
              <a:rPr lang="it-IT" dirty="0"/>
              <a:t> registra lo </a:t>
            </a:r>
            <a:r>
              <a:rPr lang="it-IT" dirty="0" err="1"/>
              <a:t>que</a:t>
            </a:r>
            <a:r>
              <a:rPr lang="it-IT" dirty="0"/>
              <a:t> </a:t>
            </a:r>
            <a:r>
              <a:rPr lang="it-IT" dirty="0" err="1"/>
              <a:t>cae</a:t>
            </a:r>
            <a:r>
              <a:rPr lang="it-IT" dirty="0"/>
              <a:t> dentro de su </a:t>
            </a:r>
            <a:r>
              <a:rPr lang="it-IT" dirty="0" err="1"/>
              <a:t>visión</a:t>
            </a:r>
            <a:r>
              <a:rPr lang="it-IT" dirty="0"/>
              <a:t>, </a:t>
            </a:r>
            <a:r>
              <a:rPr lang="it-IT" dirty="0" err="1"/>
              <a:t>que</a:t>
            </a:r>
            <a:r>
              <a:rPr lang="it-IT" dirty="0"/>
              <a:t> </a:t>
            </a:r>
            <a:r>
              <a:rPr lang="it-IT" dirty="0" err="1"/>
              <a:t>parece</a:t>
            </a:r>
            <a:r>
              <a:rPr lang="it-IT" dirty="0"/>
              <a:t> </a:t>
            </a:r>
            <a:r>
              <a:rPr lang="it-IT" dirty="0" err="1"/>
              <a:t>ofrecerse</a:t>
            </a:r>
            <a:r>
              <a:rPr lang="it-IT" dirty="0"/>
              <a:t> a </a:t>
            </a:r>
            <a:r>
              <a:rPr lang="it-IT" dirty="0" err="1" smtClean="0"/>
              <a:t>él</a:t>
            </a:r>
            <a:r>
              <a:rPr lang="it-IT" dirty="0" smtClean="0"/>
              <a:t>;</a:t>
            </a:r>
            <a:endParaRPr lang="it-IT" dirty="0"/>
          </a:p>
          <a:p>
            <a:pPr lvl="0"/>
            <a:r>
              <a:rPr lang="it-IT" dirty="0"/>
              <a:t>Lo </a:t>
            </a:r>
            <a:r>
              <a:rPr lang="it-IT" dirty="0" err="1"/>
              <a:t>que</a:t>
            </a:r>
            <a:r>
              <a:rPr lang="it-IT" dirty="0"/>
              <a:t> </a:t>
            </a:r>
            <a:r>
              <a:rPr lang="it-IT" dirty="0" err="1" smtClean="0"/>
              <a:t>est</a:t>
            </a:r>
            <a:r>
              <a:rPr lang="it-IT" dirty="0" err="1"/>
              <a:t>á</a:t>
            </a:r>
            <a:r>
              <a:rPr lang="it-IT" dirty="0" smtClean="0"/>
              <a:t> </a:t>
            </a:r>
            <a:r>
              <a:rPr lang="it-IT" dirty="0"/>
              <a:t>“</a:t>
            </a:r>
            <a:r>
              <a:rPr lang="it-IT" dirty="0" err="1"/>
              <a:t>atrasado</a:t>
            </a:r>
            <a:r>
              <a:rPr lang="it-IT" dirty="0"/>
              <a:t>” </a:t>
            </a:r>
            <a:r>
              <a:rPr lang="it-IT" dirty="0" err="1" smtClean="0"/>
              <a:t>es</a:t>
            </a:r>
            <a:r>
              <a:rPr lang="it-IT" dirty="0" smtClean="0"/>
              <a:t> </a:t>
            </a:r>
            <a:r>
              <a:rPr lang="it-IT" dirty="0" err="1"/>
              <a:t>disponible</a:t>
            </a:r>
            <a:r>
              <a:rPr lang="it-IT" dirty="0"/>
              <a:t> al </a:t>
            </a:r>
            <a:r>
              <a:rPr lang="it-IT" dirty="0" err="1"/>
              <a:t>progreso</a:t>
            </a:r>
            <a:r>
              <a:rPr lang="it-IT" dirty="0"/>
              <a:t>: </a:t>
            </a:r>
            <a:r>
              <a:rPr lang="it-IT" dirty="0" err="1"/>
              <a:t>el</a:t>
            </a:r>
            <a:r>
              <a:rPr lang="it-IT" dirty="0"/>
              <a:t> </a:t>
            </a:r>
            <a:r>
              <a:rPr lang="it-IT" dirty="0" err="1"/>
              <a:t>ojo</a:t>
            </a:r>
            <a:r>
              <a:rPr lang="it-IT" dirty="0"/>
              <a:t> europeo presenta </a:t>
            </a:r>
            <a:r>
              <a:rPr lang="it-IT" dirty="0" err="1"/>
              <a:t>los</a:t>
            </a:r>
            <a:r>
              <a:rPr lang="it-IT" dirty="0"/>
              <a:t> </a:t>
            </a:r>
            <a:r>
              <a:rPr lang="it-IT" dirty="0" err="1"/>
              <a:t>paisajess</a:t>
            </a:r>
            <a:r>
              <a:rPr lang="it-IT" dirty="0"/>
              <a:t> </a:t>
            </a:r>
            <a:r>
              <a:rPr lang="it-IT" dirty="0" err="1"/>
              <a:t>como</a:t>
            </a:r>
            <a:r>
              <a:rPr lang="it-IT" dirty="0"/>
              <a:t> “</a:t>
            </a:r>
            <a:r>
              <a:rPr lang="it-IT" dirty="0" err="1"/>
              <a:t>vacíos</a:t>
            </a:r>
            <a:r>
              <a:rPr lang="it-IT" dirty="0"/>
              <a:t>”. Las </a:t>
            </a:r>
            <a:r>
              <a:rPr lang="it-IT" dirty="0" err="1"/>
              <a:t>palabras</a:t>
            </a:r>
            <a:r>
              <a:rPr lang="it-IT" dirty="0"/>
              <a:t> clave </a:t>
            </a:r>
            <a:r>
              <a:rPr lang="it-IT" dirty="0" smtClean="0"/>
              <a:t>para </a:t>
            </a:r>
            <a:r>
              <a:rPr lang="it-IT" dirty="0" err="1" smtClean="0"/>
              <a:t>describir</a:t>
            </a:r>
            <a:r>
              <a:rPr lang="it-IT" dirty="0" smtClean="0"/>
              <a:t> a </a:t>
            </a:r>
            <a:r>
              <a:rPr lang="it-IT" dirty="0" err="1" smtClean="0"/>
              <a:t>los</a:t>
            </a:r>
            <a:r>
              <a:rPr lang="it-IT" dirty="0" smtClean="0"/>
              <a:t> </a:t>
            </a:r>
            <a:r>
              <a:rPr lang="it-IT" dirty="0" err="1" smtClean="0"/>
              <a:t>hombres</a:t>
            </a:r>
            <a:r>
              <a:rPr lang="it-IT" dirty="0" smtClean="0"/>
              <a:t> son </a:t>
            </a:r>
            <a:r>
              <a:rPr lang="it-IT" dirty="0"/>
              <a:t>“</a:t>
            </a:r>
            <a:r>
              <a:rPr lang="it-IT" dirty="0" err="1"/>
              <a:t>indolencia</a:t>
            </a:r>
            <a:r>
              <a:rPr lang="it-IT" dirty="0"/>
              <a:t>” y “</a:t>
            </a:r>
            <a:r>
              <a:rPr lang="it-IT" dirty="0" err="1"/>
              <a:t>pereza</a:t>
            </a:r>
            <a:r>
              <a:rPr lang="it-IT" dirty="0"/>
              <a:t>”.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1322</Words>
  <Application>Microsoft Office PowerPoint</Application>
  <PresentationFormat>Presentazione su schermo (4:3)</PresentationFormat>
  <Paragraphs>76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Tema di Office</vt:lpstr>
      <vt:lpstr> </vt:lpstr>
      <vt:lpstr>Teoría del espejismo</vt:lpstr>
      <vt:lpstr>Humboldt: ficha de lectura</vt:lpstr>
      <vt:lpstr>Antonello Gerbi </vt:lpstr>
      <vt:lpstr>Gerbi</vt:lpstr>
      <vt:lpstr>Mary Louise Pratt</vt:lpstr>
      <vt:lpstr>Transculturación</vt:lpstr>
      <vt:lpstr>Zonas de contacto</vt:lpstr>
      <vt:lpstr>Literatura de viaje siglo XVIII/XIX</vt:lpstr>
      <vt:lpstr>Anticonquista</vt:lpstr>
      <vt:lpstr>Historia natural</vt:lpstr>
      <vt:lpstr> Mediados siglo XVIII, cambio en la conciencia planetaria europea:  </vt:lpstr>
      <vt:lpstr>1735</vt:lpstr>
      <vt:lpstr>Linneo</vt:lpstr>
      <vt:lpstr>Taxonomía de linneo</vt:lpstr>
      <vt:lpstr>El ojo del naturalista: ordenador inocente</vt:lpstr>
      <vt:lpstr>I expedición cientÍfica internacional</vt:lpstr>
      <vt:lpstr>Los viajes y la literatura de viaje jamás volverían a ser lo mismo</vt:lpstr>
      <vt:lpstr>Ojos imperiales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Amanda</dc:creator>
  <cp:lastModifiedBy>Amanda</cp:lastModifiedBy>
  <cp:revision>38</cp:revision>
  <dcterms:created xsi:type="dcterms:W3CDTF">2010-11-02T09:47:58Z</dcterms:created>
  <dcterms:modified xsi:type="dcterms:W3CDTF">2010-11-02T16:04:29Z</dcterms:modified>
</cp:coreProperties>
</file>