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70" r:id="rId5"/>
    <p:sldId id="278" r:id="rId6"/>
    <p:sldId id="271" r:id="rId7"/>
    <p:sldId id="272" r:id="rId8"/>
    <p:sldId id="279" r:id="rId9"/>
    <p:sldId id="273" r:id="rId10"/>
    <p:sldId id="261" r:id="rId11"/>
    <p:sldId id="262" r:id="rId12"/>
    <p:sldId id="263" r:id="rId13"/>
    <p:sldId id="264" r:id="rId14"/>
    <p:sldId id="265" r:id="rId15"/>
    <p:sldId id="266" r:id="rId16"/>
    <p:sldId id="267" r:id="rId17"/>
    <p:sldId id="268" r:id="rId18"/>
    <p:sldId id="275" r:id="rId19"/>
    <p:sldId id="276" r:id="rId20"/>
    <p:sldId id="277" r:id="rId21"/>
    <p:sldId id="280" r:id="rId22"/>
    <p:sldId id="283" r:id="rId23"/>
    <p:sldId id="284" r:id="rId24"/>
    <p:sldId id="281" r:id="rId25"/>
    <p:sldId id="269" r:id="rId26"/>
    <p:sldId id="274"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2" d="100"/>
          <a:sy n="42" d="100"/>
        </p:scale>
        <p:origin x="-112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16" name="Segnaposto numero diapositiva 15"/>
          <p:cNvSpPr>
            <a:spLocks noGrp="1"/>
          </p:cNvSpPr>
          <p:nvPr>
            <p:ph type="sldNum" sz="quarter" idx="11"/>
          </p:nvPr>
        </p:nvSpPr>
        <p:spPr/>
        <p:txBody>
          <a:bodyPr/>
          <a:lstStyle/>
          <a:p>
            <a:fld id="{B2151E40-09AD-4A46-8D89-260C8DAD74E7}"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1A5A6994-32FD-4CAC-B16C-C8EBAB08C422}" type="datetimeFigureOut">
              <a:rPr lang="it-IT" smtClean="0"/>
              <a:pPr/>
              <a:t>10/11/2010</a:t>
            </a:fld>
            <a:endParaRPr lang="it-IT"/>
          </a:p>
        </p:txBody>
      </p:sp>
      <p:sp>
        <p:nvSpPr>
          <p:cNvPr id="15" name="Segnaposto numero diapositiva 14"/>
          <p:cNvSpPr>
            <a:spLocks noGrp="1"/>
          </p:cNvSpPr>
          <p:nvPr>
            <p:ph type="sldNum" sz="quarter" idx="15"/>
          </p:nvPr>
        </p:nvSpPr>
        <p:spPr/>
        <p:txBody>
          <a:bodyPr/>
          <a:lstStyle>
            <a:lvl1pPr algn="ctr">
              <a:defRPr/>
            </a:lvl1pPr>
          </a:lstStyle>
          <a:p>
            <a:fld id="{B2151E40-09AD-4A46-8D89-260C8DAD74E7}"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2151E40-09AD-4A46-8D89-260C8DAD74E7}" type="slidenum">
              <a:rPr lang="it-IT" smtClean="0"/>
              <a:pPr/>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2151E40-09AD-4A46-8D89-260C8DAD74E7}"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B2151E40-09AD-4A46-8D89-260C8DAD74E7}"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2151E40-09AD-4A46-8D89-260C8DAD74E7}"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2151E40-09AD-4A46-8D89-260C8DAD74E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1A5A6994-32FD-4CAC-B16C-C8EBAB08C422}" type="datetimeFigureOut">
              <a:rPr lang="it-IT" smtClean="0"/>
              <a:pPr/>
              <a:t>10/11/2010</a:t>
            </a:fld>
            <a:endParaRPr lang="it-IT"/>
          </a:p>
        </p:txBody>
      </p:sp>
      <p:sp>
        <p:nvSpPr>
          <p:cNvPr id="9" name="Segnaposto numero diapositiva 8"/>
          <p:cNvSpPr>
            <a:spLocks noGrp="1"/>
          </p:cNvSpPr>
          <p:nvPr>
            <p:ph type="sldNum" sz="quarter" idx="15"/>
          </p:nvPr>
        </p:nvSpPr>
        <p:spPr/>
        <p:txBody>
          <a:bodyPr/>
          <a:lstStyle/>
          <a:p>
            <a:fld id="{B2151E40-09AD-4A46-8D89-260C8DAD74E7}"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9" name="Segnaposto numero diapositiva 8"/>
          <p:cNvSpPr>
            <a:spLocks noGrp="1"/>
          </p:cNvSpPr>
          <p:nvPr>
            <p:ph type="sldNum" sz="quarter" idx="11"/>
          </p:nvPr>
        </p:nvSpPr>
        <p:spPr/>
        <p:txBody>
          <a:bodyPr/>
          <a:lstStyle/>
          <a:p>
            <a:fld id="{B2151E40-09AD-4A46-8D89-260C8DAD74E7}"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2151E40-09AD-4A46-8D89-260C8DAD74E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A5A6994-32FD-4CAC-B16C-C8EBAB08C422}" type="datetimeFigureOut">
              <a:rPr lang="it-IT" smtClean="0"/>
              <a:pPr/>
              <a:t>10/11/2010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2151E40-09AD-4A46-8D89-260C8DAD74E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A5A6994-32FD-4CAC-B16C-C8EBAB08C422}" type="datetimeFigureOut">
              <a:rPr lang="it-IT" smtClean="0"/>
              <a:pPr/>
              <a:t>10/11/2010</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2151E40-09AD-4A46-8D89-260C8DAD74E7}" type="slidenum">
              <a:rPr lang="it-IT" smtClean="0"/>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ttotitolo 4"/>
          <p:cNvSpPr>
            <a:spLocks noGrp="1"/>
          </p:cNvSpPr>
          <p:nvPr>
            <p:ph type="subTitle" idx="1"/>
          </p:nvPr>
        </p:nvSpPr>
        <p:spPr/>
        <p:txBody>
          <a:bodyPr/>
          <a:lstStyle/>
          <a:p>
            <a:r>
              <a:rPr lang="it-IT" dirty="0" smtClean="0">
                <a:solidFill>
                  <a:schemeClr val="bg1"/>
                </a:solidFill>
              </a:rPr>
              <a:t>La </a:t>
            </a:r>
            <a:r>
              <a:rPr lang="it-IT" dirty="0" err="1" smtClean="0">
                <a:solidFill>
                  <a:schemeClr val="bg1"/>
                </a:solidFill>
              </a:rPr>
              <a:t>poesía</a:t>
            </a:r>
            <a:r>
              <a:rPr lang="it-IT" dirty="0" smtClean="0">
                <a:solidFill>
                  <a:schemeClr val="bg1"/>
                </a:solidFill>
              </a:rPr>
              <a:t> de la Pampa</a:t>
            </a:r>
            <a:endParaRPr lang="it-IT" dirty="0">
              <a:solidFill>
                <a:schemeClr val="bg1"/>
              </a:solidFill>
            </a:endParaRPr>
          </a:p>
        </p:txBody>
      </p:sp>
      <p:sp>
        <p:nvSpPr>
          <p:cNvPr id="4" name="Titolo 3"/>
          <p:cNvSpPr>
            <a:spLocks noGrp="1"/>
          </p:cNvSpPr>
          <p:nvPr>
            <p:ph type="ctrTitle"/>
          </p:nvPr>
        </p:nvSpPr>
        <p:spPr/>
        <p:txBody>
          <a:bodyPr/>
          <a:lstStyle/>
          <a:p>
            <a:r>
              <a:rPr lang="it-IT" dirty="0" err="1" smtClean="0">
                <a:solidFill>
                  <a:schemeClr val="bg1"/>
                </a:solidFill>
              </a:rPr>
              <a:t>Desierto</a:t>
            </a:r>
            <a:r>
              <a:rPr lang="it-IT" dirty="0" smtClean="0">
                <a:solidFill>
                  <a:schemeClr val="bg1"/>
                </a:solidFill>
              </a:rPr>
              <a:t> y </a:t>
            </a:r>
            <a:r>
              <a:rPr lang="it-IT" dirty="0" err="1" smtClean="0">
                <a:solidFill>
                  <a:schemeClr val="bg1"/>
                </a:solidFill>
              </a:rPr>
              <a:t>literatura</a:t>
            </a:r>
            <a:endParaRPr lang="it-IT"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57200" y="1340768"/>
            <a:ext cx="8229600" cy="4755232"/>
          </a:xfrm>
        </p:spPr>
        <p:txBody>
          <a:bodyPr>
            <a:normAutofit fontScale="85000" lnSpcReduction="20000"/>
          </a:bodyPr>
          <a:lstStyle/>
          <a:p>
            <a:pPr>
              <a:buNone/>
            </a:pPr>
            <a:r>
              <a:rPr lang="it-IT" dirty="0" smtClean="0"/>
              <a:t> </a:t>
            </a:r>
          </a:p>
          <a:p>
            <a:pPr algn="ctr">
              <a:buNone/>
            </a:pPr>
            <a:r>
              <a:rPr lang="es-AR" sz="3300" dirty="0" smtClean="0">
                <a:solidFill>
                  <a:schemeClr val="bg1"/>
                </a:solidFill>
              </a:rPr>
              <a:t>“El desierto es nuestro, es nuestro más pingue patrimonio, y debemos poner conato en sacar de su seno, no solo riqueza para nuestro engrandecimiento y bienestar, sino también poesía para nuestro deleite moral y fomento de nuestra literatura nacional.”</a:t>
            </a:r>
            <a:endParaRPr lang="it-IT" sz="3300" dirty="0" smtClean="0">
              <a:solidFill>
                <a:schemeClr val="bg1"/>
              </a:solidFill>
            </a:endParaRPr>
          </a:p>
          <a:p>
            <a:pPr>
              <a:buNone/>
            </a:pPr>
            <a:endParaRPr lang="es-AR" dirty="0" smtClean="0">
              <a:solidFill>
                <a:schemeClr val="bg1"/>
              </a:solidFill>
            </a:endParaRPr>
          </a:p>
          <a:p>
            <a:pPr>
              <a:buNone/>
            </a:pPr>
            <a:r>
              <a:rPr lang="es-AR" dirty="0" smtClean="0">
                <a:solidFill>
                  <a:schemeClr val="bg1"/>
                </a:solidFill>
              </a:rPr>
              <a:t>Esteban Echeverría, Advertencia a la I ed. de </a:t>
            </a:r>
            <a:r>
              <a:rPr lang="es-AR" i="1" dirty="0" smtClean="0">
                <a:solidFill>
                  <a:schemeClr val="bg1"/>
                </a:solidFill>
              </a:rPr>
              <a:t>La cautiva</a:t>
            </a:r>
            <a:r>
              <a:rPr lang="es-AR" dirty="0" smtClean="0">
                <a:solidFill>
                  <a:schemeClr val="bg1"/>
                </a:solidFill>
              </a:rPr>
              <a:t> (</a:t>
            </a:r>
            <a:r>
              <a:rPr lang="es-AR" i="1" dirty="0" smtClean="0">
                <a:solidFill>
                  <a:schemeClr val="bg1"/>
                </a:solidFill>
              </a:rPr>
              <a:t>Rimas</a:t>
            </a:r>
            <a:r>
              <a:rPr lang="es-AR" dirty="0" smtClean="0">
                <a:solidFill>
                  <a:schemeClr val="bg1"/>
                </a:solidFill>
              </a:rPr>
              <a:t>), 1837</a:t>
            </a:r>
          </a:p>
          <a:p>
            <a:pPr>
              <a:buNone/>
            </a:pPr>
            <a:endParaRPr lang="es-AR" dirty="0" smtClean="0">
              <a:solidFill>
                <a:schemeClr val="bg1"/>
              </a:solidFill>
            </a:endParaRPr>
          </a:p>
          <a:p>
            <a:pPr lvl="0"/>
            <a:r>
              <a:rPr lang="it-IT" sz="1800" dirty="0" smtClean="0"/>
              <a:t>Desierto=Patrimonio=Nación</a:t>
            </a:r>
          </a:p>
          <a:p>
            <a:pPr>
              <a:buNone/>
            </a:pPr>
            <a:endParaRPr lang="it-IT" dirty="0" smtClean="0">
              <a:solidFill>
                <a:schemeClr val="bg1"/>
              </a:solidFill>
            </a:endParaRPr>
          </a:p>
          <a:p>
            <a:pPr>
              <a:buNone/>
            </a:pPr>
            <a:r>
              <a:rPr lang="es-AR" dirty="0" smtClean="0">
                <a:solidFill>
                  <a:schemeClr val="bg1"/>
                </a:solidFill>
              </a:rPr>
              <a:t> </a:t>
            </a:r>
            <a:endParaRPr lang="it-IT" dirty="0" smtClean="0">
              <a:solidFill>
                <a:schemeClr val="bg1"/>
              </a:solidFill>
            </a:endParaRPr>
          </a:p>
        </p:txBody>
      </p:sp>
      <p:sp>
        <p:nvSpPr>
          <p:cNvPr id="3" name="Titolo 2"/>
          <p:cNvSpPr>
            <a:spLocks noGrp="1"/>
          </p:cNvSpPr>
          <p:nvPr>
            <p:ph type="title"/>
          </p:nvPr>
        </p:nvSpPr>
        <p:spPr>
          <a:xfrm>
            <a:off x="457200" y="152400"/>
            <a:ext cx="8229600" cy="1116360"/>
          </a:xfrm>
        </p:spPr>
        <p:txBody>
          <a:bodyPr>
            <a:normAutofit fontScale="90000"/>
          </a:bodyPr>
          <a:lstStyle/>
          <a:p>
            <a:pPr algn="ctr"/>
            <a:r>
              <a:rPr lang="it-IT" dirty="0" err="1" smtClean="0">
                <a:solidFill>
                  <a:schemeClr val="bg1"/>
                </a:solidFill>
              </a:rPr>
              <a:t>El</a:t>
            </a:r>
            <a:r>
              <a:rPr lang="it-IT" dirty="0" smtClean="0">
                <a:solidFill>
                  <a:schemeClr val="bg1"/>
                </a:solidFill>
              </a:rPr>
              <a:t> Romanticismo: </a:t>
            </a:r>
            <a:br>
              <a:rPr lang="it-IT" dirty="0" smtClean="0">
                <a:solidFill>
                  <a:schemeClr val="bg1"/>
                </a:solidFill>
              </a:rPr>
            </a:br>
            <a:r>
              <a:rPr lang="it-IT" dirty="0" err="1" smtClean="0">
                <a:solidFill>
                  <a:schemeClr val="bg1"/>
                </a:solidFill>
              </a:rPr>
              <a:t>poesía</a:t>
            </a:r>
            <a:r>
              <a:rPr lang="it-IT" dirty="0" smtClean="0">
                <a:solidFill>
                  <a:schemeClr val="bg1"/>
                </a:solidFill>
              </a:rPr>
              <a:t> y </a:t>
            </a:r>
            <a:r>
              <a:rPr lang="it-IT" dirty="0" err="1" smtClean="0">
                <a:solidFill>
                  <a:schemeClr val="bg1"/>
                </a:solidFill>
              </a:rPr>
              <a:t>paisaje</a:t>
            </a:r>
            <a:r>
              <a:rPr lang="it-IT" dirty="0" smtClean="0">
                <a:solidFill>
                  <a:schemeClr val="bg1"/>
                </a:solidFill>
              </a:rPr>
              <a:t> </a:t>
            </a:r>
            <a:r>
              <a:rPr lang="it-IT" dirty="0" err="1" smtClean="0">
                <a:solidFill>
                  <a:schemeClr val="bg1"/>
                </a:solidFill>
              </a:rPr>
              <a:t>nacional</a:t>
            </a:r>
            <a:endParaRPr lang="it-IT"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57200" y="1484784"/>
            <a:ext cx="8229600" cy="4611216"/>
          </a:xfrm>
        </p:spPr>
        <p:txBody>
          <a:bodyPr>
            <a:normAutofit lnSpcReduction="10000"/>
          </a:bodyPr>
          <a:lstStyle/>
          <a:p>
            <a:pPr lvl="0"/>
            <a:r>
              <a:rPr lang="es-AR" dirty="0" smtClean="0">
                <a:solidFill>
                  <a:srgbClr val="002060"/>
                </a:solidFill>
              </a:rPr>
              <a:t>cumple la identificación entre pasaje y nación;</a:t>
            </a:r>
            <a:endParaRPr lang="it-IT" dirty="0" smtClean="0">
              <a:solidFill>
                <a:srgbClr val="002060"/>
              </a:solidFill>
            </a:endParaRPr>
          </a:p>
          <a:p>
            <a:pPr lvl="0"/>
            <a:r>
              <a:rPr lang="es-AR" dirty="0" smtClean="0">
                <a:solidFill>
                  <a:srgbClr val="002060"/>
                </a:solidFill>
              </a:rPr>
              <a:t>elabora y formaliza la relación hombre/naturaleza: hombre parte infinitesimal de una naturaleza inmensa; </a:t>
            </a:r>
            <a:endParaRPr lang="it-IT" dirty="0" smtClean="0">
              <a:solidFill>
                <a:srgbClr val="002060"/>
              </a:solidFill>
            </a:endParaRPr>
          </a:p>
          <a:p>
            <a:pPr lvl="0"/>
            <a:r>
              <a:rPr lang="es-AR" dirty="0" smtClean="0">
                <a:solidFill>
                  <a:srgbClr val="002060"/>
                </a:solidFill>
              </a:rPr>
              <a:t>naturaleza, como manifestación de lo absoluto en el mundo sensible o de lo divino en tierra, hace concreta la aspiración del hombre hacia el infinito</a:t>
            </a:r>
            <a:endParaRPr lang="it-IT" dirty="0" smtClean="0">
              <a:solidFill>
                <a:srgbClr val="002060"/>
              </a:solidFill>
            </a:endParaRPr>
          </a:p>
          <a:p>
            <a:pPr lvl="0"/>
            <a:r>
              <a:rPr lang="es-AR" dirty="0" smtClean="0">
                <a:solidFill>
                  <a:srgbClr val="002060"/>
                </a:solidFill>
              </a:rPr>
              <a:t>libertad y nación: el prinicpio de autodeterminación de los pueblos presupone una tradición codificada de las relaciones del hombre con la naturaleza circunstante del país</a:t>
            </a:r>
            <a:endParaRPr lang="it-IT" dirty="0" smtClean="0">
              <a:solidFill>
                <a:srgbClr val="002060"/>
              </a:solidFill>
            </a:endParaRPr>
          </a:p>
          <a:p>
            <a:pPr>
              <a:buNone/>
            </a:pPr>
            <a:endParaRPr lang="es-AR" dirty="0" smtClean="0">
              <a:solidFill>
                <a:srgbClr val="002060"/>
              </a:solidFill>
            </a:endParaRPr>
          </a:p>
        </p:txBody>
      </p:sp>
      <p:sp>
        <p:nvSpPr>
          <p:cNvPr id="3" name="Titolo 2"/>
          <p:cNvSpPr>
            <a:spLocks noGrp="1"/>
          </p:cNvSpPr>
          <p:nvPr>
            <p:ph type="title"/>
          </p:nvPr>
        </p:nvSpPr>
        <p:spPr>
          <a:xfrm>
            <a:off x="323528" y="404664"/>
            <a:ext cx="8229600" cy="864096"/>
          </a:xfrm>
        </p:spPr>
        <p:txBody>
          <a:bodyPr>
            <a:normAutofit fontScale="90000"/>
          </a:bodyPr>
          <a:lstStyle/>
          <a:p>
            <a:r>
              <a:rPr lang="es-AR" dirty="0" smtClean="0"/>
              <a:t/>
            </a:r>
            <a:br>
              <a:rPr lang="es-AR" dirty="0" smtClean="0"/>
            </a:br>
            <a:r>
              <a:rPr lang="es-AR" dirty="0" smtClean="0"/>
              <a:t/>
            </a:r>
            <a:br>
              <a:rPr lang="es-AR" dirty="0" smtClean="0"/>
            </a:br>
            <a:r>
              <a:rPr lang="es-AR" dirty="0" smtClean="0"/>
              <a:t/>
            </a:r>
            <a:br>
              <a:rPr lang="es-AR" dirty="0" smtClean="0"/>
            </a:br>
            <a:r>
              <a:rPr lang="es-AR" dirty="0" smtClean="0">
                <a:solidFill>
                  <a:srgbClr val="002060"/>
                </a:solidFill>
              </a:rPr>
              <a:t>El Romanticismo </a:t>
            </a:r>
            <a:r>
              <a:rPr lang="it-IT" dirty="0" smtClean="0"/>
              <a:t/>
            </a:r>
            <a:br>
              <a:rPr lang="it-IT" dirty="0" smtClean="0"/>
            </a:br>
            <a:endParaRPr lang="it-IT"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buNone/>
            </a:pPr>
            <a:r>
              <a:rPr lang="es-AR" dirty="0" smtClean="0">
                <a:solidFill>
                  <a:srgbClr val="002060"/>
                </a:solidFill>
              </a:rPr>
              <a:t>Afán de representación de la naturaleza y del paisaje:</a:t>
            </a:r>
            <a:endParaRPr lang="it-IT" dirty="0" smtClean="0">
              <a:solidFill>
                <a:srgbClr val="002060"/>
              </a:solidFill>
            </a:endParaRPr>
          </a:p>
          <a:p>
            <a:pPr lvl="0"/>
            <a:r>
              <a:rPr lang="es-ES" dirty="0" smtClean="0">
                <a:solidFill>
                  <a:srgbClr val="002060"/>
                </a:solidFill>
              </a:rPr>
              <a:t>el paisaje se convierte en actor o productor de emociones y de experiencias subjetivas; </a:t>
            </a:r>
            <a:endParaRPr lang="it-IT" dirty="0" smtClean="0">
              <a:solidFill>
                <a:srgbClr val="002060"/>
              </a:solidFill>
            </a:endParaRPr>
          </a:p>
          <a:p>
            <a:pPr lvl="0"/>
            <a:r>
              <a:rPr lang="es-AR" dirty="0" smtClean="0">
                <a:solidFill>
                  <a:srgbClr val="002060"/>
                </a:solidFill>
              </a:rPr>
              <a:t>l</a:t>
            </a:r>
            <a:r>
              <a:rPr lang="es-ES" dirty="0" smtClean="0">
                <a:solidFill>
                  <a:srgbClr val="002060"/>
                </a:solidFill>
              </a:rPr>
              <a:t>o pintoresco y lo sublime aparecen entonces como dos modos de ver el paisaje;</a:t>
            </a:r>
            <a:endParaRPr lang="it-IT" dirty="0" smtClean="0">
              <a:solidFill>
                <a:srgbClr val="002060"/>
              </a:solidFill>
            </a:endParaRPr>
          </a:p>
          <a:p>
            <a:pPr lvl="0"/>
            <a:r>
              <a:rPr lang="es-AR" dirty="0" smtClean="0">
                <a:solidFill>
                  <a:srgbClr val="002060"/>
                </a:solidFill>
              </a:rPr>
              <a:t>eleva el arte paisajístico a género mayor. </a:t>
            </a:r>
          </a:p>
          <a:p>
            <a:pPr lvl="0"/>
            <a:endParaRPr lang="es-AR" dirty="0" smtClean="0"/>
          </a:p>
          <a:p>
            <a:r>
              <a:rPr lang="en-US" dirty="0" err="1" smtClean="0">
                <a:solidFill>
                  <a:srgbClr val="002060"/>
                </a:solidFill>
              </a:rPr>
              <a:t>Cfr</a:t>
            </a:r>
            <a:r>
              <a:rPr lang="en-US" dirty="0" smtClean="0">
                <a:solidFill>
                  <a:srgbClr val="002060"/>
                </a:solidFill>
              </a:rPr>
              <a:t>. Caspar David Friedrich en </a:t>
            </a:r>
            <a:r>
              <a:rPr lang="en-US" dirty="0" err="1" smtClean="0">
                <a:solidFill>
                  <a:srgbClr val="002060"/>
                </a:solidFill>
              </a:rPr>
              <a:t>Alemania</a:t>
            </a:r>
            <a:r>
              <a:rPr lang="en-US" dirty="0" smtClean="0">
                <a:solidFill>
                  <a:srgbClr val="002060"/>
                </a:solidFill>
              </a:rPr>
              <a:t>, William Turner e John Constable en </a:t>
            </a:r>
            <a:r>
              <a:rPr lang="en-US" dirty="0" err="1" smtClean="0">
                <a:solidFill>
                  <a:srgbClr val="002060"/>
                </a:solidFill>
              </a:rPr>
              <a:t>Inglaterra</a:t>
            </a:r>
            <a:endParaRPr lang="it-IT" dirty="0" smtClean="0">
              <a:solidFill>
                <a:srgbClr val="002060"/>
              </a:solidFill>
            </a:endParaRPr>
          </a:p>
          <a:p>
            <a:pPr lvl="0"/>
            <a:endParaRPr lang="it-IT" dirty="0" smtClean="0"/>
          </a:p>
          <a:p>
            <a:endParaRPr lang="it-IT" dirty="0"/>
          </a:p>
        </p:txBody>
      </p:sp>
      <p:sp>
        <p:nvSpPr>
          <p:cNvPr id="3" name="Titolo 2"/>
          <p:cNvSpPr>
            <a:spLocks noGrp="1"/>
          </p:cNvSpPr>
          <p:nvPr>
            <p:ph type="title"/>
          </p:nvPr>
        </p:nvSpPr>
        <p:spPr/>
        <p:txBody>
          <a:bodyPr/>
          <a:lstStyle/>
          <a:p>
            <a:r>
              <a:rPr lang="it-IT" dirty="0" smtClean="0">
                <a:solidFill>
                  <a:srgbClr val="002060"/>
                </a:solidFill>
              </a:rPr>
              <a:t>Arte </a:t>
            </a:r>
            <a:r>
              <a:rPr lang="it-IT" dirty="0" err="1" smtClean="0">
                <a:solidFill>
                  <a:srgbClr val="002060"/>
                </a:solidFill>
              </a:rPr>
              <a:t>romántico</a:t>
            </a:r>
            <a:endParaRPr lang="it-IT"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John </a:t>
            </a:r>
            <a:r>
              <a:rPr lang="it-IT" dirty="0" err="1" smtClean="0"/>
              <a:t>Constable</a:t>
            </a:r>
            <a:endParaRPr lang="it-IT" dirty="0"/>
          </a:p>
        </p:txBody>
      </p:sp>
      <p:pic>
        <p:nvPicPr>
          <p:cNvPr id="7" name="Segnaposto immagine 6" descr="John_Constable.jpg"/>
          <p:cNvPicPr>
            <a:picLocks noGrp="1" noChangeAspect="1"/>
          </p:cNvPicPr>
          <p:nvPr>
            <p:ph type="pic" idx="1"/>
          </p:nvPr>
        </p:nvPicPr>
        <p:blipFill>
          <a:blip r:embed="rId2" cstate="print"/>
          <a:srcRect l="11717" r="11717"/>
          <a:stretch>
            <a:fillRect/>
          </a:stretch>
        </p:blipFill>
        <p:spPr/>
      </p:pic>
      <p:sp>
        <p:nvSpPr>
          <p:cNvPr id="6" name="Segnaposto testo 5"/>
          <p:cNvSpPr>
            <a:spLocks noGrp="1"/>
          </p:cNvSpPr>
          <p:nvPr>
            <p:ph type="body" sz="half" idx="2"/>
          </p:nvPr>
        </p:nvSpPr>
        <p:spPr/>
        <p:txBody>
          <a:bodyPr/>
          <a:lstStyle/>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smtClean="0"/>
              <a:t>Caspar</a:t>
            </a:r>
            <a:r>
              <a:rPr lang="it-IT" dirty="0" smtClean="0"/>
              <a:t> David Friedrich</a:t>
            </a:r>
            <a:endParaRPr lang="it-IT" dirty="0"/>
          </a:p>
        </p:txBody>
      </p:sp>
      <p:pic>
        <p:nvPicPr>
          <p:cNvPr id="6" name="Segnaposto immagine 5" descr="Caspar_David_Friedrich.jpg"/>
          <p:cNvPicPr>
            <a:picLocks noGrp="1" noChangeAspect="1"/>
          </p:cNvPicPr>
          <p:nvPr>
            <p:ph type="pic" idx="1"/>
          </p:nvPr>
        </p:nvPicPr>
        <p:blipFill>
          <a:blip r:embed="rId2" cstate="print"/>
          <a:srcRect l="15022" r="15022"/>
          <a:stretch>
            <a:fillRect/>
          </a:stretch>
        </p:blipFill>
        <p:spPr/>
      </p:pic>
      <p:sp>
        <p:nvSpPr>
          <p:cNvPr id="2" name="Segnaposto contenuto 1"/>
          <p:cNvSpPr>
            <a:spLocks noGrp="1"/>
          </p:cNvSpPr>
          <p:nvPr>
            <p:ph type="body" sz="half" idx="2"/>
          </p:nvPr>
        </p:nvSpPr>
        <p:spPr/>
        <p:txBody>
          <a:bodyPr/>
          <a:lstStyle/>
          <a:p>
            <a:endParaRPr lang="es-ES" dirty="0" smtClean="0"/>
          </a:p>
          <a:p>
            <a:r>
              <a:rPr lang="es-ES" dirty="0" smtClean="0"/>
              <a:t>«Todo conduce necesariamente al paisaje», Philipp Otto Runge</a:t>
            </a:r>
            <a:endParaRPr lang="it-IT" dirty="0" smtClean="0"/>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Caspar</a:t>
            </a:r>
            <a:r>
              <a:rPr lang="it-IT" dirty="0" smtClean="0"/>
              <a:t> David Friedrich</a:t>
            </a:r>
            <a:endParaRPr lang="it-IT" dirty="0"/>
          </a:p>
        </p:txBody>
      </p:sp>
      <p:pic>
        <p:nvPicPr>
          <p:cNvPr id="5" name="Segnaposto immagine 4" descr="Caspar_David_Friedrich viandante mare nebbia.jpg"/>
          <p:cNvPicPr>
            <a:picLocks noGrp="1" noChangeAspect="1"/>
          </p:cNvPicPr>
          <p:nvPr>
            <p:ph type="pic" idx="1"/>
          </p:nvPr>
        </p:nvPicPr>
        <p:blipFill>
          <a:blip r:embed="rId2" cstate="print"/>
          <a:srcRect t="13731" b="13731"/>
          <a:stretch>
            <a:fillRect/>
          </a:stretch>
        </p:blipFill>
        <p:spPr/>
      </p:pic>
      <p:sp>
        <p:nvSpPr>
          <p:cNvPr id="4" name="Segnaposto testo 3"/>
          <p:cNvSpPr>
            <a:spLocks noGrp="1"/>
          </p:cNvSpPr>
          <p:nvPr>
            <p:ph type="body" sz="half" idx="2"/>
          </p:nvPr>
        </p:nvSpPr>
        <p:spPr/>
        <p:txBody>
          <a:bodyPr/>
          <a:lstStyle/>
          <a:p>
            <a:r>
              <a:rPr lang="it-IT" dirty="0" err="1" smtClean="0"/>
              <a:t>Viajero</a:t>
            </a:r>
            <a:r>
              <a:rPr lang="it-IT" dirty="0" smtClean="0"/>
              <a:t> en un mar  de </a:t>
            </a:r>
            <a:r>
              <a:rPr lang="it-IT" dirty="0" err="1" smtClean="0"/>
              <a:t>nieblas</a:t>
            </a:r>
            <a:endParaRPr lang="it-IT" dirty="0" smtClean="0"/>
          </a:p>
          <a:p>
            <a:r>
              <a:rPr lang="it-IT" dirty="0" err="1" smtClean="0"/>
              <a:t>Cfr</a:t>
            </a:r>
            <a:r>
              <a:rPr lang="it-IT" dirty="0" smtClean="0"/>
              <a:t> Petrarca, Ascesa  al Monte Ventoso</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Paisaje</a:t>
            </a:r>
            <a:r>
              <a:rPr lang="it-IT" dirty="0" smtClean="0"/>
              <a:t> y </a:t>
            </a:r>
            <a:r>
              <a:rPr lang="it-IT" dirty="0" err="1" smtClean="0"/>
              <a:t>viaje</a:t>
            </a:r>
            <a:endParaRPr lang="it-IT" dirty="0"/>
          </a:p>
        </p:txBody>
      </p:sp>
      <p:pic>
        <p:nvPicPr>
          <p:cNvPr id="5" name="Segnaposto immagine 4" descr="goethe vicino roma.jpg"/>
          <p:cNvPicPr>
            <a:picLocks noGrp="1" noChangeAspect="1"/>
          </p:cNvPicPr>
          <p:nvPr>
            <p:ph type="pic" idx="1"/>
          </p:nvPr>
        </p:nvPicPr>
        <p:blipFill>
          <a:blip r:embed="rId2" cstate="print"/>
          <a:srcRect l="7204" r="7204"/>
          <a:stretch>
            <a:fillRect/>
          </a:stretch>
        </p:blipFill>
        <p:spPr/>
      </p:pic>
      <p:sp>
        <p:nvSpPr>
          <p:cNvPr id="4" name="Segnaposto testo 3"/>
          <p:cNvSpPr>
            <a:spLocks noGrp="1"/>
          </p:cNvSpPr>
          <p:nvPr>
            <p:ph type="body" sz="half" idx="2"/>
          </p:nvPr>
        </p:nvSpPr>
        <p:spPr/>
        <p:txBody>
          <a:bodyPr/>
          <a:lstStyle/>
          <a:p>
            <a:r>
              <a:rPr lang="it-IT" dirty="0" smtClean="0"/>
              <a:t>La </a:t>
            </a:r>
            <a:r>
              <a:rPr lang="it-IT" dirty="0" err="1" smtClean="0"/>
              <a:t>herencia</a:t>
            </a:r>
            <a:r>
              <a:rPr lang="it-IT" dirty="0" smtClean="0"/>
              <a:t> de Goethe</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Johann Moritz </a:t>
            </a:r>
            <a:r>
              <a:rPr lang="it-IT" dirty="0" err="1" smtClean="0"/>
              <a:t>Rugendas</a:t>
            </a:r>
            <a:endParaRPr lang="it-IT" dirty="0"/>
          </a:p>
        </p:txBody>
      </p:sp>
      <p:pic>
        <p:nvPicPr>
          <p:cNvPr id="5" name="Segnaposto immagine 4" descr="rugendas con studio.jpg"/>
          <p:cNvPicPr>
            <a:picLocks noGrp="1" noChangeAspect="1"/>
          </p:cNvPicPr>
          <p:nvPr>
            <p:ph type="pic" idx="1"/>
          </p:nvPr>
        </p:nvPicPr>
        <p:blipFill>
          <a:blip r:embed="rId2" cstate="print"/>
          <a:srcRect t="174" b="174"/>
          <a:stretch>
            <a:fillRect/>
          </a:stretch>
        </p:blipFill>
        <p:spPr/>
      </p:pic>
      <p:sp>
        <p:nvSpPr>
          <p:cNvPr id="4" name="Segnaposto testo 3"/>
          <p:cNvSpPr>
            <a:spLocks noGrp="1"/>
          </p:cNvSpPr>
          <p:nvPr>
            <p:ph type="body" sz="half" idx="2"/>
          </p:nvPr>
        </p:nvSpPr>
        <p:spPr/>
        <p:txBody>
          <a:bodyPr/>
          <a:lstStyle/>
          <a:p>
            <a:r>
              <a:rPr lang="es-ES" dirty="0" smtClean="0"/>
              <a:t>Búsqueda  de paisajes desconocidos  y de nauraleza salvaje</a:t>
            </a:r>
            <a:endParaRPr lang="it-IT" dirty="0" smtClean="0"/>
          </a:p>
          <a:p>
            <a:endParaRPr lang="it-IT" dirty="0" smtClean="0"/>
          </a:p>
          <a:p>
            <a:r>
              <a:rPr lang="it-IT" dirty="0" err="1" smtClean="0"/>
              <a:t>Surge</a:t>
            </a:r>
            <a:r>
              <a:rPr lang="it-IT" dirty="0" smtClean="0"/>
              <a:t> la figura del </a:t>
            </a:r>
            <a:r>
              <a:rPr lang="it-IT" dirty="0" err="1" smtClean="0"/>
              <a:t>pjntor</a:t>
            </a:r>
            <a:r>
              <a:rPr lang="it-IT" dirty="0" smtClean="0"/>
              <a:t>  </a:t>
            </a:r>
            <a:r>
              <a:rPr lang="it-IT" dirty="0" err="1" smtClean="0"/>
              <a:t>viajero</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es-ES" dirty="0" smtClean="0"/>
              <a:t>Esteban Echeverría: 1805-1851</a:t>
            </a:r>
            <a:r>
              <a:rPr lang="it-IT" dirty="0" smtClean="0"/>
              <a:t/>
            </a:r>
            <a:br>
              <a:rPr lang="it-IT" dirty="0" smtClean="0"/>
            </a:br>
            <a:endParaRPr lang="it-IT" dirty="0"/>
          </a:p>
        </p:txBody>
      </p:sp>
      <p:pic>
        <p:nvPicPr>
          <p:cNvPr id="4" name="Segnaposto contenuto 3" descr="Esteban_echeverria.jpg"/>
          <p:cNvPicPr>
            <a:picLocks noGrp="1" noChangeAspect="1"/>
          </p:cNvPicPr>
          <p:nvPr>
            <p:ph sz="half" idx="1"/>
          </p:nvPr>
        </p:nvPicPr>
        <p:blipFill>
          <a:blip r:embed="rId2" cstate="print"/>
          <a:stretch>
            <a:fillRect/>
          </a:stretch>
        </p:blipFill>
        <p:spPr>
          <a:xfrm>
            <a:off x="867821" y="1524000"/>
            <a:ext cx="3237995" cy="4572000"/>
          </a:xfrm>
        </p:spPr>
      </p:pic>
      <p:sp>
        <p:nvSpPr>
          <p:cNvPr id="5" name="Segnaposto contenuto 4"/>
          <p:cNvSpPr>
            <a:spLocks noGrp="1"/>
          </p:cNvSpPr>
          <p:nvPr>
            <p:ph sz="half" idx="2"/>
          </p:nvPr>
        </p:nvSpPr>
        <p:spPr/>
        <p:txBody>
          <a:bodyPr/>
          <a:lstStyle/>
          <a:p>
            <a:r>
              <a:rPr lang="it-IT" dirty="0" err="1" smtClean="0"/>
              <a:t>Pertenece</a:t>
            </a:r>
            <a:r>
              <a:rPr lang="it-IT" dirty="0" smtClean="0"/>
              <a:t> a la </a:t>
            </a:r>
            <a:r>
              <a:rPr lang="it-IT" dirty="0" err="1" smtClean="0"/>
              <a:t>II</a:t>
            </a:r>
            <a:r>
              <a:rPr lang="it-IT" dirty="0" smtClean="0"/>
              <a:t> </a:t>
            </a:r>
            <a:r>
              <a:rPr lang="it-IT" dirty="0" err="1" smtClean="0"/>
              <a:t>generación</a:t>
            </a:r>
            <a:r>
              <a:rPr lang="it-IT" dirty="0" smtClean="0"/>
              <a:t> </a:t>
            </a:r>
            <a:r>
              <a:rPr lang="it-IT" dirty="0" err="1" smtClean="0"/>
              <a:t>independiente</a:t>
            </a:r>
            <a:endParaRPr lang="it-IT" dirty="0" smtClean="0"/>
          </a:p>
          <a:p>
            <a:r>
              <a:rPr lang="it-IT" dirty="0" err="1" smtClean="0"/>
              <a:t>Primer</a:t>
            </a:r>
            <a:r>
              <a:rPr lang="it-IT" dirty="0" smtClean="0"/>
              <a:t> poeta </a:t>
            </a:r>
            <a:r>
              <a:rPr lang="it-IT" dirty="0" err="1" smtClean="0"/>
              <a:t>nacional</a:t>
            </a:r>
            <a:endParaRPr lang="it-IT" dirty="0" smtClean="0"/>
          </a:p>
          <a:p>
            <a:r>
              <a:rPr lang="it-IT" dirty="0" smtClean="0"/>
              <a:t>Introduce </a:t>
            </a:r>
            <a:r>
              <a:rPr lang="it-IT" dirty="0" err="1" smtClean="0"/>
              <a:t>el</a:t>
            </a:r>
            <a:r>
              <a:rPr lang="it-IT" dirty="0" smtClean="0"/>
              <a:t> Romanticismo en Argentina y en </a:t>
            </a:r>
            <a:r>
              <a:rPr lang="it-IT" dirty="0" err="1" smtClean="0"/>
              <a:t>Hispanaomérica</a:t>
            </a:r>
            <a:endParaRPr lang="it-IT" dirty="0" smtClean="0"/>
          </a:p>
          <a:p>
            <a:r>
              <a:rPr lang="it-IT" dirty="0" smtClean="0"/>
              <a:t>I en </a:t>
            </a:r>
            <a:r>
              <a:rPr lang="it-IT" i="1" dirty="0" err="1" smtClean="0"/>
              <a:t>poetizar</a:t>
            </a:r>
            <a:r>
              <a:rPr lang="it-IT" dirty="0" smtClean="0"/>
              <a:t> </a:t>
            </a:r>
            <a:r>
              <a:rPr lang="it-IT" dirty="0" err="1" smtClean="0"/>
              <a:t>el</a:t>
            </a:r>
            <a:r>
              <a:rPr lang="it-IT" dirty="0" smtClean="0"/>
              <a:t> </a:t>
            </a:r>
            <a:r>
              <a:rPr lang="it-IT" dirty="0" err="1" smtClean="0"/>
              <a:t>desierto</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el-rapto-de-las-cautivas.jpg"/>
          <p:cNvPicPr>
            <a:picLocks noGrp="1" noChangeAspect="1"/>
          </p:cNvPicPr>
          <p:nvPr>
            <p:ph idx="1"/>
          </p:nvPr>
        </p:nvPicPr>
        <p:blipFill>
          <a:blip r:embed="rId2" cstate="print"/>
          <a:stretch>
            <a:fillRect/>
          </a:stretch>
        </p:blipFill>
        <p:spPr>
          <a:xfrm>
            <a:off x="2201556" y="1524000"/>
            <a:ext cx="4740887" cy="4572000"/>
          </a:xfrm>
        </p:spPr>
      </p:pic>
      <p:sp>
        <p:nvSpPr>
          <p:cNvPr id="3" name="Titolo 2"/>
          <p:cNvSpPr>
            <a:spLocks noGrp="1"/>
          </p:cNvSpPr>
          <p:nvPr>
            <p:ph type="title"/>
          </p:nvPr>
        </p:nvSpPr>
        <p:spPr/>
        <p:txBody>
          <a:bodyPr/>
          <a:lstStyle/>
          <a:p>
            <a:r>
              <a:rPr lang="it-IT" dirty="0" err="1" smtClean="0"/>
              <a:t>Cautivas</a:t>
            </a:r>
            <a:r>
              <a:rPr lang="it-IT" dirty="0" smtClean="0"/>
              <a:t>: </a:t>
            </a:r>
            <a:r>
              <a:rPr lang="it-IT" dirty="0" err="1" smtClean="0"/>
              <a:t>el</a:t>
            </a:r>
            <a:r>
              <a:rPr lang="it-IT" dirty="0" smtClean="0"/>
              <a:t> </a:t>
            </a:r>
            <a:r>
              <a:rPr lang="it-IT" dirty="0" err="1" smtClean="0"/>
              <a:t>rapto</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la vuelta del malon.jpg"/>
          <p:cNvPicPr>
            <a:picLocks noGrp="1" noChangeAspect="1"/>
          </p:cNvPicPr>
          <p:nvPr>
            <p:ph idx="1"/>
          </p:nvPr>
        </p:nvPicPr>
        <p:blipFill>
          <a:blip r:embed="rId2" cstate="print"/>
          <a:stretch>
            <a:fillRect/>
          </a:stretch>
        </p:blipFill>
        <p:spPr>
          <a:xfrm>
            <a:off x="1838325" y="2228850"/>
            <a:ext cx="5467350" cy="3162300"/>
          </a:xfrm>
        </p:spPr>
      </p:pic>
      <p:sp>
        <p:nvSpPr>
          <p:cNvPr id="3" name="Titolo 2"/>
          <p:cNvSpPr>
            <a:spLocks noGrp="1"/>
          </p:cNvSpPr>
          <p:nvPr>
            <p:ph type="title"/>
          </p:nvPr>
        </p:nvSpPr>
        <p:spPr/>
        <p:txBody>
          <a:bodyPr/>
          <a:lstStyle/>
          <a:p>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la_cautiva_alfredo_beaurain.jpg"/>
          <p:cNvPicPr>
            <a:picLocks noGrp="1" noChangeAspect="1"/>
          </p:cNvPicPr>
          <p:nvPr>
            <p:ph idx="1"/>
          </p:nvPr>
        </p:nvPicPr>
        <p:blipFill>
          <a:blip r:embed="rId2" cstate="print"/>
          <a:stretch>
            <a:fillRect/>
          </a:stretch>
        </p:blipFill>
        <p:spPr>
          <a:xfrm>
            <a:off x="2788920" y="1524000"/>
            <a:ext cx="3566160" cy="4572000"/>
          </a:xfrm>
        </p:spPr>
      </p:pic>
      <p:sp>
        <p:nvSpPr>
          <p:cNvPr id="3" name="Titolo 2"/>
          <p:cNvSpPr>
            <a:spLocks noGrp="1"/>
          </p:cNvSpPr>
          <p:nvPr>
            <p:ph type="title"/>
          </p:nvPr>
        </p:nvSpPr>
        <p:spPr/>
        <p:txBody>
          <a:bodyPr/>
          <a:lstStyle/>
          <a:p>
            <a:r>
              <a:rPr lang="it-IT" dirty="0" err="1" smtClean="0"/>
              <a:t>Civilización</a:t>
            </a:r>
            <a:r>
              <a:rPr lang="it-IT" dirty="0" smtClean="0"/>
              <a:t> y barbarie</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la_cautiva_juan_manuel_blanes.jpg"/>
          <p:cNvPicPr>
            <a:picLocks noGrp="1" noChangeAspect="1"/>
          </p:cNvPicPr>
          <p:nvPr>
            <p:ph idx="1"/>
          </p:nvPr>
        </p:nvPicPr>
        <p:blipFill>
          <a:blip r:embed="rId2" cstate="print"/>
          <a:stretch>
            <a:fillRect/>
          </a:stretch>
        </p:blipFill>
        <p:spPr>
          <a:xfrm>
            <a:off x="3605212" y="2571750"/>
            <a:ext cx="1933575" cy="2476500"/>
          </a:xfrm>
        </p:spPr>
      </p:pic>
      <p:sp>
        <p:nvSpPr>
          <p:cNvPr id="3" name="Titolo 2"/>
          <p:cNvSpPr>
            <a:spLocks noGrp="1"/>
          </p:cNvSpPr>
          <p:nvPr>
            <p:ph type="title"/>
          </p:nvPr>
        </p:nvSpPr>
        <p:spPr/>
        <p:txBody>
          <a:bodyPr/>
          <a:lstStyle/>
          <a:p>
            <a:r>
              <a:rPr lang="it-IT" dirty="0" err="1" smtClean="0"/>
              <a:t>Cautivas</a:t>
            </a:r>
            <a:r>
              <a:rPr lang="it-IT" dirty="0" smtClean="0"/>
              <a:t>: </a:t>
            </a:r>
            <a:r>
              <a:rPr lang="it-IT" dirty="0" err="1" smtClean="0"/>
              <a:t>soledad</a:t>
            </a:r>
            <a:r>
              <a:rPr lang="it-IT" dirty="0" smtClean="0"/>
              <a:t> y </a:t>
            </a:r>
            <a:r>
              <a:rPr lang="it-IT" dirty="0" err="1" smtClean="0"/>
              <a:t>exclusión</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rugendas cautiva.jpg"/>
          <p:cNvPicPr>
            <a:picLocks noGrp="1" noChangeAspect="1"/>
          </p:cNvPicPr>
          <p:nvPr>
            <p:ph idx="1"/>
          </p:nvPr>
        </p:nvPicPr>
        <p:blipFill>
          <a:blip r:embed="rId2" cstate="print"/>
          <a:stretch>
            <a:fillRect/>
          </a:stretch>
        </p:blipFill>
        <p:spPr>
          <a:xfrm>
            <a:off x="3143250" y="2738437"/>
            <a:ext cx="2857500" cy="2143125"/>
          </a:xfrm>
        </p:spPr>
      </p:pic>
      <p:sp>
        <p:nvSpPr>
          <p:cNvPr id="3" name="Titolo 2"/>
          <p:cNvSpPr>
            <a:spLocks noGrp="1"/>
          </p:cNvSpPr>
          <p:nvPr>
            <p:ph type="title"/>
          </p:nvPr>
        </p:nvSpPr>
        <p:spPr/>
        <p:txBody>
          <a:bodyPr/>
          <a:lstStyle/>
          <a:p>
            <a:r>
              <a:rPr lang="it-IT" dirty="0" err="1" smtClean="0"/>
              <a:t>El</a:t>
            </a:r>
            <a:r>
              <a:rPr lang="it-IT" dirty="0" smtClean="0"/>
              <a:t> </a:t>
            </a:r>
            <a:r>
              <a:rPr lang="it-IT" dirty="0" err="1" smtClean="0"/>
              <a:t>malón</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rugendas_juan_mauricio regreso cautiva.gif"/>
          <p:cNvPicPr>
            <a:picLocks noGrp="1" noChangeAspect="1"/>
          </p:cNvPicPr>
          <p:nvPr>
            <p:ph idx="1"/>
          </p:nvPr>
        </p:nvPicPr>
        <p:blipFill>
          <a:blip r:embed="rId2" cstate="print"/>
          <a:stretch>
            <a:fillRect/>
          </a:stretch>
        </p:blipFill>
        <p:spPr>
          <a:xfrm>
            <a:off x="2428875" y="2205037"/>
            <a:ext cx="4286250" cy="3209925"/>
          </a:xfrm>
        </p:spPr>
      </p:pic>
      <p:sp>
        <p:nvSpPr>
          <p:cNvPr id="3" name="Titolo 2"/>
          <p:cNvSpPr>
            <a:spLocks noGrp="1"/>
          </p:cNvSpPr>
          <p:nvPr>
            <p:ph type="title"/>
          </p:nvPr>
        </p:nvSpPr>
        <p:spPr/>
        <p:txBody>
          <a:bodyPr/>
          <a:lstStyle/>
          <a:p>
            <a:r>
              <a:rPr lang="it-IT" dirty="0" smtClean="0"/>
              <a:t>La vuelta</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rugendas el rapto de la cautiva.jpg"/>
          <p:cNvPicPr>
            <a:picLocks noGrp="1" noChangeAspect="1"/>
          </p:cNvPicPr>
          <p:nvPr>
            <p:ph idx="1"/>
          </p:nvPr>
        </p:nvPicPr>
        <p:blipFill>
          <a:blip r:embed="rId2" cstate="print"/>
          <a:stretch>
            <a:fillRect/>
          </a:stretch>
        </p:blipFill>
        <p:spPr>
          <a:xfrm>
            <a:off x="1720850" y="1746250"/>
            <a:ext cx="5702300" cy="4127500"/>
          </a:xfrm>
        </p:spPr>
      </p:pic>
      <p:sp>
        <p:nvSpPr>
          <p:cNvPr id="3" name="Titolo 2"/>
          <p:cNvSpPr>
            <a:spLocks noGrp="1"/>
          </p:cNvSpPr>
          <p:nvPr>
            <p:ph type="title"/>
          </p:nvPr>
        </p:nvSpPr>
        <p:spPr/>
        <p:txBody>
          <a:bodyPr/>
          <a:lstStyle/>
          <a:p>
            <a:r>
              <a:rPr lang="it-IT" dirty="0" err="1" smtClean="0"/>
              <a:t>El</a:t>
            </a:r>
            <a:r>
              <a:rPr lang="it-IT" dirty="0" smtClean="0"/>
              <a:t> destino de </a:t>
            </a:r>
            <a:r>
              <a:rPr lang="it-IT" dirty="0" err="1" smtClean="0"/>
              <a:t>las</a:t>
            </a:r>
            <a:r>
              <a:rPr lang="it-IT" dirty="0" smtClean="0"/>
              <a:t> </a:t>
            </a:r>
            <a:r>
              <a:rPr lang="it-IT" dirty="0" err="1" smtClean="0"/>
              <a:t>cautivas</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8000" r="-8000"/>
          </a:stretch>
        </a:blipFill>
        <a:effectLst/>
      </p:bgPr>
    </p:bg>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endParaRPr lang="it-IT" dirty="0"/>
          </a:p>
        </p:txBody>
      </p:sp>
      <p:sp>
        <p:nvSpPr>
          <p:cNvPr id="3" name="Titolo 2"/>
          <p:cNvSpPr>
            <a:spLocks noGrp="1"/>
          </p:cNvSpPr>
          <p:nvPr>
            <p:ph type="title"/>
          </p:nvPr>
        </p:nvSpPr>
        <p:spPr/>
        <p:txBody>
          <a:bodyPr/>
          <a:lstStyle/>
          <a:p>
            <a:r>
              <a:rPr lang="it-IT" dirty="0" smtClean="0"/>
              <a:t>Indios: </a:t>
            </a:r>
            <a:r>
              <a:rPr lang="it-IT" dirty="0" err="1" smtClean="0"/>
              <a:t>las</a:t>
            </a:r>
            <a:r>
              <a:rPr lang="it-IT" dirty="0" smtClean="0"/>
              <a:t> </a:t>
            </a:r>
            <a:r>
              <a:rPr lang="it-IT" dirty="0" err="1" smtClean="0"/>
              <a:t>tolderías</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5" name="Segnaposto contenuto 4"/>
          <p:cNvSpPr>
            <a:spLocks noGrp="1"/>
          </p:cNvSpPr>
          <p:nvPr>
            <p:ph idx="1"/>
          </p:nvPr>
        </p:nvSpPr>
        <p:spPr/>
        <p:txBody>
          <a:bodyPr/>
          <a:lstStyle/>
          <a:p>
            <a:endParaRPr lang="it-IT" dirty="0"/>
          </a:p>
        </p:txBody>
      </p:sp>
      <p:sp>
        <p:nvSpPr>
          <p:cNvPr id="4" name="Titolo 3"/>
          <p:cNvSpPr>
            <a:spLocks noGrp="1"/>
          </p:cNvSpPr>
          <p:nvPr>
            <p:ph type="title"/>
          </p:nvPr>
        </p:nvSpPr>
        <p:spPr/>
        <p:txBody>
          <a:bodyPr/>
          <a:lstStyle/>
          <a:p>
            <a:r>
              <a:rPr lang="it-IT" dirty="0" err="1" smtClean="0"/>
              <a:t>El</a:t>
            </a:r>
            <a:r>
              <a:rPr lang="it-IT" dirty="0" smtClean="0"/>
              <a:t> </a:t>
            </a:r>
            <a:r>
              <a:rPr lang="it-IT" dirty="0" err="1" smtClean="0"/>
              <a:t>fortín</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Los </a:t>
            </a:r>
            <a:r>
              <a:rPr lang="it-IT" dirty="0" err="1" smtClean="0"/>
              <a:t>ranchos</a:t>
            </a:r>
            <a:endParaRPr lang="it-IT" dirty="0"/>
          </a:p>
        </p:txBody>
      </p:sp>
      <p:pic>
        <p:nvPicPr>
          <p:cNvPr id="6" name="Segnaposto contenuto 5" descr="gauchos ranchos.jpg"/>
          <p:cNvPicPr>
            <a:picLocks noGrp="1" noChangeAspect="1"/>
          </p:cNvPicPr>
          <p:nvPr>
            <p:ph sz="half" idx="1"/>
          </p:nvPr>
        </p:nvPicPr>
        <p:blipFill>
          <a:blip r:embed="rId2" cstate="print"/>
          <a:stretch>
            <a:fillRect/>
          </a:stretch>
        </p:blipFill>
        <p:spPr>
          <a:xfrm>
            <a:off x="899319" y="2686050"/>
            <a:ext cx="3175000" cy="2247900"/>
          </a:xfrm>
        </p:spPr>
      </p:pic>
      <p:pic>
        <p:nvPicPr>
          <p:cNvPr id="7" name="Segnaposto contenuto 6" descr="Un-rancho-en-el-campo.jpg"/>
          <p:cNvPicPr>
            <a:picLocks noGrp="1" noChangeAspect="1"/>
          </p:cNvPicPr>
          <p:nvPr>
            <p:ph sz="half" idx="2"/>
          </p:nvPr>
        </p:nvPicPr>
        <p:blipFill>
          <a:blip r:embed="rId3" cstate="print"/>
          <a:stretch>
            <a:fillRect/>
          </a:stretch>
        </p:blipFill>
        <p:spPr>
          <a:xfrm>
            <a:off x="5249069" y="2852936"/>
            <a:ext cx="2857500" cy="1657350"/>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Estancia</a:t>
            </a:r>
            <a:r>
              <a:rPr lang="it-IT" dirty="0" smtClean="0"/>
              <a:t> Los </a:t>
            </a:r>
            <a:r>
              <a:rPr lang="it-IT" dirty="0" err="1" smtClean="0"/>
              <a:t>Talas</a:t>
            </a:r>
            <a:endParaRPr lang="it-IT" dirty="0"/>
          </a:p>
        </p:txBody>
      </p:sp>
      <p:pic>
        <p:nvPicPr>
          <p:cNvPr id="5" name="Segnaposto contenuto 4" descr="los talas 1.jpg"/>
          <p:cNvPicPr>
            <a:picLocks noGrp="1" noChangeAspect="1"/>
          </p:cNvPicPr>
          <p:nvPr>
            <p:ph type="pic" idx="1"/>
          </p:nvPr>
        </p:nvPicPr>
        <p:blipFill>
          <a:blip r:embed="rId2" cstate="print"/>
          <a:srcRect l="12101" r="12101"/>
          <a:stretch>
            <a:fillRect/>
          </a:stretch>
        </p:blipFill>
        <p:spPr/>
      </p:pic>
      <p:sp>
        <p:nvSpPr>
          <p:cNvPr id="7" name="Segnaposto testo 6"/>
          <p:cNvSpPr>
            <a:spLocks noGrp="1"/>
          </p:cNvSpPr>
          <p:nvPr>
            <p:ph type="body" sz="half" idx="2"/>
          </p:nvPr>
        </p:nvSpPr>
        <p:spPr/>
        <p:txBody>
          <a:bodyPr/>
          <a:lstStyle/>
          <a:p>
            <a:r>
              <a:rPr lang="it-IT" dirty="0" err="1" smtClean="0"/>
              <a:t>Lugar</a:t>
            </a:r>
            <a:r>
              <a:rPr lang="it-IT" dirty="0" smtClean="0"/>
              <a:t> donde </a:t>
            </a:r>
            <a:r>
              <a:rPr lang="it-IT" dirty="0" err="1" smtClean="0"/>
              <a:t>fue</a:t>
            </a:r>
            <a:r>
              <a:rPr lang="it-IT" dirty="0" smtClean="0"/>
              <a:t> </a:t>
            </a:r>
            <a:r>
              <a:rPr lang="it-IT" dirty="0" err="1" smtClean="0"/>
              <a:t>escrita</a:t>
            </a:r>
            <a:r>
              <a:rPr lang="it-IT" dirty="0" smtClean="0"/>
              <a:t> </a:t>
            </a:r>
            <a:r>
              <a:rPr lang="it-IT" i="1" dirty="0" smtClean="0"/>
              <a:t>La </a:t>
            </a:r>
            <a:r>
              <a:rPr lang="it-IT" i="1" dirty="0" err="1" smtClean="0"/>
              <a:t>cautiva</a:t>
            </a:r>
            <a:endParaRPr lang="it-IT"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Estancia</a:t>
            </a:r>
            <a:r>
              <a:rPr lang="it-IT" dirty="0" smtClean="0"/>
              <a:t> Los </a:t>
            </a:r>
            <a:r>
              <a:rPr lang="it-IT" dirty="0" err="1" smtClean="0"/>
              <a:t>Talas</a:t>
            </a:r>
            <a:r>
              <a:rPr lang="it-IT" dirty="0" smtClean="0"/>
              <a:t/>
            </a:r>
            <a:br>
              <a:rPr lang="it-IT" dirty="0" smtClean="0"/>
            </a:br>
            <a:r>
              <a:rPr lang="it-IT" dirty="0" err="1" smtClean="0"/>
              <a:t>Portón</a:t>
            </a:r>
            <a:endParaRPr lang="it-IT" dirty="0"/>
          </a:p>
        </p:txBody>
      </p:sp>
      <p:pic>
        <p:nvPicPr>
          <p:cNvPr id="5" name="Segnaposto immagine 4" descr="los talas 2.jpg"/>
          <p:cNvPicPr>
            <a:picLocks noGrp="1" noChangeAspect="1"/>
          </p:cNvPicPr>
          <p:nvPr>
            <p:ph type="pic" idx="1"/>
          </p:nvPr>
        </p:nvPicPr>
        <p:blipFill>
          <a:blip r:embed="rId2" cstate="print"/>
          <a:srcRect l="12101" r="12101"/>
          <a:stretch>
            <a:fillRect/>
          </a:stretch>
        </p:blipFill>
        <p:spPr/>
      </p:pic>
      <p:sp>
        <p:nvSpPr>
          <p:cNvPr id="4" name="Segnaposto testo 3"/>
          <p:cNvSpPr>
            <a:spLocks noGrp="1"/>
          </p:cNvSpPr>
          <p:nvPr>
            <p:ph type="body" sz="half" idx="2"/>
          </p:nvPr>
        </p:nvSpPr>
        <p:spPr/>
        <p:txBody>
          <a:bodyPr/>
          <a:lstStyle/>
          <a:p>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Estancia</a:t>
            </a:r>
            <a:r>
              <a:rPr lang="it-IT" dirty="0" smtClean="0"/>
              <a:t> Los </a:t>
            </a:r>
            <a:r>
              <a:rPr lang="it-IT" dirty="0" err="1" smtClean="0"/>
              <a:t>Talas</a:t>
            </a:r>
            <a:r>
              <a:rPr lang="it-IT" dirty="0" smtClean="0"/>
              <a:t/>
            </a:r>
            <a:br>
              <a:rPr lang="it-IT" dirty="0" smtClean="0"/>
            </a:br>
            <a:r>
              <a:rPr lang="it-IT" dirty="0" smtClean="0"/>
              <a:t>Molino</a:t>
            </a:r>
            <a:endParaRPr lang="it-IT" dirty="0"/>
          </a:p>
        </p:txBody>
      </p:sp>
      <p:pic>
        <p:nvPicPr>
          <p:cNvPr id="5" name="Segnaposto immagine 4" descr="los talas 4.jpg"/>
          <p:cNvPicPr>
            <a:picLocks noGrp="1" noChangeAspect="1"/>
          </p:cNvPicPr>
          <p:nvPr>
            <p:ph type="pic" idx="1"/>
          </p:nvPr>
        </p:nvPicPr>
        <p:blipFill>
          <a:blip r:embed="rId2" cstate="print"/>
          <a:srcRect l="12123" r="12123"/>
          <a:stretch>
            <a:fillRect/>
          </a:stretch>
        </p:blipFill>
        <p:spPr/>
      </p:pic>
      <p:sp>
        <p:nvSpPr>
          <p:cNvPr id="4" name="Segnaposto testo 3"/>
          <p:cNvSpPr>
            <a:spLocks noGrp="1"/>
          </p:cNvSpPr>
          <p:nvPr>
            <p:ph type="body" sz="half" idx="2"/>
          </p:nvPr>
        </p:nvSpPr>
        <p:spPr/>
        <p:txBody>
          <a:bodyPr/>
          <a:lstStyle/>
          <a:p>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
            </a:r>
            <a:br>
              <a:rPr lang="it-IT" dirty="0" smtClean="0"/>
            </a:br>
            <a:r>
              <a:rPr lang="it-IT" dirty="0" err="1" smtClean="0"/>
              <a:t>E</a:t>
            </a:r>
            <a:r>
              <a:rPr lang="it-IT" dirty="0" err="1" smtClean="0"/>
              <a:t>stancia</a:t>
            </a:r>
            <a:r>
              <a:rPr lang="it-IT" dirty="0" smtClean="0"/>
              <a:t> Los </a:t>
            </a:r>
            <a:r>
              <a:rPr lang="it-IT" dirty="0" err="1" smtClean="0"/>
              <a:t>Talas</a:t>
            </a:r>
            <a:r>
              <a:rPr lang="it-IT" dirty="0" smtClean="0"/>
              <a:t> </a:t>
            </a:r>
            <a:r>
              <a:rPr lang="it-IT" dirty="0" err="1" smtClean="0"/>
              <a:t>Alameda</a:t>
            </a:r>
            <a:r>
              <a:rPr lang="it-IT" dirty="0" smtClean="0"/>
              <a:t> y Monte</a:t>
            </a:r>
            <a:endParaRPr lang="it-IT" dirty="0"/>
          </a:p>
        </p:txBody>
      </p:sp>
      <p:pic>
        <p:nvPicPr>
          <p:cNvPr id="5" name="Segnaposto contenuto 4" descr="los talas 3.jpg"/>
          <p:cNvPicPr>
            <a:picLocks noGrp="1" noChangeAspect="1"/>
          </p:cNvPicPr>
          <p:nvPr>
            <p:ph type="pic" idx="1"/>
          </p:nvPr>
        </p:nvPicPr>
        <p:blipFill>
          <a:blip r:embed="rId2" cstate="print"/>
          <a:srcRect l="12101" r="12101"/>
          <a:stretch>
            <a:fillRect/>
          </a:stretch>
        </p:blipFill>
        <p:spPr/>
      </p:pic>
      <p:sp>
        <p:nvSpPr>
          <p:cNvPr id="7" name="Segnaposto testo 6"/>
          <p:cNvSpPr>
            <a:spLocks noGrp="1"/>
          </p:cNvSpPr>
          <p:nvPr>
            <p:ph type="body" sz="half" idx="2"/>
          </p:nvPr>
        </p:nvSpPr>
        <p:spPr/>
        <p:txBody>
          <a:bodyPr/>
          <a:lstStyle/>
          <a:p>
            <a:endParaRPr lang="it-IT"/>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85000" lnSpcReduction="20000"/>
          </a:bodyPr>
          <a:lstStyle/>
          <a:p>
            <a:r>
              <a:rPr lang="es-ES" dirty="0" smtClean="0"/>
              <a:t>Un malón de indios irrumpe en una población fronteriza de blancos y toma cautiva a María. Su esposo Brian, al intentar rescatarla, sufre la misma suerte que la mujer. Los aborígenes festejan la victoria con un gran festín y la mujer -puñal en mano- aprovecha la confusión para liberar a su esposo malherido. Ambos buscan refugio en el desierto, en tanto que las tropas cristianas llegan hasta la toldería pero no encuentran a su jefe. La pareja comienza entonces una penosa huida en la que deben soportar la sed, la presencia de un tigre y la quemazón de unos pajonales que los rodean. Brian no resiste la aventura y muere. María sepulta a su esposo y continúa su camino con una sola esperanza: encontrar a su hijo. La mujer es hallada, finalmente, por un grupo de soldados que le informan la muerte del niño, degollado por los salvajes. Frente a esta noticia, María fallece. La llanura pampeana encierra en su seno las tumbas de los esposos.</a:t>
            </a:r>
          </a:p>
          <a:p>
            <a:endParaRPr lang="it-IT" dirty="0"/>
          </a:p>
        </p:txBody>
      </p:sp>
      <p:sp>
        <p:nvSpPr>
          <p:cNvPr id="3" name="Titolo 2"/>
          <p:cNvSpPr>
            <a:spLocks noGrp="1"/>
          </p:cNvSpPr>
          <p:nvPr>
            <p:ph type="title"/>
          </p:nvPr>
        </p:nvSpPr>
        <p:spPr/>
        <p:txBody>
          <a:bodyPr/>
          <a:lstStyle/>
          <a:p>
            <a:r>
              <a:rPr lang="it-IT" dirty="0" err="1" smtClean="0"/>
              <a:t>El</a:t>
            </a:r>
            <a:r>
              <a:rPr lang="it-IT" dirty="0" smtClean="0"/>
              <a:t> </a:t>
            </a:r>
            <a:r>
              <a:rPr lang="it-IT" dirty="0" err="1" smtClean="0"/>
              <a:t>texto</a:t>
            </a:r>
            <a:r>
              <a:rPr lang="it-IT" dirty="0" smtClean="0"/>
              <a:t>: </a:t>
            </a:r>
            <a:r>
              <a:rPr lang="it-IT" i="1" dirty="0" err="1" smtClean="0"/>
              <a:t>Rimas</a:t>
            </a:r>
            <a:r>
              <a:rPr lang="it-IT" dirty="0" smtClean="0"/>
              <a:t>, 1837</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fontScale="55000" lnSpcReduction="20000"/>
          </a:bodyPr>
          <a:lstStyle/>
          <a:p>
            <a:pPr>
              <a:buNone/>
            </a:pPr>
            <a:r>
              <a:rPr lang="es-ES" b="1" dirty="0" smtClean="0"/>
              <a:t>María</a:t>
            </a:r>
          </a:p>
          <a:p>
            <a:r>
              <a:rPr lang="es-ES" dirty="0" smtClean="0"/>
              <a:t>Mujer de fuerte personalidad, llega a asumir actitudes viriles para salvar su amor. Inevitablemente se une a su figura el puñal que lleva en su mano; el puñal, símbolo de muerte y destrucción que no vacila en empuñar cuando la ocasión lo requiere. No es, por lo tanto, el ennoblecimiento de la mujer frágil lo que exalta el poema, sino la fortaleza casi varonil que asume. En algún pasaje de la narración niega o evade la realidad para reunir las fuerzas necesarias que le permitan continuar su lucha. Su belleza es descrita de acuerdo con la imagen de la mujer romántica. Sólo después de la muerte de su esposo se la retrata desencajada como un “pálido fantasma”. Cuando muere, su rostro recupera, prodigiosamente, la hermosura perdida.</a:t>
            </a:r>
          </a:p>
          <a:p>
            <a:pPr>
              <a:buNone/>
            </a:pPr>
            <a:r>
              <a:rPr lang="es-ES" b="1" dirty="0" smtClean="0"/>
              <a:t>Brián</a:t>
            </a:r>
          </a:p>
          <a:p>
            <a:r>
              <a:rPr lang="es-ES" dirty="0" smtClean="0"/>
              <a:t>Es un ser débil, temeroso de su destino y de su honra. Así aparece en la obra, aunque se menciona su trayectoria de guerrero indómito, temido por los indios. Adopta una actitud resignada y fatalista, sin alentar a su mujer en la lucha contra el infortunio. Ha dedicado su vida a la patria y su mayor decepción es no morir en el campo de batalla.</a:t>
            </a:r>
          </a:p>
          <a:p>
            <a:pPr>
              <a:buNone/>
            </a:pPr>
            <a:r>
              <a:rPr lang="es-ES" b="1" dirty="0" smtClean="0"/>
              <a:t>El indio</a:t>
            </a:r>
          </a:p>
          <a:p>
            <a:r>
              <a:rPr lang="es-ES" dirty="0" smtClean="0"/>
              <a:t>Está presentado desde la perspectiva del hombre blanco y por ello aparece como sinónimo de barbarie. Es incivilizado, sanguinario, agresivo y feroz.</a:t>
            </a:r>
          </a:p>
          <a:p>
            <a:pPr>
              <a:buNone/>
            </a:pPr>
            <a:r>
              <a:rPr lang="es-ES" b="1" dirty="0" smtClean="0"/>
              <a:t>Paisaje</a:t>
            </a:r>
          </a:p>
          <a:p>
            <a:r>
              <a:rPr lang="es-ES" dirty="0" smtClean="0"/>
              <a:t>La pampa es atractiva, de fascinante belleza, indómita, inaccesible, misteriosa, desértica. El poeta la animiza, es decir, le confiere caracteres humanos a fin de que acompañe dinámicamente cada gesto, cada sentimiento de los protagonistas de la historia. La pampa se modifica y, a lo largo de la obra su imagen se va enriqueciendo; por ello, alcanza la categoría de verdadero personaje viviente.</a:t>
            </a:r>
          </a:p>
          <a:p>
            <a:endParaRPr lang="it-IT" dirty="0"/>
          </a:p>
        </p:txBody>
      </p:sp>
      <p:sp>
        <p:nvSpPr>
          <p:cNvPr id="3" name="Titolo 2"/>
          <p:cNvSpPr>
            <a:spLocks noGrp="1"/>
          </p:cNvSpPr>
          <p:nvPr>
            <p:ph type="title"/>
          </p:nvPr>
        </p:nvSpPr>
        <p:spPr/>
        <p:txBody>
          <a:bodyPr/>
          <a:lstStyle/>
          <a:p>
            <a:r>
              <a:rPr lang="it-IT" dirty="0" err="1" smtClean="0"/>
              <a:t>Personajes</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563</TotalTime>
  <Words>794</Words>
  <Application>Microsoft Office PowerPoint</Application>
  <PresentationFormat>Presentazione su schermo (4:3)</PresentationFormat>
  <Paragraphs>66</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Carta</vt:lpstr>
      <vt:lpstr>Desierto y literatura</vt:lpstr>
      <vt:lpstr>El Romanticismo:  poesía y paisaje nacional</vt:lpstr>
      <vt:lpstr>   El Romanticismo  </vt:lpstr>
      <vt:lpstr>Arte romántico</vt:lpstr>
      <vt:lpstr>John Constable</vt:lpstr>
      <vt:lpstr>Caspar David Friedrich</vt:lpstr>
      <vt:lpstr>Caspar David Friedrich</vt:lpstr>
      <vt:lpstr>Paisaje y viaje</vt:lpstr>
      <vt:lpstr>Johann Moritz Rugendas</vt:lpstr>
      <vt:lpstr>Esteban Echeverría: 1805-1851 </vt:lpstr>
      <vt:lpstr>Cautivas: el rapto</vt:lpstr>
      <vt:lpstr>Diapositiva 12</vt:lpstr>
      <vt:lpstr>Civilización y barbarie</vt:lpstr>
      <vt:lpstr>Cautivas: soledad y exclusión</vt:lpstr>
      <vt:lpstr>El malón</vt:lpstr>
      <vt:lpstr>La vuelta</vt:lpstr>
      <vt:lpstr>El destino de las cautivas</vt:lpstr>
      <vt:lpstr>Indios: las tolderías</vt:lpstr>
      <vt:lpstr>El fortín</vt:lpstr>
      <vt:lpstr>Los ranchos</vt:lpstr>
      <vt:lpstr>Estancia Los Talas</vt:lpstr>
      <vt:lpstr>Estancia Los Talas Portón</vt:lpstr>
      <vt:lpstr>Estancia Los Talas Molino</vt:lpstr>
      <vt:lpstr> Estancia Los Talas Alameda y Monte</vt:lpstr>
      <vt:lpstr>El texto: Rimas, 1837</vt:lpstr>
      <vt:lpstr>Personajes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Desierto y literatura</dc:title>
  <dc:creator>user</dc:creator>
  <cp:lastModifiedBy>Amanda</cp:lastModifiedBy>
  <cp:revision>59</cp:revision>
  <dcterms:created xsi:type="dcterms:W3CDTF">2010-11-09T10:12:37Z</dcterms:created>
  <dcterms:modified xsi:type="dcterms:W3CDTF">2010-11-10T14:03:07Z</dcterms:modified>
</cp:coreProperties>
</file>