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2" r:id="rId5"/>
    <p:sldId id="259" r:id="rId6"/>
    <p:sldId id="268" r:id="rId7"/>
    <p:sldId id="269" r:id="rId8"/>
    <p:sldId id="270" r:id="rId9"/>
    <p:sldId id="260" r:id="rId10"/>
    <p:sldId id="273" r:id="rId11"/>
    <p:sldId id="261" r:id="rId12"/>
    <p:sldId id="274" r:id="rId13"/>
    <p:sldId id="275" r:id="rId14"/>
    <p:sldId id="276" r:id="rId15"/>
    <p:sldId id="277" r:id="rId16"/>
    <p:sldId id="278" r:id="rId17"/>
    <p:sldId id="279" r:id="rId18"/>
    <p:sldId id="280" r:id="rId19"/>
    <p:sldId id="281" r:id="rId20"/>
    <p:sldId id="282" r:id="rId21"/>
    <p:sldId id="283" r:id="rId22"/>
    <p:sldId id="284" r:id="rId23"/>
    <p:sldId id="262" r:id="rId24"/>
    <p:sldId id="263" r:id="rId25"/>
    <p:sldId id="285" r:id="rId26"/>
    <p:sldId id="264" r:id="rId27"/>
    <p:sldId id="265" r:id="rId28"/>
    <p:sldId id="266" r:id="rId29"/>
    <p:sldId id="267" r:id="rId30"/>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10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95A646E6-F5F6-4E21-B283-B4E69A0746FF}" type="datetimeFigureOut">
              <a:rPr lang="it-IT" smtClean="0"/>
              <a:pPr/>
              <a:t>09/12/2010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AD98F8D-284A-4EB9-969F-644963AF8B22}"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95A646E6-F5F6-4E21-B283-B4E69A0746FF}" type="datetimeFigureOut">
              <a:rPr lang="it-IT" smtClean="0"/>
              <a:pPr/>
              <a:t>09/12/2010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AD98F8D-284A-4EB9-969F-644963AF8B22}"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95A646E6-F5F6-4E21-B283-B4E69A0746FF}" type="datetimeFigureOut">
              <a:rPr lang="it-IT" smtClean="0"/>
              <a:pPr/>
              <a:t>09/12/2010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AD98F8D-284A-4EB9-969F-644963AF8B22}"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95A646E6-F5F6-4E21-B283-B4E69A0746FF}" type="datetimeFigureOut">
              <a:rPr lang="it-IT" smtClean="0"/>
              <a:pPr/>
              <a:t>09/12/2010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AD98F8D-284A-4EB9-969F-644963AF8B22}"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95A646E6-F5F6-4E21-B283-B4E69A0746FF}" type="datetimeFigureOut">
              <a:rPr lang="it-IT" smtClean="0"/>
              <a:pPr/>
              <a:t>09/12/2010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1AD98F8D-284A-4EB9-969F-644963AF8B22}"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95A646E6-F5F6-4E21-B283-B4E69A0746FF}" type="datetimeFigureOut">
              <a:rPr lang="it-IT" smtClean="0"/>
              <a:pPr/>
              <a:t>09/12/2010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1AD98F8D-284A-4EB9-969F-644963AF8B22}"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95A646E6-F5F6-4E21-B283-B4E69A0746FF}" type="datetimeFigureOut">
              <a:rPr lang="it-IT" smtClean="0"/>
              <a:pPr/>
              <a:t>09/12/2010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1AD98F8D-284A-4EB9-969F-644963AF8B22}"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95A646E6-F5F6-4E21-B283-B4E69A0746FF}" type="datetimeFigureOut">
              <a:rPr lang="it-IT" smtClean="0"/>
              <a:pPr/>
              <a:t>09/12/2010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AD98F8D-284A-4EB9-969F-644963AF8B22}"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95A646E6-F5F6-4E21-B283-B4E69A0746FF}" type="datetimeFigureOut">
              <a:rPr lang="it-IT" smtClean="0"/>
              <a:pPr/>
              <a:t>09/12/2010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AD98F8D-284A-4EB9-969F-644963AF8B22}"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95A646E6-F5F6-4E21-B283-B4E69A0746FF}" type="datetimeFigureOut">
              <a:rPr lang="it-IT" smtClean="0"/>
              <a:pPr/>
              <a:t>09/12/2010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AD98F8D-284A-4EB9-969F-644963AF8B22}"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95A646E6-F5F6-4E21-B283-B4E69A0746FF}" type="datetimeFigureOut">
              <a:rPr lang="it-IT" smtClean="0"/>
              <a:pPr/>
              <a:t>09/12/2010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AD98F8D-284A-4EB9-969F-644963AF8B22}"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A646E6-F5F6-4E21-B283-B4E69A0746FF}" type="datetimeFigureOut">
              <a:rPr lang="it-IT" smtClean="0"/>
              <a:pPr/>
              <a:t>09/12/2010</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D98F8D-284A-4EB9-969F-644963AF8B22}"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err="1" smtClean="0"/>
              <a:t>Pintores</a:t>
            </a:r>
            <a:r>
              <a:rPr lang="it-IT" dirty="0" smtClean="0"/>
              <a:t> </a:t>
            </a:r>
            <a:r>
              <a:rPr lang="it-IT" dirty="0" err="1" smtClean="0"/>
              <a:t>viajeros</a:t>
            </a:r>
            <a:endParaRPr lang="it-IT" dirty="0"/>
          </a:p>
        </p:txBody>
      </p:sp>
      <p:sp>
        <p:nvSpPr>
          <p:cNvPr id="3" name="Sottotitolo 2"/>
          <p:cNvSpPr>
            <a:spLocks noGrp="1"/>
          </p:cNvSpPr>
          <p:nvPr>
            <p:ph type="subTitle" idx="1"/>
          </p:nvPr>
        </p:nvSpPr>
        <p:spPr/>
        <p:txBody>
          <a:bodyPr/>
          <a:lstStyle/>
          <a:p>
            <a:r>
              <a:rPr lang="it-IT" dirty="0" smtClean="0"/>
              <a:t>Johann Moritz </a:t>
            </a:r>
            <a:r>
              <a:rPr lang="it-IT" dirty="0" err="1" smtClean="0"/>
              <a:t>Rugendas</a:t>
            </a:r>
            <a:endParaRPr lang="it-I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286000" y="889844"/>
            <a:ext cx="4572000" cy="4801314"/>
          </a:xfrm>
          <a:prstGeom prst="rect">
            <a:avLst/>
          </a:prstGeom>
        </p:spPr>
        <p:txBody>
          <a:bodyPr>
            <a:spAutoFit/>
          </a:bodyPr>
          <a:lstStyle/>
          <a:p>
            <a:r>
              <a:rPr lang="es-ES" dirty="0" smtClean="0"/>
              <a:t>La América hispana atrajo a lo largo del siglo XIX numerosos </a:t>
            </a:r>
            <a:r>
              <a:rPr lang="es-ES" b="1" dirty="0" smtClean="0"/>
              <a:t>viajeros europeos </a:t>
            </a:r>
            <a:r>
              <a:rPr lang="es-ES" dirty="0" smtClean="0"/>
              <a:t>seducidos por los relatos de los </a:t>
            </a:r>
            <a:r>
              <a:rPr lang="es-ES" b="1" dirty="0" smtClean="0"/>
              <a:t>primeros románticos</a:t>
            </a:r>
            <a:r>
              <a:rPr lang="es-ES" dirty="0" smtClean="0"/>
              <a:t>. </a:t>
            </a:r>
          </a:p>
          <a:p>
            <a:r>
              <a:rPr lang="es-ES" dirty="0" smtClean="0"/>
              <a:t>El </a:t>
            </a:r>
            <a:r>
              <a:rPr lang="es-ES" b="1" dirty="0" smtClean="0"/>
              <a:t>imaginario paisajístico </a:t>
            </a:r>
            <a:r>
              <a:rPr lang="es-ES" dirty="0" smtClean="0"/>
              <a:t>creado por </a:t>
            </a:r>
            <a:r>
              <a:rPr lang="es-ES" b="1" dirty="0" smtClean="0"/>
              <a:t>Humboldt</a:t>
            </a:r>
            <a:r>
              <a:rPr lang="es-ES" dirty="0" smtClean="0"/>
              <a:t>, entre otros, despertó la curiosidad de numerosos escritores y pintores. </a:t>
            </a:r>
          </a:p>
          <a:p>
            <a:r>
              <a:rPr lang="es-ES" dirty="0" smtClean="0"/>
              <a:t>Los relatos de viaje proliferaron y tuvieron un gran éxito de público en Europa y en América. Sin embargo, son menos conocidos los </a:t>
            </a:r>
            <a:r>
              <a:rPr lang="es-ES" b="1" dirty="0" smtClean="0"/>
              <a:t>pintores</a:t>
            </a:r>
            <a:r>
              <a:rPr lang="es-ES" dirty="0" smtClean="0"/>
              <a:t> que recorrieron el continente y dejaron cuadros asombrosos para la sensibilidad europea. Debret en Brasil, Vidal y Pellegrini en Argentina, Gay y Graham en Chile, Mark en Colombia, Linati y Nebel en México constituyen un grupo influyente de pintores viajeros que dejaron documentadas sus impresiones y vivencias. </a:t>
            </a:r>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286000" y="1443841"/>
            <a:ext cx="4572000" cy="3970318"/>
          </a:xfrm>
          <a:prstGeom prst="rect">
            <a:avLst/>
          </a:prstGeom>
        </p:spPr>
        <p:txBody>
          <a:bodyPr>
            <a:spAutoFit/>
          </a:bodyPr>
          <a:lstStyle/>
          <a:p>
            <a:r>
              <a:rPr lang="es-ES" dirty="0" smtClean="0"/>
              <a:t>Uno de los pintores más importantes del período, el alemán </a:t>
            </a:r>
            <a:r>
              <a:rPr lang="es-ES" b="1" dirty="0" smtClean="0"/>
              <a:t>Mauricio Rugendas </a:t>
            </a:r>
            <a:r>
              <a:rPr lang="es-ES" dirty="0" smtClean="0"/>
              <a:t>(1802-1852), seguidor de Humboldt se dedicó al arte costumbrista representando escenas detalladas del medio social y físico de los países que visitó. Rugendas es uno de los </a:t>
            </a:r>
            <a:r>
              <a:rPr lang="es-ES" b="1" dirty="0" smtClean="0"/>
              <a:t>iniciadores de la pintura romántica en América </a:t>
            </a:r>
            <a:r>
              <a:rPr lang="es-ES" dirty="0" smtClean="0"/>
              <a:t>donde dominaba hasta ese entonces el arte neoclásico. Sus paisajes, personajes y escenas de la vida cotidiana contribuyeron a ampliar la idea de este continente en Europa y, también por medio de las reproducciones de litografías, influyeron en la concepción que los americanos tuvieron de sí mismos. </a:t>
            </a:r>
            <a:endParaRPr lang="es-E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Johann Moritz </a:t>
            </a:r>
            <a:r>
              <a:rPr lang="it-IT" dirty="0" err="1" smtClean="0"/>
              <a:t>Rugendas</a:t>
            </a:r>
            <a:r>
              <a:rPr lang="it-IT" dirty="0" smtClean="0"/>
              <a:t> </a:t>
            </a:r>
            <a:r>
              <a:rPr lang="it-IT" dirty="0" err="1" smtClean="0"/>
              <a:t>1802-1858</a:t>
            </a:r>
            <a:endParaRPr lang="it-IT" dirty="0"/>
          </a:p>
        </p:txBody>
      </p:sp>
      <p:pic>
        <p:nvPicPr>
          <p:cNvPr id="5" name="Segnaposto contenuto 4" descr="rugendas retrato.jpg"/>
          <p:cNvPicPr>
            <a:picLocks noGrp="1" noChangeAspect="1"/>
          </p:cNvPicPr>
          <p:nvPr>
            <p:ph sz="half" idx="1"/>
          </p:nvPr>
        </p:nvPicPr>
        <p:blipFill>
          <a:blip r:embed="rId2" cstate="print"/>
          <a:stretch>
            <a:fillRect/>
          </a:stretch>
        </p:blipFill>
        <p:spPr>
          <a:xfrm>
            <a:off x="1238250" y="2275681"/>
            <a:ext cx="2476500" cy="3175000"/>
          </a:xfrm>
        </p:spPr>
      </p:pic>
      <p:pic>
        <p:nvPicPr>
          <p:cNvPr id="6" name="Segnaposto contenuto 5" descr="Rugendas foto.jpg"/>
          <p:cNvPicPr>
            <a:picLocks noGrp="1" noChangeAspect="1"/>
          </p:cNvPicPr>
          <p:nvPr>
            <p:ph sz="half" idx="2"/>
          </p:nvPr>
        </p:nvPicPr>
        <p:blipFill>
          <a:blip r:embed="rId3" cstate="print"/>
          <a:stretch>
            <a:fillRect/>
          </a:stretch>
        </p:blipFill>
        <p:spPr>
          <a:xfrm>
            <a:off x="5270500" y="2224881"/>
            <a:ext cx="2794000" cy="32766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286000" y="1997839"/>
            <a:ext cx="4572000" cy="2585323"/>
          </a:xfrm>
          <a:prstGeom prst="rect">
            <a:avLst/>
          </a:prstGeom>
        </p:spPr>
        <p:txBody>
          <a:bodyPr>
            <a:spAutoFit/>
          </a:bodyPr>
          <a:lstStyle/>
          <a:p>
            <a:r>
              <a:rPr lang="es-ES" dirty="0" smtClean="0"/>
              <a:t>Rugendas viajó a América por primera vez en </a:t>
            </a:r>
            <a:r>
              <a:rPr lang="es-ES" b="1" dirty="0" smtClean="0"/>
              <a:t>1821</a:t>
            </a:r>
            <a:r>
              <a:rPr lang="es-ES" dirty="0" smtClean="0"/>
              <a:t>, con una expedición científica al </a:t>
            </a:r>
            <a:r>
              <a:rPr lang="es-ES" b="1" dirty="0" smtClean="0"/>
              <a:t>Brasil</a:t>
            </a:r>
            <a:r>
              <a:rPr lang="es-ES" dirty="0" smtClean="0"/>
              <a:t> en la que participó como </a:t>
            </a:r>
            <a:r>
              <a:rPr lang="es-ES" b="1" dirty="0" smtClean="0"/>
              <a:t>grabador y dibujante</a:t>
            </a:r>
            <a:r>
              <a:rPr lang="es-ES" dirty="0" smtClean="0"/>
              <a:t>. Allí permaneció cinco años. Interesado por la geografía y por las escenas típicas de pueblo, sus dibujos representan detalles botánicos y relatan las costumbres indias. Esos dibujos se caracterizan también por una </a:t>
            </a:r>
            <a:r>
              <a:rPr lang="es-ES" b="1" dirty="0" smtClean="0"/>
              <a:t>minuciosidad cientificista</a:t>
            </a:r>
            <a:r>
              <a:rPr lang="es-ES" dirty="0" smtClean="0"/>
              <a:t>. </a:t>
            </a:r>
            <a:endParaRPr lang="es-E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Rugendas</a:t>
            </a:r>
            <a:r>
              <a:rPr lang="it-IT" dirty="0" smtClean="0"/>
              <a:t> en </a:t>
            </a:r>
            <a:r>
              <a:rPr lang="it-IT" dirty="0" err="1" smtClean="0"/>
              <a:t>Brasil</a:t>
            </a:r>
            <a:r>
              <a:rPr lang="it-IT" dirty="0" smtClean="0"/>
              <a:t> </a:t>
            </a:r>
            <a:r>
              <a:rPr lang="it-IT" dirty="0" err="1" smtClean="0"/>
              <a:t>1821-1825</a:t>
            </a:r>
            <a:endParaRPr lang="it-IT" dirty="0"/>
          </a:p>
        </p:txBody>
      </p:sp>
      <p:pic>
        <p:nvPicPr>
          <p:cNvPr id="5" name="Segnaposto contenuto 4" descr="rugendas acuarela palma brasil.jpg"/>
          <p:cNvPicPr>
            <a:picLocks noGrp="1" noChangeAspect="1"/>
          </p:cNvPicPr>
          <p:nvPr>
            <p:ph sz="half" idx="1"/>
          </p:nvPr>
        </p:nvPicPr>
        <p:blipFill>
          <a:blip r:embed="rId2" cstate="print"/>
          <a:stretch>
            <a:fillRect/>
          </a:stretch>
        </p:blipFill>
        <p:spPr>
          <a:xfrm>
            <a:off x="876300" y="1720056"/>
            <a:ext cx="3200400" cy="4286250"/>
          </a:xfrm>
        </p:spPr>
      </p:pic>
      <p:pic>
        <p:nvPicPr>
          <p:cNvPr id="6" name="Segnaposto contenuto 5" descr="Rugendas selva.jpg"/>
          <p:cNvPicPr>
            <a:picLocks noGrp="1" noChangeAspect="1"/>
          </p:cNvPicPr>
          <p:nvPr>
            <p:ph sz="half" idx="2"/>
          </p:nvPr>
        </p:nvPicPr>
        <p:blipFill>
          <a:blip r:embed="rId3" cstate="print"/>
          <a:stretch>
            <a:fillRect/>
          </a:stretch>
        </p:blipFill>
        <p:spPr>
          <a:xfrm>
            <a:off x="4838700" y="2491581"/>
            <a:ext cx="3657600" cy="274320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Rugendas</a:t>
            </a:r>
            <a:r>
              <a:rPr lang="it-IT" dirty="0" smtClean="0"/>
              <a:t> en </a:t>
            </a:r>
            <a:r>
              <a:rPr lang="it-IT" dirty="0" err="1" smtClean="0"/>
              <a:t>Brasil</a:t>
            </a:r>
            <a:r>
              <a:rPr lang="it-IT" dirty="0" smtClean="0"/>
              <a:t> </a:t>
            </a:r>
            <a:r>
              <a:rPr lang="it-IT" dirty="0" err="1" smtClean="0"/>
              <a:t>1821-1825</a:t>
            </a:r>
            <a:endParaRPr lang="it-IT" dirty="0"/>
          </a:p>
        </p:txBody>
      </p:sp>
      <p:pic>
        <p:nvPicPr>
          <p:cNvPr id="5" name="Segnaposto contenuto 4" descr="Rugendas-barco esclavos.jpg"/>
          <p:cNvPicPr>
            <a:picLocks noGrp="1" noChangeAspect="1"/>
          </p:cNvPicPr>
          <p:nvPr>
            <p:ph sz="half" idx="1"/>
          </p:nvPr>
        </p:nvPicPr>
        <p:blipFill>
          <a:blip r:embed="rId2" cstate="print"/>
          <a:stretch>
            <a:fillRect/>
          </a:stretch>
        </p:blipFill>
        <p:spPr>
          <a:xfrm>
            <a:off x="457200" y="2602241"/>
            <a:ext cx="4038600" cy="2521881"/>
          </a:xfrm>
        </p:spPr>
      </p:pic>
      <p:pic>
        <p:nvPicPr>
          <p:cNvPr id="6" name="Segnaposto contenuto 5" descr="rugendas selva brasiliana 2.jpg"/>
          <p:cNvPicPr>
            <a:picLocks noGrp="1" noChangeAspect="1"/>
          </p:cNvPicPr>
          <p:nvPr>
            <p:ph sz="half" idx="2"/>
          </p:nvPr>
        </p:nvPicPr>
        <p:blipFill>
          <a:blip r:embed="rId3" cstate="print"/>
          <a:stretch>
            <a:fillRect/>
          </a:stretch>
        </p:blipFill>
        <p:spPr>
          <a:xfrm>
            <a:off x="5127458" y="1886994"/>
            <a:ext cx="3080084" cy="3952374"/>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Rugendas</a:t>
            </a:r>
            <a:r>
              <a:rPr lang="it-IT" dirty="0" smtClean="0"/>
              <a:t> en </a:t>
            </a:r>
            <a:r>
              <a:rPr lang="it-IT" dirty="0" err="1" smtClean="0"/>
              <a:t>Brasil</a:t>
            </a:r>
            <a:r>
              <a:rPr lang="it-IT" dirty="0" smtClean="0"/>
              <a:t> </a:t>
            </a:r>
            <a:r>
              <a:rPr lang="it-IT" dirty="0" err="1" smtClean="0"/>
              <a:t>1821-1825</a:t>
            </a:r>
            <a:endParaRPr lang="it-IT" dirty="0"/>
          </a:p>
        </p:txBody>
      </p:sp>
      <p:pic>
        <p:nvPicPr>
          <p:cNvPr id="5" name="Segnaposto contenuto 4" descr="Rugendas capoeira.jpg"/>
          <p:cNvPicPr>
            <a:picLocks noGrp="1" noChangeAspect="1"/>
          </p:cNvPicPr>
          <p:nvPr>
            <p:ph sz="half" idx="1"/>
          </p:nvPr>
        </p:nvPicPr>
        <p:blipFill>
          <a:blip r:embed="rId2" cstate="print"/>
          <a:stretch>
            <a:fillRect/>
          </a:stretch>
        </p:blipFill>
        <p:spPr>
          <a:xfrm>
            <a:off x="571500" y="2539206"/>
            <a:ext cx="3810000" cy="2647950"/>
          </a:xfrm>
        </p:spPr>
      </p:pic>
      <p:pic>
        <p:nvPicPr>
          <p:cNvPr id="6" name="Segnaposto contenuto 5" descr="rugendas batucada.jpg"/>
          <p:cNvPicPr>
            <a:picLocks noGrp="1" noChangeAspect="1"/>
          </p:cNvPicPr>
          <p:nvPr>
            <p:ph sz="half" idx="2"/>
          </p:nvPr>
        </p:nvPicPr>
        <p:blipFill>
          <a:blip r:embed="rId3" cstate="print"/>
          <a:stretch>
            <a:fillRect/>
          </a:stretch>
        </p:blipFill>
        <p:spPr>
          <a:xfrm>
            <a:off x="4648200" y="2164705"/>
            <a:ext cx="4038600" cy="3396953"/>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286000" y="2136339"/>
            <a:ext cx="4572000" cy="2585323"/>
          </a:xfrm>
          <a:prstGeom prst="rect">
            <a:avLst/>
          </a:prstGeom>
        </p:spPr>
        <p:txBody>
          <a:bodyPr>
            <a:spAutoFit/>
          </a:bodyPr>
          <a:lstStyle/>
          <a:p>
            <a:r>
              <a:rPr lang="es-ES" dirty="0" smtClean="0"/>
              <a:t>Su segundo viaje se inicia en 1831. Salió de Europa hacia </a:t>
            </a:r>
            <a:r>
              <a:rPr lang="es-ES" b="1" dirty="0" smtClean="0"/>
              <a:t>Haití</a:t>
            </a:r>
            <a:r>
              <a:rPr lang="es-ES" dirty="0" smtClean="0"/>
              <a:t> desde donde pasó a </a:t>
            </a:r>
            <a:r>
              <a:rPr lang="es-ES" b="1" dirty="0" smtClean="0"/>
              <a:t>México</a:t>
            </a:r>
            <a:r>
              <a:rPr lang="es-ES" dirty="0" smtClean="0"/>
              <a:t>. Durante su estadía en este país trabajó intensamente; se conocen alrededor de dos mil obras sobre temas variados: trajes típicos, flora, fauna y pueblos indígenas. Desde allí, es desterrado a Chile por ocultar a dos fugitivos conspiradores contra el general Anastasio Bustamante. </a:t>
            </a:r>
            <a:endParaRPr lang="es-E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Rugendas</a:t>
            </a:r>
            <a:r>
              <a:rPr lang="it-IT" dirty="0" smtClean="0"/>
              <a:t> en </a:t>
            </a:r>
            <a:r>
              <a:rPr lang="it-IT" dirty="0" err="1" smtClean="0"/>
              <a:t>México</a:t>
            </a:r>
            <a:r>
              <a:rPr lang="it-IT" dirty="0" smtClean="0"/>
              <a:t> </a:t>
            </a:r>
            <a:r>
              <a:rPr lang="it-IT" dirty="0" err="1" smtClean="0"/>
              <a:t>1831-1834</a:t>
            </a:r>
            <a:endParaRPr lang="it-IT" dirty="0"/>
          </a:p>
        </p:txBody>
      </p:sp>
      <p:pic>
        <p:nvPicPr>
          <p:cNvPr id="5" name="Segnaposto contenuto 4" descr="rugendas apuntes en méxico.jpg"/>
          <p:cNvPicPr>
            <a:picLocks noGrp="1" noChangeAspect="1"/>
          </p:cNvPicPr>
          <p:nvPr>
            <p:ph sz="half" idx="1"/>
          </p:nvPr>
        </p:nvPicPr>
        <p:blipFill>
          <a:blip r:embed="rId2" cstate="print"/>
          <a:stretch>
            <a:fillRect/>
          </a:stretch>
        </p:blipFill>
        <p:spPr>
          <a:xfrm>
            <a:off x="571500" y="3186906"/>
            <a:ext cx="3810000" cy="1352550"/>
          </a:xfrm>
        </p:spPr>
      </p:pic>
      <p:pic>
        <p:nvPicPr>
          <p:cNvPr id="6" name="Segnaposto contenuto 5" descr="Rugendas_ruinas méxico.jpg"/>
          <p:cNvPicPr>
            <a:picLocks noGrp="1" noChangeAspect="1"/>
          </p:cNvPicPr>
          <p:nvPr>
            <p:ph sz="half" idx="2"/>
          </p:nvPr>
        </p:nvPicPr>
        <p:blipFill>
          <a:blip r:embed="rId3" cstate="print"/>
          <a:stretch>
            <a:fillRect/>
          </a:stretch>
        </p:blipFill>
        <p:spPr>
          <a:xfrm>
            <a:off x="4648200" y="2449671"/>
            <a:ext cx="4038600" cy="2827020"/>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286000" y="1582341"/>
            <a:ext cx="4572000" cy="3693319"/>
          </a:xfrm>
          <a:prstGeom prst="rect">
            <a:avLst/>
          </a:prstGeom>
        </p:spPr>
        <p:txBody>
          <a:bodyPr>
            <a:spAutoFit/>
          </a:bodyPr>
          <a:lstStyle/>
          <a:p>
            <a:r>
              <a:rPr lang="es-ES" dirty="0" smtClean="0"/>
              <a:t>En 1834 llega a Valparaíso. Durante su estadía en </a:t>
            </a:r>
            <a:r>
              <a:rPr lang="es-ES" b="1" dirty="0" smtClean="0"/>
              <a:t>Chile</a:t>
            </a:r>
            <a:r>
              <a:rPr lang="es-ES" dirty="0" smtClean="0"/>
              <a:t> que duró once años desarrolló ampliamente su arte en </a:t>
            </a:r>
            <a:r>
              <a:rPr lang="es-ES" b="1" dirty="0" smtClean="0"/>
              <a:t>acuarelas, dibujos y pinturas al óleo</a:t>
            </a:r>
            <a:r>
              <a:rPr lang="es-ES" dirty="0" smtClean="0"/>
              <a:t> que documentan en detalle la vida del país por esos años. Desde allí realizó viajes a </a:t>
            </a:r>
            <a:r>
              <a:rPr lang="es-ES" b="1" dirty="0" smtClean="0"/>
              <a:t>Perú, Bolivia, Uruguay y Argentina </a:t>
            </a:r>
            <a:r>
              <a:rPr lang="es-ES" dirty="0" smtClean="0"/>
              <a:t>confirmando su interés por una amplia gama de temas y escenas muy características de cada región. Para entender bien el cuadro social y costumbrista hay que recordar la influencia de </a:t>
            </a:r>
            <a:r>
              <a:rPr lang="es-ES" b="1" dirty="0" smtClean="0"/>
              <a:t>Alexander von Humboldt </a:t>
            </a:r>
            <a:r>
              <a:rPr lang="es-ES" dirty="0" smtClean="0"/>
              <a:t>cuya autoridad le permitió a Rugendas incorporar la geografía a la situación social representada. </a:t>
            </a:r>
            <a:endParaRPr lang="es-E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err="1" smtClean="0"/>
              <a:t>Rugendas</a:t>
            </a:r>
            <a:r>
              <a:rPr lang="it-IT" dirty="0" smtClean="0"/>
              <a:t> en Chile, </a:t>
            </a:r>
            <a:r>
              <a:rPr lang="it-IT" dirty="0" err="1" smtClean="0"/>
              <a:t>Peru</a:t>
            </a:r>
            <a:r>
              <a:rPr lang="it-IT" dirty="0"/>
              <a:t> </a:t>
            </a:r>
            <a:r>
              <a:rPr lang="it-IT" dirty="0" smtClean="0"/>
              <a:t>y Argentina </a:t>
            </a:r>
            <a:r>
              <a:rPr lang="it-IT" dirty="0" err="1" smtClean="0"/>
              <a:t>1834-1845</a:t>
            </a:r>
            <a:r>
              <a:rPr lang="it-IT" dirty="0" smtClean="0"/>
              <a:t> </a:t>
            </a:r>
            <a:endParaRPr lang="it-IT" dirty="0"/>
          </a:p>
        </p:txBody>
      </p:sp>
      <p:pic>
        <p:nvPicPr>
          <p:cNvPr id="6" name="Segnaposto contenuto 5" descr="rugendas lima sfondo.jpg"/>
          <p:cNvPicPr>
            <a:picLocks noGrp="1" noChangeAspect="1"/>
          </p:cNvPicPr>
          <p:nvPr>
            <p:ph sz="half" idx="1"/>
          </p:nvPr>
        </p:nvPicPr>
        <p:blipFill>
          <a:blip r:embed="rId2" cstate="print"/>
          <a:stretch>
            <a:fillRect/>
          </a:stretch>
        </p:blipFill>
        <p:spPr>
          <a:xfrm>
            <a:off x="457200" y="2638981"/>
            <a:ext cx="4038600" cy="2448401"/>
          </a:xfrm>
        </p:spPr>
      </p:pic>
      <p:pic>
        <p:nvPicPr>
          <p:cNvPr id="7" name="Segnaposto contenuto 6" descr="Rugendas_-_Encuentro_en_Alameda.jpg"/>
          <p:cNvPicPr>
            <a:picLocks noGrp="1" noChangeAspect="1"/>
          </p:cNvPicPr>
          <p:nvPr>
            <p:ph sz="half" idx="2"/>
          </p:nvPr>
        </p:nvPicPr>
        <p:blipFill>
          <a:blip r:embed="rId3" cstate="print"/>
          <a:stretch>
            <a:fillRect/>
          </a:stretch>
        </p:blipFill>
        <p:spPr>
          <a:xfrm>
            <a:off x="4762500" y="2543969"/>
            <a:ext cx="3810000" cy="2638425"/>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Sociedad</a:t>
            </a:r>
            <a:r>
              <a:rPr lang="it-IT" dirty="0" smtClean="0"/>
              <a:t> </a:t>
            </a:r>
            <a:r>
              <a:rPr lang="it-IT" dirty="0" err="1" smtClean="0"/>
              <a:t>peruana</a:t>
            </a:r>
            <a:endParaRPr lang="it-IT" dirty="0"/>
          </a:p>
        </p:txBody>
      </p:sp>
      <p:pic>
        <p:nvPicPr>
          <p:cNvPr id="5" name="Segnaposto contenuto 4" descr="rugendas plaza mayor lima.jpg"/>
          <p:cNvPicPr>
            <a:picLocks noGrp="1" noChangeAspect="1"/>
          </p:cNvPicPr>
          <p:nvPr>
            <p:ph sz="half" idx="1"/>
          </p:nvPr>
        </p:nvPicPr>
        <p:blipFill>
          <a:blip r:embed="rId2" cstate="print"/>
          <a:stretch>
            <a:fillRect/>
          </a:stretch>
        </p:blipFill>
        <p:spPr>
          <a:xfrm>
            <a:off x="457200" y="2437051"/>
            <a:ext cx="4038600" cy="2852261"/>
          </a:xfrm>
        </p:spPr>
      </p:pic>
      <p:pic>
        <p:nvPicPr>
          <p:cNvPr id="6" name="Segnaposto contenuto 5" descr="rugendas tapada.jpg"/>
          <p:cNvPicPr>
            <a:picLocks noGrp="1" noChangeAspect="1"/>
          </p:cNvPicPr>
          <p:nvPr>
            <p:ph sz="half" idx="2"/>
          </p:nvPr>
        </p:nvPicPr>
        <p:blipFill>
          <a:blip r:embed="rId3" cstate="print"/>
          <a:stretch>
            <a:fillRect/>
          </a:stretch>
        </p:blipFill>
        <p:spPr>
          <a:xfrm>
            <a:off x="5600700" y="1958181"/>
            <a:ext cx="2133600" cy="3810000"/>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5" name="Segnaposto contenuto 4" descr="Rugendas tapadas.jpg"/>
          <p:cNvPicPr>
            <a:picLocks noGrp="1" noChangeAspect="1"/>
          </p:cNvPicPr>
          <p:nvPr>
            <p:ph sz="half" idx="1"/>
          </p:nvPr>
        </p:nvPicPr>
        <p:blipFill>
          <a:blip r:embed="rId2" cstate="print"/>
          <a:stretch>
            <a:fillRect/>
          </a:stretch>
        </p:blipFill>
        <p:spPr>
          <a:xfrm>
            <a:off x="571500" y="2524919"/>
            <a:ext cx="3810000" cy="2676525"/>
          </a:xfrm>
        </p:spPr>
      </p:pic>
      <p:pic>
        <p:nvPicPr>
          <p:cNvPr id="6" name="Segnaposto contenuto 5" descr="rugendas plaza mayor lima.jpg"/>
          <p:cNvPicPr>
            <a:picLocks noGrp="1" noChangeAspect="1"/>
          </p:cNvPicPr>
          <p:nvPr>
            <p:ph sz="half" idx="2"/>
          </p:nvPr>
        </p:nvPicPr>
        <p:blipFill>
          <a:blip r:embed="rId3" cstate="print"/>
          <a:stretch>
            <a:fillRect/>
          </a:stretch>
        </p:blipFill>
        <p:spPr>
          <a:xfrm>
            <a:off x="4648200" y="2437051"/>
            <a:ext cx="4038600" cy="2852261"/>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p:cNvSpPr>
            <a:spLocks noGrp="1"/>
          </p:cNvSpPr>
          <p:nvPr>
            <p:ph type="title"/>
          </p:nvPr>
        </p:nvSpPr>
        <p:spPr/>
        <p:txBody>
          <a:bodyPr/>
          <a:lstStyle/>
          <a:p>
            <a:endParaRPr lang="it-IT"/>
          </a:p>
        </p:txBody>
      </p:sp>
      <p:pic>
        <p:nvPicPr>
          <p:cNvPr id="5" name="Segnaposto contenuto 4" descr="rugendas paseo en chile.jpg"/>
          <p:cNvPicPr>
            <a:picLocks noGrp="1" noChangeAspect="1"/>
          </p:cNvPicPr>
          <p:nvPr>
            <p:ph idx="1"/>
          </p:nvPr>
        </p:nvPicPr>
        <p:blipFill>
          <a:blip r:embed="rId2" cstate="print"/>
          <a:stretch>
            <a:fillRect/>
          </a:stretch>
        </p:blipFill>
        <p:spPr>
          <a:xfrm>
            <a:off x="1529336" y="1600200"/>
            <a:ext cx="6085328" cy="4525963"/>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5" name="Segnaposto contenuto 4" descr="Rugwendas_-_Paseo_a_Amancaes.jpg"/>
          <p:cNvPicPr>
            <a:picLocks noGrp="1" noChangeAspect="1"/>
          </p:cNvPicPr>
          <p:nvPr>
            <p:ph sz="half" idx="1"/>
          </p:nvPr>
        </p:nvPicPr>
        <p:blipFill>
          <a:blip r:embed="rId2" cstate="print"/>
          <a:stretch>
            <a:fillRect/>
          </a:stretch>
        </p:blipFill>
        <p:spPr>
          <a:xfrm>
            <a:off x="571500" y="2553494"/>
            <a:ext cx="3810000" cy="2619375"/>
          </a:xfrm>
        </p:spPr>
      </p:pic>
      <p:pic>
        <p:nvPicPr>
          <p:cNvPr id="6" name="Segnaposto contenuto 5" descr="Rugendas_-_Retrato_de_dama.jpg"/>
          <p:cNvPicPr>
            <a:picLocks noGrp="1" noChangeAspect="1"/>
          </p:cNvPicPr>
          <p:nvPr>
            <p:ph sz="half" idx="2"/>
          </p:nvPr>
        </p:nvPicPr>
        <p:blipFill>
          <a:blip r:embed="rId3" cstate="print"/>
          <a:stretch>
            <a:fillRect/>
          </a:stretch>
        </p:blipFill>
        <p:spPr>
          <a:xfrm>
            <a:off x="4762500" y="2053431"/>
            <a:ext cx="3810000" cy="3619500"/>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El</a:t>
            </a:r>
            <a:r>
              <a:rPr lang="it-IT" dirty="0" smtClean="0"/>
              <a:t> </a:t>
            </a:r>
            <a:r>
              <a:rPr lang="it-IT" dirty="0" err="1" smtClean="0"/>
              <a:t>cruce</a:t>
            </a:r>
            <a:r>
              <a:rPr lang="it-IT" dirty="0" smtClean="0"/>
              <a:t> de </a:t>
            </a:r>
            <a:r>
              <a:rPr lang="it-IT" dirty="0" err="1" smtClean="0"/>
              <a:t>los</a:t>
            </a:r>
            <a:r>
              <a:rPr lang="it-IT" dirty="0" smtClean="0"/>
              <a:t> </a:t>
            </a:r>
            <a:r>
              <a:rPr lang="it-IT" dirty="0" err="1" smtClean="0"/>
              <a:t>Andes</a:t>
            </a:r>
            <a:endParaRPr lang="it-IT" dirty="0"/>
          </a:p>
        </p:txBody>
      </p:sp>
      <p:pic>
        <p:nvPicPr>
          <p:cNvPr id="5" name="Segnaposto contenuto 4" descr="Rugendas_-_Puerto_de_Islay_.jpg"/>
          <p:cNvPicPr>
            <a:picLocks noGrp="1" noChangeAspect="1"/>
          </p:cNvPicPr>
          <p:nvPr>
            <p:ph sz="half" idx="1"/>
          </p:nvPr>
        </p:nvPicPr>
        <p:blipFill>
          <a:blip r:embed="rId2" cstate="print"/>
          <a:stretch>
            <a:fillRect/>
          </a:stretch>
        </p:blipFill>
        <p:spPr>
          <a:xfrm>
            <a:off x="571500" y="2367756"/>
            <a:ext cx="3810000" cy="2990850"/>
          </a:xfrm>
        </p:spPr>
      </p:pic>
      <p:pic>
        <p:nvPicPr>
          <p:cNvPr id="6" name="Segnaposto contenuto 5" descr="rugendas descansando.jpg"/>
          <p:cNvPicPr>
            <a:picLocks noGrp="1" noChangeAspect="1"/>
          </p:cNvPicPr>
          <p:nvPr>
            <p:ph sz="half" idx="2"/>
          </p:nvPr>
        </p:nvPicPr>
        <p:blipFill>
          <a:blip r:embed="rId3" cstate="print"/>
          <a:stretch>
            <a:fillRect/>
          </a:stretch>
        </p:blipFill>
        <p:spPr>
          <a:xfrm>
            <a:off x="4648200" y="2620535"/>
            <a:ext cx="4038600" cy="2485292"/>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En Argentina: de </a:t>
            </a:r>
            <a:r>
              <a:rPr lang="it-IT" dirty="0" err="1" smtClean="0"/>
              <a:t>los</a:t>
            </a:r>
            <a:r>
              <a:rPr lang="it-IT" dirty="0" smtClean="0"/>
              <a:t> </a:t>
            </a:r>
            <a:r>
              <a:rPr lang="it-IT" dirty="0" err="1" smtClean="0"/>
              <a:t>Andes</a:t>
            </a:r>
            <a:r>
              <a:rPr lang="it-IT" dirty="0" smtClean="0"/>
              <a:t> a la Pampa</a:t>
            </a:r>
            <a:endParaRPr lang="it-IT" dirty="0"/>
          </a:p>
        </p:txBody>
      </p:sp>
      <p:pic>
        <p:nvPicPr>
          <p:cNvPr id="5" name="Segnaposto contenuto 4" descr="rugendas parada en el campo.jpg"/>
          <p:cNvPicPr>
            <a:picLocks noGrp="1" noChangeAspect="1"/>
          </p:cNvPicPr>
          <p:nvPr>
            <p:ph sz="half" idx="1"/>
          </p:nvPr>
        </p:nvPicPr>
        <p:blipFill>
          <a:blip r:embed="rId2" cstate="print"/>
          <a:stretch>
            <a:fillRect/>
          </a:stretch>
        </p:blipFill>
        <p:spPr>
          <a:xfrm>
            <a:off x="457200" y="2186254"/>
            <a:ext cx="4038600" cy="3353855"/>
          </a:xfrm>
        </p:spPr>
      </p:pic>
      <p:pic>
        <p:nvPicPr>
          <p:cNvPr id="6" name="Segnaposto contenuto 5" descr="rugendas la pampilla.jpg"/>
          <p:cNvPicPr>
            <a:picLocks noGrp="1" noChangeAspect="1"/>
          </p:cNvPicPr>
          <p:nvPr>
            <p:ph sz="half" idx="2"/>
          </p:nvPr>
        </p:nvPicPr>
        <p:blipFill>
          <a:blip r:embed="rId3" cstate="print"/>
          <a:stretch>
            <a:fillRect/>
          </a:stretch>
        </p:blipFill>
        <p:spPr>
          <a:xfrm>
            <a:off x="4648200" y="2488615"/>
            <a:ext cx="4038600" cy="2749133"/>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Users\user\Pictures\rugendas la topeadura.jpg"/>
          <p:cNvPicPr>
            <a:picLocks noChangeAspect="1" noChangeArrowheads="1"/>
          </p:cNvPicPr>
          <p:nvPr/>
        </p:nvPicPr>
        <p:blipFill>
          <a:blip r:embed="rId2" cstate="print"/>
          <a:srcRect/>
          <a:stretch>
            <a:fillRect/>
          </a:stretch>
        </p:blipFill>
        <p:spPr bwMode="auto">
          <a:xfrm>
            <a:off x="1498600" y="1365250"/>
            <a:ext cx="6146800" cy="41275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0" name="Picture 4" descr="C:\Users\user\Pictures\rugendas_el rapto.jpg"/>
          <p:cNvPicPr>
            <a:picLocks noChangeAspect="1" noChangeArrowheads="1"/>
          </p:cNvPicPr>
          <p:nvPr/>
        </p:nvPicPr>
        <p:blipFill>
          <a:blip r:embed="rId2" cstate="print"/>
          <a:srcRect/>
          <a:stretch>
            <a:fillRect/>
          </a:stretch>
        </p:blipFill>
        <p:spPr bwMode="auto">
          <a:xfrm>
            <a:off x="3143250" y="2000250"/>
            <a:ext cx="2857500" cy="2857500"/>
          </a:xfrm>
          <a:prstGeom prst="rect">
            <a:avLst/>
          </a:prstGeom>
          <a:noFill/>
        </p:spPr>
      </p:pic>
      <p:pic>
        <p:nvPicPr>
          <p:cNvPr id="24581" name="Picture 5" descr="C:\Users\user\Pictures\rugendas el malon grande.jpg"/>
          <p:cNvPicPr>
            <a:picLocks noChangeAspect="1" noChangeArrowheads="1"/>
          </p:cNvPicPr>
          <p:nvPr/>
        </p:nvPicPr>
        <p:blipFill>
          <a:blip r:embed="rId3" cstate="print"/>
          <a:srcRect/>
          <a:stretch>
            <a:fillRect/>
          </a:stretch>
        </p:blipFill>
        <p:spPr bwMode="auto">
          <a:xfrm>
            <a:off x="-461963" y="-381000"/>
            <a:ext cx="10067926" cy="76200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Users\user\Pictures\rugendas el rapto de la cautiva.jpg"/>
          <p:cNvPicPr>
            <a:picLocks noChangeAspect="1" noChangeArrowheads="1"/>
          </p:cNvPicPr>
          <p:nvPr/>
        </p:nvPicPr>
        <p:blipFill>
          <a:blip r:embed="rId2" cstate="print"/>
          <a:srcRect/>
          <a:stretch>
            <a:fillRect/>
          </a:stretch>
        </p:blipFill>
        <p:spPr bwMode="auto">
          <a:xfrm>
            <a:off x="1720850" y="1365250"/>
            <a:ext cx="5702300" cy="41275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Users\user\Pictures\rugendas cautiva.jpg"/>
          <p:cNvPicPr>
            <a:picLocks noChangeAspect="1" noChangeArrowheads="1"/>
          </p:cNvPicPr>
          <p:nvPr/>
        </p:nvPicPr>
        <p:blipFill>
          <a:blip r:embed="rId2" cstate="print"/>
          <a:srcRect/>
          <a:stretch>
            <a:fillRect/>
          </a:stretch>
        </p:blipFill>
        <p:spPr bwMode="auto">
          <a:xfrm>
            <a:off x="3143250" y="2357438"/>
            <a:ext cx="2857500" cy="2143125"/>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286000" y="2551837"/>
            <a:ext cx="4572000" cy="1754326"/>
          </a:xfrm>
          <a:prstGeom prst="rect">
            <a:avLst/>
          </a:prstGeom>
        </p:spPr>
        <p:txBody>
          <a:bodyPr>
            <a:spAutoFit/>
          </a:bodyPr>
          <a:lstStyle/>
          <a:p>
            <a:r>
              <a:rPr lang="es-ES" dirty="0" smtClean="0"/>
              <a:t>En 1847 regresa a Augsburgo. El rey Luis I de Baviera compra su archivo de más de tres mil obras. Aún así muere en 1858, casi desconocido en su patria y célebre en América. La mayoría de sus obras se encuentran en los museos de Alemania. </a:t>
            </a:r>
            <a:endParaRPr lang="es-E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1403648" y="2204864"/>
            <a:ext cx="6264696" cy="1754326"/>
          </a:xfrm>
          <a:prstGeom prst="rect">
            <a:avLst/>
          </a:prstGeom>
        </p:spPr>
        <p:txBody>
          <a:bodyPr wrap="square">
            <a:spAutoFit/>
          </a:bodyPr>
          <a:lstStyle/>
          <a:p>
            <a:r>
              <a:rPr lang="es-ES" dirty="0" smtClean="0"/>
              <a:t>Rugendas fija en sus pinturas los lugares que más lo atrajeron. Hay que señalar sobre todo la </a:t>
            </a:r>
            <a:r>
              <a:rPr lang="es-ES" b="1" dirty="0" smtClean="0"/>
              <a:t>cordillera de los Andes </a:t>
            </a:r>
            <a:r>
              <a:rPr lang="es-ES" dirty="0" smtClean="0"/>
              <a:t>que atravesó en 1838 junto a su amigo, el pintor </a:t>
            </a:r>
            <a:r>
              <a:rPr lang="es-ES" b="1" dirty="0" smtClean="0"/>
              <a:t>Krause</a:t>
            </a:r>
            <a:r>
              <a:rPr lang="es-ES" dirty="0" smtClean="0"/>
              <a:t>. </a:t>
            </a:r>
          </a:p>
          <a:p>
            <a:r>
              <a:rPr lang="es-ES" i="1" dirty="0" smtClean="0"/>
              <a:t>Casucha de las Cuevas</a:t>
            </a:r>
            <a:r>
              <a:rPr lang="es-ES" dirty="0" smtClean="0"/>
              <a:t>, uno de los trabajos más expresivos realizados en la cordillera es un estudio sobre cartulina que muestra las más altas cumbres nevadas de los Andes. </a:t>
            </a:r>
            <a:endParaRPr lang="it-IT"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55576" y="4800600"/>
            <a:ext cx="6523112" cy="284584"/>
          </a:xfrm>
        </p:spPr>
        <p:txBody>
          <a:bodyPr>
            <a:normAutofit fontScale="90000"/>
          </a:bodyPr>
          <a:lstStyle/>
          <a:p>
            <a:r>
              <a:rPr lang="it-IT" dirty="0" err="1" smtClean="0"/>
              <a:t>Casucha</a:t>
            </a:r>
            <a:r>
              <a:rPr lang="it-IT" dirty="0" smtClean="0"/>
              <a:t> de </a:t>
            </a:r>
            <a:r>
              <a:rPr lang="it-IT" dirty="0" err="1" smtClean="0"/>
              <a:t>las</a:t>
            </a:r>
            <a:r>
              <a:rPr lang="it-IT" dirty="0" smtClean="0"/>
              <a:t> </a:t>
            </a:r>
            <a:r>
              <a:rPr lang="it-IT" dirty="0" err="1" smtClean="0"/>
              <a:t>cuevas</a:t>
            </a:r>
            <a:endParaRPr lang="it-IT" dirty="0"/>
          </a:p>
        </p:txBody>
      </p:sp>
      <p:pic>
        <p:nvPicPr>
          <p:cNvPr id="5" name="Segnaposto immagine 4" descr="casucha.bmp"/>
          <p:cNvPicPr>
            <a:picLocks noGrp="1" noChangeAspect="1"/>
          </p:cNvPicPr>
          <p:nvPr>
            <p:ph type="pic" idx="1"/>
          </p:nvPr>
        </p:nvPicPr>
        <p:blipFill>
          <a:blip r:embed="rId2" cstate="print"/>
          <a:srcRect l="2917" r="2917"/>
          <a:stretch>
            <a:fillRect/>
          </a:stretch>
        </p:blipFill>
        <p:spPr/>
      </p:pic>
      <p:sp>
        <p:nvSpPr>
          <p:cNvPr id="4" name="Segnaposto testo 3"/>
          <p:cNvSpPr>
            <a:spLocks noGrp="1"/>
          </p:cNvSpPr>
          <p:nvPr>
            <p:ph type="body" sz="half" idx="2"/>
          </p:nvPr>
        </p:nvSpPr>
        <p:spPr>
          <a:xfrm>
            <a:off x="683568" y="5085184"/>
            <a:ext cx="7704856" cy="1296144"/>
          </a:xfrm>
        </p:spPr>
        <p:txBody>
          <a:bodyPr>
            <a:normAutofit fontScale="85000" lnSpcReduction="10000"/>
          </a:bodyPr>
          <a:lstStyle/>
          <a:p>
            <a:r>
              <a:rPr lang="es-ES" dirty="0" smtClean="0"/>
              <a:t>Utiliza una amplia gama de </a:t>
            </a:r>
            <a:r>
              <a:rPr lang="es-ES" b="1" dirty="0" smtClean="0"/>
              <a:t>tonos</a:t>
            </a:r>
            <a:r>
              <a:rPr lang="es-ES" dirty="0" smtClean="0"/>
              <a:t> distribuidos en </a:t>
            </a:r>
            <a:r>
              <a:rPr lang="es-ES" b="1" dirty="0" smtClean="0"/>
              <a:t>capas horizontales </a:t>
            </a:r>
            <a:r>
              <a:rPr lang="es-ES" dirty="0" smtClean="0"/>
              <a:t>que pasan de los rojizos de la tierra a una franja más clara que acentúa la perspectiva del valle y que contrasta con los tonos grises azulados de las montañas para ascender finalmente al celeste del cielo. La utilización de diferentes planos logra crear una perspectiva </a:t>
            </a:r>
            <a:r>
              <a:rPr lang="es-ES" b="1" dirty="0" smtClean="0"/>
              <a:t>de profundidad y de altura</a:t>
            </a:r>
            <a:r>
              <a:rPr lang="es-ES" dirty="0" smtClean="0"/>
              <a:t>. El pintor ha conseguido dar una impresión general de grandeza que se nos impone; es de notar que lo ha obtenido colocando la </a:t>
            </a:r>
            <a:r>
              <a:rPr lang="es-ES" b="1" dirty="0" smtClean="0"/>
              <a:t>diminuta figura de un gaucho </a:t>
            </a:r>
            <a:r>
              <a:rPr lang="es-ES" dirty="0" smtClean="0"/>
              <a:t>ante esa inmensidad. Además, la impresión de </a:t>
            </a:r>
            <a:r>
              <a:rPr lang="es-ES" b="1" dirty="0" smtClean="0"/>
              <a:t>movimiento</a:t>
            </a:r>
            <a:r>
              <a:rPr lang="es-ES" dirty="0" smtClean="0"/>
              <a:t> provoca una sensación de </a:t>
            </a:r>
            <a:r>
              <a:rPr lang="es-ES" b="1" dirty="0" smtClean="0"/>
              <a:t>vértigo</a:t>
            </a:r>
            <a:r>
              <a:rPr lang="es-ES" dirty="0" smtClean="0"/>
              <a:t> que lo convierte en un precursor de Van Gogh. Esta pintura que responde al gusto romántico de la época es un comentario admirativo sobre el poderío y la belleza del espéctaculo andino.</a:t>
            </a:r>
            <a:endParaRPr lang="it-IT"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lstStyle/>
          <a:p>
            <a:r>
              <a:rPr lang="es-ES" i="1" dirty="0" smtClean="0"/>
              <a:t>La topeadura</a:t>
            </a:r>
            <a:endParaRPr lang="it-IT" dirty="0"/>
          </a:p>
        </p:txBody>
      </p:sp>
      <p:pic>
        <p:nvPicPr>
          <p:cNvPr id="6" name="Segnaposto contenuto 5" descr="rugendas la topeadura.jpg"/>
          <p:cNvPicPr>
            <a:picLocks noGrp="1" noChangeAspect="1"/>
          </p:cNvPicPr>
          <p:nvPr>
            <p:ph idx="1"/>
          </p:nvPr>
        </p:nvPicPr>
        <p:blipFill>
          <a:blip r:embed="rId2" cstate="print"/>
          <a:stretch>
            <a:fillRect/>
          </a:stretch>
        </p:blipFill>
        <p:spPr>
          <a:xfrm>
            <a:off x="3575050" y="1483368"/>
            <a:ext cx="5111750" cy="3432477"/>
          </a:xfrm>
        </p:spPr>
      </p:pic>
      <p:sp>
        <p:nvSpPr>
          <p:cNvPr id="5" name="Segnaposto testo 4"/>
          <p:cNvSpPr>
            <a:spLocks noGrp="1"/>
          </p:cNvSpPr>
          <p:nvPr>
            <p:ph type="body" sz="half" idx="2"/>
          </p:nvPr>
        </p:nvSpPr>
        <p:spPr/>
        <p:txBody>
          <a:bodyPr/>
          <a:lstStyle/>
          <a:p>
            <a:r>
              <a:rPr lang="es-ES" dirty="0" smtClean="0"/>
              <a:t>La litografía representa la costumbre de un juego entre los huasos chilenos. El dibujo capta la fuerza y el movimiento de los caballos en lucha mientras que los jinetes tratan de mantenerse firmes en sus monturas. La atención a los detalles se nota en la ropa de los huasos y en sus rasgos distintivos como los sombreros de copa alta, característicos de la región. Rugendas deliberadamente deja de lado el paisaje para que la mirada del espectador se detenga exclusivamente en la tensión de la escena. Este cuadro es uno de los muchos que el pintor ha dedicado al </a:t>
            </a:r>
            <a:r>
              <a:rPr lang="es-ES" b="1" dirty="0" smtClean="0"/>
              <a:t>caballo</a:t>
            </a:r>
            <a:r>
              <a:rPr lang="es-ES" dirty="0" smtClean="0"/>
              <a:t> criollo que se convirtió en uno de sus temas favoritos</a:t>
            </a:r>
            <a:r>
              <a:rPr lang="es-ES" i="1" dirty="0" smtClean="0"/>
              <a:t>.</a:t>
            </a:r>
            <a:r>
              <a:rPr lang="es-ES" dirty="0" smtClean="0"/>
              <a:t> </a:t>
            </a:r>
            <a:endParaRPr lang="it-IT" dirty="0" smtClean="0"/>
          </a:p>
          <a:p>
            <a:endParaRPr lang="it-IT"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p:txBody>
          <a:bodyPr/>
          <a:lstStyle/>
          <a:p>
            <a:r>
              <a:rPr lang="es-ES" dirty="0" smtClean="0"/>
              <a:t>Desembarco en Buenos Aires</a:t>
            </a:r>
            <a:endParaRPr lang="it-IT" dirty="0"/>
          </a:p>
        </p:txBody>
      </p:sp>
      <p:pic>
        <p:nvPicPr>
          <p:cNvPr id="8" name="Segnaposto contenuto 7" descr="rugendas desembarco en buenos Aires.jpg"/>
          <p:cNvPicPr>
            <a:picLocks noGrp="1" noChangeAspect="1"/>
          </p:cNvPicPr>
          <p:nvPr>
            <p:ph idx="1"/>
          </p:nvPr>
        </p:nvPicPr>
        <p:blipFill>
          <a:blip r:embed="rId2" cstate="print"/>
          <a:stretch>
            <a:fillRect/>
          </a:stretch>
        </p:blipFill>
        <p:spPr>
          <a:xfrm>
            <a:off x="3575050" y="1349585"/>
            <a:ext cx="5111750" cy="3700042"/>
          </a:xfrm>
        </p:spPr>
      </p:pic>
      <p:sp>
        <p:nvSpPr>
          <p:cNvPr id="7" name="Segnaposto testo 6"/>
          <p:cNvSpPr>
            <a:spLocks noGrp="1"/>
          </p:cNvSpPr>
          <p:nvPr>
            <p:ph type="body" sz="half" idx="2"/>
          </p:nvPr>
        </p:nvSpPr>
        <p:spPr/>
        <p:txBody>
          <a:bodyPr>
            <a:normAutofit fontScale="92500" lnSpcReduction="20000"/>
          </a:bodyPr>
          <a:lstStyle/>
          <a:p>
            <a:r>
              <a:rPr lang="es-ES" dirty="0" smtClean="0"/>
              <a:t>óleo sobre tela, representa la llegada de un grupo de viajeros a la costa después de haber dejado su embarcación. Llama la atención el </a:t>
            </a:r>
            <a:r>
              <a:rPr lang="es-ES" b="1" dirty="0" smtClean="0"/>
              <a:t>primitivismo</a:t>
            </a:r>
            <a:r>
              <a:rPr lang="es-ES" dirty="0" smtClean="0"/>
              <a:t> de la escena en la que resalta una precaria carreta, guiada por un adolescente, donde van amontonados tres gauchos y una mujer. El gaucho está retratado de frente en la figura de la izquierda y de espaldas en la figura a caballo. Nuevamente el pintor nota los </a:t>
            </a:r>
            <a:r>
              <a:rPr lang="es-ES" b="1" dirty="0" smtClean="0"/>
              <a:t>detalles</a:t>
            </a:r>
            <a:r>
              <a:rPr lang="es-ES" dirty="0" smtClean="0"/>
              <a:t> de la vestimenta: el chiripá colorado, las camisas abullonadas, los pantalones amplios, generalmente blancos y la ristra a la cintura sujetando el facón que asoma en la espalda. En el trasfondo se observa la silueta de otra carreta con viajeros que repite la escena mostrando el tráfico de la costa. La acción se desarrolla en medio de una naturaleza agreste, sin edificaciones ni muestras de un puerto. El cuadro, de 1845, evoca la época de la gobernación de Juan Manuel de Rosas. Asimismo, el color rojo, preponderante en las vestimentas, recuerda el requisito del partido federal en llevar ese color como muestra de adhesión a la política rosista. </a:t>
            </a:r>
          </a:p>
          <a:p>
            <a:endParaRPr lang="it-IT"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115616" y="58847"/>
            <a:ext cx="6912768" cy="923330"/>
          </a:xfrm>
          <a:prstGeom prst="rect">
            <a:avLst/>
          </a:prstGeom>
        </p:spPr>
        <p:txBody>
          <a:bodyPr wrap="square">
            <a:spAutoFit/>
          </a:bodyPr>
          <a:lstStyle/>
          <a:p>
            <a:endParaRPr lang="es-ES" dirty="0" smtClean="0"/>
          </a:p>
          <a:p>
            <a:endParaRPr lang="es-ES" dirty="0" smtClean="0"/>
          </a:p>
          <a:p>
            <a:endParaRPr lang="es-ES" dirty="0"/>
          </a:p>
        </p:txBody>
      </p:sp>
      <p:sp>
        <p:nvSpPr>
          <p:cNvPr id="3" name="Titolo 2"/>
          <p:cNvSpPr>
            <a:spLocks noGrp="1"/>
          </p:cNvSpPr>
          <p:nvPr>
            <p:ph type="title"/>
          </p:nvPr>
        </p:nvSpPr>
        <p:spPr/>
        <p:txBody>
          <a:bodyPr/>
          <a:lstStyle/>
          <a:p>
            <a:r>
              <a:rPr lang="es-ES" dirty="0" smtClean="0"/>
              <a:t>El rapto de la cautiva (1845)</a:t>
            </a:r>
            <a:endParaRPr lang="it-IT" dirty="0"/>
          </a:p>
        </p:txBody>
      </p:sp>
      <p:pic>
        <p:nvPicPr>
          <p:cNvPr id="6" name="Segnaposto contenuto 5" descr="rugendas_el rapto.jpg"/>
          <p:cNvPicPr>
            <a:picLocks noGrp="1" noChangeAspect="1"/>
          </p:cNvPicPr>
          <p:nvPr>
            <p:ph idx="1"/>
          </p:nvPr>
        </p:nvPicPr>
        <p:blipFill>
          <a:blip r:embed="rId2" cstate="print"/>
          <a:stretch>
            <a:fillRect/>
          </a:stretch>
        </p:blipFill>
        <p:spPr>
          <a:xfrm>
            <a:off x="4702175" y="1770856"/>
            <a:ext cx="2857500" cy="2857500"/>
          </a:xfrm>
        </p:spPr>
      </p:pic>
      <p:sp>
        <p:nvSpPr>
          <p:cNvPr id="5" name="Segnaposto testo 4"/>
          <p:cNvSpPr>
            <a:spLocks noGrp="1"/>
          </p:cNvSpPr>
          <p:nvPr>
            <p:ph type="body" sz="half" idx="2"/>
          </p:nvPr>
        </p:nvSpPr>
        <p:spPr/>
        <p:txBody>
          <a:bodyPr>
            <a:normAutofit fontScale="85000" lnSpcReduction="20000"/>
          </a:bodyPr>
          <a:lstStyle/>
          <a:p>
            <a:r>
              <a:rPr lang="es-ES" dirty="0" smtClean="0"/>
              <a:t> óleo sobre tela, puede ser construido como escena costumbrista de gran violencia. Este cuadro, inspirado en el poema de </a:t>
            </a:r>
            <a:r>
              <a:rPr lang="es-ES" b="1" dirty="0" smtClean="0"/>
              <a:t>Esteban Echeverría, </a:t>
            </a:r>
            <a:r>
              <a:rPr lang="es-ES" b="1" i="1" dirty="0" smtClean="0"/>
              <a:t>La cautiva</a:t>
            </a:r>
            <a:r>
              <a:rPr lang="es-ES" dirty="0" smtClean="0"/>
              <a:t>, forma parte de una serie de cuadros y bocetos que Rugendas dedicó a este tema. Entre todos ellos, éste se destaca como obra maestra. Con gran dramatismo representa al indio como un salvaje de gran fuerza física; la tensión del cuerpo sobre la montura en movimiento y el brazo en alto llevando la lanza transmite una violencia contenida. Contrasta con la figura de la cautiva, con las manos atadas y en expresión devota, mirando al cielo, parecida a las mártires representadas en el Renacimiento. El movimiento del caballo, a galope tendido, casi suspendido en el aire, acentúa la furia de la escena. La </a:t>
            </a:r>
            <a:r>
              <a:rPr lang="es-ES" b="1" dirty="0" smtClean="0"/>
              <a:t>expresividad romántica</a:t>
            </a:r>
            <a:r>
              <a:rPr lang="es-ES" dirty="0" smtClean="0"/>
              <a:t> de la pintura está enmarcada por una </a:t>
            </a:r>
            <a:r>
              <a:rPr lang="es-ES" b="1" dirty="0" smtClean="0"/>
              <a:t>naturaleza inhóspita </a:t>
            </a:r>
            <a:r>
              <a:rPr lang="es-ES" dirty="0" smtClean="0"/>
              <a:t>y los </a:t>
            </a:r>
            <a:r>
              <a:rPr lang="es-ES" b="1" dirty="0" smtClean="0"/>
              <a:t>tonos sombríos del atardecer</a:t>
            </a:r>
            <a:r>
              <a:rPr lang="es-ES" dirty="0" smtClean="0"/>
              <a:t>. Rugendas, amigo de </a:t>
            </a:r>
            <a:r>
              <a:rPr lang="es-ES" b="1" dirty="0" smtClean="0"/>
              <a:t>Sarmiento</a:t>
            </a:r>
            <a:r>
              <a:rPr lang="es-ES" dirty="0" smtClean="0"/>
              <a:t>, ilustra su tesis sobre el contraste entre civilización y barbarie.  La mujer vestida de blanco, representante de la civilización europea se halla a merced del oscuro indígena que cabalga desnudo sobre el caballo. La imagen muestra dramáticamente el contraste entre los dos mundos. </a:t>
            </a:r>
          </a:p>
          <a:p>
            <a:endParaRPr lang="it-IT"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286000" y="1305342"/>
            <a:ext cx="4572000" cy="2585323"/>
          </a:xfrm>
          <a:prstGeom prst="rect">
            <a:avLst/>
          </a:prstGeom>
        </p:spPr>
        <p:txBody>
          <a:bodyPr>
            <a:spAutoFit/>
          </a:bodyPr>
          <a:lstStyle/>
          <a:p>
            <a:r>
              <a:rPr lang="es-ES" dirty="0" smtClean="0"/>
              <a:t>Sin lugar a dudas, y como observó Sarmiento, gran admirador de Rugendas, éste fue un verdadero narrador de las costumbres americanas para los europeos. Su formación de </a:t>
            </a:r>
            <a:r>
              <a:rPr lang="es-ES" b="1" dirty="0" smtClean="0"/>
              <a:t>pintor naturalista </a:t>
            </a:r>
            <a:r>
              <a:rPr lang="es-ES" dirty="0" smtClean="0"/>
              <a:t>le ha permitido ilustrar el medio ambiente en que se movían los personajes de modo tal que los cuadros nos llevan a visualizar con mucha mayor precisión los relatos de varios viajeros literarios. </a:t>
            </a:r>
            <a:endParaRPr lang="es-E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TotalTime>
  <Words>1379</Words>
  <Application>Microsoft Office PowerPoint</Application>
  <PresentationFormat>Presentazione su schermo (4:3)</PresentationFormat>
  <Paragraphs>31</Paragraphs>
  <Slides>29</Slides>
  <Notes>0</Notes>
  <HiddenSlides>0</HiddenSlides>
  <MMClips>0</MMClips>
  <ScaleCrop>false</ScaleCrop>
  <HeadingPairs>
    <vt:vector size="4" baseType="variant">
      <vt:variant>
        <vt:lpstr>Tema</vt:lpstr>
      </vt:variant>
      <vt:variant>
        <vt:i4>1</vt:i4>
      </vt:variant>
      <vt:variant>
        <vt:lpstr>Titoli diapositive</vt:lpstr>
      </vt:variant>
      <vt:variant>
        <vt:i4>29</vt:i4>
      </vt:variant>
    </vt:vector>
  </HeadingPairs>
  <TitlesOfParts>
    <vt:vector size="30" baseType="lpstr">
      <vt:lpstr>Tema di Office</vt:lpstr>
      <vt:lpstr>Pintores viajeros</vt:lpstr>
      <vt:lpstr>Diapositiva 2</vt:lpstr>
      <vt:lpstr>Diapositiva 3</vt:lpstr>
      <vt:lpstr>Johann Moritz Rugendas 1802-1858</vt:lpstr>
      <vt:lpstr>Diapositiva 5</vt:lpstr>
      <vt:lpstr>Rugendas en Brasil 1821-1825</vt:lpstr>
      <vt:lpstr>Rugendas en Brasil 1821-1825</vt:lpstr>
      <vt:lpstr>Rugendas en Brasil 1821-1825</vt:lpstr>
      <vt:lpstr>Diapositiva 9</vt:lpstr>
      <vt:lpstr>Rugendas en México 1831-1834</vt:lpstr>
      <vt:lpstr>Diapositiva 11</vt:lpstr>
      <vt:lpstr>Rugendas en Chile, Peru y Argentina 1834-1845 </vt:lpstr>
      <vt:lpstr>Sociedad peruana</vt:lpstr>
      <vt:lpstr>Diapositiva 14</vt:lpstr>
      <vt:lpstr>Diapositiva 15</vt:lpstr>
      <vt:lpstr>Diapositiva 16</vt:lpstr>
      <vt:lpstr>El cruce de los Andes</vt:lpstr>
      <vt:lpstr>En Argentina: de los Andes a la Pampa</vt:lpstr>
      <vt:lpstr>Diapositiva 19</vt:lpstr>
      <vt:lpstr>Diapositiva 20</vt:lpstr>
      <vt:lpstr>Diapositiva 21</vt:lpstr>
      <vt:lpstr>Diapositiva 22</vt:lpstr>
      <vt:lpstr>Diapositiva 23</vt:lpstr>
      <vt:lpstr>Diapositiva 24</vt:lpstr>
      <vt:lpstr>Casucha de las cuevas</vt:lpstr>
      <vt:lpstr>La topeadura</vt:lpstr>
      <vt:lpstr>Desembarco en Buenos Aires</vt:lpstr>
      <vt:lpstr>El rapto de la cautiva (1845)</vt:lpstr>
      <vt:lpstr>Diapositiva 29</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Pintores viajeros</dc:title>
  <dc:creator>user</dc:creator>
  <cp:lastModifiedBy>user</cp:lastModifiedBy>
  <cp:revision>8</cp:revision>
  <dcterms:created xsi:type="dcterms:W3CDTF">2010-12-01T13:10:54Z</dcterms:created>
  <dcterms:modified xsi:type="dcterms:W3CDTF">2010-12-09T06:57:06Z</dcterms:modified>
</cp:coreProperties>
</file>