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80" r:id="rId4"/>
    <p:sldId id="257" r:id="rId5"/>
    <p:sldId id="266" r:id="rId6"/>
    <p:sldId id="282" r:id="rId7"/>
    <p:sldId id="278" r:id="rId8"/>
    <p:sldId id="281" r:id="rId9"/>
    <p:sldId id="267" r:id="rId10"/>
    <p:sldId id="270" r:id="rId11"/>
    <p:sldId id="274" r:id="rId12"/>
    <p:sldId id="258" r:id="rId13"/>
    <p:sldId id="259" r:id="rId14"/>
    <p:sldId id="272" r:id="rId15"/>
    <p:sldId id="260" r:id="rId16"/>
    <p:sldId id="273" r:id="rId17"/>
    <p:sldId id="261" r:id="rId18"/>
    <p:sldId id="262" r:id="rId19"/>
    <p:sldId id="263" r:id="rId20"/>
    <p:sldId id="279" r:id="rId21"/>
    <p:sldId id="277" r:id="rId22"/>
    <p:sldId id="264" r:id="rId23"/>
    <p:sldId id="276" r:id="rId2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1A00FD3-B0F6-401E-96F1-C8C7DA4CAD1E}"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8856011C-AC57-4CF3-B520-D4D2F15979A5}"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E9B5ACBD-00B8-4170-A3EC-1C8CD059A2C0}"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5163B19F-7E81-49BD-9E62-50DDE4867115}"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A263CC5E-D797-4710-B92C-1F8D3348494B}"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11969C27-FAD4-4628-9F47-453ACCD4DEFC}"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20D19042-001E-469C-9B02-D60FE091ECC5}"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811838D6-BC20-4095-A06D-5753D1221268}"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EE11182C-7D1C-42B1-A0E5-0B6BAA20A530}"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67E027DA-F74E-4E47-9129-464C9AE5D446}"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2349C45-6343-465B-9CB1-FDF0DEEC33E4}"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20B538BB-A323-466C-896A-23B21B4A35C7}" type="slidenum">
              <a:rPr lang="it-IT"/>
              <a:pPr>
                <a:defRPr/>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C689DE29-3C40-4CE0-A5C3-E33C5F960868}"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5A62822-E624-4AB9-8B17-39E5DEDDD79A}"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http://www.muturzikin.com/carteseurope/imageseurope/2.gif" TargetMode="External"/><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68313" y="1844675"/>
            <a:ext cx="8229600" cy="1143000"/>
          </a:xfrm>
        </p:spPr>
        <p:txBody>
          <a:bodyPr/>
          <a:lstStyle/>
          <a:p>
            <a:pPr eaLnBrk="1" hangingPunct="1"/>
            <a:r>
              <a:rPr lang="es-AR" sz="4000" b="1" smtClean="0"/>
              <a:t>La descripción sociolingüística del español</a:t>
            </a:r>
            <a:r>
              <a:rPr lang="it-IT" sz="4000" b="1" smtClean="0"/>
              <a:t/>
            </a:r>
            <a:br>
              <a:rPr lang="it-IT" sz="4000" b="1" smtClean="0"/>
            </a:br>
            <a:r>
              <a:rPr lang="it-IT" sz="4000" b="1" smtClean="0"/>
              <a:t/>
            </a:r>
            <a:br>
              <a:rPr lang="it-IT" sz="4000" b="1" smtClean="0"/>
            </a:br>
            <a:r>
              <a:rPr lang="it-IT" sz="2400" b="1" smtClean="0"/>
              <a:t>La lengua española en la sociedad real</a:t>
            </a:r>
            <a:endParaRPr lang="it-IT" sz="4000" b="1"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2" name="Rectangle 4"/>
          <p:cNvSpPr>
            <a:spLocks noGrp="1" noChangeArrowheads="1"/>
          </p:cNvSpPr>
          <p:nvPr>
            <p:ph type="ctrTitle"/>
          </p:nvPr>
        </p:nvSpPr>
        <p:spPr>
          <a:xfrm>
            <a:off x="684213" y="549275"/>
            <a:ext cx="7772400" cy="1470025"/>
          </a:xfrm>
        </p:spPr>
        <p:txBody>
          <a:bodyPr/>
          <a:lstStyle/>
          <a:p>
            <a:pPr eaLnBrk="1" hangingPunct="1"/>
            <a:r>
              <a:rPr lang="en-US" sz="4800" smtClean="0">
                <a:cs typeface="Arial" charset="0"/>
              </a:rPr>
              <a:t>¿Cuántas personas hablan español en el mundo?</a:t>
            </a:r>
          </a:p>
        </p:txBody>
      </p:sp>
      <p:sp>
        <p:nvSpPr>
          <p:cNvPr id="12293" name="Rectangle 5"/>
          <p:cNvSpPr>
            <a:spLocks noGrp="1" noChangeArrowheads="1"/>
          </p:cNvSpPr>
          <p:nvPr>
            <p:ph type="subTitle" idx="1"/>
          </p:nvPr>
        </p:nvSpPr>
        <p:spPr>
          <a:xfrm>
            <a:off x="1403350" y="2924175"/>
            <a:ext cx="6400800" cy="1752600"/>
          </a:xfrm>
        </p:spPr>
        <p:txBody>
          <a:bodyPr/>
          <a:lstStyle/>
          <a:p>
            <a:pPr eaLnBrk="1" hangingPunct="1"/>
            <a:endParaRPr lang="it-IT"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ppt_w</p:attrName>
                                        </p:attrNameLst>
                                      </p:cBhvr>
                                      <p:tavLst>
                                        <p:tav tm="0">
                                          <p:val>
                                            <p:fltVal val="0"/>
                                          </p:val>
                                        </p:tav>
                                        <p:tav tm="100000">
                                          <p:val>
                                            <p:strVal val="#ppt_w"/>
                                          </p:val>
                                        </p:tav>
                                      </p:tavLst>
                                    </p:anim>
                                    <p:anim calcmode="lin" valueType="num">
                                      <p:cBhvr>
                                        <p:cTn id="8" dur="500" fill="hold"/>
                                        <p:tgtEl>
                                          <p:spTgt spid="122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nodePh="1">
                                  <p:stCondLst>
                                    <p:cond delay="0"/>
                                  </p:stCondLst>
                                  <p:endCondLst>
                                    <p:cond evt="begin" delay="0">
                                      <p:tn val="11"/>
                                    </p:cond>
                                  </p:endCondLst>
                                  <p:childTnLst>
                                    <p:set>
                                      <p:cBhvr>
                                        <p:cTn id="12" dur="1" fill="hold">
                                          <p:stCondLst>
                                            <p:cond delay="0"/>
                                          </p:stCondLst>
                                        </p:cTn>
                                        <p:tgtEl>
                                          <p:spTgt spid="12293">
                                            <p:txEl>
                                              <p:pRg st="0" end="0"/>
                                            </p:txEl>
                                          </p:spTgt>
                                        </p:tgtEl>
                                        <p:attrNameLst>
                                          <p:attrName>style.visibility</p:attrName>
                                        </p:attrNameLst>
                                      </p:cBhvr>
                                      <p:to>
                                        <p:strVal val="visible"/>
                                      </p:to>
                                    </p:set>
                                    <p:anim calcmode="lin" valueType="num">
                                      <p:cBhvr>
                                        <p:cTn id="13" dur="500" fill="hold"/>
                                        <p:tgtEl>
                                          <p:spTgt spid="1229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229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pPr eaLnBrk="1" hangingPunct="1"/>
            <a:endParaRPr lang="it-IT" smtClean="0"/>
          </a:p>
        </p:txBody>
      </p:sp>
      <p:sp>
        <p:nvSpPr>
          <p:cNvPr id="4099" name="Segnaposto contenuto 2"/>
          <p:cNvSpPr>
            <a:spLocks noGrp="1"/>
          </p:cNvSpPr>
          <p:nvPr>
            <p:ph idx="1"/>
          </p:nvPr>
        </p:nvSpPr>
        <p:spPr/>
        <p:txBody>
          <a:bodyPr/>
          <a:lstStyle/>
          <a:p>
            <a:pPr algn="ctr" eaLnBrk="1" hangingPunct="1">
              <a:buFontTx/>
              <a:buNone/>
            </a:pPr>
            <a:r>
              <a:rPr lang="es-AR" sz="6000" dirty="0" smtClean="0"/>
              <a:t>M</a:t>
            </a:r>
            <a:r>
              <a:rPr lang="en-US" sz="6000" dirty="0" err="1" smtClean="0">
                <a:cs typeface="Arial" charset="0"/>
              </a:rPr>
              <a:t>ás</a:t>
            </a:r>
            <a:r>
              <a:rPr lang="es-AR" sz="6000" dirty="0" smtClean="0"/>
              <a:t> de </a:t>
            </a:r>
            <a:r>
              <a:rPr lang="es-AR" sz="6000" dirty="0" smtClean="0"/>
              <a:t>450 </a:t>
            </a:r>
            <a:r>
              <a:rPr lang="es-AR" sz="6000" dirty="0" smtClean="0"/>
              <a:t>millones. </a:t>
            </a:r>
          </a:p>
          <a:p>
            <a:pPr eaLnBrk="1" hangingPunct="1"/>
            <a:endParaRPr lang="it-IT"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68313" y="765175"/>
            <a:ext cx="8229600" cy="431577"/>
          </a:xfrm>
        </p:spPr>
        <p:txBody>
          <a:bodyPr/>
          <a:lstStyle/>
          <a:p>
            <a:pPr eaLnBrk="1" hangingPunct="1"/>
            <a:endParaRPr lang="it-IT" sz="3600" dirty="0" smtClean="0"/>
          </a:p>
        </p:txBody>
      </p:sp>
      <p:sp>
        <p:nvSpPr>
          <p:cNvPr id="4099" name="Rectangle 3"/>
          <p:cNvSpPr>
            <a:spLocks noGrp="1" noChangeArrowheads="1"/>
          </p:cNvSpPr>
          <p:nvPr>
            <p:ph type="body" idx="1"/>
          </p:nvPr>
        </p:nvSpPr>
        <p:spPr/>
        <p:txBody>
          <a:bodyPr/>
          <a:lstStyle/>
          <a:p>
            <a:pPr eaLnBrk="1" hangingPunct="1">
              <a:lnSpc>
                <a:spcPct val="90000"/>
              </a:lnSpc>
              <a:buFontTx/>
              <a:buNone/>
            </a:pPr>
            <a:r>
              <a:rPr lang="es-AR" sz="3600" dirty="0" smtClean="0"/>
              <a:t> </a:t>
            </a:r>
            <a:endParaRPr lang="it-IT" sz="3600" dirty="0" smtClean="0"/>
          </a:p>
          <a:p>
            <a:pPr algn="ctr" eaLnBrk="1" hangingPunct="1">
              <a:lnSpc>
                <a:spcPct val="90000"/>
              </a:lnSpc>
              <a:buFontTx/>
              <a:buNone/>
            </a:pPr>
            <a:r>
              <a:rPr lang="es-AR" dirty="0" smtClean="0"/>
              <a:t>   Se consideran hispanohablantes a las personas que hablan sólo el español (madrelenguas y monolenguas) o los que usan prevalentemente el español para la comunicación lingüística, independientemente de que sean o no madrelenguas. </a:t>
            </a:r>
            <a:endParaRPr lang="it-IT"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nodePh="1">
                                  <p:stCondLst>
                                    <p:cond delay="0"/>
                                  </p:stCondLst>
                                  <p:endCondLst>
                                    <p:cond evt="begin" delay="0">
                                      <p:tn val="5"/>
                                    </p:cond>
                                  </p:end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p:cTn id="13" dur="500" fill="hold"/>
                                        <p:tgtEl>
                                          <p:spTgt spid="409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09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p:cTn id="19" dur="500" fill="hold"/>
                                        <p:tgtEl>
                                          <p:spTgt spid="409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099">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4"/>
          <p:cNvSpPr>
            <a:spLocks noGrp="1" noChangeArrowheads="1"/>
          </p:cNvSpPr>
          <p:nvPr>
            <p:ph type="ctrTitle"/>
          </p:nvPr>
        </p:nvSpPr>
        <p:spPr>
          <a:xfrm>
            <a:off x="684213" y="1341438"/>
            <a:ext cx="7772400" cy="1470025"/>
          </a:xfrm>
        </p:spPr>
        <p:txBody>
          <a:bodyPr/>
          <a:lstStyle/>
          <a:p>
            <a:pPr eaLnBrk="1" hangingPunct="1"/>
            <a:r>
              <a:rPr lang="es-AR" sz="4000" dirty="0" smtClean="0"/>
              <a:t>El español es la tercera lengua más hablada en el </a:t>
            </a:r>
            <a:r>
              <a:rPr lang="es-AR" sz="4000" dirty="0" smtClean="0"/>
              <a:t>mundo. </a:t>
            </a:r>
            <a:r>
              <a:rPr lang="es-AR" sz="4000" dirty="0" smtClean="0"/>
              <a:t>Después del chino mandarín y del inglés.</a:t>
            </a:r>
            <a:br>
              <a:rPr lang="es-AR" sz="4000" dirty="0" smtClean="0"/>
            </a:br>
            <a:endParaRPr lang="it-IT" sz="4000" dirty="0" smtClean="0"/>
          </a:p>
        </p:txBody>
      </p:sp>
      <p:sp>
        <p:nvSpPr>
          <p:cNvPr id="6147" name="Rectangle 5"/>
          <p:cNvSpPr>
            <a:spLocks noGrp="1" noChangeArrowheads="1"/>
          </p:cNvSpPr>
          <p:nvPr>
            <p:ph type="subTitle" idx="1"/>
          </p:nvPr>
        </p:nvSpPr>
        <p:spPr>
          <a:xfrm>
            <a:off x="971600" y="3068638"/>
            <a:ext cx="7200800" cy="2664618"/>
          </a:xfrm>
        </p:spPr>
        <p:txBody>
          <a:bodyPr/>
          <a:lstStyle/>
          <a:p>
            <a:pPr algn="l" eaLnBrk="1" hangingPunct="1"/>
            <a:endParaRPr lang="es-ES" sz="2800" dirty="0" smtClean="0"/>
          </a:p>
          <a:p>
            <a:pPr algn="l" eaLnBrk="1" hangingPunct="1"/>
            <a:r>
              <a:rPr lang="es-ES" sz="2800" dirty="0" smtClean="0"/>
              <a:t>Por </a:t>
            </a:r>
            <a:r>
              <a:rPr lang="es-ES" sz="2800" dirty="0" smtClean="0"/>
              <a:t>razones demográficas, el porcentaje de población mundial que </a:t>
            </a:r>
            <a:r>
              <a:rPr lang="es-ES" sz="2800" dirty="0" smtClean="0"/>
              <a:t>habla </a:t>
            </a:r>
            <a:r>
              <a:rPr lang="es-ES" sz="2800" dirty="0" smtClean="0"/>
              <a:t>español como lengua nativa está aumentando, mientras la </a:t>
            </a:r>
            <a:r>
              <a:rPr lang="es-ES" sz="2800" dirty="0" smtClean="0"/>
              <a:t>proporción </a:t>
            </a:r>
            <a:r>
              <a:rPr lang="es-ES" sz="2800" dirty="0" smtClean="0"/>
              <a:t>de hablantes de chino e inglés desciende. </a:t>
            </a:r>
            <a:endParaRPr lang="es-AR" sz="2800" dirty="0" smtClean="0"/>
          </a:p>
          <a:p>
            <a:pPr eaLnBrk="1" hangingPunct="1"/>
            <a:endParaRPr lang="es-A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grpId="0" nodeType="withEffect">
                                  <p:stCondLst>
                                    <p:cond delay="0"/>
                                  </p:stCondLst>
                                  <p:iterate type="lt">
                                    <p:tmPct val="4000"/>
                                  </p:iterate>
                                  <p:childTnLst>
                                    <p:set>
                                      <p:cBhvr>
                                        <p:cTn id="6" dur="500" fill="hold"/>
                                        <p:tgtEl>
                                          <p:spTgt spid="14340"/>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es-AR" dirty="0" smtClean="0"/>
              <a:t>Es la segunda lengua de la comunicación internacional</a:t>
            </a:r>
            <a:endParaRPr lang="it-IT" dirty="0" smtClean="0"/>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30" name="Rectangle 6"/>
          <p:cNvSpPr>
            <a:spLocks noGrp="1" noChangeArrowheads="1"/>
          </p:cNvSpPr>
          <p:nvPr>
            <p:ph type="title"/>
          </p:nvPr>
        </p:nvSpPr>
        <p:spPr>
          <a:xfrm>
            <a:off x="468313" y="2565400"/>
            <a:ext cx="8229600" cy="1143000"/>
          </a:xfrm>
        </p:spPr>
        <p:txBody>
          <a:bodyPr/>
          <a:lstStyle/>
          <a:p>
            <a:pPr eaLnBrk="1" hangingPunct="1"/>
            <a:r>
              <a:rPr lang="es-AR" sz="2800" dirty="0" smtClean="0"/>
              <a:t>Más de 46 millones de personas estudian español en todo el mundo... </a:t>
            </a:r>
            <a:br>
              <a:rPr lang="es-AR" sz="2800" dirty="0" smtClean="0"/>
            </a:br>
            <a:r>
              <a:rPr lang="es-AR" sz="2800" dirty="0" smtClean="0"/>
              <a:t/>
            </a:r>
            <a:br>
              <a:rPr lang="es-AR" sz="2800" dirty="0" smtClean="0"/>
            </a:br>
            <a:endParaRPr lang="it-IT"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52230"/>
                                        </p:tgtEl>
                                      </p:cBhvr>
                                    </p:animEffect>
                                    <p:animScale>
                                      <p:cBhvr>
                                        <p:cTn id="7" dur="250" autoRev="1" fill="hold"/>
                                        <p:tgtEl>
                                          <p:spTgt spid="522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ctrTitle"/>
          </p:nvPr>
        </p:nvSpPr>
        <p:spPr/>
        <p:txBody>
          <a:bodyPr/>
          <a:lstStyle/>
          <a:p>
            <a:pPr eaLnBrk="1" hangingPunct="1"/>
            <a:r>
              <a:rPr lang="it-IT" smtClean="0"/>
              <a:t>Lengua como recurso económico</a:t>
            </a:r>
          </a:p>
        </p:txBody>
      </p:sp>
      <p:sp>
        <p:nvSpPr>
          <p:cNvPr id="8195" name="Sottotitolo 2"/>
          <p:cNvSpPr>
            <a:spLocks noGrp="1"/>
          </p:cNvSpPr>
          <p:nvPr>
            <p:ph type="subTitle" idx="1"/>
          </p:nvPr>
        </p:nvSpPr>
        <p:spPr/>
        <p:txBody>
          <a:bodyPr/>
          <a:lstStyle/>
          <a:p>
            <a:pPr eaLnBrk="1" hangingPunct="1"/>
            <a:r>
              <a:rPr lang="it-IT" smtClean="0"/>
              <a:t>En España los negocios vinculados a la lengua representan el 15% del PIB nacional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p:txBody>
          <a:bodyPr/>
          <a:lstStyle/>
          <a:p>
            <a:pPr eaLnBrk="1" hangingPunct="1"/>
            <a:r>
              <a:rPr lang="en-US" smtClean="0">
                <a:cs typeface="Arial" charset="0"/>
              </a:rPr>
              <a:t>¿Dónde se habla el español?</a:t>
            </a:r>
          </a:p>
        </p:txBody>
      </p:sp>
      <p:sp>
        <p:nvSpPr>
          <p:cNvPr id="9219" name="Rectangle 5"/>
          <p:cNvSpPr>
            <a:spLocks noGrp="1" noChangeArrowheads="1"/>
          </p:cNvSpPr>
          <p:nvPr>
            <p:ph type="subTitle" idx="1"/>
          </p:nvPr>
        </p:nvSpPr>
        <p:spPr/>
        <p:txBody>
          <a:bodyPr/>
          <a:lstStyle/>
          <a:p>
            <a:pPr eaLnBrk="1" hangingPunct="1"/>
            <a:endParaRPr lang="it-IT"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C:\Users\Amanda\Desktop\corsi 2012-2013\Map-Hispanophone_World.png"/>
          <p:cNvPicPr>
            <a:picLocks noGrp="1" noChangeAspect="1" noChangeArrowheads="1"/>
          </p:cNvPicPr>
          <p:nvPr>
            <p:ph/>
          </p:nvPr>
        </p:nvPicPr>
        <p:blipFill>
          <a:blip r:embed="rId2" cstate="print"/>
          <a:srcRect/>
          <a:stretch>
            <a:fillRect/>
          </a:stretch>
        </p:blipFill>
        <p:spPr bwMode="auto">
          <a:xfrm>
            <a:off x="1259632" y="1412776"/>
            <a:ext cx="7344816" cy="4104456"/>
          </a:xfrm>
          <a:prstGeom prst="rect">
            <a:avLst/>
          </a:prstGeom>
          <a:noFill/>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468313" y="2205038"/>
            <a:ext cx="8229600" cy="1143000"/>
          </a:xfrm>
        </p:spPr>
        <p:txBody>
          <a:bodyPr/>
          <a:lstStyle/>
          <a:p>
            <a:pPr eaLnBrk="1" hangingPunct="1"/>
            <a:r>
              <a:rPr lang="es-AR" sz="3600" smtClean="0"/>
              <a:t>El español es la tercera lengua del mundo en número de países donde es lengua oficial, y</a:t>
            </a:r>
            <a:r>
              <a:rPr lang="es-AR" sz="3600" b="1" smtClean="0"/>
              <a:t> </a:t>
            </a:r>
            <a:r>
              <a:rPr lang="es-AR" sz="3600" smtClean="0"/>
              <a:t>la cuarta lengua más extendida en el mundo en superficie de km2.</a:t>
            </a:r>
            <a:r>
              <a:rPr lang="it-IT" sz="400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s-AR" smtClean="0"/>
              <a:t>Difusión geográfica</a:t>
            </a:r>
            <a:r>
              <a:rPr lang="it-IT" smtClean="0"/>
              <a:t> </a:t>
            </a:r>
          </a:p>
        </p:txBody>
      </p:sp>
      <p:sp>
        <p:nvSpPr>
          <p:cNvPr id="5123" name="Rectangle 3"/>
          <p:cNvSpPr>
            <a:spLocks noGrp="1" noChangeArrowheads="1"/>
          </p:cNvSpPr>
          <p:nvPr>
            <p:ph type="body" idx="1"/>
          </p:nvPr>
        </p:nvSpPr>
        <p:spPr/>
        <p:txBody>
          <a:bodyPr/>
          <a:lstStyle/>
          <a:p>
            <a:pPr eaLnBrk="1" hangingPunct="1">
              <a:lnSpc>
                <a:spcPct val="80000"/>
              </a:lnSpc>
              <a:buFontTx/>
              <a:buNone/>
            </a:pPr>
            <a:r>
              <a:rPr lang="es-AR" sz="2400" smtClean="0"/>
              <a:t>El español se habla en 26 estados en 4 continentes, según distintos </a:t>
            </a:r>
            <a:r>
              <a:rPr lang="it-IT" sz="2400" b="1" smtClean="0"/>
              <a:t>perfiles funcionales</a:t>
            </a:r>
            <a:r>
              <a:rPr lang="es-AR" sz="2400" smtClean="0"/>
              <a:t>:</a:t>
            </a:r>
          </a:p>
          <a:p>
            <a:pPr eaLnBrk="1" hangingPunct="1">
              <a:lnSpc>
                <a:spcPct val="80000"/>
              </a:lnSpc>
              <a:buFontTx/>
              <a:buNone/>
            </a:pPr>
            <a:endParaRPr lang="it-IT" sz="2400" smtClean="0"/>
          </a:p>
          <a:p>
            <a:pPr eaLnBrk="1" hangingPunct="1">
              <a:lnSpc>
                <a:spcPct val="80000"/>
              </a:lnSpc>
            </a:pPr>
            <a:r>
              <a:rPr lang="es-AR" sz="2400" smtClean="0"/>
              <a:t>Como </a:t>
            </a:r>
            <a:r>
              <a:rPr lang="es-AR" sz="2400" b="1" u="sng" smtClean="0"/>
              <a:t>Lengua nacional</a:t>
            </a:r>
            <a:r>
              <a:rPr lang="es-AR" sz="2400" smtClean="0"/>
              <a:t>: en estados con un porcentaje de hispanohablanes superior al 90% y cuya comunicación en ámbito público y privado se desarolla en español.</a:t>
            </a:r>
            <a:endParaRPr lang="es-AR" sz="2400" u="sng" smtClean="0"/>
          </a:p>
          <a:p>
            <a:pPr eaLnBrk="1" hangingPunct="1">
              <a:lnSpc>
                <a:spcPct val="80000"/>
              </a:lnSpc>
            </a:pPr>
            <a:r>
              <a:rPr lang="es-AR" sz="2400" smtClean="0"/>
              <a:t>Como </a:t>
            </a:r>
            <a:r>
              <a:rPr lang="es-AR" sz="2400" b="1" u="sng" smtClean="0"/>
              <a:t>Lengua dominante</a:t>
            </a:r>
            <a:r>
              <a:rPr lang="es-AR" sz="2400" smtClean="0"/>
              <a:t>: estados con porcentaje de hispanohablantes del 50 al 90%, donde es lengua oficial y de prestigio, pero no se extiende a todo el territorio nacional, sino que la comunicación de parte de la población se desarrolla prevalentemente en otra lengua.</a:t>
            </a:r>
            <a:endParaRPr lang="es-AR" sz="2400" u="sng" smtClean="0"/>
          </a:p>
          <a:p>
            <a:pPr eaLnBrk="1" hangingPunct="1">
              <a:lnSpc>
                <a:spcPct val="80000"/>
              </a:lnSpc>
            </a:pPr>
            <a:r>
              <a:rPr lang="es-AR" sz="2400" smtClean="0"/>
              <a:t>Como </a:t>
            </a:r>
            <a:r>
              <a:rPr lang="es-AR" sz="2400" b="1" u="sng" smtClean="0"/>
              <a:t>Lengua de minoría</a:t>
            </a:r>
            <a:r>
              <a:rPr lang="es-AR" sz="2400" smtClean="0"/>
              <a:t>: se limita a la comunicación al interior de un grupo.</a:t>
            </a:r>
            <a:endParaRPr lang="es-AR" sz="2400" u="sng"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p:cTn id="13" dur="500" fill="hold"/>
                                        <p:tgtEl>
                                          <p:spTgt spid="512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512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p:cTn id="19" dur="500" fill="hold"/>
                                        <p:tgtEl>
                                          <p:spTgt spid="512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512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p:cTn id="25" dur="500" fill="hold"/>
                                        <p:tgtEl>
                                          <p:spTgt spid="512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12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5123">
                                            <p:txEl>
                                              <p:pRg st="4" end="4"/>
                                            </p:txEl>
                                          </p:spTgt>
                                        </p:tgtEl>
                                        <p:attrNameLst>
                                          <p:attrName>style.visibility</p:attrName>
                                        </p:attrNameLst>
                                      </p:cBhvr>
                                      <p:to>
                                        <p:strVal val="visible"/>
                                      </p:to>
                                    </p:set>
                                    <p:anim calcmode="lin" valueType="num">
                                      <p:cBhvr>
                                        <p:cTn id="31" dur="500" fill="hold"/>
                                        <p:tgtEl>
                                          <p:spTgt spid="512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512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s-AR" smtClean="0"/>
              <a:t>Africa y Asia</a:t>
            </a:r>
            <a:r>
              <a:rPr lang="it-IT" smtClean="0"/>
              <a:t> </a:t>
            </a:r>
          </a:p>
        </p:txBody>
      </p:sp>
      <p:sp>
        <p:nvSpPr>
          <p:cNvPr id="14339" name="Rectangle 3"/>
          <p:cNvSpPr>
            <a:spLocks noGrp="1" noChangeArrowheads="1"/>
          </p:cNvSpPr>
          <p:nvPr>
            <p:ph type="body" sz="half" idx="1"/>
          </p:nvPr>
        </p:nvSpPr>
        <p:spPr/>
        <p:txBody>
          <a:bodyPr/>
          <a:lstStyle/>
          <a:p>
            <a:pPr eaLnBrk="1" hangingPunct="1">
              <a:lnSpc>
                <a:spcPct val="90000"/>
              </a:lnSpc>
            </a:pPr>
            <a:r>
              <a:rPr lang="es-AR" sz="2000" smtClean="0">
                <a:solidFill>
                  <a:srgbClr val="FF0000"/>
                </a:solidFill>
              </a:rPr>
              <a:t>GUINEA ECUATORIAL</a:t>
            </a:r>
            <a:r>
              <a:rPr lang="es-AR" sz="2000" smtClean="0"/>
              <a:t>, ex colonia española (1778-1968). Lengua oficial usada para la comunicación suprarregional. Ningún monolingüe, ni hablante del español como primera lengua.</a:t>
            </a:r>
          </a:p>
          <a:p>
            <a:pPr eaLnBrk="1" hangingPunct="1">
              <a:lnSpc>
                <a:spcPct val="90000"/>
              </a:lnSpc>
            </a:pPr>
            <a:r>
              <a:rPr lang="es-AR" sz="2000" smtClean="0">
                <a:solidFill>
                  <a:srgbClr val="FF0000"/>
                </a:solidFill>
              </a:rPr>
              <a:t>ISRAEL</a:t>
            </a:r>
            <a:r>
              <a:rPr lang="es-AR" sz="2000" smtClean="0"/>
              <a:t>. </a:t>
            </a:r>
            <a:r>
              <a:rPr lang="es-AR" sz="2000" b="1" smtClean="0"/>
              <a:t>Sefardí</a:t>
            </a:r>
            <a:r>
              <a:rPr lang="es-AR" sz="2000" smtClean="0"/>
              <a:t>, del hebreo </a:t>
            </a:r>
            <a:r>
              <a:rPr lang="es-AR" sz="2000" i="1" smtClean="0"/>
              <a:t>sepharad</a:t>
            </a:r>
            <a:r>
              <a:rPr lang="es-AR" sz="2000" smtClean="0"/>
              <a:t>, “España”. En extinción. No hay más madrelenguas monolingües. Presenta morfología y léxico del español anterior al siglo XVI.</a:t>
            </a:r>
          </a:p>
        </p:txBody>
      </p:sp>
      <p:pic>
        <p:nvPicPr>
          <p:cNvPr id="14340" name="Picture 5" descr="mapa-africa"/>
          <p:cNvPicPr>
            <a:picLocks noChangeAspect="1" noChangeArrowheads="1"/>
          </p:cNvPicPr>
          <p:nvPr>
            <p:ph sz="half" idx="2"/>
          </p:nvPr>
        </p:nvPicPr>
        <p:blipFill>
          <a:blip r:embed="rId2" cstate="print"/>
          <a:srcRect/>
          <a:stretch>
            <a:fillRect/>
          </a:stretch>
        </p:blipFill>
        <p:spPr>
          <a:xfrm>
            <a:off x="4648200" y="1803400"/>
            <a:ext cx="4038600" cy="4119563"/>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s-AR" smtClean="0"/>
              <a:t>Africa y Asia</a:t>
            </a:r>
            <a:endParaRPr lang="it-IT" smtClean="0"/>
          </a:p>
        </p:txBody>
      </p:sp>
      <p:sp>
        <p:nvSpPr>
          <p:cNvPr id="15363" name="Rectangle 5"/>
          <p:cNvSpPr>
            <a:spLocks noGrp="1" noChangeArrowheads="1"/>
          </p:cNvSpPr>
          <p:nvPr>
            <p:ph type="body" sz="half" idx="1"/>
          </p:nvPr>
        </p:nvSpPr>
        <p:spPr/>
        <p:txBody>
          <a:bodyPr/>
          <a:lstStyle/>
          <a:p>
            <a:pPr eaLnBrk="1" hangingPunct="1"/>
            <a:r>
              <a:rPr lang="es-AR" sz="2400" smtClean="0">
                <a:solidFill>
                  <a:srgbClr val="FF0000"/>
                </a:solidFill>
              </a:rPr>
              <a:t>FILIPINAS</a:t>
            </a:r>
            <a:r>
              <a:rPr lang="es-AR" sz="2400" smtClean="0"/>
              <a:t>: (colonia española de 1565 a 1898). Escasa colonización interna, ausencia de mestizaje. Evangelización en lengua indígena. Hispanohablantes no monolingües, cerca del 1%. Préstamos lexicales españoles en el tagal.</a:t>
            </a:r>
            <a:endParaRPr lang="it-IT" sz="2400" smtClean="0"/>
          </a:p>
          <a:p>
            <a:pPr eaLnBrk="1" hangingPunct="1"/>
            <a:endParaRPr lang="it-IT" sz="2400" smtClean="0"/>
          </a:p>
        </p:txBody>
      </p:sp>
      <p:pic>
        <p:nvPicPr>
          <p:cNvPr id="15364" name="Picture 7" descr="mapa_asia"/>
          <p:cNvPicPr>
            <a:picLocks noChangeAspect="1" noChangeArrowheads="1"/>
          </p:cNvPicPr>
          <p:nvPr>
            <p:ph sz="half" idx="2"/>
          </p:nvPr>
        </p:nvPicPr>
        <p:blipFill>
          <a:blip r:embed="rId2" cstate="print"/>
          <a:srcRect/>
          <a:stretch>
            <a:fillRect/>
          </a:stretch>
        </p:blipFill>
        <p:spPr>
          <a:xfrm>
            <a:off x="4648200" y="1843088"/>
            <a:ext cx="4038600" cy="4038600"/>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AR" b="1" smtClean="0"/>
              <a:t>América</a:t>
            </a:r>
            <a:r>
              <a:rPr lang="it-IT" smtClean="0"/>
              <a:t> </a:t>
            </a:r>
            <a:br>
              <a:rPr lang="it-IT" smtClean="0"/>
            </a:br>
            <a:r>
              <a:rPr lang="es-AR" sz="2000" smtClean="0"/>
              <a:t>español como</a:t>
            </a:r>
            <a:r>
              <a:rPr lang="es-AR" sz="2000" b="1" smtClean="0"/>
              <a:t> lengua nacional</a:t>
            </a:r>
            <a:endParaRPr lang="it-IT" sz="2000" b="1" smtClean="0"/>
          </a:p>
        </p:txBody>
      </p:sp>
      <p:sp>
        <p:nvSpPr>
          <p:cNvPr id="16387" name="Rectangle 3"/>
          <p:cNvSpPr>
            <a:spLocks noGrp="1" noChangeArrowheads="1"/>
          </p:cNvSpPr>
          <p:nvPr>
            <p:ph type="body" sz="half" idx="1"/>
          </p:nvPr>
        </p:nvSpPr>
        <p:spPr/>
        <p:txBody>
          <a:bodyPr/>
          <a:lstStyle/>
          <a:p>
            <a:pPr marL="609600" indent="-609600" eaLnBrk="1" hangingPunct="1">
              <a:lnSpc>
                <a:spcPct val="80000"/>
              </a:lnSpc>
              <a:buFontTx/>
              <a:buNone/>
            </a:pPr>
            <a:endParaRPr lang="es-AR" sz="1800" smtClean="0"/>
          </a:p>
          <a:p>
            <a:pPr marL="609600" indent="-609600" eaLnBrk="1" hangingPunct="1">
              <a:lnSpc>
                <a:spcPct val="80000"/>
              </a:lnSpc>
            </a:pPr>
            <a:r>
              <a:rPr lang="es-AR" sz="1800" smtClean="0">
                <a:solidFill>
                  <a:srgbClr val="FF0000"/>
                </a:solidFill>
              </a:rPr>
              <a:t>ARGENTINA, CHILE, URUGUAY</a:t>
            </a:r>
            <a:r>
              <a:rPr lang="es-AR" sz="1800" smtClean="0"/>
              <a:t>: Se trata de la América extra-tropical, el </a:t>
            </a:r>
            <a:r>
              <a:rPr lang="es-AR" sz="1800" i="1" smtClean="0"/>
              <a:t>Cono-Sur</a:t>
            </a:r>
            <a:r>
              <a:rPr lang="es-AR" sz="1800" smtClean="0"/>
              <a:t>, caracterizada por sociedades de inmigración. La incidencia de la inmigración europea es, en Argentina y Uruguay, hasta mucho mayor que en EEUU. </a:t>
            </a:r>
          </a:p>
          <a:p>
            <a:pPr marL="609600" indent="-609600" eaLnBrk="1" hangingPunct="1">
              <a:lnSpc>
                <a:spcPct val="80000"/>
              </a:lnSpc>
            </a:pPr>
            <a:r>
              <a:rPr lang="es-AR" sz="1800" smtClean="0">
                <a:solidFill>
                  <a:srgbClr val="FF0000"/>
                </a:solidFill>
              </a:rPr>
              <a:t>VENEZUELA, COLOMBIA, CENTRO AMÉRICA, CARIBE</a:t>
            </a:r>
            <a:r>
              <a:rPr lang="es-AR" sz="1800" smtClean="0"/>
              <a:t>; Zonas iniciales de la colonización, pero fuera de las áreas de influencia de las principales civilizaciones indígenas. Incidencia del mestizaje y de afroamericanos. </a:t>
            </a:r>
          </a:p>
        </p:txBody>
      </p:sp>
      <p:pic>
        <p:nvPicPr>
          <p:cNvPr id="16388" name="Picture 5" descr="america del sur"/>
          <p:cNvPicPr>
            <a:picLocks noChangeAspect="1" noChangeArrowheads="1"/>
          </p:cNvPicPr>
          <p:nvPr>
            <p:ph sz="half" idx="2"/>
          </p:nvPr>
        </p:nvPicPr>
        <p:blipFill>
          <a:blip r:embed="rId2" cstate="print"/>
          <a:srcRect/>
          <a:stretch>
            <a:fillRect/>
          </a:stretch>
        </p:blipFill>
        <p:spPr>
          <a:xfrm>
            <a:off x="5030788" y="1600200"/>
            <a:ext cx="3271837" cy="4525963"/>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es-AR" sz="4000" smtClean="0"/>
              <a:t>América</a:t>
            </a:r>
            <a:br>
              <a:rPr lang="es-AR" sz="4000" smtClean="0"/>
            </a:br>
            <a:r>
              <a:rPr lang="es-AR" sz="4000" smtClean="0"/>
              <a:t> </a:t>
            </a:r>
            <a:r>
              <a:rPr lang="es-AR" sz="2000" smtClean="0"/>
              <a:t>español como</a:t>
            </a:r>
            <a:r>
              <a:rPr lang="es-AR" sz="2000" b="1" smtClean="0"/>
              <a:t> lengua nacional</a:t>
            </a:r>
            <a:endParaRPr lang="it-IT" sz="2000" b="1" smtClean="0"/>
          </a:p>
        </p:txBody>
      </p:sp>
      <p:sp>
        <p:nvSpPr>
          <p:cNvPr id="17411" name="Rectangle 5"/>
          <p:cNvSpPr>
            <a:spLocks noGrp="1" noChangeArrowheads="1"/>
          </p:cNvSpPr>
          <p:nvPr>
            <p:ph type="body" sz="half" idx="1"/>
          </p:nvPr>
        </p:nvSpPr>
        <p:spPr/>
        <p:txBody>
          <a:bodyPr/>
          <a:lstStyle/>
          <a:p>
            <a:pPr eaLnBrk="1" hangingPunct="1">
              <a:lnSpc>
                <a:spcPct val="80000"/>
              </a:lnSpc>
            </a:pPr>
            <a:r>
              <a:rPr lang="es-AR" sz="1600" smtClean="0">
                <a:solidFill>
                  <a:srgbClr val="FF0000"/>
                </a:solidFill>
              </a:rPr>
              <a:t>MÉXICO</a:t>
            </a:r>
            <a:r>
              <a:rPr lang="es-AR" sz="1600" smtClean="0"/>
              <a:t>: Estado con el mayor número de hispanohablantes. La política de hispanización, entre 1900 y 1990, arrasó con las lenguas indígenas por medio de procesos graduales de integración. Presencia del bilingúismo a nivel regional (Yucatán).</a:t>
            </a:r>
          </a:p>
          <a:p>
            <a:pPr eaLnBrk="1" hangingPunct="1">
              <a:lnSpc>
                <a:spcPct val="80000"/>
              </a:lnSpc>
            </a:pPr>
            <a:endParaRPr lang="es-AR" sz="1600" smtClean="0"/>
          </a:p>
          <a:p>
            <a:pPr eaLnBrk="1" hangingPunct="1">
              <a:lnSpc>
                <a:spcPct val="80000"/>
              </a:lnSpc>
            </a:pPr>
            <a:r>
              <a:rPr lang="es-AR" sz="1600" smtClean="0">
                <a:solidFill>
                  <a:srgbClr val="FF0000"/>
                </a:solidFill>
              </a:rPr>
              <a:t>PUERTO RICO</a:t>
            </a:r>
            <a:r>
              <a:rPr lang="es-AR" sz="1600" smtClean="0"/>
              <a:t>: Estado </a:t>
            </a:r>
            <a:r>
              <a:rPr lang="es-AR" sz="1600" i="1" smtClean="0"/>
              <a:t>libre y asociado</a:t>
            </a:r>
            <a:r>
              <a:rPr lang="es-AR" sz="1600" smtClean="0"/>
              <a:t>: país de lengua española en un estado anglófono. Desde 1917 los habitantes gozan de la nacionalidad estadounidense, pero no del derecho de voto. Fracaso de la política de anglicización de EEUU y asunción de la lengua española como rasgo identitario. </a:t>
            </a:r>
            <a:endParaRPr lang="it-IT" sz="1600" smtClean="0"/>
          </a:p>
        </p:txBody>
      </p:sp>
      <p:pic>
        <p:nvPicPr>
          <p:cNvPr id="17412" name="Picture 7" descr="america del norte"/>
          <p:cNvPicPr>
            <a:picLocks noChangeAspect="1" noChangeArrowheads="1"/>
          </p:cNvPicPr>
          <p:nvPr>
            <p:ph sz="half" idx="2"/>
          </p:nvPr>
        </p:nvPicPr>
        <p:blipFill>
          <a:blip r:embed="rId2" cstate="print"/>
          <a:srcRect/>
          <a:stretch>
            <a:fillRect/>
          </a:stretch>
        </p:blipFill>
        <p:spPr>
          <a:xfrm>
            <a:off x="4648200" y="2016125"/>
            <a:ext cx="4038600" cy="3692525"/>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s-AR" sz="4000" b="1" smtClean="0"/>
              <a:t>América</a:t>
            </a:r>
            <a:br>
              <a:rPr lang="es-AR" sz="4000" b="1" smtClean="0"/>
            </a:br>
            <a:r>
              <a:rPr lang="es-AR" sz="1800" smtClean="0"/>
              <a:t>español como</a:t>
            </a:r>
            <a:r>
              <a:rPr lang="es-AR" sz="1800" b="1" smtClean="0"/>
              <a:t> lengua dominante</a:t>
            </a:r>
            <a:endParaRPr lang="it-IT" sz="1800" b="1" smtClean="0"/>
          </a:p>
        </p:txBody>
      </p:sp>
      <p:sp>
        <p:nvSpPr>
          <p:cNvPr id="18435" name="Rectangle 3"/>
          <p:cNvSpPr>
            <a:spLocks noGrp="1" noChangeArrowheads="1"/>
          </p:cNvSpPr>
          <p:nvPr>
            <p:ph type="body" sz="half" idx="1"/>
          </p:nvPr>
        </p:nvSpPr>
        <p:spPr/>
        <p:txBody>
          <a:bodyPr/>
          <a:lstStyle/>
          <a:p>
            <a:pPr marL="609600" indent="-609600" eaLnBrk="1" hangingPunct="1">
              <a:lnSpc>
                <a:spcPct val="80000"/>
              </a:lnSpc>
            </a:pPr>
            <a:endParaRPr lang="es-AR" sz="800" smtClean="0"/>
          </a:p>
          <a:p>
            <a:pPr marL="609600" indent="-609600" eaLnBrk="1" hangingPunct="1">
              <a:lnSpc>
                <a:spcPct val="80000"/>
              </a:lnSpc>
            </a:pPr>
            <a:r>
              <a:rPr lang="es-AR" sz="1400" smtClean="0">
                <a:solidFill>
                  <a:srgbClr val="FF0000"/>
                </a:solidFill>
              </a:rPr>
              <a:t>ECUADOR, GUATEMALA, PERÚ, BOLIVIA</a:t>
            </a:r>
            <a:r>
              <a:rPr lang="es-AR" sz="1400" smtClean="0"/>
              <a:t>: Países andinos: alto porcentaje de hablantes quechuas a nivel regional. Lengua como problema nacional para la mitad de la población. En Guatemala la </a:t>
            </a:r>
            <a:r>
              <a:rPr lang="es-AR" sz="1400" i="1" smtClean="0"/>
              <a:t>ladinización</a:t>
            </a:r>
            <a:r>
              <a:rPr lang="es-AR" sz="1400" smtClean="0"/>
              <a:t> de los indios ha sido causa de violencias. A pesar de los tentativos, de distinta orientación política, de elevar a derecho constitucional el bilingüismo, en ninguno de estos países existe actualmente una paridad de perfil funcional entre el español y la lengua indígena, como pasa en Suiza o Bélgica, sino que el español, en tanto lengua dominante, es la lengua de prestigio y de la esfera pública. En Bolivia los hablantes indígenas son las dos terceras partes de la población. </a:t>
            </a:r>
          </a:p>
          <a:p>
            <a:pPr marL="609600" indent="-609600" eaLnBrk="1" hangingPunct="1">
              <a:lnSpc>
                <a:spcPct val="80000"/>
              </a:lnSpc>
            </a:pPr>
            <a:r>
              <a:rPr lang="es-AR" sz="1400" smtClean="0">
                <a:solidFill>
                  <a:srgbClr val="FF0000"/>
                </a:solidFill>
              </a:rPr>
              <a:t>PARAGUAY</a:t>
            </a:r>
            <a:r>
              <a:rPr lang="es-AR" sz="1400" smtClean="0"/>
              <a:t>: el 50% de la población es bilingüe. El Guaraní es usado en situaciones lingüísticas informales; el español en situaciones formales: </a:t>
            </a:r>
            <a:r>
              <a:rPr lang="es-AR" sz="1400" i="1" smtClean="0"/>
              <a:t>diglosia</a:t>
            </a:r>
            <a:r>
              <a:rPr lang="es-AR" sz="1400" smtClean="0"/>
              <a:t>.   El guaraní no es considerado “bajo” socialmente, sino que tiene un alto valor de identificación nacional. </a:t>
            </a:r>
            <a:endParaRPr lang="it-IT" sz="1400" smtClean="0"/>
          </a:p>
        </p:txBody>
      </p:sp>
      <p:pic>
        <p:nvPicPr>
          <p:cNvPr id="18436" name="Picture 5" descr="america del sur"/>
          <p:cNvPicPr>
            <a:picLocks noChangeAspect="1" noChangeArrowheads="1"/>
          </p:cNvPicPr>
          <p:nvPr>
            <p:ph sz="half" idx="2"/>
          </p:nvPr>
        </p:nvPicPr>
        <p:blipFill>
          <a:blip r:embed="rId2" cstate="print"/>
          <a:srcRect/>
          <a:stretch>
            <a:fillRect/>
          </a:stretch>
        </p:blipFill>
        <p:spPr>
          <a:xfrm>
            <a:off x="5030788" y="1600200"/>
            <a:ext cx="3271837" cy="4525963"/>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s-AR" sz="4000" b="1" smtClean="0"/>
              <a:t>América</a:t>
            </a:r>
            <a:br>
              <a:rPr lang="es-AR" sz="4000" b="1" smtClean="0"/>
            </a:br>
            <a:r>
              <a:rPr lang="es-AR" sz="1600" smtClean="0"/>
              <a:t>español como</a:t>
            </a:r>
            <a:r>
              <a:rPr lang="es-AR" sz="1600" b="1" smtClean="0"/>
              <a:t> lengua de minoría</a:t>
            </a:r>
            <a:r>
              <a:rPr lang="es-AR" sz="1600" smtClean="0"/>
              <a:t/>
            </a:r>
            <a:br>
              <a:rPr lang="es-AR" sz="1600" smtClean="0"/>
            </a:br>
            <a:endParaRPr lang="it-IT" sz="1600" smtClean="0"/>
          </a:p>
        </p:txBody>
      </p:sp>
      <p:sp>
        <p:nvSpPr>
          <p:cNvPr id="19459" name="Rectangle 3"/>
          <p:cNvSpPr>
            <a:spLocks noGrp="1" noChangeArrowheads="1"/>
          </p:cNvSpPr>
          <p:nvPr>
            <p:ph type="body" sz="half" idx="1"/>
          </p:nvPr>
        </p:nvSpPr>
        <p:spPr/>
        <p:txBody>
          <a:bodyPr/>
          <a:lstStyle/>
          <a:p>
            <a:pPr marL="609600" indent="-609600" eaLnBrk="1" hangingPunct="1">
              <a:lnSpc>
                <a:spcPct val="80000"/>
              </a:lnSpc>
            </a:pPr>
            <a:r>
              <a:rPr lang="es-AR" sz="1400" smtClean="0">
                <a:solidFill>
                  <a:srgbClr val="FF0000"/>
                </a:solidFill>
              </a:rPr>
              <a:t>EEUU:</a:t>
            </a:r>
            <a:r>
              <a:rPr lang="es-AR" sz="1400" smtClean="0"/>
              <a:t> Los Hispanohablantes son el grupo lingüístico no anglófono más fuerte. No es de esperar una anglicización de la minoría hispánica, pues los </a:t>
            </a:r>
            <a:r>
              <a:rPr lang="es-AR" sz="1400" i="1" smtClean="0"/>
              <a:t>hispanics</a:t>
            </a:r>
            <a:r>
              <a:rPr lang="es-AR" sz="1400" smtClean="0"/>
              <a:t> han construido infraestructuras culturales propias, como prensa, televisión, radio, y porque muevas inmigraciones masivas aumentan constantemente los madrelenguas de primera generación. Se distinguen: 1) </a:t>
            </a:r>
            <a:r>
              <a:rPr lang="es-AR" sz="1400" b="1" smtClean="0"/>
              <a:t>mejicanos</a:t>
            </a:r>
            <a:r>
              <a:rPr lang="es-AR" sz="1400" smtClean="0"/>
              <a:t>; 2) </a:t>
            </a:r>
            <a:r>
              <a:rPr lang="es-AR" sz="1400" b="1" smtClean="0"/>
              <a:t>cubanos</a:t>
            </a:r>
            <a:r>
              <a:rPr lang="es-AR" sz="1400" smtClean="0"/>
              <a:t>; 3) </a:t>
            </a:r>
            <a:r>
              <a:rPr lang="es-AR" sz="1400" b="1" smtClean="0"/>
              <a:t>puertorriqueños</a:t>
            </a:r>
            <a:r>
              <a:rPr lang="es-AR" sz="1400" smtClean="0"/>
              <a:t>. Mejicanos: tienen la conciencia lingüístico-cultural más marcada (son el 60% de los </a:t>
            </a:r>
            <a:r>
              <a:rPr lang="es-AR" sz="1400" i="1" smtClean="0"/>
              <a:t>hispanics</a:t>
            </a:r>
            <a:r>
              <a:rPr lang="es-AR" sz="1400" smtClean="0"/>
              <a:t>): se definen como </a:t>
            </a:r>
            <a:r>
              <a:rPr lang="es-AR" sz="1400" i="1" smtClean="0"/>
              <a:t>Chicanos</a:t>
            </a:r>
            <a:r>
              <a:rPr lang="es-AR" sz="1400" smtClean="0"/>
              <a:t>. Cubanos: en Florida, desde 1959. Capas medio altas, vs. la cultura de la pobreza de chicanos y puertorriqueños. puertorriqueños: anglicización muy marcada: </a:t>
            </a:r>
            <a:r>
              <a:rPr lang="es-AR" sz="1400" i="1" smtClean="0"/>
              <a:t>spanglish</a:t>
            </a:r>
            <a:r>
              <a:rPr lang="es-AR" sz="1400" smtClean="0"/>
              <a:t>. </a:t>
            </a:r>
          </a:p>
          <a:p>
            <a:pPr marL="609600" indent="-609600" eaLnBrk="1" hangingPunct="1">
              <a:lnSpc>
                <a:spcPct val="80000"/>
              </a:lnSpc>
            </a:pPr>
            <a:endParaRPr lang="es-AR" sz="1400" smtClean="0"/>
          </a:p>
          <a:p>
            <a:pPr marL="609600" indent="-609600" eaLnBrk="1" hangingPunct="1">
              <a:lnSpc>
                <a:spcPct val="80000"/>
              </a:lnSpc>
            </a:pPr>
            <a:r>
              <a:rPr lang="es-AR" sz="1400" smtClean="0">
                <a:solidFill>
                  <a:srgbClr val="FF0000"/>
                </a:solidFill>
              </a:rPr>
              <a:t>BELIZE</a:t>
            </a:r>
            <a:r>
              <a:rPr lang="es-AR" sz="1400" smtClean="0"/>
              <a:t>: Control británico desde 1763. Independencia en 1981. Lengua de comunicación: </a:t>
            </a:r>
            <a:r>
              <a:rPr lang="es-AR" sz="1400" i="1" smtClean="0"/>
              <a:t>creole english</a:t>
            </a:r>
            <a:r>
              <a:rPr lang="es-AR" sz="1400" smtClean="0"/>
              <a:t> (población afroamericana). Lengua de la enseñanza: inglés estándar. Lenguas de prestigio: inglés y español estándares.</a:t>
            </a:r>
            <a:endParaRPr lang="it-IT" sz="1400" smtClean="0"/>
          </a:p>
        </p:txBody>
      </p:sp>
      <p:pic>
        <p:nvPicPr>
          <p:cNvPr id="19460" name="Picture 5" descr="america del norte"/>
          <p:cNvPicPr>
            <a:picLocks noChangeAspect="1" noChangeArrowheads="1"/>
          </p:cNvPicPr>
          <p:nvPr>
            <p:ph sz="half" idx="2"/>
          </p:nvPr>
        </p:nvPicPr>
        <p:blipFill>
          <a:blip r:embed="rId2" cstate="print"/>
          <a:srcRect/>
          <a:stretch>
            <a:fillRect/>
          </a:stretch>
        </p:blipFill>
        <p:spPr>
          <a:xfrm>
            <a:off x="4648200" y="2016125"/>
            <a:ext cx="4038600" cy="3692525"/>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s-AR" sz="4000" b="1" smtClean="0"/>
              <a:t>España</a:t>
            </a:r>
            <a:r>
              <a:rPr lang="es-AR" sz="4000" smtClean="0"/>
              <a:t/>
            </a:r>
            <a:br>
              <a:rPr lang="es-AR" sz="4000" smtClean="0"/>
            </a:br>
            <a:endParaRPr lang="it-IT" sz="4000" smtClean="0"/>
          </a:p>
        </p:txBody>
      </p:sp>
      <p:sp>
        <p:nvSpPr>
          <p:cNvPr id="20483" name="Rectangle 3"/>
          <p:cNvSpPr>
            <a:spLocks noGrp="1" noChangeArrowheads="1"/>
          </p:cNvSpPr>
          <p:nvPr>
            <p:ph type="body" sz="half" idx="1"/>
          </p:nvPr>
        </p:nvSpPr>
        <p:spPr/>
        <p:txBody>
          <a:bodyPr/>
          <a:lstStyle/>
          <a:p>
            <a:pPr eaLnBrk="1" hangingPunct="1">
              <a:lnSpc>
                <a:spcPct val="80000"/>
              </a:lnSpc>
            </a:pPr>
            <a:r>
              <a:rPr lang="es-AR" sz="1600" b="1" smtClean="0"/>
              <a:t>En España se hablan 4 lenguas</a:t>
            </a:r>
            <a:r>
              <a:rPr lang="es-AR" sz="1600" smtClean="0"/>
              <a:t>: </a:t>
            </a:r>
            <a:r>
              <a:rPr lang="es-AR" sz="1600" b="1" smtClean="0">
                <a:solidFill>
                  <a:srgbClr val="FF0000"/>
                </a:solidFill>
              </a:rPr>
              <a:t>gallego</a:t>
            </a:r>
            <a:r>
              <a:rPr lang="es-AR" sz="1600" smtClean="0"/>
              <a:t> en el noroeste; </a:t>
            </a:r>
            <a:r>
              <a:rPr lang="es-AR" sz="1600" b="1" smtClean="0">
                <a:solidFill>
                  <a:srgbClr val="FF0000"/>
                </a:solidFill>
              </a:rPr>
              <a:t>vasco</a:t>
            </a:r>
            <a:r>
              <a:rPr lang="es-AR" sz="1600" smtClean="0"/>
              <a:t> o </a:t>
            </a:r>
            <a:r>
              <a:rPr lang="es-AR" sz="1600" b="1" smtClean="0">
                <a:solidFill>
                  <a:srgbClr val="FF0000"/>
                </a:solidFill>
              </a:rPr>
              <a:t>euskera</a:t>
            </a:r>
            <a:r>
              <a:rPr lang="es-AR" sz="1600" smtClean="0"/>
              <a:t> en Países Bascos y norte de Navarra; </a:t>
            </a:r>
            <a:r>
              <a:rPr lang="es-AR" sz="1600" b="1" smtClean="0">
                <a:solidFill>
                  <a:srgbClr val="FF0000"/>
                </a:solidFill>
              </a:rPr>
              <a:t>catalán</a:t>
            </a:r>
            <a:r>
              <a:rPr lang="es-AR" sz="1600" smtClean="0"/>
              <a:t>, en Cataluña , comunidad valenciana y baleares; y la dominante, </a:t>
            </a:r>
            <a:r>
              <a:rPr lang="es-AR" sz="1600" b="1" smtClean="0">
                <a:solidFill>
                  <a:srgbClr val="FF0000"/>
                </a:solidFill>
              </a:rPr>
              <a:t>castellano (español)</a:t>
            </a:r>
            <a:r>
              <a:rPr lang="es-AR" sz="1600" smtClean="0"/>
              <a:t> en el centro-sur e islas Canarias. No existe plurilingiusmo sino </a:t>
            </a:r>
            <a:r>
              <a:rPr lang="es-AR" sz="1600" b="1" smtClean="0"/>
              <a:t>bilingüismo regional</a:t>
            </a:r>
            <a:r>
              <a:rPr lang="es-AR" sz="1600" smtClean="0"/>
              <a:t>. </a:t>
            </a:r>
          </a:p>
          <a:p>
            <a:pPr eaLnBrk="1" hangingPunct="1">
              <a:lnSpc>
                <a:spcPct val="80000"/>
              </a:lnSpc>
            </a:pPr>
            <a:r>
              <a:rPr lang="es-AR" sz="1600" smtClean="0"/>
              <a:t>Las 3 lenguas de minoría son oficiales en las comunidades autónomas, y protegidas por la Constitución junto con todas la variedades del español. Desde los años ’80 el uso y conocimiento de las lenguas de minoría en Cataluña y Países Bascos ha crecido, gracias también a controvertidas incentivaciones de las comunidades autónomas.</a:t>
            </a:r>
          </a:p>
          <a:p>
            <a:pPr eaLnBrk="1" hangingPunct="1">
              <a:lnSpc>
                <a:spcPct val="80000"/>
              </a:lnSpc>
            </a:pPr>
            <a:r>
              <a:rPr lang="es-AR" sz="1600" smtClean="0"/>
              <a:t>En España (ca. 40 millones de hablantes) el 80% es de madrelengua española. El 100% conoce el español, que es por lo tanto lengua suprarregional = koiné.</a:t>
            </a:r>
            <a:endParaRPr lang="it-IT" sz="1600" smtClean="0"/>
          </a:p>
        </p:txBody>
      </p:sp>
      <p:pic>
        <p:nvPicPr>
          <p:cNvPr id="20484" name="Picture 5" descr="mapa de españa"/>
          <p:cNvPicPr>
            <a:picLocks noChangeArrowheads="1"/>
          </p:cNvPicPr>
          <p:nvPr>
            <p:ph sz="half" idx="2"/>
          </p:nvPr>
        </p:nvPicPr>
        <p:blipFill>
          <a:blip r:embed="rId2" cstate="print"/>
          <a:srcRect/>
          <a:stretch>
            <a:fillRect/>
          </a:stretch>
        </p:blipFill>
        <p:spPr>
          <a:xfrm>
            <a:off x="4500563" y="1989138"/>
            <a:ext cx="4464050" cy="3570287"/>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smtClean="0">
                <a:cs typeface="Arial" charset="0"/>
              </a:rPr>
              <a:t>¿</a:t>
            </a:r>
            <a:r>
              <a:rPr lang="it-IT" i="1" smtClean="0">
                <a:solidFill>
                  <a:srgbClr val="FF0000"/>
                </a:solidFill>
              </a:rPr>
              <a:t>Espa</a:t>
            </a:r>
            <a:r>
              <a:rPr lang="en-US" smtClean="0">
                <a:solidFill>
                  <a:srgbClr val="FF0000"/>
                </a:solidFill>
                <a:cs typeface="Arial" charset="0"/>
              </a:rPr>
              <a:t>ñol</a:t>
            </a:r>
            <a:r>
              <a:rPr lang="en-US" smtClean="0">
                <a:cs typeface="Arial" charset="0"/>
              </a:rPr>
              <a:t> o </a:t>
            </a:r>
            <a:r>
              <a:rPr lang="en-US" i="1" smtClean="0">
                <a:solidFill>
                  <a:schemeClr val="hlink"/>
                </a:solidFill>
                <a:cs typeface="Arial" charset="0"/>
              </a:rPr>
              <a:t>castellano</a:t>
            </a:r>
            <a:r>
              <a:rPr lang="en-US" smtClean="0">
                <a:cs typeface="Arial" charset="0"/>
              </a:rPr>
              <a:t>?</a:t>
            </a:r>
          </a:p>
        </p:txBody>
      </p:sp>
      <p:sp>
        <p:nvSpPr>
          <p:cNvPr id="21507" name="Rectangle 5"/>
          <p:cNvSpPr>
            <a:spLocks noGrp="1" noChangeArrowheads="1"/>
          </p:cNvSpPr>
          <p:nvPr>
            <p:ph type="body" idx="1"/>
          </p:nvPr>
        </p:nvSpPr>
        <p:spPr/>
        <p:txBody>
          <a:bodyPr/>
          <a:lstStyle/>
          <a:p>
            <a:pPr eaLnBrk="1" hangingPunct="1"/>
            <a:endParaRPr lang="it-IT" smtClean="0"/>
          </a:p>
          <a:p>
            <a:pPr eaLnBrk="1" hangingPunct="1"/>
            <a:endParaRPr lang="it-IT" smtClean="0"/>
          </a:p>
          <a:p>
            <a:pPr eaLnBrk="1" hangingPunct="1"/>
            <a:r>
              <a:rPr lang="it-IT" smtClean="0"/>
              <a:t>Se pueden considerar sin</a:t>
            </a:r>
            <a:r>
              <a:rPr lang="en-US" smtClean="0">
                <a:cs typeface="Arial" charset="0"/>
              </a:rPr>
              <a:t>ónimos, pues indican un solo idioma, aunque razones históricas y extralingüísticas han diferenciado su uso.</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p:txBody>
          <a:bodyPr/>
          <a:lstStyle/>
          <a:p>
            <a:pPr eaLnBrk="1" hangingPunct="1"/>
            <a:r>
              <a:rPr lang="es-AR" sz="4000" smtClean="0"/>
              <a:t>“El castellano es la lengua española oficial del Estado”. </a:t>
            </a:r>
            <a:br>
              <a:rPr lang="es-AR" sz="4000" smtClean="0"/>
            </a:br>
            <a:r>
              <a:rPr lang="es-AR" sz="3200" smtClean="0"/>
              <a:t>art. 3 de la Constitución Española de 1978</a:t>
            </a:r>
            <a:r>
              <a:rPr lang="es-AR" sz="4000" smtClean="0"/>
              <a:t> </a:t>
            </a:r>
            <a:br>
              <a:rPr lang="es-AR" sz="4000" smtClean="0"/>
            </a:br>
            <a:r>
              <a:rPr lang="es-AR" sz="4000" smtClean="0"/>
              <a:t/>
            </a:r>
            <a:br>
              <a:rPr lang="es-AR" sz="4000" smtClean="0"/>
            </a:br>
            <a:r>
              <a:rPr lang="es-AR" sz="4000" smtClean="0"/>
              <a:t/>
            </a:r>
            <a:br>
              <a:rPr lang="es-AR" sz="4000" smtClean="0"/>
            </a:br>
            <a:endParaRPr lang="it-IT" sz="2400" smtClean="0"/>
          </a:p>
        </p:txBody>
      </p:sp>
      <p:sp>
        <p:nvSpPr>
          <p:cNvPr id="48132" name="Rectangle 4"/>
          <p:cNvSpPr>
            <a:spLocks noGrp="1" noChangeArrowheads="1"/>
          </p:cNvSpPr>
          <p:nvPr>
            <p:ph type="subTitle" idx="1"/>
          </p:nvPr>
        </p:nvSpPr>
        <p:spPr/>
        <p:txBody>
          <a:bodyPr/>
          <a:lstStyle/>
          <a:p>
            <a:pPr eaLnBrk="1" hangingPunct="1"/>
            <a:r>
              <a:rPr lang="es-AR" sz="1800" smtClean="0"/>
              <a:t>Solución de compromiso por el debate político sobre la denominación </a:t>
            </a:r>
            <a:r>
              <a:rPr lang="es-AR" sz="1800" i="1" smtClean="0"/>
              <a:t>castellano</a:t>
            </a:r>
            <a:r>
              <a:rPr lang="es-AR" sz="1800" smtClean="0"/>
              <a:t> y </a:t>
            </a:r>
            <a:r>
              <a:rPr lang="es-AR" sz="1800" i="1" smtClean="0"/>
              <a:t>español</a:t>
            </a:r>
            <a:r>
              <a:rPr lang="es-AR" sz="1800" smtClean="0"/>
              <a:t>.</a:t>
            </a:r>
            <a:br>
              <a:rPr lang="es-AR" sz="1800" smtClean="0"/>
            </a:br>
            <a:endParaRPr lang="it-IT" sz="1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p:cTn id="7" dur="500" fill="hold"/>
                                        <p:tgtEl>
                                          <p:spTgt spid="48130"/>
                                        </p:tgtEl>
                                        <p:attrNameLst>
                                          <p:attrName>ppt_w</p:attrName>
                                        </p:attrNameLst>
                                      </p:cBhvr>
                                      <p:tavLst>
                                        <p:tav tm="0">
                                          <p:val>
                                            <p:fltVal val="0"/>
                                          </p:val>
                                        </p:tav>
                                        <p:tav tm="100000">
                                          <p:val>
                                            <p:strVal val="#ppt_w"/>
                                          </p:val>
                                        </p:tav>
                                      </p:tavLst>
                                    </p:anim>
                                    <p:anim calcmode="lin" valueType="num">
                                      <p:cBhvr>
                                        <p:cTn id="8" dur="500" fill="hold"/>
                                        <p:tgtEl>
                                          <p:spTgt spid="4813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8132">
                                            <p:txEl>
                                              <p:pRg st="0" end="0"/>
                                            </p:txEl>
                                          </p:spTgt>
                                        </p:tgtEl>
                                        <p:attrNameLst>
                                          <p:attrName>style.visibility</p:attrName>
                                        </p:attrNameLst>
                                      </p:cBhvr>
                                      <p:to>
                                        <p:strVal val="visible"/>
                                      </p:to>
                                    </p:set>
                                    <p:anim calcmode="lin" valueType="num">
                                      <p:cBhvr>
                                        <p:cTn id="13" dur="500" fill="hold"/>
                                        <p:tgtEl>
                                          <p:spTgt spid="4813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8132">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s-AR" smtClean="0"/>
              <a:t>área lingüística del español</a:t>
            </a:r>
            <a:endParaRPr lang="it-IT" smtClean="0"/>
          </a:p>
        </p:txBody>
      </p:sp>
      <p:sp>
        <p:nvSpPr>
          <p:cNvPr id="23555" name="Rectangle 3"/>
          <p:cNvSpPr>
            <a:spLocks noGrp="1" noChangeArrowheads="1"/>
          </p:cNvSpPr>
          <p:nvPr>
            <p:ph type="body" sz="half" idx="1"/>
          </p:nvPr>
        </p:nvSpPr>
        <p:spPr/>
        <p:txBody>
          <a:bodyPr/>
          <a:lstStyle/>
          <a:p>
            <a:pPr eaLnBrk="1" hangingPunct="1">
              <a:lnSpc>
                <a:spcPct val="80000"/>
              </a:lnSpc>
            </a:pPr>
            <a:r>
              <a:rPr lang="es-AR" sz="1800" b="1" smtClean="0"/>
              <a:t>dialectos históricos</a:t>
            </a:r>
            <a:r>
              <a:rPr lang="es-AR" sz="1800" smtClean="0"/>
              <a:t> en el </a:t>
            </a:r>
            <a:r>
              <a:rPr lang="es-AR" sz="1800" b="1" smtClean="0"/>
              <a:t>norte</a:t>
            </a:r>
            <a:r>
              <a:rPr lang="es-AR" sz="1800" smtClean="0"/>
              <a:t>: </a:t>
            </a:r>
          </a:p>
          <a:p>
            <a:pPr eaLnBrk="1" hangingPunct="1">
              <a:lnSpc>
                <a:spcPct val="80000"/>
              </a:lnSpc>
            </a:pPr>
            <a:r>
              <a:rPr lang="es-AR" sz="1800" smtClean="0"/>
              <a:t>leonés (</a:t>
            </a:r>
            <a:r>
              <a:rPr lang="es-AR" sz="1800" i="1" smtClean="0"/>
              <a:t>bable)</a:t>
            </a:r>
            <a:r>
              <a:rPr lang="es-AR" sz="1800" smtClean="0"/>
              <a:t>: Asturias, Cantabria, León, Zamora y Salamanca. Escaso prestigio social, ahora revitalizado en Asturias.</a:t>
            </a:r>
          </a:p>
          <a:p>
            <a:pPr eaLnBrk="1" hangingPunct="1">
              <a:lnSpc>
                <a:spcPct val="80000"/>
              </a:lnSpc>
            </a:pPr>
            <a:r>
              <a:rPr lang="es-AR" sz="1800" smtClean="0"/>
              <a:t>aragonés: algunos valles pirenáicos, Aragón y Navarra. Fragmentado en varias hablas locales. </a:t>
            </a:r>
            <a:endParaRPr lang="es-AR" sz="1800" b="1" smtClean="0"/>
          </a:p>
          <a:p>
            <a:pPr eaLnBrk="1" hangingPunct="1">
              <a:lnSpc>
                <a:spcPct val="80000"/>
              </a:lnSpc>
            </a:pPr>
            <a:r>
              <a:rPr lang="es-AR" sz="1800" b="1" smtClean="0"/>
              <a:t>dialectos</a:t>
            </a:r>
            <a:r>
              <a:rPr lang="es-AR" sz="1800" smtClean="0"/>
              <a:t> </a:t>
            </a:r>
            <a:r>
              <a:rPr lang="es-AR" sz="1800" b="1" smtClean="0"/>
              <a:t>meridionales</a:t>
            </a:r>
            <a:r>
              <a:rPr lang="es-AR" sz="1800" smtClean="0"/>
              <a:t>:</a:t>
            </a:r>
          </a:p>
          <a:p>
            <a:pPr eaLnBrk="1" hangingPunct="1">
              <a:lnSpc>
                <a:spcPct val="80000"/>
              </a:lnSpc>
            </a:pPr>
            <a:r>
              <a:rPr lang="es-AR" sz="1800" smtClean="0">
                <a:solidFill>
                  <a:srgbClr val="FF0000"/>
                </a:solidFill>
              </a:rPr>
              <a:t>andaluz</a:t>
            </a:r>
            <a:r>
              <a:rPr lang="es-AR" sz="1800" smtClean="0"/>
              <a:t>: dialecto peninsular de mayor extensión y prestigio social, en las 8 provincias de Andalucía. Tiene variedades subdialectales y 8 millones de hablantes. </a:t>
            </a:r>
            <a:endParaRPr lang="es-AR" sz="1800" b="1" smtClean="0"/>
          </a:p>
          <a:p>
            <a:pPr eaLnBrk="1" hangingPunct="1">
              <a:lnSpc>
                <a:spcPct val="80000"/>
              </a:lnSpc>
            </a:pPr>
            <a:r>
              <a:rPr lang="es-AR" sz="1800" b="1" smtClean="0"/>
              <a:t>dialectos de transición</a:t>
            </a:r>
            <a:r>
              <a:rPr lang="es-AR" sz="1800" smtClean="0"/>
              <a:t>:</a:t>
            </a:r>
          </a:p>
          <a:p>
            <a:pPr eaLnBrk="1" hangingPunct="1">
              <a:lnSpc>
                <a:spcPct val="80000"/>
              </a:lnSpc>
            </a:pPr>
            <a:r>
              <a:rPr lang="es-AR" sz="1800" smtClean="0"/>
              <a:t>extremeño, murciano, canario: influencia de lenguas y dialectos vecinos.</a:t>
            </a:r>
            <a:endParaRPr lang="it-IT" sz="1800" smtClean="0"/>
          </a:p>
        </p:txBody>
      </p:sp>
      <p:sp>
        <p:nvSpPr>
          <p:cNvPr id="23556" name="Rectangle 6"/>
          <p:cNvSpPr>
            <a:spLocks noGrp="1" noChangeArrowheads="1"/>
          </p:cNvSpPr>
          <p:nvPr>
            <p:ph sz="half" idx="2"/>
          </p:nvPr>
        </p:nvSpPr>
        <p:spPr>
          <a:xfrm>
            <a:off x="4427538" y="1773238"/>
            <a:ext cx="4038600" cy="3960812"/>
          </a:xfrm>
        </p:spPr>
        <p:txBody>
          <a:bodyPr/>
          <a:lstStyle/>
          <a:p>
            <a:pPr eaLnBrk="1" hangingPunct="1"/>
            <a:endParaRPr lang="it-IT" sz="2800" smtClean="0"/>
          </a:p>
        </p:txBody>
      </p:sp>
      <p:sp>
        <p:nvSpPr>
          <p:cNvPr id="23557" name="Rectangle 8"/>
          <p:cNvSpPr>
            <a:spLocks noChangeArrowheads="1"/>
          </p:cNvSpPr>
          <p:nvPr/>
        </p:nvSpPr>
        <p:spPr bwMode="auto">
          <a:xfrm>
            <a:off x="0" y="0"/>
            <a:ext cx="227013" cy="1370013"/>
          </a:xfrm>
          <a:prstGeom prst="rect">
            <a:avLst/>
          </a:prstGeom>
          <a:noFill/>
          <a:ln w="9525">
            <a:noFill/>
            <a:miter lim="800000"/>
            <a:headEnd/>
            <a:tailEnd/>
          </a:ln>
        </p:spPr>
        <p:txBody>
          <a:bodyPr wrap="none" anchor="ctr">
            <a:spAutoFit/>
          </a:bodyPr>
          <a:lstStyle/>
          <a:p>
            <a:r>
              <a:rPr lang="it-IT" sz="1200">
                <a:cs typeface="Times New Roman" pitchFamily="18" charset="0"/>
              </a:rPr>
              <a:t> </a:t>
            </a:r>
          </a:p>
          <a:p>
            <a:pPr eaLnBrk="0" hangingPunct="0"/>
            <a:r>
              <a:rPr lang="it-IT" sz="1200">
                <a:cs typeface="Times New Roman" pitchFamily="18" charset="0"/>
              </a:rPr>
              <a:t> </a:t>
            </a:r>
          </a:p>
          <a:p>
            <a:pPr eaLnBrk="0" hangingPunct="0"/>
            <a:r>
              <a:rPr lang="it-IT" sz="1200">
                <a:cs typeface="Times New Roman" pitchFamily="18" charset="0"/>
              </a:rPr>
              <a:t> </a:t>
            </a:r>
          </a:p>
          <a:p>
            <a:pPr eaLnBrk="0" hangingPunct="0"/>
            <a:r>
              <a:rPr lang="it-IT" sz="1200">
                <a:cs typeface="Times New Roman" pitchFamily="18" charset="0"/>
              </a:rPr>
              <a:t> </a:t>
            </a:r>
          </a:p>
          <a:p>
            <a:pPr eaLnBrk="0" hangingPunct="0"/>
            <a:r>
              <a:rPr lang="it-IT" sz="1200">
                <a:cs typeface="Times New Roman" pitchFamily="18" charset="0"/>
              </a:rPr>
              <a:t> </a:t>
            </a:r>
          </a:p>
          <a:p>
            <a:pPr eaLnBrk="0" hangingPunct="0"/>
            <a:r>
              <a:rPr lang="it-IT" sz="1200">
                <a:cs typeface="Times New Roman" pitchFamily="18" charset="0"/>
              </a:rPr>
              <a:t> </a:t>
            </a:r>
          </a:p>
          <a:p>
            <a:pPr eaLnBrk="0" hangingPunct="0"/>
            <a:r>
              <a:rPr lang="it-IT" sz="1200">
                <a:cs typeface="Times New Roman" pitchFamily="18" charset="0"/>
              </a:rPr>
              <a:t> </a:t>
            </a:r>
            <a:endParaRPr lang="it-IT"/>
          </a:p>
        </p:txBody>
      </p:sp>
      <p:pic>
        <p:nvPicPr>
          <p:cNvPr id="23558" name="Picture 7" descr="France, Spain, Portugal, Andorra &amp; Basque Country - Linguistic map"/>
          <p:cNvPicPr>
            <a:picLocks noChangeArrowheads="1"/>
          </p:cNvPicPr>
          <p:nvPr/>
        </p:nvPicPr>
        <p:blipFill>
          <a:blip r:embed="rId2" r:link="rId3" cstate="print"/>
          <a:srcRect t="22168" r="21068"/>
          <a:stretch>
            <a:fillRect/>
          </a:stretch>
        </p:blipFill>
        <p:spPr bwMode="auto">
          <a:xfrm>
            <a:off x="4332288" y="1700213"/>
            <a:ext cx="4811712" cy="4686300"/>
          </a:xfrm>
          <a:prstGeom prst="rect">
            <a:avLst/>
          </a:prstGeom>
          <a:noFill/>
          <a:ln w="9525">
            <a:noFill/>
            <a:miter lim="800000"/>
            <a:headEnd/>
            <a:tailEnd/>
          </a:ln>
        </p:spPr>
      </p:pic>
      <p:sp>
        <p:nvSpPr>
          <p:cNvPr id="23559" name="Rectangle 9"/>
          <p:cNvSpPr>
            <a:spLocks noChangeArrowheads="1"/>
          </p:cNvSpPr>
          <p:nvPr/>
        </p:nvSpPr>
        <p:spPr bwMode="auto">
          <a:xfrm>
            <a:off x="0" y="7866063"/>
            <a:ext cx="227013" cy="549275"/>
          </a:xfrm>
          <a:prstGeom prst="rect">
            <a:avLst/>
          </a:prstGeom>
          <a:noFill/>
          <a:ln w="9525">
            <a:noFill/>
            <a:miter lim="800000"/>
            <a:headEnd/>
            <a:tailEnd/>
          </a:ln>
        </p:spPr>
        <p:txBody>
          <a:bodyPr wrap="none" anchor="ctr">
            <a:spAutoFit/>
          </a:bodyPr>
          <a:lstStyle/>
          <a:p>
            <a:r>
              <a:rPr lang="it-IT" sz="1200">
                <a:cs typeface="Times New Roman" pitchFamily="18" charset="0"/>
              </a:rPr>
              <a:t> </a:t>
            </a:r>
          </a:p>
          <a:p>
            <a:pPr eaLnBrk="0" hangingPunct="0"/>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260350"/>
            <a:ext cx="8229600" cy="1143000"/>
          </a:xfrm>
        </p:spPr>
        <p:txBody>
          <a:bodyPr/>
          <a:lstStyle/>
          <a:p>
            <a:pPr eaLnBrk="1" hangingPunct="1"/>
            <a:r>
              <a:rPr lang="es-AR" sz="3200" b="1" u="sng" smtClean="0"/>
              <a:t/>
            </a:r>
            <a:br>
              <a:rPr lang="es-AR" sz="3200" b="1" u="sng" smtClean="0"/>
            </a:br>
            <a:r>
              <a:rPr lang="es-AR" sz="3200" b="1" u="sng" smtClean="0"/>
              <a:t>Características</a:t>
            </a:r>
            <a:r>
              <a:rPr lang="es-AR" sz="3200" smtClean="0"/>
              <a:t> de la lengua española como sistema de comunicación:</a:t>
            </a:r>
            <a:r>
              <a:rPr lang="es-AR" sz="4000" b="1" smtClean="0"/>
              <a:t/>
            </a:r>
            <a:br>
              <a:rPr lang="es-AR" sz="4000" b="1" smtClean="0"/>
            </a:br>
            <a:endParaRPr lang="it-IT" sz="4000" b="1" smtClean="0"/>
          </a:p>
        </p:txBody>
      </p:sp>
      <p:sp>
        <p:nvSpPr>
          <p:cNvPr id="45059" name="Rectangle 3"/>
          <p:cNvSpPr>
            <a:spLocks noGrp="1" noChangeArrowheads="1"/>
          </p:cNvSpPr>
          <p:nvPr>
            <p:ph type="body" idx="1"/>
          </p:nvPr>
        </p:nvSpPr>
        <p:spPr/>
        <p:txBody>
          <a:bodyPr/>
          <a:lstStyle/>
          <a:p>
            <a:pPr eaLnBrk="1" hangingPunct="1">
              <a:lnSpc>
                <a:spcPct val="90000"/>
              </a:lnSpc>
            </a:pPr>
            <a:r>
              <a:rPr lang="es-AR" sz="2400" smtClean="0"/>
              <a:t>El español es una </a:t>
            </a:r>
            <a:r>
              <a:rPr lang="es-AR" sz="2400" b="1" smtClean="0"/>
              <a:t>lengua de cultura</a:t>
            </a:r>
            <a:r>
              <a:rPr lang="es-AR" sz="2400" smtClean="0"/>
              <a:t>.</a:t>
            </a:r>
            <a:endParaRPr lang="es-AR" sz="2400" b="1" smtClean="0"/>
          </a:p>
          <a:p>
            <a:pPr eaLnBrk="1" hangingPunct="1">
              <a:lnSpc>
                <a:spcPct val="90000"/>
              </a:lnSpc>
            </a:pPr>
            <a:r>
              <a:rPr lang="es-AR" sz="2400" smtClean="0"/>
              <a:t>El español es un </a:t>
            </a:r>
            <a:r>
              <a:rPr lang="es-AR" sz="2400" b="1" smtClean="0"/>
              <a:t>idioma relativamente uniforme</a:t>
            </a:r>
            <a:r>
              <a:rPr lang="es-AR" sz="2400" smtClean="0"/>
              <a:t>. </a:t>
            </a:r>
          </a:p>
          <a:p>
            <a:pPr eaLnBrk="1" hangingPunct="1">
              <a:lnSpc>
                <a:spcPct val="90000"/>
              </a:lnSpc>
            </a:pPr>
            <a:r>
              <a:rPr lang="es-AR" sz="2400" smtClean="0"/>
              <a:t>El español es una </a:t>
            </a:r>
            <a:r>
              <a:rPr lang="es-AR" sz="2400" b="1" smtClean="0"/>
              <a:t>lengua</a:t>
            </a:r>
            <a:r>
              <a:rPr lang="es-AR" sz="2400" smtClean="0"/>
              <a:t> </a:t>
            </a:r>
            <a:r>
              <a:rPr lang="es-AR" sz="2400" b="1" smtClean="0"/>
              <a:t>geográficamente</a:t>
            </a:r>
            <a:r>
              <a:rPr lang="es-AR" sz="2400" smtClean="0"/>
              <a:t> </a:t>
            </a:r>
            <a:r>
              <a:rPr lang="es-AR" sz="2400" b="1" smtClean="0"/>
              <a:t>compacta</a:t>
            </a:r>
            <a:r>
              <a:rPr lang="es-AR" sz="2400" smtClean="0"/>
              <a:t>.</a:t>
            </a:r>
            <a:endParaRPr lang="es-AR" sz="2400" b="1" smtClean="0"/>
          </a:p>
          <a:p>
            <a:pPr eaLnBrk="1" hangingPunct="1">
              <a:lnSpc>
                <a:spcPct val="90000"/>
              </a:lnSpc>
            </a:pPr>
            <a:r>
              <a:rPr lang="es-AR" sz="2400" smtClean="0"/>
              <a:t>El español es una </a:t>
            </a:r>
            <a:r>
              <a:rPr lang="es-AR" sz="2400" b="1" smtClean="0"/>
              <a:t>lengua</a:t>
            </a:r>
            <a:r>
              <a:rPr lang="es-AR" sz="2400" smtClean="0"/>
              <a:t> </a:t>
            </a:r>
            <a:r>
              <a:rPr lang="es-AR" sz="2400" b="1" smtClean="0"/>
              <a:t>en expansión</a:t>
            </a:r>
            <a:r>
              <a:rPr lang="es-AR" sz="2400" smtClean="0"/>
              <a:t>.</a:t>
            </a:r>
            <a:endParaRPr lang="es-AR" sz="2400" b="1" smtClean="0"/>
          </a:p>
          <a:p>
            <a:pPr eaLnBrk="1" hangingPunct="1">
              <a:lnSpc>
                <a:spcPct val="90000"/>
              </a:lnSpc>
            </a:pPr>
            <a:r>
              <a:rPr lang="es-AR" sz="2400" smtClean="0"/>
              <a:t>El español es una </a:t>
            </a:r>
            <a:r>
              <a:rPr lang="es-AR" sz="2400" b="1" smtClean="0"/>
              <a:t>lengua internacional</a:t>
            </a:r>
            <a:r>
              <a:rPr lang="es-AR" sz="2400" smtClean="0"/>
              <a:t>.</a:t>
            </a:r>
          </a:p>
          <a:p>
            <a:pPr eaLnBrk="1" hangingPunct="1">
              <a:lnSpc>
                <a:spcPct val="90000"/>
              </a:lnSpc>
            </a:pPr>
            <a:endParaRPr lang="es-AR" sz="2400" b="1" smtClean="0"/>
          </a:p>
          <a:p>
            <a:pPr eaLnBrk="1" hangingPunct="1">
              <a:lnSpc>
                <a:spcPct val="90000"/>
              </a:lnSpc>
            </a:pPr>
            <a:r>
              <a:rPr lang="es-AR" sz="2400" smtClean="0"/>
              <a:t>La lengua española se caracteriza por su </a:t>
            </a:r>
            <a:r>
              <a:rPr lang="es-AR" sz="2400" b="1" smtClean="0"/>
              <a:t>homogeneidad</a:t>
            </a:r>
            <a:r>
              <a:rPr lang="es-AR" sz="2400" smtClean="0"/>
              <a:t> </a:t>
            </a:r>
            <a:r>
              <a:rPr lang="es-AR" sz="2400" b="1" smtClean="0"/>
              <a:t>lingüística</a:t>
            </a:r>
            <a:r>
              <a:rPr lang="es-AR" sz="2400" smtClean="0"/>
              <a:t>, especialmente en sus niveles más cultos. Consideraremos como </a:t>
            </a:r>
            <a:r>
              <a:rPr lang="es-AR" sz="2400" b="1" smtClean="0"/>
              <a:t>manifestaciones de la "lengua española"</a:t>
            </a:r>
            <a:r>
              <a:rPr lang="es-AR" sz="2400" smtClean="0"/>
              <a:t> todas sus variedades dialectales —europeas, americanas y africanas— distribuidas por varios lugares del mundo.</a:t>
            </a:r>
            <a:endParaRPr lang="it-IT" sz="2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p:cTn id="7" dur="500" fill="hold"/>
                                        <p:tgtEl>
                                          <p:spTgt spid="45058"/>
                                        </p:tgtEl>
                                        <p:attrNameLst>
                                          <p:attrName>ppt_w</p:attrName>
                                        </p:attrNameLst>
                                      </p:cBhvr>
                                      <p:tavLst>
                                        <p:tav tm="0">
                                          <p:val>
                                            <p:fltVal val="0"/>
                                          </p:val>
                                        </p:tav>
                                        <p:tav tm="100000">
                                          <p:val>
                                            <p:strVal val="#ppt_w"/>
                                          </p:val>
                                        </p:tav>
                                      </p:tavLst>
                                    </p:anim>
                                    <p:anim calcmode="lin" valueType="num">
                                      <p:cBhvr>
                                        <p:cTn id="8" dur="500" fill="hold"/>
                                        <p:tgtEl>
                                          <p:spTgt spid="4505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p:cTn id="13" dur="500" fill="hold"/>
                                        <p:tgtEl>
                                          <p:spTgt spid="4505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50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p:cTn id="19" dur="500" fill="hold"/>
                                        <p:tgtEl>
                                          <p:spTgt spid="4505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505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p:cTn id="25" dur="500" fill="hold"/>
                                        <p:tgtEl>
                                          <p:spTgt spid="4505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505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p:cTn id="31" dur="500" fill="hold"/>
                                        <p:tgtEl>
                                          <p:spTgt spid="4505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505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p:cTn id="37" dur="500" fill="hold"/>
                                        <p:tgtEl>
                                          <p:spTgt spid="45059">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4505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45059">
                                            <p:txEl>
                                              <p:pRg st="6" end="6"/>
                                            </p:txEl>
                                          </p:spTgt>
                                        </p:tgtEl>
                                        <p:attrNameLst>
                                          <p:attrName>style.visibility</p:attrName>
                                        </p:attrNameLst>
                                      </p:cBhvr>
                                      <p:to>
                                        <p:strVal val="visible"/>
                                      </p:to>
                                    </p:set>
                                    <p:anim calcmode="lin" valueType="num">
                                      <p:cBhvr>
                                        <p:cTn id="43" dur="500" fill="hold"/>
                                        <p:tgtEl>
                                          <p:spTgt spid="45059">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45059">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221</TotalTime>
  <Words>1285</Words>
  <Application>Microsoft Office PowerPoint</Application>
  <PresentationFormat>Presentazione su schermo (4:3)</PresentationFormat>
  <Paragraphs>75</Paragraphs>
  <Slides>23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23</vt:i4>
      </vt:variant>
    </vt:vector>
  </HeadingPairs>
  <TitlesOfParts>
    <vt:vector size="27" baseType="lpstr">
      <vt:lpstr>Arial</vt:lpstr>
      <vt:lpstr>Calibri</vt:lpstr>
      <vt:lpstr>Times New Roman</vt:lpstr>
      <vt:lpstr>Struttura predefinita</vt:lpstr>
      <vt:lpstr>La descripción sociolingüística del español  La lengua española en la sociedad real</vt:lpstr>
      <vt:lpstr>¿Cuántas personas hablan español en el mundo?</vt:lpstr>
      <vt:lpstr>Diapositiva 3</vt:lpstr>
      <vt:lpstr>Diapositiva 4</vt:lpstr>
      <vt:lpstr>El español es la tercera lengua más hablada en el mundo. Después del chino mandarín y del inglés. </vt:lpstr>
      <vt:lpstr>Diapositiva 6</vt:lpstr>
      <vt:lpstr>Más de 46 millones de personas estudian español en todo el mundo...   </vt:lpstr>
      <vt:lpstr>Lengua como recurso económico</vt:lpstr>
      <vt:lpstr>¿Dónde se habla el español?</vt:lpstr>
      <vt:lpstr>Diapositiva 10</vt:lpstr>
      <vt:lpstr>El español es la tercera lengua del mundo en número de países donde es lengua oficial, y la cuarta lengua más extendida en el mundo en superficie de km2. </vt:lpstr>
      <vt:lpstr>Difusión geográfica </vt:lpstr>
      <vt:lpstr>Africa y Asia </vt:lpstr>
      <vt:lpstr>Africa y Asia</vt:lpstr>
      <vt:lpstr>América  español como lengua nacional</vt:lpstr>
      <vt:lpstr>América  español como lengua nacional</vt:lpstr>
      <vt:lpstr>América español como lengua dominante</vt:lpstr>
      <vt:lpstr>América español como lengua de minoría </vt:lpstr>
      <vt:lpstr>España </vt:lpstr>
      <vt:lpstr>¿Español o castellano?</vt:lpstr>
      <vt:lpstr>“El castellano es la lengua española oficial del Estado”.  art. 3 de la Constitución Española de 1978    </vt:lpstr>
      <vt:lpstr>área lingüística del español</vt:lpstr>
      <vt:lpstr> Características de la lengua española como sistema de comunicación: </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descripción sociolingüística del español</dc:title>
  <dc:creator>Amanda</dc:creator>
  <cp:lastModifiedBy>Amanda</cp:lastModifiedBy>
  <cp:revision>10</cp:revision>
  <dcterms:created xsi:type="dcterms:W3CDTF">2007-10-16T10:12:45Z</dcterms:created>
  <dcterms:modified xsi:type="dcterms:W3CDTF">2013-04-03T07:02:55Z</dcterms:modified>
</cp:coreProperties>
</file>