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18/11/2010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1336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/>
              <a:t>Università degli Studi di Macerata</a:t>
            </a: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/>
              <a:t>Facoltà di Scienze della formazione</a:t>
            </a:r>
            <a:br>
              <a:rPr lang="it-IT" sz="2400" cap="all" dirty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/>
              <a:t> </a:t>
            </a: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7010400" cy="2667000"/>
          </a:xfrm>
          <a:ln>
            <a:solidFill>
              <a:srgbClr val="FFC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SCIENZE DELL’EDUCAZIONE E DELLA FORMAZIONE</a:t>
            </a:r>
            <a: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2400" b="1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DIDATTICA GENERALE  - MODULO A  </a:t>
            </a:r>
          </a:p>
          <a:p>
            <a:pPr eaLnBrk="1" hangingPunct="1">
              <a:defRPr/>
            </a:pP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</a:rPr>
              <a:t>I  SEMESTRE      A.A. 2010/11</a:t>
            </a: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 smtClean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14800" y="304800"/>
            <a:ext cx="714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TEORIA COGNITIVA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AUSUBEL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600" dirty="0" smtClean="0"/>
              <a:t>Matrice teorica: il cognitivismo</a:t>
            </a:r>
          </a:p>
          <a:p>
            <a:r>
              <a:rPr lang="it-IT" sz="2600" dirty="0" smtClean="0"/>
              <a:t>Teoria dell’apprendimento</a:t>
            </a:r>
          </a:p>
          <a:p>
            <a:r>
              <a:rPr lang="it-IT" sz="2600" dirty="0" smtClean="0"/>
              <a:t>Concetto di struttura cognitiva</a:t>
            </a:r>
          </a:p>
          <a:p>
            <a:r>
              <a:rPr lang="it-IT" sz="2600" dirty="0" smtClean="0"/>
              <a:t>Funzione propulsiva dell’apprendimento</a:t>
            </a:r>
          </a:p>
          <a:p>
            <a:r>
              <a:rPr lang="it-IT" sz="2600" dirty="0" smtClean="0"/>
              <a:t>Psicologia dell’educazione</a:t>
            </a:r>
          </a:p>
          <a:p>
            <a:r>
              <a:rPr lang="it-IT" sz="2600" dirty="0" smtClean="0"/>
              <a:t>Distinzione tra capire e comprendere</a:t>
            </a:r>
          </a:p>
          <a:p>
            <a:r>
              <a:rPr lang="it-IT" sz="2600" dirty="0" smtClean="0"/>
              <a:t>Progressività dei processi cognitivi</a:t>
            </a:r>
          </a:p>
          <a:p>
            <a:r>
              <a:rPr lang="it-IT" sz="2600" dirty="0" smtClean="0"/>
              <a:t>Principi della differenziazione – riconciliazione</a:t>
            </a:r>
          </a:p>
          <a:p>
            <a:r>
              <a:rPr lang="it-IT" sz="2600" dirty="0" smtClean="0"/>
              <a:t>Meta- apprendimento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TEORIA COGNITIVA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AUSUBEL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dirty="0" smtClean="0"/>
              <a:t>CONOSCENZE   PREGRESSE</a:t>
            </a:r>
          </a:p>
          <a:p>
            <a:pPr algn="ctr">
              <a:buNone/>
            </a:pPr>
            <a:r>
              <a:rPr lang="it-IT" dirty="0" smtClean="0"/>
              <a:t>MATERIALI SIGNIFICATIVI</a:t>
            </a:r>
          </a:p>
          <a:p>
            <a:pPr algn="ctr">
              <a:buNone/>
            </a:pPr>
            <a:r>
              <a:rPr lang="it-IT" dirty="0" smtClean="0"/>
              <a:t>RITENZIONE                        EMERGENZA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PER SCOPERTA</a:t>
            </a:r>
          </a:p>
          <a:p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PER RICEZIONE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MECCANICO</a:t>
            </a:r>
          </a:p>
          <a:p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 SIGNIFICATIVO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4 modalità:</a:t>
            </a:r>
          </a:p>
          <a:p>
            <a:pPr>
              <a:buNone/>
            </a:pPr>
            <a:r>
              <a:rPr lang="it-IT" sz="2800" dirty="0" smtClean="0"/>
              <a:t>1</a:t>
            </a:r>
            <a:r>
              <a:rPr lang="it-IT" sz="2600" dirty="0" smtClean="0"/>
              <a:t>. </a:t>
            </a:r>
            <a:r>
              <a:rPr lang="it-IT" sz="2400" dirty="0" smtClean="0"/>
              <a:t>Apprendimento meccanico per ricezione (associazione o memorizzazione di stimoli/informazioni esterni).</a:t>
            </a:r>
          </a:p>
          <a:p>
            <a:pPr>
              <a:buNone/>
            </a:pPr>
            <a:r>
              <a:rPr lang="it-IT" sz="2400" dirty="0" smtClean="0"/>
              <a:t>2. Apprendimento meccanico per scoperta (autonoma acquisizione di informazioni).</a:t>
            </a:r>
          </a:p>
          <a:p>
            <a:pPr>
              <a:buNone/>
            </a:pPr>
            <a:r>
              <a:rPr lang="it-IT" sz="2400" dirty="0" smtClean="0"/>
              <a:t>3. Apprendimento significativo per ricezione (elaborazione di informazioni provenienti da insegnanti).</a:t>
            </a:r>
          </a:p>
          <a:p>
            <a:pPr>
              <a:buNone/>
            </a:pPr>
            <a:r>
              <a:rPr lang="it-IT" sz="2400" dirty="0" smtClean="0"/>
              <a:t>4. Apprendimento significativo per scoperta (elaborazione di informazioni autonomamente acquisite).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Connessioni tra le strutture cognitive: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Struttura conoscitiva dell’allievo (nozioni, concetti, atteggiamenti ).</a:t>
            </a:r>
          </a:p>
          <a:p>
            <a:r>
              <a:rPr lang="it-IT" sz="2400" dirty="0" smtClean="0"/>
              <a:t>Struttura della conoscenza da acquisire (concetti chiave, principi organizzatori del sapere).</a:t>
            </a:r>
          </a:p>
          <a:p>
            <a:r>
              <a:rPr lang="it-IT" sz="2400" dirty="0" smtClean="0"/>
              <a:t>Insieme delle operazioni cognitive da attivare.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 SIGNIFICATIVO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it-IT" sz="2800" dirty="0" smtClean="0"/>
              <a:t>Atto di personale elaborazione dei dati, cognitivamente partecipato, tendente alla consapevolezza, tendente a conferire significato.</a:t>
            </a:r>
          </a:p>
          <a:p>
            <a:endParaRPr lang="it-IT" sz="2800" dirty="0" smtClean="0"/>
          </a:p>
          <a:p>
            <a:r>
              <a:rPr lang="it-IT" sz="2800" dirty="0" smtClean="0"/>
              <a:t>Connesso alle conoscenze già possedute (sussunzione derivata e correlativa).</a:t>
            </a:r>
          </a:p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Gerarchia e sequenzialità  tra concetti e relazioni tra concetti (formazione dei concetti, assimilazione di nuovi concetti, apprendimento di proposizioni, da concetti più inclusivi a concetti meno inclusivi, da più generali a meno generali, subordinazione e superordinazione).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 </a:t>
            </a:r>
            <a:r>
              <a:rPr lang="it-IT" sz="2800" dirty="0" smtClean="0">
                <a:solidFill>
                  <a:srgbClr val="FF0000"/>
                </a:solidFill>
              </a:rPr>
              <a:t>SIGNIFICATIVO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Natura qualitativa dell’apprendimento:</a:t>
            </a:r>
          </a:p>
          <a:p>
            <a:pPr algn="ctr">
              <a:buNone/>
            </a:pPr>
            <a:r>
              <a:rPr lang="it-IT" sz="2400" dirty="0" smtClean="0"/>
              <a:t>Processi di: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Derivazione</a:t>
            </a:r>
          </a:p>
          <a:p>
            <a:r>
              <a:rPr lang="it-IT" sz="2400" dirty="0" smtClean="0"/>
              <a:t>Correlazione</a:t>
            </a:r>
          </a:p>
          <a:p>
            <a:r>
              <a:rPr lang="it-IT" sz="2400" dirty="0" smtClean="0"/>
              <a:t>Organizzazione anticipata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 </a:t>
            </a:r>
            <a:r>
              <a:rPr lang="it-IT" sz="2800" dirty="0" smtClean="0">
                <a:solidFill>
                  <a:srgbClr val="FF0000"/>
                </a:solidFill>
              </a:rPr>
              <a:t>SIGNIFICATIVO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Per: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Attribuire nuovo significato alle informazioni.</a:t>
            </a:r>
          </a:p>
          <a:p>
            <a:pPr>
              <a:buNone/>
            </a:pPr>
            <a:r>
              <a:rPr lang="it-IT" sz="2400" dirty="0" smtClean="0"/>
              <a:t>Associare i significati tra loro.</a:t>
            </a:r>
          </a:p>
          <a:p>
            <a:pPr>
              <a:buNone/>
            </a:pPr>
            <a:r>
              <a:rPr lang="it-IT" sz="2400" dirty="0" smtClean="0"/>
              <a:t>Scomporre i significati.</a:t>
            </a:r>
          </a:p>
          <a:p>
            <a:pPr>
              <a:buNone/>
            </a:pPr>
            <a:r>
              <a:rPr lang="it-IT" sz="2400" dirty="0" smtClean="0"/>
              <a:t>Confrontare significati.</a:t>
            </a:r>
          </a:p>
          <a:p>
            <a:pPr>
              <a:buNone/>
            </a:pPr>
            <a:r>
              <a:rPr lang="it-IT" sz="2400" dirty="0" smtClean="0"/>
              <a:t>Predire significati.</a:t>
            </a:r>
          </a:p>
          <a:p>
            <a:pPr>
              <a:buNone/>
            </a:pPr>
            <a:r>
              <a:rPr lang="it-IT" sz="2400" dirty="0" smtClean="0"/>
              <a:t>Rileggere significati.</a:t>
            </a:r>
          </a:p>
          <a:p>
            <a:pPr>
              <a:buNone/>
            </a:pPr>
            <a:r>
              <a:rPr lang="it-IT" sz="2400" dirty="0" smtClean="0"/>
              <a:t>Generalizzare significati.</a:t>
            </a:r>
          </a:p>
          <a:p>
            <a:pPr>
              <a:buNone/>
            </a:pPr>
            <a:r>
              <a:rPr lang="it-IT" sz="2400" dirty="0" smtClean="0"/>
              <a:t>Ramificare significati.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 </a:t>
            </a:r>
            <a:r>
              <a:rPr lang="it-IT" sz="2800" dirty="0" smtClean="0">
                <a:solidFill>
                  <a:srgbClr val="FF0000"/>
                </a:solidFill>
              </a:rPr>
              <a:t>SIGNIFICATIVO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err="1" smtClean="0"/>
              <a:t>Complessificazione</a:t>
            </a:r>
            <a:r>
              <a:rPr lang="it-IT" sz="2400" dirty="0" smtClean="0"/>
              <a:t> concettuale</a:t>
            </a:r>
          </a:p>
          <a:p>
            <a:r>
              <a:rPr lang="it-IT" sz="2400" dirty="0" smtClean="0"/>
              <a:t>effetto retroattivo: riconsiderare i concetti, </a:t>
            </a:r>
            <a:r>
              <a:rPr lang="it-IT" sz="2400" dirty="0" err="1" smtClean="0"/>
              <a:t>ricontestualizzarli</a:t>
            </a:r>
            <a:r>
              <a:rPr lang="it-IT" sz="2400" dirty="0" smtClean="0"/>
              <a:t>.</a:t>
            </a:r>
          </a:p>
          <a:p>
            <a:r>
              <a:rPr lang="it-IT" sz="2400" dirty="0" smtClean="0"/>
              <a:t>Effetto proattivo: sulle conoscenze prossime.</a:t>
            </a:r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I concetti non sono neutri ma organizzatori di nuovi concetti.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Apprendimento produttivo per:</a:t>
            </a:r>
          </a:p>
          <a:p>
            <a:r>
              <a:rPr lang="it-IT" sz="2400" dirty="0" smtClean="0"/>
              <a:t>Differenziazione progressiva</a:t>
            </a:r>
          </a:p>
          <a:p>
            <a:r>
              <a:rPr lang="it-IT" sz="2400" dirty="0" smtClean="0"/>
              <a:t>Conciliazione integrativa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APPRENDIMENTO </a:t>
            </a:r>
            <a:r>
              <a:rPr lang="it-IT" sz="2800" dirty="0" smtClean="0">
                <a:solidFill>
                  <a:srgbClr val="FF0000"/>
                </a:solidFill>
              </a:rPr>
              <a:t>SIGNIFICATIVO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Apprendimento e conoscenza sono processi dinamici e continui.</a:t>
            </a:r>
          </a:p>
          <a:p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Il pensiero si organizza ed è visualizzabile per mappe concettuali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INDICATORI PER LA DIDATTICA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Rendere significativo il materiale da apprendere.</a:t>
            </a:r>
          </a:p>
          <a:p>
            <a:r>
              <a:rPr lang="it-IT" sz="2400" dirty="0" smtClean="0"/>
              <a:t>Muovere dalle conoscenze pregresse.</a:t>
            </a:r>
          </a:p>
          <a:p>
            <a:r>
              <a:rPr lang="it-IT" sz="2400" dirty="0" smtClean="0"/>
              <a:t>Concettualizzare.</a:t>
            </a:r>
          </a:p>
          <a:p>
            <a:r>
              <a:rPr lang="it-IT" sz="2400" dirty="0" smtClean="0"/>
              <a:t>Connettere i nuovi concetti ai precedenti.</a:t>
            </a:r>
          </a:p>
          <a:p>
            <a:r>
              <a:rPr lang="it-IT" sz="2400" dirty="0" smtClean="0"/>
              <a:t>Rileggete situazioni alla luce di nuovo concetti.</a:t>
            </a:r>
          </a:p>
          <a:p>
            <a:r>
              <a:rPr lang="it-IT" sz="2400" dirty="0" smtClean="0"/>
              <a:t>Gettare in avanti i nuovi concetti, predizione.</a:t>
            </a:r>
          </a:p>
          <a:p>
            <a:r>
              <a:rPr lang="it-IT" sz="2400" dirty="0" smtClean="0"/>
              <a:t>Intuire ambiti scientifici, problemi.</a:t>
            </a:r>
          </a:p>
          <a:p>
            <a:r>
              <a:rPr lang="it-IT" sz="2400" dirty="0" smtClean="0"/>
              <a:t>Riflettere sul proprio apprendimento.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STRUMENTI EURISTICI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NOVAK - GOWIN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MAPPA   CONCETTUALE</a:t>
            </a:r>
          </a:p>
          <a:p>
            <a:r>
              <a:rPr lang="it-IT" sz="2400" dirty="0" smtClean="0"/>
              <a:t>D</a:t>
            </a:r>
            <a:r>
              <a:rPr lang="it-IT" sz="2400" dirty="0" smtClean="0"/>
              <a:t>IAGRAMMA   A   V</a:t>
            </a:r>
          </a:p>
          <a:p>
            <a:r>
              <a:rPr lang="it-IT" sz="2400" dirty="0" smtClean="0"/>
              <a:t>INTERVISTA  CLINICA</a:t>
            </a: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MAPPE CONCETTUALI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Sono rappresentazioni grafiche del pensiero.</a:t>
            </a:r>
          </a:p>
          <a:p>
            <a:r>
              <a:rPr lang="it-IT" sz="2400" dirty="0" smtClean="0"/>
              <a:t>Creano un paesaggio concettuale fatto di concetti e proposizioni.</a:t>
            </a:r>
          </a:p>
          <a:p>
            <a:r>
              <a:rPr lang="it-IT" sz="2400" dirty="0" smtClean="0"/>
              <a:t>Non sono scalette o memorandum.</a:t>
            </a:r>
          </a:p>
          <a:p>
            <a:r>
              <a:rPr lang="it-IT" sz="2400" dirty="0" smtClean="0"/>
              <a:t>Mostrano un linguaggio conciso.</a:t>
            </a:r>
          </a:p>
          <a:p>
            <a:r>
              <a:rPr lang="it-IT" sz="2400" dirty="0" smtClean="0"/>
              <a:t>Rappresentano visivamente le idee e le connessioni tra idee.</a:t>
            </a:r>
          </a:p>
          <a:p>
            <a:r>
              <a:rPr lang="it-IT" sz="2400" dirty="0" smtClean="0"/>
              <a:t>Visualizzano le connessioni gerarchiche tra concetti e anche quelle trasversali.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MAPPE CONCETTUALI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Tendono a:</a:t>
            </a:r>
          </a:p>
          <a:p>
            <a:r>
              <a:rPr lang="it-IT" sz="2400" dirty="0" smtClean="0"/>
              <a:t>S</a:t>
            </a:r>
            <a:r>
              <a:rPr lang="it-IT" sz="2400" dirty="0" smtClean="0"/>
              <a:t>viluppare il pensiero.</a:t>
            </a:r>
          </a:p>
          <a:p>
            <a:r>
              <a:rPr lang="it-IT" sz="2400" dirty="0" smtClean="0"/>
              <a:t>Rappresentare il pensiero per:</a:t>
            </a:r>
          </a:p>
          <a:p>
            <a:pPr lvl="1"/>
            <a:r>
              <a:rPr lang="it-IT" sz="2400" dirty="0" smtClean="0"/>
              <a:t>Comprenderlo, documentarlo, comunicarlo, riprenderlo e </a:t>
            </a:r>
            <a:r>
              <a:rPr lang="it-IT" sz="2400" dirty="0" smtClean="0"/>
              <a:t>r</a:t>
            </a:r>
            <a:r>
              <a:rPr lang="it-IT" sz="2400" dirty="0" smtClean="0"/>
              <a:t>ilanciarlo.</a:t>
            </a:r>
          </a:p>
          <a:p>
            <a:pPr lvl="1"/>
            <a:r>
              <a:rPr lang="it-IT" sz="2400" dirty="0" smtClean="0"/>
              <a:t>Riflettere sui propri processi di pensiero.</a:t>
            </a:r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MAPPA CONCETTUALE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Dall’osservazione dei fenomeni alla costruzione di conoscenza e sistemazione concettuale e teorica.</a:t>
            </a:r>
          </a:p>
          <a:p>
            <a:r>
              <a:rPr lang="it-IT" sz="2400" dirty="0" smtClean="0"/>
              <a:t>Uso della mappa nella didattica per:</a:t>
            </a:r>
          </a:p>
          <a:p>
            <a:r>
              <a:rPr lang="it-IT" sz="2400" dirty="0" smtClean="0"/>
              <a:t>Negoziare e contrattare significati.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DIAGRAMMA A  V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VERSANTE METODOLOGICO</a:t>
            </a:r>
          </a:p>
          <a:p>
            <a:r>
              <a:rPr lang="it-IT" sz="2400" dirty="0" smtClean="0"/>
              <a:t>VERSANTE TEORICO CONCETTUALE</a:t>
            </a:r>
          </a:p>
          <a:p>
            <a:endParaRPr lang="it-IT" sz="2400" dirty="0" smtClean="0"/>
          </a:p>
          <a:p>
            <a:r>
              <a:rPr lang="it-IT" sz="2400" dirty="0" smtClean="0"/>
              <a:t>LAVORANO IN SINERGIA: OPERATIVITA’ E CONCETTUALIZZAZIONE</a:t>
            </a:r>
          </a:p>
          <a:p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r>
              <a:rPr lang="it-IT" sz="2400" dirty="0" smtClean="0"/>
              <a:t>SI PARTE DA UNA DOMANDA FOCALE</a:t>
            </a: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PARADIGMI PEDAGOGICI IN  NOVAK E GOWIN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it-IT" dirty="0" smtClean="0"/>
              <a:t>Natura strutturale della conoscenza</a:t>
            </a:r>
          </a:p>
          <a:p>
            <a:r>
              <a:rPr lang="it-IT" dirty="0" smtClean="0"/>
              <a:t>Duplice provenienza della conoscenza</a:t>
            </a:r>
          </a:p>
          <a:p>
            <a:r>
              <a:rPr lang="it-IT" dirty="0" smtClean="0"/>
              <a:t>Natura cognitiva dell’osservazione</a:t>
            </a:r>
          </a:p>
          <a:p>
            <a:r>
              <a:rPr lang="it-IT" dirty="0" smtClean="0"/>
              <a:t>Conoscenza connessa al pregresso</a:t>
            </a:r>
          </a:p>
          <a:p>
            <a:r>
              <a:rPr lang="it-IT" dirty="0" smtClean="0"/>
              <a:t>Pensiero per concetti</a:t>
            </a:r>
          </a:p>
          <a:p>
            <a:r>
              <a:rPr lang="it-IT" dirty="0" smtClean="0"/>
              <a:t>Emotività e affettività nell’apprendimento</a:t>
            </a:r>
          </a:p>
          <a:p>
            <a:r>
              <a:rPr lang="it-IT" dirty="0" smtClean="0"/>
              <a:t>Natura costruttiva della conoscenza</a:t>
            </a:r>
          </a:p>
          <a:p>
            <a:r>
              <a:rPr lang="it-IT" dirty="0" smtClean="0"/>
              <a:t>Componente di giudizio</a:t>
            </a:r>
          </a:p>
          <a:p>
            <a:r>
              <a:rPr lang="it-IT" dirty="0" smtClean="0"/>
              <a:t>Natura gerarchica della concettualizzazione</a:t>
            </a:r>
          </a:p>
          <a:p>
            <a:r>
              <a:rPr lang="it-IT" dirty="0" smtClean="0"/>
              <a:t>Concezione significativa dell’apprendimento</a:t>
            </a:r>
          </a:p>
          <a:p>
            <a:r>
              <a:rPr lang="it-IT" dirty="0" smtClean="0"/>
              <a:t>Natura progressiva della conoscenza</a:t>
            </a:r>
          </a:p>
          <a:p>
            <a:r>
              <a:rPr lang="it-IT" dirty="0" smtClean="0"/>
              <a:t>Sinergia di concetti e linguaggio</a:t>
            </a:r>
          </a:p>
          <a:p>
            <a:r>
              <a:rPr lang="it-IT" dirty="0" smtClean="0"/>
              <a:t>Conoscenza tendente alla condivisione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PARADIGMI PEDAGOGICI IN  NOVAK E GOWIN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/>
              <a:t>Protagonismo del soggetto nell’apprendimento</a:t>
            </a:r>
          </a:p>
          <a:p>
            <a:r>
              <a:rPr lang="it-IT" sz="2400" dirty="0" smtClean="0"/>
              <a:t>Protagonismo della classe e del gruppo</a:t>
            </a:r>
          </a:p>
          <a:p>
            <a:r>
              <a:rPr lang="it-IT" sz="2400" dirty="0" smtClean="0"/>
              <a:t>Centralità della formazione scientifica</a:t>
            </a:r>
          </a:p>
          <a:p>
            <a:r>
              <a:rPr lang="it-IT" sz="2400" dirty="0" smtClean="0"/>
              <a:t>Funzione dell’insegnante</a:t>
            </a:r>
          </a:p>
          <a:p>
            <a:r>
              <a:rPr lang="it-IT" sz="2400" dirty="0" smtClean="0"/>
              <a:t>Produttività di mappe e diagrammi</a:t>
            </a:r>
          </a:p>
          <a:p>
            <a:r>
              <a:rPr lang="it-IT" sz="2400" dirty="0" smtClean="0"/>
              <a:t>Dissonanza tra apprendimento e insegnamento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VALORE EDCATIVO DEGLI STRUMENTI EURISTICI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it-IT" sz="2800" dirty="0" smtClean="0"/>
              <a:t>Fanno emergere i concetti/significati.</a:t>
            </a:r>
          </a:p>
          <a:p>
            <a:r>
              <a:rPr lang="it-IT" sz="2800" dirty="0" smtClean="0"/>
              <a:t>Rendono esplicita la struttura della conoscenza.</a:t>
            </a:r>
          </a:p>
          <a:p>
            <a:r>
              <a:rPr lang="it-IT" sz="2800" dirty="0" smtClean="0"/>
              <a:t>Migliorano il modo di organizzare il pensiero.</a:t>
            </a:r>
          </a:p>
          <a:p>
            <a:r>
              <a:rPr lang="it-IT" sz="2800" dirty="0" smtClean="0"/>
              <a:t>Consentono di valutare </a:t>
            </a:r>
            <a:r>
              <a:rPr lang="it-IT" sz="2800" dirty="0" smtClean="0"/>
              <a:t>l</a:t>
            </a:r>
            <a:r>
              <a:rPr lang="it-IT" sz="2800" dirty="0" smtClean="0"/>
              <a:t>a produzione concettuale degli allievi.</a:t>
            </a:r>
          </a:p>
          <a:p>
            <a:r>
              <a:rPr lang="it-IT" sz="2800" dirty="0" smtClean="0"/>
              <a:t>Consentono di evidenziare le </a:t>
            </a:r>
            <a:r>
              <a:rPr lang="it-IT" sz="2800" dirty="0" err="1" smtClean="0"/>
              <a:t>misconoscenze</a:t>
            </a:r>
            <a:r>
              <a:rPr lang="it-IT" sz="2800" dirty="0" smtClean="0"/>
              <a:t>.</a:t>
            </a:r>
          </a:p>
          <a:p>
            <a:r>
              <a:rPr lang="it-IT" sz="2800" dirty="0" smtClean="0"/>
              <a:t>Motivano il lavoro mentale e l’apprendimento.</a:t>
            </a:r>
          </a:p>
          <a:p>
            <a:r>
              <a:rPr lang="it-IT" sz="2800" dirty="0" smtClean="0"/>
              <a:t>Promuovono onestà intellettuale.</a:t>
            </a:r>
          </a:p>
          <a:p>
            <a:r>
              <a:rPr lang="it-IT" sz="2800" dirty="0" smtClean="0"/>
              <a:t>Facilitano le connessioni con conoscenze precedenti.</a:t>
            </a:r>
          </a:p>
          <a:p>
            <a:r>
              <a:rPr lang="it-IT" sz="2800" dirty="0" smtClean="0"/>
              <a:t>Impegnano la volontà a imparare.</a:t>
            </a:r>
          </a:p>
          <a:p>
            <a:r>
              <a:rPr lang="it-IT" sz="2800" dirty="0" smtClean="0"/>
              <a:t>Consentono il lavoro mentale autonomo e creativo.</a:t>
            </a:r>
          </a:p>
          <a:p>
            <a:r>
              <a:rPr lang="it-IT" sz="2800" dirty="0" smtClean="0"/>
              <a:t>Aiutano a vedere l’interazione tra ciò che si sa e ciò ce si vuol sapere.</a:t>
            </a:r>
          </a:p>
          <a:p>
            <a:endParaRPr lang="it-IT" sz="2800" dirty="0" smtClean="0"/>
          </a:p>
          <a:p>
            <a:endParaRPr lang="it-IT" sz="2800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VALORE EDCATIVO DEGLI STRUMENTI EURISTICI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400" dirty="0" smtClean="0"/>
              <a:t>Evidenziano le variabili individuali.</a:t>
            </a:r>
          </a:p>
          <a:p>
            <a:r>
              <a:rPr lang="it-IT" sz="2400" dirty="0" smtClean="0"/>
              <a:t>Consentono di capire la struttura e la costruzione della conoscenza.</a:t>
            </a:r>
          </a:p>
          <a:p>
            <a:r>
              <a:rPr lang="it-IT" sz="2400" dirty="0" smtClean="0"/>
              <a:t>Sollecitano la vita sociale e collaborativa in classe.</a:t>
            </a:r>
          </a:p>
          <a:p>
            <a:r>
              <a:rPr lang="it-IT" sz="2400" dirty="0" smtClean="0"/>
              <a:t>Costituiscono le basi per interviste, questionari, colloqui, interrogazioni.</a:t>
            </a:r>
          </a:p>
          <a:p>
            <a:r>
              <a:rPr lang="it-IT" sz="2400" dirty="0" smtClean="0"/>
              <a:t>Servono per separare i dati significativi da quelli non significativi.</a:t>
            </a:r>
          </a:p>
          <a:p>
            <a:r>
              <a:rPr lang="it-IT" sz="2400" dirty="0" smtClean="0"/>
              <a:t>La mappa è uno stimolo per ulteriori interventi concettuali.</a:t>
            </a:r>
          </a:p>
          <a:p>
            <a:r>
              <a:rPr lang="it-IT" sz="2400" dirty="0" smtClean="0"/>
              <a:t>Il diagramma serve a capire la struttura e la produzione del sapere.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VALORE EDCATIVO DEGLI STRUMENTI EURISTICI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/>
              <a:t>Ai docenti servono per: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Organizzare l’insegnamento.</a:t>
            </a:r>
          </a:p>
          <a:p>
            <a:r>
              <a:rPr lang="it-IT" sz="2400" dirty="0" smtClean="0"/>
              <a:t>Concordare i significati.</a:t>
            </a:r>
          </a:p>
          <a:p>
            <a:r>
              <a:rPr lang="it-IT" sz="2400" dirty="0" smtClean="0"/>
              <a:t>Scoprire le conoscenze pregresse.</a:t>
            </a:r>
          </a:p>
          <a:p>
            <a:r>
              <a:rPr lang="it-IT" sz="2400" dirty="0" smtClean="0"/>
              <a:t>Valutare gli allievi.</a:t>
            </a:r>
          </a:p>
          <a:p>
            <a:r>
              <a:rPr lang="it-IT" sz="2400" dirty="0" smtClean="0"/>
              <a:t>Costruire questionari, colloqui, interrogazioni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VALORE EDCATIVO DEGLI STRUMENTI EURISTICI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Agli allievi servono per: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Conoscere i concetti chiave.</a:t>
            </a:r>
          </a:p>
          <a:p>
            <a:r>
              <a:rPr lang="it-IT" sz="2400" dirty="0" smtClean="0"/>
              <a:t>Imparare a costruire legami tra i concetti.</a:t>
            </a:r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VALORE EDCATIVO DEGLI STRUMENTI EURISTICI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Limiti: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Gerarchia</a:t>
            </a:r>
          </a:p>
          <a:p>
            <a:pPr>
              <a:buNone/>
            </a:pPr>
            <a:r>
              <a:rPr lang="it-IT" sz="2400" dirty="0" smtClean="0"/>
              <a:t>Scarso valore alla </a:t>
            </a:r>
            <a:r>
              <a:rPr lang="it-IT" sz="2400" dirty="0" err="1" smtClean="0"/>
              <a:t>sovraordinazione</a:t>
            </a:r>
            <a:endParaRPr lang="it-IT" sz="2400" dirty="0" smtClean="0"/>
          </a:p>
          <a:p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Superamento: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err="1" smtClean="0"/>
              <a:t>Conceptual</a:t>
            </a:r>
            <a:r>
              <a:rPr lang="it-IT" sz="2400" dirty="0" smtClean="0"/>
              <a:t> </a:t>
            </a:r>
            <a:r>
              <a:rPr lang="it-IT" sz="2400" dirty="0" err="1" smtClean="0"/>
              <a:t>change</a:t>
            </a: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853</Words>
  <PresentationFormat>Presentazione su schermo (4:3)</PresentationFormat>
  <Paragraphs>182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Tema di Office</vt:lpstr>
      <vt:lpstr>        Università degli Studi di Macerata Facoltà di Scienze della formazione      </vt:lpstr>
      <vt:lpstr>TEORIA COGNITIVA DI AUSUBEL</vt:lpstr>
      <vt:lpstr>TEORIA COGNITIVA DI AUSUBEL</vt:lpstr>
      <vt:lpstr>APPRENDIMENTO</vt:lpstr>
      <vt:lpstr>APPRENDIMENTO</vt:lpstr>
      <vt:lpstr>APPRENDIMENTO</vt:lpstr>
      <vt:lpstr>APPRENDIMENTO</vt:lpstr>
      <vt:lpstr>APPRENDIMENTO SIGNIFICATIVO</vt:lpstr>
      <vt:lpstr>APPRENDIMENTO SIGNIFICATIVO</vt:lpstr>
      <vt:lpstr>APPRENDIMENTO SIGNIFICATIVO</vt:lpstr>
      <vt:lpstr>APPRENDIMENTO SIGNIFICATIVO</vt:lpstr>
      <vt:lpstr>APPRENDIMENTO SIGNIFICATIVO</vt:lpstr>
      <vt:lpstr>INDICATORI PER LA DIDATTICA</vt:lpstr>
      <vt:lpstr>STRUMENTI EURISTICI NOVAK - GOWIN</vt:lpstr>
      <vt:lpstr>MAPPE CONCETTUALI</vt:lpstr>
      <vt:lpstr>MAPPE CONCETTUALI</vt:lpstr>
      <vt:lpstr>MAPPA CONCETTUALE</vt:lpstr>
      <vt:lpstr>DIAGRAMMA A  V</vt:lpstr>
      <vt:lpstr>PARADIGMI PEDAGOGICI IN  NOVAK E GOWIN</vt:lpstr>
      <vt:lpstr>PARADIGMI PEDAGOGICI IN  NOVAK E GOWIN</vt:lpstr>
      <vt:lpstr>VALORE EDCATIVO DEGLI STRUMENTI EURISTICI</vt:lpstr>
      <vt:lpstr>VALORE EDCATIVO DEGLI STRUMENTI EURISTICI</vt:lpstr>
      <vt:lpstr>VALORE EDCATIVO DEGLI STRUMENTI EURISTICI</vt:lpstr>
      <vt:lpstr>VALORE EDCATIVO DEGLI STRUMENTI EURISTICI</vt:lpstr>
      <vt:lpstr>VALORE EDCATIVO DEGLI STRUMENTI EURISTICI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Università degli Studi di Macerata Facoltà di Scienze della formazione      </dc:title>
  <dc:creator>Angela</dc:creator>
  <cp:lastModifiedBy>Angela</cp:lastModifiedBy>
  <cp:revision>15</cp:revision>
  <dcterms:created xsi:type="dcterms:W3CDTF">2010-11-18T15:03:22Z</dcterms:created>
  <dcterms:modified xsi:type="dcterms:W3CDTF">2010-11-18T17:25:29Z</dcterms:modified>
</cp:coreProperties>
</file>