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58" r:id="rId12"/>
    <p:sldId id="284" r:id="rId13"/>
    <p:sldId id="280" r:id="rId14"/>
    <p:sldId id="282" r:id="rId15"/>
    <p:sldId id="281" r:id="rId16"/>
    <p:sldId id="283" r:id="rId17"/>
    <p:sldId id="285" r:id="rId18"/>
    <p:sldId id="286" r:id="rId19"/>
    <p:sldId id="287" r:id="rId20"/>
    <p:sldId id="259" r:id="rId21"/>
    <p:sldId id="261" r:id="rId22"/>
    <p:sldId id="262" r:id="rId23"/>
    <p:sldId id="263" r:id="rId24"/>
    <p:sldId id="288" r:id="rId25"/>
    <p:sldId id="289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1" r:id="rId3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603" autoAdjust="0"/>
    <p:restoredTop sz="94660"/>
  </p:normalViewPr>
  <p:slideViewPr>
    <p:cSldViewPr>
      <p:cViewPr varScale="1">
        <p:scale>
          <a:sx n="72" d="100"/>
          <a:sy n="72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09/12/2010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09/12/2010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09/12/2010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09/12/2010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09/12/2010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09/12/2010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09/12/2010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09/12/2010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2133600"/>
          </a:xfrm>
          <a:ln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/>
              <a:t>Università degli Studi di Macerata</a:t>
            </a:r>
            <a:r>
              <a:rPr lang="it-IT" sz="2400" cap="all" dirty="0"/>
              <a:t/>
            </a:r>
            <a:br>
              <a:rPr lang="it-IT" sz="2400" cap="all" dirty="0"/>
            </a:br>
            <a:r>
              <a:rPr lang="it-IT" sz="2400" cap="all" dirty="0"/>
              <a:t>Facoltà di Scienze della formazione</a:t>
            </a:r>
            <a:br>
              <a:rPr lang="it-IT" sz="2400" cap="all" dirty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dirty="0"/>
              <a:t> </a:t>
            </a: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dirty="0" smtClean="0"/>
              <a:t/>
            </a:r>
            <a:br>
              <a:rPr lang="it-IT" sz="2400" dirty="0" smtClean="0"/>
            </a:br>
            <a:endParaRPr lang="it-IT" sz="2400" dirty="0" smtClean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47800" y="2895600"/>
            <a:ext cx="7010400" cy="2667000"/>
          </a:xfrm>
          <a:ln>
            <a:solidFill>
              <a:srgbClr val="FFC0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it-IT" sz="24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SCIENZE DELL’EDUCAZIONE E DELLA FORMAZIONE</a:t>
            </a:r>
            <a:r>
              <a:rPr lang="it-IT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it-IT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it-IT" sz="2400" b="1" dirty="0" smtClean="0">
              <a:solidFill>
                <a:schemeClr val="tx2"/>
              </a:solidFill>
            </a:endParaRPr>
          </a:p>
          <a:p>
            <a:pPr eaLnBrk="1" hangingPunct="1">
              <a:defRPr/>
            </a:pPr>
            <a:r>
              <a:rPr lang="it-IT" sz="2400" b="1" dirty="0" smtClean="0">
                <a:solidFill>
                  <a:schemeClr val="tx2"/>
                </a:solidFill>
              </a:rPr>
              <a:t>DIDATTICA GENERALE  - MODULO A  </a:t>
            </a:r>
          </a:p>
          <a:p>
            <a:pPr eaLnBrk="1" hangingPunct="1">
              <a:defRPr/>
            </a:pPr>
            <a:r>
              <a:rPr lang="it-IT" b="1" dirty="0" smtClean="0">
                <a:solidFill>
                  <a:schemeClr val="tx2"/>
                </a:solidFill>
              </a:rPr>
              <a:t> </a:t>
            </a:r>
            <a:r>
              <a:rPr lang="it-IT" sz="2400" b="1" dirty="0" smtClean="0">
                <a:solidFill>
                  <a:schemeClr val="tx2"/>
                </a:solidFill>
              </a:rPr>
              <a:t>I  SEMESTRE      A.A. 2010/11</a:t>
            </a:r>
            <a:r>
              <a:rPr lang="it-IT" dirty="0" smtClean="0">
                <a:solidFill>
                  <a:schemeClr val="tx2"/>
                </a:solidFill>
              </a:rPr>
              <a:t/>
            </a:r>
            <a:br>
              <a:rPr lang="it-IT" dirty="0" smtClean="0">
                <a:solidFill>
                  <a:schemeClr val="tx2"/>
                </a:solidFill>
              </a:rPr>
            </a:br>
            <a:endParaRPr lang="it-IT" dirty="0" smtClean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14800" y="304800"/>
            <a:ext cx="7143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DIDATTICA PER CONCETTI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METACOGNIZIONE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66883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it-IT" sz="2400" dirty="0" smtClean="0"/>
              <a:t>SOMMARIO</a:t>
            </a:r>
          </a:p>
          <a:p>
            <a:pPr>
              <a:lnSpc>
                <a:spcPct val="80000"/>
              </a:lnSpc>
              <a:buFont typeface="Wingdings" pitchFamily="2" charset="2"/>
              <a:buChar char="o"/>
            </a:pPr>
            <a:endParaRPr lang="it-IT" sz="2400" dirty="0" smtClean="0"/>
          </a:p>
          <a:p>
            <a:pPr>
              <a:lnSpc>
                <a:spcPct val="80000"/>
              </a:lnSpc>
              <a:buNone/>
            </a:pPr>
            <a:r>
              <a:rPr lang="it-IT" sz="2600" dirty="0" smtClean="0">
                <a:solidFill>
                  <a:srgbClr val="FF0000"/>
                </a:solidFill>
              </a:rPr>
              <a:t>DIDATTICA PER CONCETTI </a:t>
            </a:r>
          </a:p>
          <a:p>
            <a:pPr>
              <a:lnSpc>
                <a:spcPct val="80000"/>
              </a:lnSpc>
              <a:buNone/>
            </a:pPr>
            <a:r>
              <a:rPr lang="it-IT" sz="2600" dirty="0" smtClean="0">
                <a:solidFill>
                  <a:schemeClr val="tx1"/>
                </a:solidFill>
              </a:rPr>
              <a:t>Il modello di Damiano</a:t>
            </a:r>
          </a:p>
          <a:p>
            <a:pPr>
              <a:lnSpc>
                <a:spcPct val="80000"/>
              </a:lnSpc>
              <a:buNone/>
            </a:pPr>
            <a:r>
              <a:rPr lang="it-IT" sz="2600" dirty="0" smtClean="0">
                <a:solidFill>
                  <a:schemeClr val="tx1"/>
                </a:solidFill>
              </a:rPr>
              <a:t>La  rete tra concetti e la progettazione per concetti</a:t>
            </a:r>
          </a:p>
          <a:p>
            <a:pPr>
              <a:lnSpc>
                <a:spcPct val="80000"/>
              </a:lnSpc>
              <a:buNone/>
            </a:pPr>
            <a:r>
              <a:rPr lang="it-IT" sz="2600" dirty="0" smtClean="0">
                <a:solidFill>
                  <a:schemeClr val="tx1"/>
                </a:solidFill>
              </a:rPr>
              <a:t>Indicatori didattici</a:t>
            </a:r>
          </a:p>
          <a:p>
            <a:pPr>
              <a:lnSpc>
                <a:spcPct val="80000"/>
              </a:lnSpc>
              <a:buNone/>
            </a:pPr>
            <a:endParaRPr lang="it-IT" sz="26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it-IT" sz="2600" dirty="0" smtClean="0">
                <a:solidFill>
                  <a:srgbClr val="FF0000"/>
                </a:solidFill>
              </a:rPr>
              <a:t>METACOGNIZIONE</a:t>
            </a:r>
          </a:p>
          <a:p>
            <a:pPr>
              <a:lnSpc>
                <a:spcPct val="80000"/>
              </a:lnSpc>
              <a:buNone/>
            </a:pPr>
            <a:r>
              <a:rPr lang="it-IT" sz="2600" dirty="0" smtClean="0"/>
              <a:t>Definizione </a:t>
            </a:r>
          </a:p>
          <a:p>
            <a:pPr>
              <a:lnSpc>
                <a:spcPct val="80000"/>
              </a:lnSpc>
              <a:buNone/>
            </a:pPr>
            <a:r>
              <a:rPr lang="it-IT" sz="2600" dirty="0" smtClean="0"/>
              <a:t>Origini e fonti</a:t>
            </a:r>
          </a:p>
          <a:p>
            <a:pPr>
              <a:lnSpc>
                <a:spcPct val="80000"/>
              </a:lnSpc>
              <a:buNone/>
            </a:pPr>
            <a:r>
              <a:rPr lang="it-IT" sz="2600" dirty="0" smtClean="0"/>
              <a:t>Modelli e teorie</a:t>
            </a:r>
          </a:p>
          <a:p>
            <a:pPr>
              <a:lnSpc>
                <a:spcPct val="80000"/>
              </a:lnSpc>
              <a:buNone/>
            </a:pPr>
            <a:r>
              <a:rPr lang="it-IT" sz="2600" dirty="0" smtClean="0"/>
              <a:t>Ambiti di studio</a:t>
            </a:r>
          </a:p>
          <a:p>
            <a:pPr>
              <a:lnSpc>
                <a:spcPct val="80000"/>
              </a:lnSpc>
              <a:buNone/>
            </a:pPr>
            <a:r>
              <a:rPr lang="it-IT" sz="2600" dirty="0" smtClean="0"/>
              <a:t>Metacognizione e didattica</a:t>
            </a:r>
          </a:p>
          <a:p>
            <a:pPr>
              <a:lnSpc>
                <a:spcPct val="80000"/>
              </a:lnSpc>
              <a:buNone/>
            </a:pPr>
            <a:r>
              <a:rPr lang="it-IT" sz="2600" dirty="0" smtClean="0"/>
              <a:t>Lezione metacognitiva</a:t>
            </a:r>
          </a:p>
          <a:p>
            <a:pPr>
              <a:lnSpc>
                <a:spcPct val="80000"/>
              </a:lnSpc>
              <a:buNone/>
            </a:pPr>
            <a:r>
              <a:rPr lang="it-IT" sz="2600" dirty="0" smtClean="0"/>
              <a:t>Stile didattico metacognitivo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DIDATTICA PER CONCETTI 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/>
              <a:t>Il modello di Damiano</a:t>
            </a:r>
            <a:br>
              <a:rPr lang="it-IT" sz="2800" dirty="0" smtClean="0"/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E’ una didattica: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 epistemologica perché favorisce la costruzione di un sistema di conoscenze organico.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it-IT" sz="2400" dirty="0" smtClean="0"/>
              <a:t> fondata sulle strutture epistemiche dei saperi e sulle strutture concettuali delle discipline.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che recupera la cultura.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degli oggetti culturali perché i concetti sono gli oggetti principali del lavoro. Essi mediano le strutture mentali con i contenuti disciplinari.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/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>
                <a:solidFill>
                  <a:srgbClr val="FF0000"/>
                </a:solidFill>
              </a:rPr>
              <a:t>DIDATTICA PER CONCETTI </a:t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/>
              <a:t>Il modello di Damiano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LE OPERAZIONI EFFETTUATE CON I CONCETTI SONO: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Costruzione (classi, raggruppamenti …),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Relazione (associazione, distinzione, generalizzazione, trasferimento …),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Sviluppo (da spontanei a scientifici),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Rappresentazione (uso di mediatori iconici).</a:t>
            </a:r>
            <a:endParaRPr lang="it-IT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/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>
                <a:solidFill>
                  <a:srgbClr val="FF0000"/>
                </a:solidFill>
              </a:rPr>
              <a:t>DIDATTICA PER CONCETTI </a:t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/>
              <a:t>Il modello di Damiano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COMPETENZE CONCETTUALI: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>
                <a:solidFill>
                  <a:schemeClr val="tx1"/>
                </a:solidFill>
              </a:rPr>
              <a:t>Generalizzazione (riconduzione di fenomeni a un concetto).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>
                <a:solidFill>
                  <a:schemeClr val="tx1"/>
                </a:solidFill>
              </a:rPr>
              <a:t>Definizione (di proprietà o attributi di un concetto).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>
                <a:solidFill>
                  <a:schemeClr val="tx1"/>
                </a:solidFill>
              </a:rPr>
              <a:t>Discriminazione (tra elementi pertinenti e non).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>
                <a:solidFill>
                  <a:schemeClr val="tx1"/>
                </a:solidFill>
              </a:rPr>
              <a:t>Applicazione (per risolvere problemi).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>
                <a:solidFill>
                  <a:schemeClr val="tx1"/>
                </a:solidFill>
              </a:rPr>
              <a:t>Transfert (applicazione di concetti in altri contesti).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>
                <a:solidFill>
                  <a:schemeClr val="tx1"/>
                </a:solidFill>
              </a:rPr>
              <a:t>Meta - concettualizzazione (valutazione personale delle capacità di applicazione di concetti).</a:t>
            </a:r>
          </a:p>
          <a:p>
            <a:pPr marL="457200" indent="-457200">
              <a:buFont typeface="+mj-lt"/>
              <a:buAutoNum type="arabicPeriod"/>
            </a:pPr>
            <a:endParaRPr lang="it-IT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DIDATTICA PER CONCETTI 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/>
              <a:t>Il modello di Damiano</a:t>
            </a:r>
            <a:br>
              <a:rPr lang="it-IT" sz="2800" dirty="0" smtClean="0"/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PROCEDURE E MEDIATORI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Attivi, iconici, analogici, simbolici.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Procedure di insegnamento varie.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Metodi eclettici per giungere alle competenze simboliche.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Didattica di ambito che esula dalla rigidità e dai confini disciplinari.</a:t>
            </a:r>
          </a:p>
          <a:p>
            <a:pPr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/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>
                <a:solidFill>
                  <a:srgbClr val="FF0000"/>
                </a:solidFill>
              </a:rPr>
              <a:t>DIDATTICA PER CONCETTI </a:t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/>
              <a:t>Il modello di Damiano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FUNZIONALE A: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Economia del tempo didattico,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Essenzialità,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Evitamento della frammentazione del sapere (tendenza all’unitarietà),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Costruzione di relazioni tra discipline.</a:t>
            </a:r>
          </a:p>
          <a:p>
            <a:pPr>
              <a:buFont typeface="Courier New" pitchFamily="49" charset="0"/>
              <a:buChar char="o"/>
            </a:pPr>
            <a:endParaRPr lang="it-IT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/>
              <a:t/>
            </a:r>
            <a:br>
              <a:rPr lang="it-IT" sz="3100" dirty="0" smtClean="0"/>
            </a:br>
            <a:r>
              <a:rPr lang="it-IT" sz="3100" dirty="0" smtClean="0">
                <a:solidFill>
                  <a:srgbClr val="FF0000"/>
                </a:solidFill>
              </a:rPr>
              <a:t>DIDATTICA PER CONCETTI</a:t>
            </a:r>
            <a:r>
              <a:rPr lang="it-IT" sz="3100" dirty="0" smtClean="0"/>
              <a:t/>
            </a:r>
            <a:br>
              <a:rPr lang="it-IT" sz="3100" dirty="0" smtClean="0"/>
            </a:br>
            <a:r>
              <a:rPr lang="it-IT" sz="3100" dirty="0" smtClean="0"/>
              <a:t>La  rete tra concetti e la progettazione per concetti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      </a:t>
            </a:r>
            <a:r>
              <a:rPr lang="it-IT" sz="2400" dirty="0" smtClean="0">
                <a:solidFill>
                  <a:srgbClr val="002060"/>
                </a:solidFill>
              </a:rPr>
              <a:t>Struttura reticolare dei concetti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/>
              <a:t>      Il processo di </a:t>
            </a:r>
            <a:r>
              <a:rPr lang="it-IT" sz="2400" dirty="0" smtClean="0"/>
              <a:t>concetualizzazione</a:t>
            </a:r>
            <a:r>
              <a:rPr lang="it-IT" sz="2400" dirty="0" smtClean="0"/>
              <a:t> determina un quadro sistematico di relazioni logiche tra concetti che è la </a:t>
            </a:r>
          </a:p>
          <a:p>
            <a:pPr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rete concettuale</a:t>
            </a:r>
            <a:endParaRPr lang="it-IT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DIDATTICA PER CONCETTI</a:t>
            </a: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 smtClean="0"/>
              <a:t>La  rete tra concetti e la progettazione per concetti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STRUMENTI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MAPPA CONCETTUALE (schema universale derivato da cultura, programmi, professionalità. Rappresenta i concetti e le loro relazioni. Delimita lo spazio concettuale, pone in gerarchia gli elementi concettuali).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CONVERSAZIONE CLINICA (nella forma del colloquio clinico, per individuare la matrice cognitiva, i concetti spontanei, per passare dal livello spontaneo a quello formale).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RETE CONCETTUALE (coglie le operazioni cognitive, si articola in unità didattiche, si articola in sequenze, blocchi: dall’esplorazione massiva a esecuzione di esperienze, comprensione dei fenomeni e concettualizzazione).</a:t>
            </a:r>
          </a:p>
          <a:p>
            <a:pPr algn="ctr"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/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>
                <a:solidFill>
                  <a:srgbClr val="FF0000"/>
                </a:solidFill>
              </a:rPr>
              <a:t>DIDATTICA PER CONCETTI </a:t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/>
              <a:t>Indicatori didattici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it-IT" sz="2400" dirty="0" smtClean="0">
                <a:solidFill>
                  <a:srgbClr val="002060"/>
                </a:solidFill>
              </a:rPr>
              <a:t>PREDICATI</a:t>
            </a:r>
            <a:r>
              <a:rPr lang="it-IT" sz="2400" dirty="0" smtClean="0"/>
              <a:t> (favorire: la tendenza ai concetti, l’elaborazione di concetti, le modalità </a:t>
            </a:r>
            <a:r>
              <a:rPr lang="it-IT" sz="2400" dirty="0" smtClean="0"/>
              <a:t>costruzioniste</a:t>
            </a:r>
            <a:r>
              <a:rPr lang="it-IT" sz="2400" dirty="0" smtClean="0"/>
              <a:t>, la verbalizzazione di concetti, la negoziazione sociale di concetti, lo sviluppo di sequenze di concetti e la loro rappresentazione).</a:t>
            </a:r>
          </a:p>
          <a:p>
            <a:pPr>
              <a:buNone/>
            </a:pPr>
            <a:endParaRPr lang="it-IT" sz="2400" dirty="0" smtClean="0"/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AZIONI CONCETTUALI (associazione, unione, raggruppamento, induzione/deduzione, generalizzazione, verbalizzazione, produzione, sviluppi di mappe).</a:t>
            </a:r>
            <a:endParaRPr lang="it-IT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chemeClr val="tx1"/>
                </a:solidFill>
              </a:rPr>
              <a:t>METACOGNIZIONE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Definizione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71500" indent="-571500"/>
            <a:endParaRPr lang="it-IT" dirty="0" smtClean="0"/>
          </a:p>
          <a:p>
            <a:pPr marL="571500" indent="-571500">
              <a:buFont typeface="Wingdings" pitchFamily="2" charset="2"/>
              <a:buNone/>
            </a:pPr>
            <a:r>
              <a:rPr lang="it-IT" sz="2400" dirty="0" smtClean="0"/>
              <a:t>        Insieme delle attività psichiche che presiedono</a:t>
            </a:r>
          </a:p>
          <a:p>
            <a:pPr marL="571500" indent="-571500">
              <a:buFont typeface="Wingdings" pitchFamily="2" charset="2"/>
              <a:buNone/>
            </a:pPr>
            <a:r>
              <a:rPr lang="it-IT" sz="2400" dirty="0" smtClean="0"/>
              <a:t>        al funzionamento cognitivo, in sincronia con ulteriori livelli di autocognitività che attengono al linguaggio, alla memoria e all’autoregolazione.</a:t>
            </a:r>
          </a:p>
          <a:p>
            <a:pPr marL="571500" indent="-571500">
              <a:buFont typeface="Wingdings" pitchFamily="2" charset="2"/>
              <a:buNone/>
            </a:pPr>
            <a:endParaRPr lang="it-IT" sz="2400" dirty="0" smtClean="0"/>
          </a:p>
          <a:p>
            <a:pPr marL="571500" indent="-571500">
              <a:buFont typeface="Wingdings" pitchFamily="2" charset="2"/>
              <a:buNone/>
            </a:pPr>
            <a:r>
              <a:rPr lang="it-IT" sz="2400" dirty="0" smtClean="0"/>
              <a:t>        La conoscenza di come funziona la propria mente e la conoscenza dei processi di controllo del lavoro della mente sono i due poli fondamentali della competenza metacognitiva.</a:t>
            </a:r>
            <a:endParaRPr lang="it-IT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METACOGNIZIONE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/>
              <a:t>ORIGINE E FONTI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Anticipazioni nella filosofia classica (Socrate, </a:t>
            </a:r>
            <a:r>
              <a:rPr lang="it-IT" sz="2400" dirty="0" smtClean="0"/>
              <a:t>Platone</a:t>
            </a:r>
            <a:r>
              <a:rPr lang="it-IT" sz="2400" dirty="0" smtClean="0"/>
              <a:t>)</a:t>
            </a:r>
          </a:p>
          <a:p>
            <a:pPr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/>
              <a:t>Epoca moderna:</a:t>
            </a:r>
          </a:p>
          <a:p>
            <a:pPr>
              <a:buNone/>
            </a:pPr>
            <a:r>
              <a:rPr lang="it-IT" sz="2400" dirty="0" smtClean="0"/>
              <a:t> affermarsi della filosofia della scienza o </a:t>
            </a:r>
            <a:r>
              <a:rPr lang="it-IT" sz="2400" dirty="0" smtClean="0"/>
              <a:t>metascienza</a:t>
            </a:r>
            <a:r>
              <a:rPr lang="it-IT" sz="2400" dirty="0" smtClean="0"/>
              <a:t>.</a:t>
            </a:r>
          </a:p>
          <a:p>
            <a:pPr>
              <a:buNone/>
            </a:pPr>
            <a:r>
              <a:rPr lang="it-IT" sz="2400" dirty="0" smtClean="0"/>
              <a:t>Attivismo pedagogico e pragmatismo americano (James).</a:t>
            </a:r>
          </a:p>
          <a:p>
            <a:pPr>
              <a:buNone/>
            </a:pPr>
            <a:r>
              <a:rPr lang="it-IT" sz="2400" dirty="0" smtClean="0"/>
              <a:t> Scienze cognitive ( neurologiche e neuropsicologiche) che indagano sui processi cognitivi.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Teoria della mente</a:t>
            </a:r>
            <a:endParaRPr lang="it-IT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METACOGNIZIONE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/>
              <a:t>MODELLI  E  TEORIE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FLAVELL  (</a:t>
            </a:r>
            <a:r>
              <a:rPr lang="it-IT" sz="2400" dirty="0" smtClean="0"/>
              <a:t>E’ il primo a usare il termine </a:t>
            </a:r>
            <a:r>
              <a:rPr lang="it-IT" sz="2400" dirty="0" smtClean="0"/>
              <a:t>metacognizione</a:t>
            </a:r>
            <a:r>
              <a:rPr lang="it-IT" sz="2400" dirty="0" smtClean="0"/>
              <a:t>)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   Il soggetto osserva il proprio processo cognitivo e quello degli altri.</a:t>
            </a:r>
          </a:p>
          <a:p>
            <a:pPr>
              <a:buNone/>
            </a:pPr>
            <a:r>
              <a:rPr lang="it-IT" sz="2400" dirty="0" smtClean="0"/>
              <a:t>     </a:t>
            </a:r>
            <a:r>
              <a:rPr lang="it-IT" sz="2400" dirty="0" smtClean="0">
                <a:solidFill>
                  <a:srgbClr val="FF0000"/>
                </a:solidFill>
              </a:rPr>
              <a:t>Due direzioni: </a:t>
            </a:r>
            <a:r>
              <a:rPr lang="it-IT" sz="2400" dirty="0" smtClean="0"/>
              <a:t>capire come si conosce e come si conosce nelle diverse situazioni.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    </a:t>
            </a:r>
            <a:r>
              <a:rPr lang="it-IT" sz="2400" dirty="0" smtClean="0">
                <a:solidFill>
                  <a:srgbClr val="FF0000"/>
                </a:solidFill>
              </a:rPr>
              <a:t>Quattro tipi di conoscenze cognitive: </a:t>
            </a:r>
            <a:r>
              <a:rPr lang="it-IT" sz="2400" dirty="0" smtClean="0"/>
              <a:t>del proprio pensiero, degli obiettivi del compito, del tipo di materiale impiegato, delle strategie impiegate.</a:t>
            </a:r>
            <a:endParaRPr lang="it-IT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METACOGNIZIONE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/>
              <a:t>MODELLI E  TEORIE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Tripartizione di competenze:</a:t>
            </a:r>
          </a:p>
          <a:p>
            <a:pPr>
              <a:buFontTx/>
              <a:buChar char="-"/>
            </a:pPr>
            <a:r>
              <a:rPr lang="it-IT" sz="2400" dirty="0" smtClean="0"/>
              <a:t>Conoscenza </a:t>
            </a:r>
            <a:r>
              <a:rPr lang="it-IT" sz="2400" dirty="0" smtClean="0"/>
              <a:t>metacognitiva</a:t>
            </a:r>
            <a:r>
              <a:rPr lang="it-IT" sz="2400" dirty="0" smtClean="0"/>
              <a:t>: quale compito eseguire e quali strategie adottare.</a:t>
            </a:r>
          </a:p>
          <a:p>
            <a:pPr>
              <a:buFontTx/>
              <a:buChar char="-"/>
            </a:pPr>
            <a:r>
              <a:rPr lang="it-IT" sz="2400" dirty="0" smtClean="0"/>
              <a:t>Sensibilità </a:t>
            </a:r>
            <a:r>
              <a:rPr lang="it-IT" sz="2400" dirty="0" smtClean="0"/>
              <a:t>metacognitiva</a:t>
            </a:r>
            <a:r>
              <a:rPr lang="it-IT" sz="2400" dirty="0" smtClean="0"/>
              <a:t>: bisogno di darsi una strategia.</a:t>
            </a:r>
          </a:p>
          <a:p>
            <a:pPr>
              <a:buFontTx/>
              <a:buChar char="-"/>
            </a:pPr>
            <a:r>
              <a:rPr lang="it-IT" sz="2400" dirty="0" smtClean="0"/>
              <a:t>Esperienza cognitiva: legata all’attività intellettiva.</a:t>
            </a:r>
          </a:p>
          <a:p>
            <a:pPr>
              <a:buFontTx/>
              <a:buChar char="-"/>
            </a:pPr>
            <a:endParaRPr lang="it-IT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METACOGNIZIONE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/>
              <a:t>MODELLI E  TEORIE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BROWN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     Quattro processi del controllo </a:t>
            </a:r>
            <a:r>
              <a:rPr lang="it-IT" sz="2400" dirty="0" smtClean="0">
                <a:solidFill>
                  <a:srgbClr val="FF0000"/>
                </a:solidFill>
              </a:rPr>
              <a:t>metacognitivo</a:t>
            </a:r>
            <a:r>
              <a:rPr lang="it-IT" sz="2400" dirty="0" smtClean="0">
                <a:solidFill>
                  <a:srgbClr val="FF0000"/>
                </a:solidFill>
              </a:rPr>
              <a:t>:</a:t>
            </a:r>
          </a:p>
          <a:p>
            <a:pPr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     </a:t>
            </a:r>
            <a:r>
              <a:rPr lang="it-IT" sz="2400" dirty="0" smtClean="0"/>
              <a:t>previsione dell’esito del proprio lavoro,</a:t>
            </a:r>
          </a:p>
          <a:p>
            <a:pPr>
              <a:buNone/>
            </a:pPr>
            <a:r>
              <a:rPr lang="it-IT" sz="2400" dirty="0" smtClean="0"/>
              <a:t>     pianificazione,</a:t>
            </a:r>
          </a:p>
          <a:p>
            <a:pPr>
              <a:buNone/>
            </a:pPr>
            <a:r>
              <a:rPr lang="it-IT" sz="2400" dirty="0" smtClean="0"/>
              <a:t>     monitoraggio dell’esecuzione,</a:t>
            </a:r>
          </a:p>
          <a:p>
            <a:pPr>
              <a:buNone/>
            </a:pPr>
            <a:r>
              <a:rPr lang="it-IT" sz="2400" dirty="0" smtClean="0"/>
              <a:t>     valutazione dell’efficacia del lavoro svolto.</a:t>
            </a:r>
            <a:endParaRPr lang="it-IT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METACOGNIZIONE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/>
              <a:t>MODELLI E  TEORIE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BRUNER</a:t>
            </a:r>
          </a:p>
          <a:p>
            <a:pPr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Conoscenza: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per concetti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Rappresentabile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Qualitativa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Connessa al pregresso</a:t>
            </a:r>
          </a:p>
          <a:p>
            <a:pPr>
              <a:buFontTx/>
              <a:buChar char="-"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Teoria della mente: </a:t>
            </a:r>
            <a:r>
              <a:rPr lang="it-IT" sz="2400" dirty="0" smtClean="0">
                <a:solidFill>
                  <a:schemeClr val="tx1"/>
                </a:solidFill>
              </a:rPr>
              <a:t>conoscere il proprio pensiero e il funzionamento della mente, percepire lo stato mentale altrui</a:t>
            </a:r>
          </a:p>
          <a:p>
            <a:pPr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METACOGNIZIONE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/>
              <a:t>MODELLI E  TEORIE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BRUNER : “ANDARE META”:</a:t>
            </a:r>
          </a:p>
          <a:p>
            <a:pPr algn="ctr">
              <a:buNone/>
            </a:pPr>
            <a:r>
              <a:rPr lang="it-IT" sz="2400" dirty="0" smtClean="0"/>
              <a:t> compito dell’insegnamento e senso dell’apprendimento e della didattica</a:t>
            </a:r>
          </a:p>
          <a:p>
            <a:pPr>
              <a:buNone/>
            </a:pPr>
            <a:r>
              <a:rPr lang="it-IT" sz="2400" dirty="0" smtClean="0"/>
              <a:t>La conoscenza (ultimo </a:t>
            </a:r>
            <a:r>
              <a:rPr lang="it-IT" sz="2400" dirty="0" smtClean="0"/>
              <a:t>Bruner</a:t>
            </a:r>
            <a:r>
              <a:rPr lang="it-IT" sz="2400" dirty="0" smtClean="0"/>
              <a:t>):</a:t>
            </a:r>
          </a:p>
          <a:p>
            <a:pPr>
              <a:buFontTx/>
              <a:buChar char="-"/>
            </a:pPr>
            <a:r>
              <a:rPr lang="it-IT" sz="2400" dirty="0" smtClean="0"/>
              <a:t>individuale e sociale, intersoggettiva, negoziata,</a:t>
            </a:r>
          </a:p>
          <a:p>
            <a:pPr>
              <a:buFontTx/>
              <a:buChar char="-"/>
            </a:pPr>
            <a:r>
              <a:rPr lang="it-IT" sz="2400" dirty="0" smtClean="0"/>
              <a:t>Rappresentabile,</a:t>
            </a:r>
          </a:p>
          <a:p>
            <a:pPr>
              <a:buFontTx/>
              <a:buChar char="-"/>
            </a:pPr>
            <a:r>
              <a:rPr lang="it-IT" sz="2400" dirty="0" smtClean="0"/>
              <a:t>Comunicabile,</a:t>
            </a:r>
          </a:p>
          <a:p>
            <a:pPr>
              <a:buFontTx/>
              <a:buChar char="-"/>
            </a:pPr>
            <a:r>
              <a:rPr lang="it-IT" sz="2400" dirty="0" smtClean="0"/>
              <a:t>Rielaborazione di conoscenza,</a:t>
            </a:r>
          </a:p>
          <a:p>
            <a:pPr>
              <a:buFontTx/>
              <a:buChar char="-"/>
            </a:pPr>
            <a:r>
              <a:rPr lang="it-IT" sz="2400" dirty="0" smtClean="0"/>
              <a:t>Tendente alla consapevolezza,</a:t>
            </a:r>
          </a:p>
          <a:p>
            <a:pPr>
              <a:buFontTx/>
              <a:buChar char="-"/>
            </a:pPr>
            <a:r>
              <a:rPr lang="it-IT" sz="2400" dirty="0" smtClean="0"/>
              <a:t>Teoria della mente, stati intenzionali.</a:t>
            </a:r>
          </a:p>
          <a:p>
            <a:pPr>
              <a:buFontTx/>
              <a:buChar char="-"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METACOGNIZIONE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/>
              <a:t>MODELLI E  TEORIE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CORNOLDI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Due livelli funzionali: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Conoscenza/consapevolezza </a:t>
            </a:r>
            <a:r>
              <a:rPr lang="it-IT" sz="2400" dirty="0" smtClean="0">
                <a:solidFill>
                  <a:schemeClr val="tx1"/>
                </a:solidFill>
              </a:rPr>
              <a:t>metacognitiva</a:t>
            </a: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Controllo esecutivo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METACOGNIZIONE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chemeClr val="tx1"/>
                </a:solidFill>
              </a:rPr>
              <a:t>AMBITI </a:t>
            </a:r>
            <a:r>
              <a:rPr lang="it-IT" sz="2800" dirty="0" smtClean="0">
                <a:solidFill>
                  <a:schemeClr val="tx1"/>
                </a:solidFill>
              </a:rPr>
              <a:t>DI</a:t>
            </a:r>
            <a:r>
              <a:rPr lang="it-IT" sz="2800" dirty="0" smtClean="0">
                <a:solidFill>
                  <a:schemeClr val="tx1"/>
                </a:solidFill>
              </a:rPr>
              <a:t> STUDIO</a:t>
            </a:r>
            <a:endParaRPr lang="it-IT" sz="2800" dirty="0">
              <a:solidFill>
                <a:schemeClr val="tx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it-IT" sz="2400" dirty="0" smtClean="0"/>
              <a:t>Teorie su:</a:t>
            </a:r>
          </a:p>
          <a:p>
            <a:pPr>
              <a:buFontTx/>
              <a:buChar char="-"/>
            </a:pPr>
            <a:r>
              <a:rPr lang="it-IT" sz="2400" dirty="0" smtClean="0"/>
              <a:t>Metamemoria</a:t>
            </a:r>
            <a:endParaRPr lang="it-IT" sz="2400" dirty="0" smtClean="0"/>
          </a:p>
          <a:p>
            <a:pPr>
              <a:buFontTx/>
              <a:buChar char="-"/>
            </a:pPr>
            <a:r>
              <a:rPr lang="it-IT" sz="2400" dirty="0" smtClean="0"/>
              <a:t>Metalinguaggio</a:t>
            </a:r>
          </a:p>
          <a:p>
            <a:pPr>
              <a:buFontTx/>
              <a:buChar char="-"/>
            </a:pPr>
            <a:r>
              <a:rPr lang="it-IT" sz="2400" dirty="0" smtClean="0"/>
              <a:t>Metamotricità</a:t>
            </a:r>
            <a:endParaRPr lang="it-IT" sz="2400" dirty="0" smtClean="0"/>
          </a:p>
          <a:p>
            <a:pPr>
              <a:buFontTx/>
              <a:buChar char="-"/>
            </a:pPr>
            <a:r>
              <a:rPr lang="it-IT" sz="2400" dirty="0" smtClean="0"/>
              <a:t>Ausubel</a:t>
            </a:r>
            <a:r>
              <a:rPr lang="it-IT" sz="2400" dirty="0" smtClean="0"/>
              <a:t> e modelli euristici</a:t>
            </a:r>
          </a:p>
          <a:p>
            <a:pPr>
              <a:buFontTx/>
              <a:buChar char="-"/>
            </a:pPr>
            <a:r>
              <a:rPr lang="it-IT" sz="2400" dirty="0" smtClean="0"/>
              <a:t>Mediazione cognitiva</a:t>
            </a:r>
          </a:p>
          <a:p>
            <a:pPr>
              <a:buFontTx/>
              <a:buChar char="-"/>
            </a:pPr>
            <a:r>
              <a:rPr lang="it-IT" sz="2400" dirty="0" smtClean="0"/>
              <a:t>Autoregolazione</a:t>
            </a:r>
          </a:p>
          <a:p>
            <a:pPr>
              <a:buFontTx/>
              <a:buChar char="-"/>
            </a:pPr>
            <a:r>
              <a:rPr lang="it-IT" sz="2400" dirty="0" smtClean="0"/>
              <a:t>Sistema </a:t>
            </a:r>
            <a:r>
              <a:rPr lang="it-IT" sz="2400" dirty="0" smtClean="0"/>
              <a:t>attribuzionale</a:t>
            </a:r>
            <a:endParaRPr lang="it-IT" sz="2400" dirty="0" smtClean="0"/>
          </a:p>
          <a:p>
            <a:pPr>
              <a:buFontTx/>
              <a:buChar char="-"/>
            </a:pPr>
            <a:r>
              <a:rPr lang="it-IT" sz="2400" dirty="0" smtClean="0"/>
              <a:t>Locus </a:t>
            </a:r>
            <a:r>
              <a:rPr lang="it-IT" sz="2400" dirty="0" smtClean="0"/>
              <a:t>of</a:t>
            </a:r>
            <a:r>
              <a:rPr lang="it-IT" sz="2400" dirty="0" smtClean="0"/>
              <a:t> </a:t>
            </a:r>
            <a:r>
              <a:rPr lang="it-IT" sz="2400" dirty="0" smtClean="0"/>
              <a:t>control</a:t>
            </a:r>
            <a:endParaRPr lang="it-IT" sz="2400" dirty="0" smtClean="0"/>
          </a:p>
          <a:p>
            <a:pPr>
              <a:buFontTx/>
              <a:buChar char="-"/>
            </a:pPr>
            <a:r>
              <a:rPr lang="it-IT" sz="2400" dirty="0" smtClean="0"/>
              <a:t>Teoria della mente</a:t>
            </a:r>
          </a:p>
          <a:p>
            <a:pPr>
              <a:buFontTx/>
              <a:buChar char="-"/>
            </a:pPr>
            <a:r>
              <a:rPr lang="it-IT" sz="2400" dirty="0" smtClean="0"/>
              <a:t>Gestione mentale</a:t>
            </a:r>
            <a:endParaRPr lang="it-IT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METACOGNIZIONE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chemeClr val="tx1"/>
                </a:solidFill>
              </a:rPr>
              <a:t>AMBITI DI STUDIO 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600" dirty="0" smtClean="0"/>
              <a:t>Strategie cognitive e apprenditive</a:t>
            </a:r>
          </a:p>
          <a:p>
            <a:r>
              <a:rPr lang="it-IT" sz="2600" dirty="0" smtClean="0"/>
              <a:t>Autoconsapevolezza delle proprie strategie cognitive</a:t>
            </a:r>
          </a:p>
          <a:p>
            <a:r>
              <a:rPr lang="it-IT" sz="2600" dirty="0" smtClean="0"/>
              <a:t>Autoconsapevolezza delle variabili psicologiche attive sui processi cognitivi</a:t>
            </a:r>
          </a:p>
          <a:p>
            <a:r>
              <a:rPr lang="it-IT" sz="2600" dirty="0" smtClean="0"/>
              <a:t>Rappresentazione mentale delle conoscenze</a:t>
            </a:r>
          </a:p>
          <a:p>
            <a:r>
              <a:rPr lang="it-IT" sz="2600" dirty="0" smtClean="0"/>
              <a:t>Autoregolazione delle funzioni cognitive</a:t>
            </a:r>
          </a:p>
          <a:p>
            <a:r>
              <a:rPr lang="it-IT" sz="2600" dirty="0" smtClean="0"/>
              <a:t>Modalità di utilizzo delle conoscenze apprese</a:t>
            </a:r>
          </a:p>
          <a:p>
            <a:r>
              <a:rPr lang="it-IT" sz="2600" dirty="0" smtClean="0"/>
              <a:t>Programmi educativi per potenziare le funzioni cognitive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Metacognizione e didattica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it-IT" sz="2600" dirty="0" smtClean="0">
                <a:solidFill>
                  <a:srgbClr val="002060"/>
                </a:solidFill>
              </a:rPr>
              <a:t>VALORI FORMATIVI</a:t>
            </a:r>
          </a:p>
          <a:p>
            <a:pPr>
              <a:buFont typeface="Wingdings" pitchFamily="2" charset="2"/>
              <a:buNone/>
            </a:pPr>
            <a:endParaRPr lang="it-IT" sz="2600" dirty="0" smtClean="0"/>
          </a:p>
          <a:p>
            <a:r>
              <a:rPr lang="it-IT" sz="2600" dirty="0" smtClean="0"/>
              <a:t>Incremento delle conoscenze</a:t>
            </a:r>
          </a:p>
          <a:p>
            <a:r>
              <a:rPr lang="it-IT" sz="2600" dirty="0" smtClean="0"/>
              <a:t>Conoscenza dei processi cognitivi</a:t>
            </a:r>
          </a:p>
          <a:p>
            <a:r>
              <a:rPr lang="it-IT" sz="2600" dirty="0" smtClean="0"/>
              <a:t>Controllo dei processi cognitivi</a:t>
            </a:r>
          </a:p>
          <a:p>
            <a:r>
              <a:rPr lang="it-IT" sz="2600" dirty="0" smtClean="0"/>
              <a:t>Potenziamento delle abilità autoregolative</a:t>
            </a:r>
          </a:p>
          <a:p>
            <a:r>
              <a:rPr lang="it-IT" sz="2600" dirty="0" smtClean="0"/>
              <a:t>Automotivazione</a:t>
            </a:r>
          </a:p>
          <a:p>
            <a:r>
              <a:rPr lang="it-IT" sz="2600" dirty="0" smtClean="0"/>
              <a:t>Sistema attribuzionale</a:t>
            </a:r>
          </a:p>
          <a:p>
            <a:r>
              <a:rPr lang="it-IT" sz="2600" dirty="0" smtClean="0"/>
              <a:t>Consapevolezza dei punti di forza e punti deboli nel proprio lavoro cognitivo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Metacognizione e didattica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it-IT" sz="2600" dirty="0" smtClean="0"/>
              <a:t>     </a:t>
            </a:r>
            <a:r>
              <a:rPr lang="it-IT" sz="2600" dirty="0" smtClean="0">
                <a:solidFill>
                  <a:srgbClr val="002060"/>
                </a:solidFill>
              </a:rPr>
              <a:t>CAMPI DI INTERVENTO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it-IT" sz="2800" dirty="0" smtClean="0"/>
          </a:p>
          <a:p>
            <a:pPr>
              <a:lnSpc>
                <a:spcPct val="80000"/>
              </a:lnSpc>
            </a:pPr>
            <a:r>
              <a:rPr lang="it-IT" sz="2600" dirty="0" smtClean="0"/>
              <a:t>Nell’insegnamento scolastico le strategie metacognitive realizzano fertili momenti didattici finalizzati al potenziamento dell’apprendimento e dei processi cognitivi in generale.</a:t>
            </a:r>
          </a:p>
          <a:p>
            <a:pPr>
              <a:lnSpc>
                <a:spcPct val="80000"/>
              </a:lnSpc>
              <a:buNone/>
            </a:pPr>
            <a:endParaRPr lang="it-IT" sz="2600" dirty="0" smtClean="0"/>
          </a:p>
          <a:p>
            <a:pPr>
              <a:lnSpc>
                <a:spcPct val="80000"/>
              </a:lnSpc>
            </a:pPr>
            <a:r>
              <a:rPr lang="it-IT" sz="2600" dirty="0" smtClean="0"/>
              <a:t>Nella formazione professionale l’evento metacognitivo costituisce un insieme di riflessioni ed esplorazioni in direzione della conoscenza delle proprie attitudini e risorse e della loro controllata attivazione nei contesti di orientamento, selezione e prestazioni professionali.</a:t>
            </a:r>
          </a:p>
          <a:p>
            <a:pPr>
              <a:lnSpc>
                <a:spcPct val="80000"/>
              </a:lnSpc>
              <a:buNone/>
            </a:pPr>
            <a:endParaRPr lang="it-IT" sz="2600" dirty="0" smtClean="0"/>
          </a:p>
          <a:p>
            <a:pPr>
              <a:lnSpc>
                <a:spcPct val="80000"/>
              </a:lnSpc>
            </a:pPr>
            <a:r>
              <a:rPr lang="it-IT" sz="2600" dirty="0" smtClean="0"/>
              <a:t>Nel trattamento dei disturbi dello sviluppo, del ritardo mentale e di altri condizioni patologiche.</a:t>
            </a:r>
          </a:p>
          <a:p>
            <a:pPr>
              <a:lnSpc>
                <a:spcPct val="80000"/>
              </a:lnSpc>
            </a:pPr>
            <a:endParaRPr lang="it-IT" sz="2600" dirty="0" smtClean="0"/>
          </a:p>
          <a:p>
            <a:pPr>
              <a:lnSpc>
                <a:spcPct val="80000"/>
              </a:lnSpc>
            </a:pPr>
            <a:r>
              <a:rPr lang="it-IT" sz="2600" dirty="0" smtClean="0"/>
              <a:t>Nel trattamento delle disabilità funzionali.</a:t>
            </a:r>
          </a:p>
          <a:p>
            <a:endParaRPr lang="it-IT" sz="2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METACOGNIZIONE E DIDATTICA</a:t>
            </a:r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SCOPI FORMATIVI ATTENTI A:</a:t>
            </a:r>
          </a:p>
          <a:p>
            <a:pPr algn="ctr">
              <a:buFont typeface="Wingdings" pitchFamily="2" charset="2"/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r>
              <a:rPr lang="it-IT" sz="2400" dirty="0" smtClean="0"/>
              <a:t>prodotti dell’apprendimento, nozioni, materiali concettuali e disciplinari </a:t>
            </a:r>
          </a:p>
          <a:p>
            <a:r>
              <a:rPr lang="it-IT" sz="2400" dirty="0" smtClean="0"/>
              <a:t>abilità di base, strumentalità</a:t>
            </a:r>
          </a:p>
          <a:p>
            <a:r>
              <a:rPr lang="it-IT" sz="2400" dirty="0" smtClean="0"/>
              <a:t>modalità di comprensione e utilizzo di quanto appreso</a:t>
            </a:r>
          </a:p>
          <a:p>
            <a:r>
              <a:rPr lang="it-IT" sz="2400" dirty="0" smtClean="0"/>
              <a:t>migliore conoscenza di se stessi</a:t>
            </a:r>
          </a:p>
          <a:p>
            <a:r>
              <a:rPr lang="it-IT" sz="2400" dirty="0" smtClean="0"/>
              <a:t>conoscenza e controllo dei metodi di studio</a:t>
            </a:r>
          </a:p>
          <a:p>
            <a:r>
              <a:rPr lang="it-IT" sz="2400" dirty="0" smtClean="0"/>
              <a:t>controllo dei processi cognitivi</a:t>
            </a:r>
            <a:endParaRPr lang="it-IT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METACOGNIZIONE E DIDATTICA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Cornoldi</a:t>
            </a:r>
            <a:r>
              <a:rPr lang="it-IT" sz="2400" dirty="0" smtClean="0">
                <a:solidFill>
                  <a:srgbClr val="002060"/>
                </a:solidFill>
              </a:rPr>
              <a:t> – De Beni – Gruppo MT</a:t>
            </a:r>
          </a:p>
          <a:p>
            <a:pPr algn="ctr">
              <a:buNone/>
            </a:pPr>
            <a:r>
              <a:rPr lang="it-IT" sz="2400" dirty="0" smtClean="0"/>
              <a:t> quattro macro aree: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- Strategie di apprendimento 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Stili cognitivi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Metacognizione</a:t>
            </a:r>
            <a:r>
              <a:rPr lang="it-IT" sz="2400" dirty="0" smtClean="0">
                <a:solidFill>
                  <a:schemeClr val="tx1"/>
                </a:solidFill>
              </a:rPr>
              <a:t> e studio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Atteggiamenti verso la scuola e lo studio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METACOGNIZIONE E DIDATTICA</a:t>
            </a:r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IANES: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Quattro livelli di attivazione di un processo </a:t>
            </a:r>
            <a:r>
              <a:rPr lang="it-IT" sz="2400" dirty="0" smtClean="0">
                <a:solidFill>
                  <a:schemeClr val="tx1"/>
                </a:solidFill>
              </a:rPr>
              <a:t>metacognitivo</a:t>
            </a: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>
                <a:solidFill>
                  <a:schemeClr val="tx1"/>
                </a:solidFill>
              </a:rPr>
              <a:t>Funzionamento cognitivo in generale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>
                <a:solidFill>
                  <a:schemeClr val="tx1"/>
                </a:solidFill>
              </a:rPr>
              <a:t>Autoconsapevolezza del proprio funzionamento cognitivo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>
                <a:solidFill>
                  <a:schemeClr val="tx1"/>
                </a:solidFill>
              </a:rPr>
              <a:t>Autoregolazione cognitiva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>
                <a:solidFill>
                  <a:schemeClr val="tx1"/>
                </a:solidFill>
              </a:rPr>
              <a:t>Locus </a:t>
            </a:r>
            <a:r>
              <a:rPr lang="it-IT" sz="2400" dirty="0" smtClean="0">
                <a:solidFill>
                  <a:schemeClr val="tx1"/>
                </a:solidFill>
              </a:rPr>
              <a:t>of</a:t>
            </a:r>
            <a:r>
              <a:rPr lang="it-IT" sz="2400" dirty="0" smtClean="0">
                <a:solidFill>
                  <a:schemeClr val="tx1"/>
                </a:solidFill>
              </a:rPr>
              <a:t> </a:t>
            </a:r>
            <a:r>
              <a:rPr lang="it-IT" sz="2400" dirty="0" smtClean="0">
                <a:solidFill>
                  <a:schemeClr val="tx1"/>
                </a:solidFill>
              </a:rPr>
              <a:t>control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METACOGNIZIONE E DIDATTICA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it-IT" sz="2600" dirty="0" smtClean="0">
                <a:solidFill>
                  <a:srgbClr val="002060"/>
                </a:solidFill>
              </a:rPr>
              <a:t>TECNOLOGIE DIDATTICHE METACOGNITIVE</a:t>
            </a:r>
          </a:p>
          <a:p>
            <a:pPr algn="ctr">
              <a:buFont typeface="Wingdings" pitchFamily="2" charset="2"/>
              <a:buNone/>
            </a:pPr>
            <a:endParaRPr lang="it-IT" sz="2600" dirty="0" smtClean="0">
              <a:solidFill>
                <a:srgbClr val="002060"/>
              </a:solidFill>
            </a:endParaRPr>
          </a:p>
          <a:p>
            <a:r>
              <a:rPr lang="it-IT" sz="2600" dirty="0" smtClean="0"/>
              <a:t>Il colloquio metacognitivo</a:t>
            </a:r>
          </a:p>
          <a:p>
            <a:r>
              <a:rPr lang="it-IT" sz="2600" dirty="0" smtClean="0"/>
              <a:t>Le procedure di problem solving</a:t>
            </a:r>
          </a:p>
          <a:p>
            <a:r>
              <a:rPr lang="it-IT" sz="2600" dirty="0" smtClean="0"/>
              <a:t>Il piano di lavoro</a:t>
            </a:r>
          </a:p>
          <a:p>
            <a:r>
              <a:rPr lang="it-IT" sz="2600" dirty="0" smtClean="0"/>
              <a:t>Il goal setting</a:t>
            </a:r>
          </a:p>
          <a:p>
            <a:r>
              <a:rPr lang="it-IT" sz="2600" dirty="0" smtClean="0"/>
              <a:t>Il questionario metacognitivo</a:t>
            </a:r>
          </a:p>
          <a:p>
            <a:r>
              <a:rPr lang="it-IT" sz="2600" dirty="0" smtClean="0"/>
              <a:t>L’apprendimento cooperativo</a:t>
            </a:r>
          </a:p>
          <a:p>
            <a:r>
              <a:rPr lang="it-IT" sz="2600" dirty="0" smtClean="0"/>
              <a:t>Guide disciplinari metacognitive</a:t>
            </a:r>
          </a:p>
          <a:p>
            <a:r>
              <a:rPr lang="it-IT" sz="2600" dirty="0" smtClean="0"/>
              <a:t>L’autobiografia formativa</a:t>
            </a:r>
          </a:p>
          <a:p>
            <a:r>
              <a:rPr lang="it-IT" sz="2600" dirty="0" smtClean="0"/>
              <a:t>La lezione metacognitiva</a:t>
            </a:r>
          </a:p>
          <a:p>
            <a:endParaRPr lang="it-IT" sz="2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METACOGNIZIONE E DIDATTICA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it-IT" sz="2400" dirty="0" smtClean="0"/>
              <a:t>    Nel lavoro di concettualizzazione e di riflessione metacognitiva orientato al cambiamento dei concetti posseduti, si sollecitano una serie di azioni cognitive: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it-IT" sz="2400" dirty="0" smtClean="0"/>
          </a:p>
          <a:p>
            <a:pPr>
              <a:lnSpc>
                <a:spcPct val="80000"/>
              </a:lnSpc>
            </a:pPr>
            <a:r>
              <a:rPr lang="it-IT" sz="2400" dirty="0" smtClean="0"/>
              <a:t>L’esplicitazione di preconoscenze e misconoscenze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La messa in relazione di concetti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La costruzione autonoma e creativa di concetti, costrutti o teorie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L’interazione tra conoscenze pregresse e nuove informazioni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L’interazione tra le teorie e le scoperte proprie, il pensare e il fare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La sottolineatura delle dissonanze concettuali</a:t>
            </a:r>
            <a:endParaRPr lang="it-IT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LEZIONE METACOGNITIVA</a:t>
            </a:r>
            <a:r>
              <a:rPr lang="it-IT" sz="2800" dirty="0" smtClean="0">
                <a:solidFill>
                  <a:srgbClr val="002060"/>
                </a:solidFill>
              </a:rPr>
              <a:t/>
            </a:r>
            <a:br>
              <a:rPr lang="it-IT" sz="2800" dirty="0" smtClean="0">
                <a:solidFill>
                  <a:srgbClr val="00206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it-IT" sz="2400" dirty="0" smtClean="0"/>
              <a:t>E’ un assetto della lezione tenuta da uno o più docenti ad un gruppo di allievi, alla luce dei principi e delle modalità che si inscrivono entro il fenomeno della metacognizione e della relativa teorizzazione.</a:t>
            </a:r>
          </a:p>
          <a:p>
            <a:pPr>
              <a:lnSpc>
                <a:spcPct val="90000"/>
              </a:lnSpc>
              <a:buNone/>
            </a:pPr>
            <a:endParaRPr lang="it-IT" sz="2400" dirty="0" smtClean="0"/>
          </a:p>
          <a:p>
            <a:pPr>
              <a:lnSpc>
                <a:spcPct val="90000"/>
              </a:lnSpc>
            </a:pPr>
            <a:r>
              <a:rPr lang="it-IT" sz="2400" dirty="0" smtClean="0"/>
              <a:t>Persegue lo scopo di potenziare i processi cognitivi negli allievi e di rendere più efficaci sia l’apprendimento che i successivi processi di elaborazione dell’apprendimento in cui consiste la conoscenza o apprendimento significativo.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LEZIONE METACOGNITIVA 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it-IT" sz="2400" dirty="0" smtClean="0"/>
              <a:t>Agisce su due versanti:</a:t>
            </a:r>
          </a:p>
          <a:p>
            <a:pPr algn="ctr">
              <a:buFont typeface="Wingdings" pitchFamily="2" charset="2"/>
              <a:buNone/>
            </a:pPr>
            <a:endParaRPr lang="it-IT" sz="2400" dirty="0" smtClean="0"/>
          </a:p>
          <a:p>
            <a:r>
              <a:rPr lang="it-IT" sz="2400" dirty="0" smtClean="0"/>
              <a:t> conoscenza delle proprie caratteristiche psichiche (cognitive, intellettive, affettive, relazionali)</a:t>
            </a:r>
          </a:p>
          <a:p>
            <a:pPr>
              <a:buFont typeface="Wingdings" pitchFamily="2" charset="2"/>
              <a:buNone/>
            </a:pPr>
            <a:endParaRPr lang="it-IT" sz="2400" dirty="0" smtClean="0"/>
          </a:p>
          <a:p>
            <a:r>
              <a:rPr lang="it-IT" sz="2400" dirty="0" smtClean="0"/>
              <a:t>controllo del lavoro da svolgere, quindi la conoscenza del cosa e del come sarà svolto, la scelta del materiale, dei modi di lavoro, delle fonti.</a:t>
            </a:r>
            <a:endParaRPr lang="it-IT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LEZIONE METACOGNITIVA 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71500" indent="-571500" algn="ctr">
              <a:lnSpc>
                <a:spcPct val="90000"/>
              </a:lnSpc>
              <a:buFont typeface="Wingdings" pitchFamily="2" charset="2"/>
              <a:buNone/>
            </a:pPr>
            <a:r>
              <a:rPr lang="it-IT" sz="2600" dirty="0" smtClean="0">
                <a:solidFill>
                  <a:srgbClr val="002060"/>
                </a:solidFill>
              </a:rPr>
              <a:t>INDICATORI</a:t>
            </a:r>
          </a:p>
          <a:p>
            <a:pPr marL="571500" indent="-571500" algn="ctr">
              <a:lnSpc>
                <a:spcPct val="90000"/>
              </a:lnSpc>
              <a:buFont typeface="Wingdings" pitchFamily="2" charset="2"/>
              <a:buNone/>
            </a:pPr>
            <a:endParaRPr lang="it-IT" sz="2600" dirty="0" smtClean="0"/>
          </a:p>
          <a:p>
            <a:pPr marL="571500" indent="-571500">
              <a:lnSpc>
                <a:spcPct val="90000"/>
              </a:lnSpc>
            </a:pPr>
            <a:r>
              <a:rPr lang="it-IT" sz="2600" dirty="0" smtClean="0"/>
              <a:t>DEFINIZIONE DEL CAMPO DI LAVORO</a:t>
            </a:r>
          </a:p>
          <a:p>
            <a:pPr marL="571500" indent="-571500">
              <a:lnSpc>
                <a:spcPct val="90000"/>
              </a:lnSpc>
            </a:pPr>
            <a:r>
              <a:rPr lang="it-IT" sz="2600" dirty="0" smtClean="0"/>
              <a:t>INDICAZIONE DEI FINI E DELLE COMPETENZE ATTESE</a:t>
            </a:r>
          </a:p>
          <a:p>
            <a:pPr marL="571500" indent="-571500">
              <a:lnSpc>
                <a:spcPct val="90000"/>
              </a:lnSpc>
            </a:pPr>
            <a:r>
              <a:rPr lang="it-IT" sz="2600" dirty="0" smtClean="0"/>
              <a:t>STIMA DELLE DIFFICOLTA’ DEL COMPITO</a:t>
            </a:r>
          </a:p>
          <a:p>
            <a:pPr marL="571500" indent="-571500">
              <a:lnSpc>
                <a:spcPct val="90000"/>
              </a:lnSpc>
            </a:pPr>
            <a:r>
              <a:rPr lang="it-IT" sz="2600" dirty="0" smtClean="0"/>
              <a:t>STILE ESPOSITIVO</a:t>
            </a:r>
          </a:p>
          <a:p>
            <a:pPr marL="571500" indent="-571500">
              <a:lnSpc>
                <a:spcPct val="90000"/>
              </a:lnSpc>
            </a:pPr>
            <a:r>
              <a:rPr lang="it-IT" sz="2600" dirty="0" smtClean="0"/>
              <a:t>INDICAZIONE DELLE FONTI TEORICHE</a:t>
            </a:r>
          </a:p>
          <a:p>
            <a:pPr marL="571500" indent="-571500">
              <a:lnSpc>
                <a:spcPct val="90000"/>
              </a:lnSpc>
            </a:pPr>
            <a:r>
              <a:rPr lang="it-IT" sz="2600" dirty="0" smtClean="0"/>
              <a:t>CONNESSIONI AL PREGRESSO</a:t>
            </a:r>
          </a:p>
          <a:p>
            <a:pPr marL="571500" indent="-571500">
              <a:lnSpc>
                <a:spcPct val="90000"/>
              </a:lnSpc>
            </a:pPr>
            <a:r>
              <a:rPr lang="it-IT" sz="2600" dirty="0" smtClean="0"/>
              <a:t>RINFORZO SUI CONCETTI-CHIAVE</a:t>
            </a:r>
          </a:p>
          <a:p>
            <a:pPr marL="571500" indent="-571500">
              <a:lnSpc>
                <a:spcPct val="90000"/>
              </a:lnSpc>
            </a:pPr>
            <a:r>
              <a:rPr lang="it-IT" sz="2600" dirty="0" smtClean="0"/>
              <a:t>MAPPE CONCETTUALI</a:t>
            </a:r>
          </a:p>
          <a:p>
            <a:pPr marL="571500" indent="-571500">
              <a:lnSpc>
                <a:spcPct val="90000"/>
              </a:lnSpc>
            </a:pPr>
            <a:r>
              <a:rPr lang="it-IT" sz="2600" dirty="0" smtClean="0"/>
              <a:t>AUTOVALUTAZIONE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STILE DIDATTICO METACOGNITIVO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Azione metacognitiva personale del docente</a:t>
            </a:r>
          </a:p>
          <a:p>
            <a:r>
              <a:rPr lang="it-IT" sz="2400" dirty="0" smtClean="0"/>
              <a:t>Interesse per gli stili cognitivi propri e degli allievi</a:t>
            </a:r>
          </a:p>
          <a:p>
            <a:r>
              <a:rPr lang="it-IT" sz="2400" dirty="0" smtClean="0"/>
              <a:t>Favorire la consapevolezza del compito</a:t>
            </a:r>
          </a:p>
          <a:p>
            <a:r>
              <a:rPr lang="it-IT" sz="2400" dirty="0" smtClean="0"/>
              <a:t>Favorire la consapevolezza degli scopi e delle competenze da raggiungere</a:t>
            </a:r>
          </a:p>
          <a:p>
            <a:r>
              <a:rPr lang="it-IT" sz="2400" dirty="0" smtClean="0"/>
              <a:t>Favorire l’intuizione delle difficoltà del compito</a:t>
            </a:r>
          </a:p>
          <a:p>
            <a:r>
              <a:rPr lang="it-IT" sz="2400" dirty="0" smtClean="0"/>
              <a:t>Attivare momenti di riflessione sulle proprie preferenze cognitivo /strategiche, sul metodo di studio</a:t>
            </a:r>
          </a:p>
          <a:p>
            <a:r>
              <a:rPr lang="it-IT" sz="2400" dirty="0" smtClean="0"/>
              <a:t>Attivare momenti di scelta delle modalità didattiche, materiali, modalità di valutazione …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STILE DIDATTICO METACOGNITIVO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it-IT" sz="2400" dirty="0" smtClean="0"/>
              <a:t>Favorire momenti di confronto, scambio, conflitto, approccio critico …</a:t>
            </a:r>
          </a:p>
          <a:p>
            <a:r>
              <a:rPr lang="it-IT" sz="2400" dirty="0" smtClean="0"/>
              <a:t>Favorire attività di gruppo e di apprendimento cooperativo</a:t>
            </a:r>
          </a:p>
          <a:p>
            <a:r>
              <a:rPr lang="it-IT" sz="2400" dirty="0" smtClean="0"/>
              <a:t>Attivare l’uso di mappe concettuali</a:t>
            </a:r>
          </a:p>
          <a:p>
            <a:r>
              <a:rPr lang="it-IT" sz="2400" dirty="0" smtClean="0"/>
              <a:t>Attivare le tecnologie didattiche metacognitive</a:t>
            </a:r>
          </a:p>
          <a:p>
            <a:r>
              <a:rPr lang="it-IT" sz="2400" dirty="0" smtClean="0"/>
              <a:t>Concludere ogni attività con una valutazione dell’andamento del lavoro</a:t>
            </a:r>
          </a:p>
          <a:p>
            <a:endParaRPr lang="it-IT" sz="3600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STILE DIDATTICO METACOGNITIVO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it-IT" sz="2400" dirty="0" smtClean="0"/>
              <a:t>Riflessioni sullo stile metacognitivo:</a:t>
            </a:r>
          </a:p>
          <a:p>
            <a:pPr algn="ctr">
              <a:buFont typeface="Wingdings" pitchFamily="2" charset="2"/>
              <a:buNone/>
            </a:pPr>
            <a:endParaRPr lang="it-IT" sz="2400" dirty="0" smtClean="0"/>
          </a:p>
          <a:p>
            <a:pPr>
              <a:buFont typeface="Wingdings" pitchFamily="2" charset="2"/>
              <a:buNone/>
            </a:pPr>
            <a:r>
              <a:rPr lang="it-IT" sz="2400" dirty="0" smtClean="0"/>
              <a:t>    Quali conoscenze, abilità e competenze deve avere il docente che lavora con la didattica metacognitiva?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1465</Words>
  <PresentationFormat>Presentazione su schermo (4:3)</PresentationFormat>
  <Paragraphs>255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4" baseType="lpstr">
      <vt:lpstr>Tema di Office</vt:lpstr>
      <vt:lpstr>        Università degli Studi di Macerata Facoltà di Scienze della formazione      </vt:lpstr>
      <vt:lpstr>DIDATTICA PER CONCETTI METACOGNIZIONE</vt:lpstr>
      <vt:lpstr> DIDATTICA PER CONCETTI   Il modello di Damiano </vt:lpstr>
      <vt:lpstr> DIDATTICA PER CONCETTI  Il modello di Damiano </vt:lpstr>
      <vt:lpstr> DIDATTICA PER CONCETTI  Il modello di Damiano </vt:lpstr>
      <vt:lpstr>DIDATTICA PER CONCETTI  Il modello di Damiano </vt:lpstr>
      <vt:lpstr> DIDATTICA PER CONCETTI  Il modello di Damiano </vt:lpstr>
      <vt:lpstr> DIDATTICA PER CONCETTI La  rete tra concetti e la progettazione per concetti </vt:lpstr>
      <vt:lpstr>DIDATTICA PER CONCETTI La  rete tra concetti e la progettazione per concetti</vt:lpstr>
      <vt:lpstr> DIDATTICA PER CONCETTI  Indicatori didattici </vt:lpstr>
      <vt:lpstr>METACOGNIZIONE Definizione </vt:lpstr>
      <vt:lpstr>METACOGNIZIONE ORIGINE E FONTI</vt:lpstr>
      <vt:lpstr>METACOGNIZIONE MODELLI  E  TEORIE</vt:lpstr>
      <vt:lpstr>METACOGNIZIONE MODELLI E  TEORIE</vt:lpstr>
      <vt:lpstr>METACOGNIZIONE MODELLI E  TEORIE</vt:lpstr>
      <vt:lpstr>METACOGNIZIONE MODELLI E  TEORIE</vt:lpstr>
      <vt:lpstr>METACOGNIZIONE MODELLI E  TEORIE</vt:lpstr>
      <vt:lpstr>METACOGNIZIONE MODELLI E  TEORIE</vt:lpstr>
      <vt:lpstr>METACOGNIZIONE AMBITI DI STUDIO</vt:lpstr>
      <vt:lpstr>METACOGNIZIONE AMBITI DI STUDIO  </vt:lpstr>
      <vt:lpstr>Metacognizione e didattica </vt:lpstr>
      <vt:lpstr>Metacognizione e didattica </vt:lpstr>
      <vt:lpstr>METACOGNIZIONE E DIDATTICA </vt:lpstr>
      <vt:lpstr>METACOGNIZIONE E DIDATTICA </vt:lpstr>
      <vt:lpstr>METACOGNIZIONE E DIDATTICA </vt:lpstr>
      <vt:lpstr>METACOGNIZIONE E DIDATTICA </vt:lpstr>
      <vt:lpstr>METACOGNIZIONE E DIDATTICA </vt:lpstr>
      <vt:lpstr> LEZIONE METACOGNITIVA </vt:lpstr>
      <vt:lpstr>LEZIONE METACOGNITIVA  </vt:lpstr>
      <vt:lpstr>LEZIONE METACOGNITIVA  </vt:lpstr>
      <vt:lpstr>STILE DIDATTICO METACOGNITIVO </vt:lpstr>
      <vt:lpstr>STILE DIDATTICO METACOGNITIVO </vt:lpstr>
      <vt:lpstr>STILE DIDATTICO METACOGNITIVO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Università degli Studi di Macerata Facoltà di Scienze della formazione      </dc:title>
  <dc:creator>Angela</dc:creator>
  <cp:lastModifiedBy>Angela</cp:lastModifiedBy>
  <cp:revision>23</cp:revision>
  <dcterms:created xsi:type="dcterms:W3CDTF">2010-12-03T10:58:45Z</dcterms:created>
  <dcterms:modified xsi:type="dcterms:W3CDTF">2010-12-09T14:11:42Z</dcterms:modified>
</cp:coreProperties>
</file>