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12/01/2011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133600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/>
              <a:t>Università degli Studi di Macerata</a:t>
            </a:r>
            <a:r>
              <a:rPr lang="it-IT" sz="2400" cap="all" dirty="0"/>
              <a:t/>
            </a:r>
            <a:br>
              <a:rPr lang="it-IT" sz="2400" cap="all" dirty="0"/>
            </a:br>
            <a:r>
              <a:rPr lang="it-IT" sz="2400" cap="all" dirty="0"/>
              <a:t>Facoltà di Scienze della formazione</a:t>
            </a:r>
            <a:br>
              <a:rPr lang="it-IT" sz="2400" cap="all" dirty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/>
              <a:t> </a:t>
            </a: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b="1" cap="all" dirty="0" smtClean="0"/>
              <a:t/>
            </a:r>
            <a:br>
              <a:rPr lang="it-IT" sz="2400" b="1" cap="all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endParaRPr lang="it-IT" sz="2400" dirty="0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47800" y="2895600"/>
            <a:ext cx="7010400" cy="2667000"/>
          </a:xfrm>
          <a:ln>
            <a:solidFill>
              <a:srgbClr val="FFC000"/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SCIENZE DELL’EDUCAZIONE E DELLA FORMAZIONE</a:t>
            </a:r>
            <a: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it-IT" sz="2400" b="1" dirty="0" smtClean="0">
              <a:solidFill>
                <a:schemeClr val="tx2"/>
              </a:solidFill>
            </a:endParaRPr>
          </a:p>
          <a:p>
            <a:pPr eaLnBrk="1" hangingPunct="1"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DIDATTICA GENERALE  - MODULO A  </a:t>
            </a:r>
          </a:p>
          <a:p>
            <a:pPr eaLnBrk="1" hangingPunct="1">
              <a:defRPr/>
            </a:pPr>
            <a:r>
              <a:rPr lang="it-IT" b="1" dirty="0" smtClean="0">
                <a:solidFill>
                  <a:schemeClr val="tx2"/>
                </a:solidFill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</a:rPr>
              <a:t>I  SEMESTRE      A.A. 2010/11</a:t>
            </a:r>
            <a:r>
              <a:rPr lang="it-IT" dirty="0" smtClean="0">
                <a:solidFill>
                  <a:schemeClr val="tx2"/>
                </a:solidFill>
              </a:rPr>
              <a:t/>
            </a:r>
            <a:br>
              <a:rPr lang="it-IT" dirty="0" smtClean="0">
                <a:solidFill>
                  <a:schemeClr val="tx2"/>
                </a:solidFill>
              </a:rPr>
            </a:br>
            <a:endParaRPr lang="it-IT" dirty="0" smtClean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14800" y="304800"/>
            <a:ext cx="7143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DIDATTICA COME NARRAZIONE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>
              <a:buNone/>
            </a:pPr>
            <a:r>
              <a:rPr lang="it-IT" sz="2400" dirty="0" smtClean="0"/>
              <a:t>Narrazione e conoscenza in </a:t>
            </a:r>
            <a:r>
              <a:rPr lang="it-IT" sz="2400" dirty="0" smtClean="0"/>
              <a:t>Bruner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Narrazione come atto mentale in Gardner</a:t>
            </a:r>
          </a:p>
          <a:p>
            <a:pPr>
              <a:buNone/>
            </a:pPr>
            <a:r>
              <a:rPr lang="it-IT" sz="2400" dirty="0" smtClean="0"/>
              <a:t>Narrazione come strumento culturale in </a:t>
            </a:r>
            <a:r>
              <a:rPr lang="it-IT" sz="2400" dirty="0" smtClean="0"/>
              <a:t>Morin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Narrazione e clinica</a:t>
            </a:r>
          </a:p>
          <a:p>
            <a:pPr>
              <a:buNone/>
            </a:pPr>
            <a:r>
              <a:rPr lang="it-IT" sz="2400" dirty="0" smtClean="0"/>
              <a:t>Narrazione e didattica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conoscenza in </a:t>
            </a:r>
            <a:r>
              <a:rPr lang="it-IT" sz="2800" dirty="0" smtClean="0">
                <a:solidFill>
                  <a:srgbClr val="FF0000"/>
                </a:solidFill>
              </a:rPr>
              <a:t>Bruner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L’esperienza umana è mediata dal racconto.</a:t>
            </a:r>
          </a:p>
          <a:p>
            <a:pPr>
              <a:buNone/>
            </a:pPr>
            <a:r>
              <a:rPr lang="it-IT" sz="2400" dirty="0" smtClean="0"/>
              <a:t>Tendenza umana a narrare, a comunicare, a negoziare.</a:t>
            </a:r>
          </a:p>
          <a:p>
            <a:pPr>
              <a:buNone/>
            </a:pPr>
            <a:r>
              <a:rPr lang="it-IT" sz="2400" dirty="0" smtClean="0"/>
              <a:t>Disponibilità alla narrazione.</a:t>
            </a:r>
          </a:p>
          <a:p>
            <a:pPr>
              <a:buNone/>
            </a:pPr>
            <a:r>
              <a:rPr lang="it-IT" sz="2400" dirty="0" smtClean="0"/>
              <a:t>Pratiche narrative nell’educazione.</a:t>
            </a:r>
          </a:p>
          <a:p>
            <a:pPr>
              <a:buNone/>
            </a:pPr>
            <a:r>
              <a:rPr lang="it-IT" sz="2400" dirty="0" smtClean="0"/>
              <a:t>Esistenza del pensiero narrativo.</a:t>
            </a:r>
          </a:p>
          <a:p>
            <a:pPr>
              <a:buNone/>
            </a:pPr>
            <a:r>
              <a:rPr lang="it-IT" sz="2400" dirty="0" smtClean="0"/>
              <a:t>Principio narrativo come fonte della conoscenza.</a:t>
            </a:r>
          </a:p>
          <a:p>
            <a:pPr lvl="1" algn="just">
              <a:buNone/>
            </a:pPr>
            <a:r>
              <a:rPr lang="it-IT" sz="2400" dirty="0" smtClean="0"/>
              <a:t>Serve per dare lo sviluppo diacronico di una disciplina.</a:t>
            </a:r>
          </a:p>
          <a:p>
            <a:pPr lvl="1" algn="just">
              <a:buNone/>
            </a:pPr>
            <a:r>
              <a:rPr lang="it-IT" sz="2400" dirty="0" smtClean="0"/>
              <a:t>Procedere didattico per progressivi approfondimenti (curriculum a spirale).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conoscenza in </a:t>
            </a:r>
            <a:r>
              <a:rPr lang="it-IT" sz="2800" dirty="0" smtClean="0">
                <a:solidFill>
                  <a:srgbClr val="FF0000"/>
                </a:solidFill>
              </a:rPr>
              <a:t>Bruner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Costruire la conoscenza</a:t>
            </a:r>
          </a:p>
          <a:p>
            <a:pPr>
              <a:buNone/>
            </a:pPr>
            <a:r>
              <a:rPr lang="it-IT" sz="2400" dirty="0" smtClean="0"/>
              <a:t>Raccontare la conoscenza</a:t>
            </a:r>
          </a:p>
          <a:p>
            <a:pPr>
              <a:buNone/>
            </a:pPr>
            <a:r>
              <a:rPr lang="it-IT" sz="2400" dirty="0" smtClean="0"/>
              <a:t>Confrontare la conoscenza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Proprietà della narrazione: è composta da una sequenza di eventi e di stati mentali.</a:t>
            </a:r>
          </a:p>
          <a:p>
            <a:pPr>
              <a:buNone/>
            </a:pPr>
            <a:r>
              <a:rPr lang="it-IT" sz="2400" dirty="0" smtClean="0"/>
              <a:t>Attiva un sistema di mediazione interpretativa tra l’uomo e il mondo.</a:t>
            </a:r>
          </a:p>
          <a:p>
            <a:pPr>
              <a:buNone/>
            </a:pPr>
            <a:r>
              <a:rPr lang="it-IT" sz="2400" dirty="0" smtClean="0"/>
              <a:t>Il narrare è collegato alla spiegazione. Pensiero narrativo e pensiero logico.</a:t>
            </a:r>
          </a:p>
          <a:p>
            <a:pPr>
              <a:buNone/>
            </a:pPr>
            <a:r>
              <a:rPr lang="it-IT" sz="2400" dirty="0" smtClean="0"/>
              <a:t>Narrazione e spiegazione.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conoscenza in </a:t>
            </a:r>
            <a:r>
              <a:rPr lang="it-IT" sz="2800" dirty="0" smtClean="0">
                <a:solidFill>
                  <a:srgbClr val="FF0000"/>
                </a:solidFill>
              </a:rPr>
              <a:t>Bruner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400" dirty="0" smtClean="0"/>
              <a:t>La narrazione fornisce una conoscenza più articolata sul piano umano e sociale.</a:t>
            </a:r>
          </a:p>
          <a:p>
            <a:pPr>
              <a:buNone/>
            </a:pPr>
            <a:r>
              <a:rPr lang="it-IT" sz="2400" dirty="0" smtClean="0"/>
              <a:t>Essa rende il senso della pluralità delle concezioni o teorie.</a:t>
            </a:r>
          </a:p>
          <a:p>
            <a:pPr>
              <a:buNone/>
            </a:pPr>
            <a:r>
              <a:rPr lang="it-IT" sz="2400" dirty="0" smtClean="0"/>
              <a:t>Metodi interpretativi e narrativi.</a:t>
            </a:r>
          </a:p>
          <a:p>
            <a:pPr>
              <a:buNone/>
            </a:pPr>
            <a:r>
              <a:rPr lang="it-IT" sz="2400" dirty="0" smtClean="0"/>
              <a:t>Narrazione e educazione.</a:t>
            </a:r>
          </a:p>
          <a:p>
            <a:pPr>
              <a:buNone/>
            </a:pPr>
            <a:r>
              <a:rPr lang="it-IT" sz="2400" dirty="0" smtClean="0"/>
              <a:t>L’azione </a:t>
            </a:r>
            <a:r>
              <a:rPr lang="it-IT" sz="2400" dirty="0" smtClean="0"/>
              <a:t>narativa</a:t>
            </a:r>
            <a:r>
              <a:rPr lang="it-IT" sz="2400" dirty="0" smtClean="0"/>
              <a:t> è:</a:t>
            </a:r>
          </a:p>
          <a:p>
            <a:pPr>
              <a:buFontTx/>
              <a:buChar char="-"/>
            </a:pPr>
            <a:r>
              <a:rPr lang="it-IT" sz="2400" dirty="0" smtClean="0"/>
              <a:t>Uno specifico atteggiamento umano,</a:t>
            </a:r>
          </a:p>
          <a:p>
            <a:pPr>
              <a:buFontTx/>
              <a:buChar char="-"/>
            </a:pPr>
            <a:r>
              <a:rPr lang="it-IT" sz="2400" dirty="0" smtClean="0"/>
              <a:t>Modo di pensiero,</a:t>
            </a:r>
          </a:p>
          <a:p>
            <a:pPr>
              <a:buFontTx/>
              <a:buChar char="-"/>
            </a:pPr>
            <a:r>
              <a:rPr lang="it-IT" sz="2400" dirty="0" smtClean="0"/>
              <a:t>Espressione della visione della cultura, dei saperi e delle discipline,</a:t>
            </a:r>
          </a:p>
          <a:p>
            <a:pPr>
              <a:buFontTx/>
              <a:buChar char="-"/>
            </a:pPr>
            <a:r>
              <a:rPr lang="it-IT" sz="2400" dirty="0" smtClean="0"/>
              <a:t>Modalità della comunicazione umana,</a:t>
            </a:r>
          </a:p>
          <a:p>
            <a:pPr>
              <a:buFontTx/>
              <a:buChar char="-"/>
            </a:pPr>
            <a:r>
              <a:rPr lang="it-IT" sz="2400" dirty="0" smtClean="0"/>
              <a:t>Modalità educativa e didattica.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conoscenza in </a:t>
            </a:r>
            <a:r>
              <a:rPr lang="it-IT" sz="2800" dirty="0" smtClean="0">
                <a:solidFill>
                  <a:srgbClr val="FF0000"/>
                </a:solidFill>
              </a:rPr>
              <a:t>Bruner</a:t>
            </a:r>
            <a:r>
              <a:rPr lang="it-IT" sz="2800" dirty="0" smtClean="0">
                <a:solidFill>
                  <a:srgbClr val="FF0000"/>
                </a:solidFill>
              </a:rPr>
              <a:t/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VALORI DEL NARRARE: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È un modo di essere del pensiero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Analizza e esprime cultura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Incrementa la conoscenza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Favorisce l’interpretazione e la predizione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Favorisce la negoziazione delle conoscenze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Favorisce una versione del mondo</a:t>
            </a: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come atto mentale in Gardner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Approcci narrativi per la comprensione dei concetti attraverso la produzione o l’ascolto di storie, reali o fantastiche che veicolano le idee da acquisire.</a:t>
            </a:r>
          </a:p>
          <a:p>
            <a:pPr>
              <a:buNone/>
            </a:pPr>
            <a:r>
              <a:rPr lang="it-IT" sz="2400" dirty="0" smtClean="0"/>
              <a:t>    la narrazione attiva l’intelligenza linguistica  e personale.</a:t>
            </a:r>
          </a:p>
          <a:p>
            <a:pPr>
              <a:buNone/>
            </a:pPr>
            <a:r>
              <a:rPr lang="it-IT" sz="2400" dirty="0" smtClean="0"/>
              <a:t>Si applica a temi culturali.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come strumento culturale in </a:t>
            </a:r>
            <a:r>
              <a:rPr lang="it-IT" sz="2800" dirty="0" smtClean="0">
                <a:solidFill>
                  <a:srgbClr val="FF0000"/>
                </a:solidFill>
              </a:rPr>
              <a:t>Morin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Narrare e costruire sapere.</a:t>
            </a:r>
          </a:p>
          <a:p>
            <a:pPr>
              <a:buNone/>
            </a:pPr>
            <a:r>
              <a:rPr lang="it-IT" sz="2400" dirty="0" smtClean="0"/>
              <a:t>Narrazione, conoscenza e cultura.</a:t>
            </a:r>
          </a:p>
          <a:p>
            <a:pPr>
              <a:buNone/>
            </a:pPr>
            <a:r>
              <a:rPr lang="it-IT" sz="2400" dirty="0" smtClean="0"/>
              <a:t>Dimensione storica in ogni disciplina.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clinica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Approccio diacronico nella pedagogia e nella formazione.</a:t>
            </a:r>
          </a:p>
          <a:p>
            <a:pPr>
              <a:buNone/>
            </a:pPr>
            <a:r>
              <a:rPr lang="it-IT" sz="2400" dirty="0" smtClean="0"/>
              <a:t>Approccio clinico diacronico nella diagnostica, nella progettazione, nella formazione con l’autoanalisi, l’autobiografia, analisi della storia pregressa.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Pensiero autobiografico, dialogo con se stessi, introspezione, rivisitazione e sintesi della propria storia (Demetrio).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Valorizzare la dimensione narrativa e gli strumenti narrativi.</a:t>
            </a:r>
          </a:p>
          <a:p>
            <a:pPr>
              <a:buNone/>
            </a:pPr>
            <a:r>
              <a:rPr lang="it-IT" sz="2400" dirty="0" smtClean="0"/>
              <a:t>Attenzione alla comunicazione.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La narrazione è un media trasversale, si adatta.</a:t>
            </a:r>
          </a:p>
          <a:p>
            <a:pPr>
              <a:buNone/>
            </a:pPr>
            <a:r>
              <a:rPr lang="it-IT" sz="2400" dirty="0" smtClean="0"/>
              <a:t>La narrazione può:</a:t>
            </a:r>
          </a:p>
          <a:p>
            <a:pPr>
              <a:buFontTx/>
              <a:buChar char="-"/>
            </a:pPr>
            <a:r>
              <a:rPr lang="it-IT" sz="2400" dirty="0" smtClean="0"/>
              <a:t>Integrare la spiegazione</a:t>
            </a:r>
          </a:p>
          <a:p>
            <a:pPr>
              <a:buFontTx/>
              <a:buChar char="-"/>
            </a:pPr>
            <a:r>
              <a:rPr lang="it-IT" sz="2400" dirty="0" smtClean="0"/>
              <a:t>Coniugare sincronico e diacronico</a:t>
            </a:r>
          </a:p>
          <a:p>
            <a:pPr>
              <a:buFontTx/>
              <a:buChar char="-"/>
            </a:pPr>
            <a:r>
              <a:rPr lang="it-IT" sz="2400" dirty="0" smtClean="0"/>
              <a:t>Favorire la comprensione dei fatti, dei contesti, dei punti di vista, delle intenzioni mentali e delle motivazioni </a:t>
            </a:r>
          </a:p>
          <a:p>
            <a:pPr>
              <a:buFontTx/>
              <a:buChar char="-"/>
            </a:pPr>
            <a:r>
              <a:rPr lang="it-IT" sz="2400" dirty="0" smtClean="0"/>
              <a:t>Favorisce il pensiero riflessivo, la negoziazione di conoscenze.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Narrazione e didattica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Valore affettivo del narrare, piacere del testo, piacere dell’indugio.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Modalità didattiche:</a:t>
            </a:r>
          </a:p>
          <a:p>
            <a:pPr>
              <a:buNone/>
            </a:pPr>
            <a:r>
              <a:rPr lang="it-IT" sz="2400" dirty="0" smtClean="0"/>
              <a:t>Dal narrare al leggere,</a:t>
            </a:r>
          </a:p>
          <a:p>
            <a:pPr>
              <a:buNone/>
            </a:pPr>
            <a:r>
              <a:rPr lang="it-IT" sz="2400" dirty="0" smtClean="0"/>
              <a:t>Storia della lingua,</a:t>
            </a:r>
          </a:p>
          <a:p>
            <a:pPr>
              <a:buNone/>
            </a:pPr>
            <a:r>
              <a:rPr lang="it-IT" sz="2400" dirty="0" smtClean="0"/>
              <a:t>Narrazioni e stili, narrazione e tipi testuali, narrazione e teatro, narrazioni e storia dei narratori, storie dei personaggi, autobiografia, </a:t>
            </a:r>
            <a:r>
              <a:rPr lang="it-IT" sz="2400" dirty="0" smtClean="0"/>
              <a:t>fotobiografia</a:t>
            </a:r>
            <a:r>
              <a:rPr lang="it-IT" sz="2400" dirty="0" smtClean="0"/>
              <a:t>, narrazione cooperativa.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>Narrazione e didattica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AUTOBIOGRAFIA FORMATIVA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Forma di narrazione del proprio vissuto in riferimento a una esperienza di formazione.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Contiene: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I momenti principali del percorso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Le esperienze più significative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Il proprio vissuto emotivo, affettivo, intellettivo e relazionale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Autovalutazioni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Serve per:</a:t>
            </a:r>
          </a:p>
          <a:p>
            <a:pPr>
              <a:buFontTx/>
              <a:buChar char="-"/>
            </a:pPr>
            <a:r>
              <a:rPr lang="it-IT" sz="2400" dirty="0" smtClean="0"/>
              <a:t>Dimensionare l’esperienza, il senso</a:t>
            </a:r>
          </a:p>
          <a:p>
            <a:pPr>
              <a:buFontTx/>
              <a:buChar char="-"/>
            </a:pPr>
            <a:r>
              <a:rPr lang="it-IT" sz="2400" dirty="0" smtClean="0"/>
              <a:t>Rilanciare la propria progettualità</a:t>
            </a:r>
          </a:p>
          <a:p>
            <a:pPr>
              <a:buFontTx/>
              <a:buChar char="-"/>
            </a:pPr>
            <a:r>
              <a:rPr lang="it-IT" sz="2400" dirty="0" smtClean="0"/>
              <a:t>Valutare il proprio comportamento </a:t>
            </a:r>
            <a:r>
              <a:rPr lang="it-IT" sz="2400" dirty="0" smtClean="0"/>
              <a:t>apprenditivo</a:t>
            </a:r>
            <a:r>
              <a:rPr lang="it-IT" sz="2400" dirty="0" smtClean="0"/>
              <a:t>, emotivo e relazionale</a:t>
            </a:r>
          </a:p>
          <a:p>
            <a:pPr>
              <a:buFontTx/>
              <a:buChar char="-"/>
            </a:pPr>
            <a:r>
              <a:rPr lang="it-IT" sz="2400" dirty="0" smtClean="0"/>
              <a:t>Compiere azioni di </a:t>
            </a:r>
            <a:r>
              <a:rPr lang="it-IT" sz="2400" dirty="0" smtClean="0"/>
              <a:t>metacognizione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Esercitare l’attitudine a leggersi </a:t>
            </a:r>
            <a:r>
              <a:rPr lang="it-IT" sz="2400" dirty="0" smtClean="0"/>
              <a:t>narrativamente</a:t>
            </a:r>
            <a:r>
              <a:rPr lang="it-IT" sz="2400" dirty="0" smtClean="0"/>
              <a:t>.</a:t>
            </a:r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Narrazione e didattica</a:t>
            </a:r>
            <a:br>
              <a:rPr lang="it-IT" sz="2800" dirty="0" smtClean="0">
                <a:solidFill>
                  <a:srgbClr val="FF0000"/>
                </a:solidFill>
              </a:rPr>
            </a:b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Scrittura di educazione: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- Diario professionale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Relazioni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Lettere</a:t>
            </a:r>
          </a:p>
          <a:p>
            <a:pPr>
              <a:buFontTx/>
              <a:buChar char="-"/>
            </a:pPr>
            <a:r>
              <a:rPr lang="it-IT" sz="2400" dirty="0" smtClean="0">
                <a:solidFill>
                  <a:schemeClr val="tx1"/>
                </a:solidFill>
              </a:rPr>
              <a:t>romanzi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602</Words>
  <PresentationFormat>Presentazione su schermo (4:3)</PresentationFormat>
  <Paragraphs>101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Tema di Office</vt:lpstr>
      <vt:lpstr>        Università degli Studi di Macerata Facoltà di Scienze della formazione      </vt:lpstr>
      <vt:lpstr>DIDATTICA COME NARRAZIONE</vt:lpstr>
      <vt:lpstr>Narrazione e conoscenza in Bruner </vt:lpstr>
      <vt:lpstr>Narrazione e conoscenza in Bruner </vt:lpstr>
      <vt:lpstr>Narrazione e conoscenza in Bruner </vt:lpstr>
      <vt:lpstr>Narrazione e conoscenza in Bruner </vt:lpstr>
      <vt:lpstr>Narrazione come atto mentale in Gardner</vt:lpstr>
      <vt:lpstr>Narrazione come strumento culturale in Morin</vt:lpstr>
      <vt:lpstr>Narrazione e clinica </vt:lpstr>
      <vt:lpstr>Narrazione e didattica </vt:lpstr>
      <vt:lpstr>Narrazione e didattica </vt:lpstr>
      <vt:lpstr>Narrazione e didattica </vt:lpstr>
      <vt:lpstr>Narrazione e didattica </vt:lpstr>
      <vt:lpstr>Narrazione e didattica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Università degli Studi di Macerata Facoltà di Scienze della formazione      </dc:title>
  <dc:creator>Angela</dc:creator>
  <cp:lastModifiedBy>Angela</cp:lastModifiedBy>
  <cp:revision>10</cp:revision>
  <dcterms:created xsi:type="dcterms:W3CDTF">2011-01-10T14:27:28Z</dcterms:created>
  <dcterms:modified xsi:type="dcterms:W3CDTF">2011-01-12T11:57:51Z</dcterms:modified>
</cp:coreProperties>
</file>