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2133600"/>
          </a:xfrm>
          <a:ln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/>
              <a:t>Università degli Studi di Macerata</a:t>
            </a:r>
            <a:r>
              <a:rPr lang="it-IT" sz="2400" cap="all" dirty="0"/>
              <a:t/>
            </a:r>
            <a:br>
              <a:rPr lang="it-IT" sz="2400" cap="all" dirty="0"/>
            </a:br>
            <a:r>
              <a:rPr lang="it-IT" sz="2400" cap="all" dirty="0"/>
              <a:t>Facoltà di Scienze della formazione</a:t>
            </a:r>
            <a:br>
              <a:rPr lang="it-IT" sz="2400" cap="all" dirty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dirty="0"/>
              <a:t> </a:t>
            </a: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dirty="0" smtClean="0"/>
              <a:t/>
            </a:r>
            <a:br>
              <a:rPr lang="it-IT" sz="2400" dirty="0" smtClean="0"/>
            </a:br>
            <a:endParaRPr lang="it-IT" sz="2400" dirty="0" smtClean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47800" y="2895600"/>
            <a:ext cx="7010400" cy="2667000"/>
          </a:xfrm>
          <a:ln>
            <a:solidFill>
              <a:srgbClr val="FFC00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it-IT" sz="24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SCIENZE DELL’EDUCAZIONE E DELLA FORMAZIONE</a:t>
            </a:r>
            <a:r>
              <a:rPr lang="it-IT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it-IT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it-IT" sz="2400" b="1" dirty="0" smtClean="0">
              <a:solidFill>
                <a:schemeClr val="tx2"/>
              </a:solidFill>
            </a:endParaRPr>
          </a:p>
          <a:p>
            <a:pPr eaLnBrk="1" hangingPunct="1">
              <a:defRPr/>
            </a:pPr>
            <a:r>
              <a:rPr lang="it-IT" sz="2400" b="1" dirty="0" smtClean="0">
                <a:solidFill>
                  <a:schemeClr val="tx2"/>
                </a:solidFill>
              </a:rPr>
              <a:t>DIDATTICA GENERALE  - MODULO A  </a:t>
            </a:r>
          </a:p>
          <a:p>
            <a:pPr eaLnBrk="1" hangingPunct="1">
              <a:defRPr/>
            </a:pPr>
            <a:r>
              <a:rPr lang="it-IT" b="1" dirty="0" smtClean="0">
                <a:solidFill>
                  <a:schemeClr val="tx2"/>
                </a:solidFill>
              </a:rPr>
              <a:t> </a:t>
            </a:r>
            <a:r>
              <a:rPr lang="it-IT" sz="2400" b="1" dirty="0" smtClean="0">
                <a:solidFill>
                  <a:schemeClr val="tx2"/>
                </a:solidFill>
              </a:rPr>
              <a:t>I  SEMESTRE      A.A. 2010/11</a:t>
            </a:r>
            <a:r>
              <a:rPr lang="it-IT" dirty="0" smtClean="0">
                <a:solidFill>
                  <a:schemeClr val="tx2"/>
                </a:solidFill>
              </a:rPr>
              <a:t/>
            </a:r>
            <a:br>
              <a:rPr lang="it-IT" dirty="0" smtClean="0">
                <a:solidFill>
                  <a:schemeClr val="tx2"/>
                </a:solidFill>
              </a:rPr>
            </a:br>
            <a:endParaRPr lang="it-IT" dirty="0" smtClean="0"/>
          </a:p>
        </p:txBody>
      </p:sp>
      <p:pic>
        <p:nvPicPr>
          <p:cNvPr id="2052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114800" y="304800"/>
            <a:ext cx="7143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LA TEORIA DELLA MENTE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SOMMARIO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Definizioni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Quadro storico sulla Teoria della mente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Tre prospettive teoriche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Sviluppo della teoria della mente e della falsa credenza 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Teoria della mente e deficit di cognizione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Cecità mentale e deficit di coerenza centrale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Linee educative e didattiche</a:t>
            </a:r>
          </a:p>
          <a:p>
            <a:pPr>
              <a:buNone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/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3100" dirty="0" smtClean="0">
                <a:solidFill>
                  <a:srgbClr val="FF0000"/>
                </a:solidFill>
              </a:rPr>
              <a:t>Definizioni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    </a:t>
            </a:r>
            <a:r>
              <a:rPr lang="it-IT" sz="2400" dirty="0" smtClean="0">
                <a:solidFill>
                  <a:srgbClr val="002060"/>
                </a:solidFill>
              </a:rPr>
              <a:t>La teoria della mente </a:t>
            </a:r>
            <a:r>
              <a:rPr lang="it-IT" sz="2400" dirty="0" smtClean="0"/>
              <a:t>è la capacità di intuire o comprendere gli stati mentali propri e altrui, i pensieri, le credenze, i ragionamenti, le inferenze, le emozioni, le intenzioni e i bisogni sulla base dell’osservazione del comportamento e del contesto e dell’inferenza di significato.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Il sistema di inferenze permette di:</a:t>
            </a:r>
          </a:p>
          <a:p>
            <a:pPr>
              <a:buNone/>
            </a:pPr>
            <a:r>
              <a:rPr lang="it-IT" sz="2400" dirty="0" smtClean="0"/>
              <a:t>- Dare significato al comportamento.</a:t>
            </a:r>
          </a:p>
          <a:p>
            <a:pPr>
              <a:buNone/>
            </a:pPr>
            <a:r>
              <a:rPr lang="it-IT" sz="2400" dirty="0" smtClean="0"/>
              <a:t>- Prevedere il comportamento.</a:t>
            </a:r>
            <a:endParaRPr lang="it-IT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Definizioni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     Stati mentali:</a:t>
            </a:r>
          </a:p>
          <a:p>
            <a:pPr>
              <a:buNone/>
            </a:pPr>
            <a:r>
              <a:rPr lang="it-IT" sz="2400" dirty="0" smtClean="0"/>
              <a:t>     Sono le condizioni psichiche vissute dalle persone e che esprimono le funzioni umane nel loro complesso.</a:t>
            </a:r>
          </a:p>
          <a:p>
            <a:pPr>
              <a:buNone/>
            </a:pPr>
            <a:r>
              <a:rPr lang="it-IT" sz="2400" dirty="0" smtClean="0"/>
              <a:t>  Ogni stato dell’uomo può essere oggettivato, rappresentato e comunicato.</a:t>
            </a:r>
          </a:p>
          <a:p>
            <a:pPr>
              <a:buNone/>
            </a:pPr>
            <a:r>
              <a:rPr lang="it-IT" sz="2400" dirty="0" smtClean="0"/>
              <a:t>Il cervello genera l’intenzionalità, la consapevolezza mentale, il pensiero e l’esperienza della realtà.</a:t>
            </a:r>
            <a:endParaRPr lang="it-IT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storico sulla Teoria della mente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it-IT" sz="2400" dirty="0" smtClean="0"/>
              <a:t>Fine 900:</a:t>
            </a:r>
          </a:p>
          <a:p>
            <a:pPr>
              <a:buNone/>
            </a:pPr>
            <a:r>
              <a:rPr lang="it-IT" sz="2400" dirty="0" smtClean="0"/>
              <a:t>Si sviluppano dei modelli d interpretazione del funzionamento della mente in generale e della elaborazione delle informazioni.</a:t>
            </a:r>
          </a:p>
          <a:p>
            <a:pPr>
              <a:buNone/>
            </a:pPr>
            <a:r>
              <a:rPr lang="it-IT" sz="2400" dirty="0" smtClean="0"/>
              <a:t>1978:</a:t>
            </a:r>
          </a:p>
          <a:p>
            <a:pPr>
              <a:buNone/>
            </a:pPr>
            <a:r>
              <a:rPr lang="it-IT" sz="2400" dirty="0" smtClean="0"/>
              <a:t>Ricerche sui primati non umani (ma è vera teoria della mente?).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Convegni del 1986:</a:t>
            </a:r>
          </a:p>
          <a:p>
            <a:pPr>
              <a:buNone/>
            </a:pPr>
            <a:r>
              <a:rPr lang="it-IT" sz="2400" dirty="0" smtClean="0"/>
              <a:t>Svolta </a:t>
            </a:r>
            <a:r>
              <a:rPr lang="it-IT" sz="2400" dirty="0" smtClean="0"/>
              <a:t>mentalista</a:t>
            </a:r>
            <a:r>
              <a:rPr lang="it-IT" sz="2400" dirty="0" smtClean="0"/>
              <a:t>: studi sulla capacità dei bambini di comprendere le intenzioni dell’altro (volere, desiderare, pensare, credere …)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Tre prospettive teoriche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9292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it-IT" sz="2400" dirty="0" smtClean="0">
                <a:solidFill>
                  <a:srgbClr val="002060"/>
                </a:solidFill>
              </a:rPr>
              <a:t>Modularità della teoria della mente (</a:t>
            </a:r>
            <a:r>
              <a:rPr lang="it-IT" sz="2400" dirty="0" smtClean="0">
                <a:solidFill>
                  <a:srgbClr val="002060"/>
                </a:solidFill>
              </a:rPr>
              <a:t>Baron-Cohen</a:t>
            </a:r>
            <a:r>
              <a:rPr lang="it-IT" sz="2400" dirty="0" smtClean="0">
                <a:solidFill>
                  <a:srgbClr val="002060"/>
                </a:solidFill>
              </a:rPr>
              <a:t> e Leslie):</a:t>
            </a:r>
          </a:p>
          <a:p>
            <a:pPr marL="457200" indent="-457200">
              <a:buNone/>
            </a:pPr>
            <a:r>
              <a:rPr lang="it-IT" sz="2400" dirty="0" smtClean="0"/>
              <a:t>        la teoria della mente si sviluppa con l’età e con la maturazione neurologica.</a:t>
            </a:r>
          </a:p>
          <a:p>
            <a:pPr marL="457200" indent="-457200">
              <a:buNone/>
            </a:pPr>
            <a:r>
              <a:rPr lang="it-IT" sz="2400" dirty="0" smtClean="0"/>
              <a:t>       Si acquista capacità di processare le informazioni sociali.</a:t>
            </a:r>
          </a:p>
          <a:p>
            <a:pPr marL="457200" indent="-457200">
              <a:buNone/>
            </a:pPr>
            <a:r>
              <a:rPr lang="it-IT" sz="2400" dirty="0" smtClean="0"/>
              <a:t>       La sede è in moduli della corteccia.</a:t>
            </a:r>
          </a:p>
          <a:p>
            <a:pPr marL="457200" indent="-457200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       E’ una forma di conoscenza sociale (intelligenza interpersonale di Gardner).</a:t>
            </a:r>
            <a:endParaRPr lang="it-IT" sz="2400" dirty="0" smtClean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it-IT" sz="2400" dirty="0" smtClean="0">
                <a:solidFill>
                  <a:srgbClr val="002060"/>
                </a:solidFill>
              </a:rPr>
              <a:t>Costruttivismo e teoria della mente (</a:t>
            </a:r>
            <a:r>
              <a:rPr lang="it-IT" sz="2400" dirty="0" smtClean="0">
                <a:solidFill>
                  <a:srgbClr val="002060"/>
                </a:solidFill>
              </a:rPr>
              <a:t>Russel</a:t>
            </a:r>
            <a:r>
              <a:rPr lang="it-IT" sz="2400" dirty="0" smtClean="0">
                <a:solidFill>
                  <a:srgbClr val="002060"/>
                </a:solidFill>
              </a:rPr>
              <a:t>, </a:t>
            </a:r>
            <a:r>
              <a:rPr lang="it-IT" sz="2400" dirty="0" smtClean="0">
                <a:solidFill>
                  <a:srgbClr val="002060"/>
                </a:solidFill>
              </a:rPr>
              <a:t>Camaioni</a:t>
            </a:r>
            <a:r>
              <a:rPr lang="it-IT" sz="2400" dirty="0" smtClean="0">
                <a:solidFill>
                  <a:srgbClr val="002060"/>
                </a:solidFill>
              </a:rPr>
              <a:t>): </a:t>
            </a:r>
          </a:p>
          <a:p>
            <a:pPr marL="457200" indent="-457200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       </a:t>
            </a:r>
            <a:r>
              <a:rPr lang="it-IT" sz="2400" dirty="0" smtClean="0">
                <a:solidFill>
                  <a:schemeClr val="tx1"/>
                </a:solidFill>
              </a:rPr>
              <a:t>la teoria della mente si sviluppa in relazione ai contesti socio-culturali. Dal possesso innato di capacità di regolazione delle attività a capacità di fare inferenze. È un processo concettuale che permette di elaborare le informazioni e di produrre costrutti teorici sugli stati mentali.</a:t>
            </a:r>
          </a:p>
          <a:p>
            <a:pPr marL="457200" indent="-457200">
              <a:buNone/>
            </a:pPr>
            <a:endParaRPr lang="it-IT" sz="2400" dirty="0" smtClean="0"/>
          </a:p>
          <a:p>
            <a:pPr marL="457200" indent="-457200">
              <a:buAutoNum type="arabicPeriod"/>
            </a:pPr>
            <a:endParaRPr lang="it-IT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Tre prospettive teoriche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it-IT" sz="2400" dirty="0" smtClean="0">
                <a:solidFill>
                  <a:srgbClr val="002060"/>
                </a:solidFill>
              </a:rPr>
              <a:t>Imitazione e teoria della mente (</a:t>
            </a:r>
            <a:r>
              <a:rPr lang="it-IT" sz="2400" dirty="0" smtClean="0">
                <a:solidFill>
                  <a:srgbClr val="002060"/>
                </a:solidFill>
              </a:rPr>
              <a:t>Camaioni</a:t>
            </a:r>
            <a:r>
              <a:rPr lang="it-IT" sz="2400" dirty="0" smtClean="0">
                <a:solidFill>
                  <a:srgbClr val="002060"/>
                </a:solidFill>
              </a:rPr>
              <a:t>):</a:t>
            </a:r>
          </a:p>
          <a:p>
            <a:pPr marL="457200" indent="-457200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       </a:t>
            </a:r>
            <a:r>
              <a:rPr lang="it-IT" sz="2400" dirty="0" smtClean="0">
                <a:solidFill>
                  <a:schemeClr val="tx1"/>
                </a:solidFill>
              </a:rPr>
              <a:t>L</a:t>
            </a:r>
            <a:r>
              <a:rPr lang="it-IT" sz="2400" dirty="0" smtClean="0">
                <a:solidFill>
                  <a:schemeClr val="tx1"/>
                </a:solidFill>
              </a:rPr>
              <a:t>a </a:t>
            </a:r>
            <a:r>
              <a:rPr lang="it-IT" sz="2400" dirty="0" smtClean="0">
                <a:solidFill>
                  <a:schemeClr val="tx1"/>
                </a:solidFill>
              </a:rPr>
              <a:t>comprensione della mente deriva dall’esperienza </a:t>
            </a:r>
            <a:r>
              <a:rPr lang="it-IT" sz="2400" dirty="0" smtClean="0">
                <a:solidFill>
                  <a:schemeClr val="tx1"/>
                </a:solidFill>
              </a:rPr>
              <a:t>mentalista</a:t>
            </a:r>
            <a:r>
              <a:rPr lang="it-IT" sz="2400" dirty="0" smtClean="0">
                <a:solidFill>
                  <a:schemeClr val="tx1"/>
                </a:solidFill>
              </a:rPr>
              <a:t> personale di immaginazione e di simulazione dell’attività mentale dell’altro, è l’immaginazione di come sarebbe la propria esperienza mentale, per poi trasferirla agli altri.</a:t>
            </a:r>
          </a:p>
          <a:p>
            <a:pPr marL="457200" indent="-457200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       E’ la capacità di simulazione/assunzione di prospettiva.</a:t>
            </a:r>
          </a:p>
          <a:p>
            <a:pPr marL="457200" indent="-457200">
              <a:buNone/>
            </a:pPr>
            <a:endParaRPr lang="it-IT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Sviluppo della teoria della mente e della falsa credenza </a:t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Nell’infanzia il bambino ha già qualche conoscenza della mente, ha  in parte la capacità di interpretare emozioni, bisogni, pensieri, credenze, fantasie.</a:t>
            </a:r>
          </a:p>
          <a:p>
            <a:pPr>
              <a:buNone/>
            </a:pPr>
            <a:r>
              <a:rPr lang="it-IT" sz="2400" dirty="0" smtClean="0"/>
              <a:t>Il bambino ha una precoce capacità di imitare gesti,visi, comprende che esiste qualcosa di simile a se stesso (</a:t>
            </a:r>
            <a:r>
              <a:rPr lang="it-IT" sz="2400" dirty="0" smtClean="0"/>
              <a:t>Meltzoff</a:t>
            </a:r>
            <a:r>
              <a:rPr lang="it-IT" sz="2400" dirty="0" smtClean="0"/>
              <a:t> e </a:t>
            </a:r>
            <a:r>
              <a:rPr lang="it-IT" sz="2400" dirty="0" smtClean="0"/>
              <a:t>Gospnik</a:t>
            </a:r>
            <a:r>
              <a:rPr lang="it-IT" sz="2400" dirty="0" smtClean="0"/>
              <a:t>). Ha uno schema corporeo personale, fa esperienza di ciò che è simile a </a:t>
            </a:r>
            <a:r>
              <a:rPr lang="it-IT" sz="2400" dirty="0" smtClean="0"/>
              <a:t>lui.</a:t>
            </a: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Nel secondo anno di vita si sviluppa la comunicazione intenzionale di tipo dichiarativo per indurre un cambiamento nello stato mentale dell’interlocutore (</a:t>
            </a:r>
            <a:r>
              <a:rPr lang="it-IT" sz="2400" dirty="0" smtClean="0"/>
              <a:t>Camaioni</a:t>
            </a:r>
            <a:r>
              <a:rPr lang="it-IT" sz="2400" dirty="0" smtClean="0"/>
              <a:t>).</a:t>
            </a:r>
            <a:endParaRPr lang="it-IT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Sviluppo della teoria della mente e della falsa credenza 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Il bambino ha una precoce capacità di imitazione che poi si sviluppa progressivamente (imitazione in presenza, in differita, comprensione di imitazioni, simbolizzazione di modelli di </a:t>
            </a:r>
            <a:r>
              <a:rPr lang="it-IT" sz="2400" dirty="0" smtClean="0"/>
              <a:t>Piaget</a:t>
            </a:r>
            <a:r>
              <a:rPr lang="it-IT" sz="2400" dirty="0" smtClean="0"/>
              <a:t>).</a:t>
            </a:r>
          </a:p>
          <a:p>
            <a:pPr>
              <a:buNone/>
            </a:pPr>
            <a:r>
              <a:rPr lang="it-IT" sz="2400" dirty="0" smtClean="0"/>
              <a:t>Il bambino di 3 anni ha una capacità di intuire che le azioni hanno origine da  idee e da rappresentazioni mentali.</a:t>
            </a:r>
          </a:p>
          <a:p>
            <a:pPr>
              <a:buNone/>
            </a:pPr>
            <a:r>
              <a:rPr lang="it-IT" sz="2400" dirty="0" smtClean="0"/>
              <a:t>È una abilità cognitiva (</a:t>
            </a:r>
            <a:r>
              <a:rPr lang="it-IT" sz="2400" dirty="0" smtClean="0"/>
              <a:t>Wellman</a:t>
            </a:r>
            <a:r>
              <a:rPr lang="it-IT" sz="2400" dirty="0" smtClean="0"/>
              <a:t>).</a:t>
            </a:r>
            <a:endParaRPr lang="it-IT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Sviluppo della teoria della mente e della falsa credenza 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Atteggiamenti precursori prima dei 3 anni:</a:t>
            </a:r>
          </a:p>
          <a:p>
            <a:pPr>
              <a:buFontTx/>
              <a:buChar char="-"/>
            </a:pPr>
            <a:r>
              <a:rPr lang="it-IT" sz="2400" dirty="0" smtClean="0"/>
              <a:t>Attenzione condivisa: far proprio un interesse visivo dell’adulto, condividere un interesse (</a:t>
            </a:r>
            <a:r>
              <a:rPr lang="it-IT" sz="2400" dirty="0" smtClean="0"/>
              <a:t>Baron-Cohen</a:t>
            </a:r>
            <a:r>
              <a:rPr lang="it-IT" sz="2400" dirty="0" smtClean="0"/>
              <a:t>).</a:t>
            </a:r>
          </a:p>
          <a:p>
            <a:pPr>
              <a:buFontTx/>
              <a:buChar char="-"/>
            </a:pPr>
            <a:r>
              <a:rPr lang="it-IT" sz="2400" dirty="0" smtClean="0"/>
              <a:t>Comunicazione intenzionale proto-comunicativa: capacità di comunicare un proprio interesse all’adulto direzionando il proprio sguardo sull’oggetto e sul volto dell’adulto alternativamente (</a:t>
            </a:r>
            <a:r>
              <a:rPr lang="it-IT" sz="2400" dirty="0" smtClean="0"/>
              <a:t>Camaioni</a:t>
            </a:r>
            <a:r>
              <a:rPr lang="it-IT" sz="2400" dirty="0" smtClean="0"/>
              <a:t>).</a:t>
            </a:r>
          </a:p>
          <a:p>
            <a:pPr>
              <a:buFontTx/>
              <a:buChar char="-"/>
            </a:pPr>
            <a:r>
              <a:rPr lang="it-IT" sz="2400" dirty="0" smtClean="0"/>
              <a:t>Gioco di finzione: capacità di far finta, di modificare il significato di oggetti, gesti, ambienti.</a:t>
            </a:r>
          </a:p>
          <a:p>
            <a:pPr>
              <a:buFontTx/>
              <a:buChar char="-"/>
            </a:pPr>
            <a:endParaRPr lang="it-IT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Sviluppo della teoria della mente e della falsa credenza 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it-IT" sz="2400" dirty="0" smtClean="0"/>
              <a:t>A 5 anni il bambino è in grado di:</a:t>
            </a:r>
          </a:p>
          <a:p>
            <a:pPr>
              <a:buFontTx/>
              <a:buChar char="-"/>
            </a:pPr>
            <a:r>
              <a:rPr lang="it-IT" sz="2400" dirty="0" smtClean="0"/>
              <a:t>Distinguere tra realtà e credenza</a:t>
            </a:r>
          </a:p>
          <a:p>
            <a:pPr>
              <a:buFontTx/>
              <a:buChar char="-"/>
            </a:pPr>
            <a:r>
              <a:rPr lang="it-IT" sz="2400" dirty="0" smtClean="0"/>
              <a:t>Intuire/prevedere le credenze, i desideri, le emozioni, l’intenzionalità degli altri.</a:t>
            </a:r>
          </a:p>
          <a:p>
            <a:pPr>
              <a:buFontTx/>
              <a:buChar char="-"/>
            </a:pPr>
            <a:r>
              <a:rPr lang="it-IT" sz="2400" dirty="0" smtClean="0"/>
              <a:t>Prevedere il comportamento degli altri.</a:t>
            </a:r>
          </a:p>
          <a:p>
            <a:pPr>
              <a:buFontTx/>
              <a:buChar char="-"/>
            </a:pPr>
            <a:r>
              <a:rPr lang="it-IT" sz="2400" dirty="0" smtClean="0"/>
              <a:t>Imitare gli altri in presenza.</a:t>
            </a:r>
          </a:p>
          <a:p>
            <a:pPr>
              <a:buFontTx/>
              <a:buChar char="-"/>
            </a:pPr>
            <a:r>
              <a:rPr lang="it-IT" sz="2400" dirty="0" smtClean="0"/>
              <a:t>Imitare in differita.</a:t>
            </a:r>
          </a:p>
          <a:p>
            <a:pPr>
              <a:buFontTx/>
              <a:buChar char="-"/>
            </a:pPr>
            <a:r>
              <a:rPr lang="it-IT" sz="2400" dirty="0" smtClean="0"/>
              <a:t>Percepire e apprezzare gli altri che li imitano.</a:t>
            </a:r>
          </a:p>
          <a:p>
            <a:pPr>
              <a:buFontTx/>
              <a:buChar char="-"/>
            </a:pPr>
            <a:r>
              <a:rPr lang="it-IT" sz="2400" dirty="0" smtClean="0"/>
              <a:t>Connettere i propri comportamenti con l’imitazione che ne fanno gli altri.</a:t>
            </a:r>
          </a:p>
          <a:p>
            <a:pPr>
              <a:buFontTx/>
              <a:buChar char="-"/>
            </a:pPr>
            <a:r>
              <a:rPr lang="it-IT" sz="2400" dirty="0" smtClean="0"/>
              <a:t>Attribuire il comportamento a motivi interni.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Sviluppo della teoria della mente e della falsa credenza 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La teoria della mente presuppone la presenza e lo sviluppo di altre funzioni:</a:t>
            </a:r>
          </a:p>
          <a:p>
            <a:pPr>
              <a:buFontTx/>
              <a:buChar char="-"/>
            </a:pPr>
            <a:r>
              <a:rPr lang="it-IT" sz="2400" dirty="0" smtClean="0"/>
              <a:t>Percezione dell’oggetto permanente</a:t>
            </a:r>
          </a:p>
          <a:p>
            <a:pPr>
              <a:buFontTx/>
              <a:buChar char="-"/>
            </a:pPr>
            <a:r>
              <a:rPr lang="it-IT" sz="2400" dirty="0" smtClean="0"/>
              <a:t>Imitazione</a:t>
            </a:r>
          </a:p>
          <a:p>
            <a:pPr>
              <a:buFontTx/>
              <a:buChar char="-"/>
            </a:pPr>
            <a:r>
              <a:rPr lang="it-IT" sz="2400" dirty="0" smtClean="0"/>
              <a:t>Imitazione differita</a:t>
            </a:r>
          </a:p>
          <a:p>
            <a:pPr>
              <a:buFontTx/>
              <a:buChar char="-"/>
            </a:pPr>
            <a:r>
              <a:rPr lang="it-IT" sz="2400" dirty="0" smtClean="0"/>
              <a:t>Decentramento cognitivo</a:t>
            </a:r>
          </a:p>
          <a:p>
            <a:pPr>
              <a:buFontTx/>
              <a:buChar char="-"/>
            </a:pPr>
            <a:r>
              <a:rPr lang="it-IT" sz="2400" dirty="0" smtClean="0"/>
              <a:t>Simbolizzazione</a:t>
            </a:r>
          </a:p>
          <a:p>
            <a:pPr>
              <a:buFontTx/>
              <a:buChar char="-"/>
            </a:pPr>
            <a:r>
              <a:rPr lang="it-IT" sz="2400" dirty="0" smtClean="0"/>
              <a:t>Reversibilità del pensiero.</a:t>
            </a:r>
            <a:endParaRPr lang="it-IT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Sviluppo della teoria della mente e della falsa credenza 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     La </a:t>
            </a:r>
            <a:r>
              <a:rPr lang="it-IT" sz="2400" dirty="0" smtClean="0"/>
              <a:t>falsa credenza è la capacità di attribuire credenze ad altre persone, lo stato psichico, di intuire il senso, di prevedere il comportamento (vedi esperimenti con le bambole </a:t>
            </a:r>
            <a:r>
              <a:rPr lang="it-IT" sz="2400" dirty="0" smtClean="0"/>
              <a:t>Baron-Cohen</a:t>
            </a:r>
            <a:r>
              <a:rPr lang="it-IT" sz="2400" dirty="0" smtClean="0"/>
              <a:t>).</a:t>
            </a:r>
            <a:endParaRPr lang="it-IT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Teoria della mente e deficit di cognizione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it-IT" sz="2400" dirty="0" smtClean="0"/>
              <a:t>Deficit di teoria della mente:</a:t>
            </a:r>
          </a:p>
          <a:p>
            <a:pPr>
              <a:buNone/>
            </a:pPr>
            <a:r>
              <a:rPr lang="it-IT" sz="2400" dirty="0" smtClean="0"/>
              <a:t>È l’incapacità di attribuire e comprendere gli stati mentali propri e altrui e di prevedere il comportamento.</a:t>
            </a:r>
          </a:p>
          <a:p>
            <a:pPr>
              <a:buNone/>
            </a:pPr>
            <a:r>
              <a:rPr lang="it-IT" sz="2400" dirty="0" smtClean="0"/>
              <a:t>È una competenza assente o fortemente deficitaria nei soggetti autistici.</a:t>
            </a:r>
          </a:p>
          <a:p>
            <a:pPr>
              <a:buNone/>
            </a:pPr>
            <a:r>
              <a:rPr lang="it-IT" sz="2400" dirty="0" smtClean="0"/>
              <a:t>Si manifesta nell’incapacità o difficoltà di:</a:t>
            </a:r>
          </a:p>
          <a:p>
            <a:pPr>
              <a:buFontTx/>
              <a:buChar char="-"/>
            </a:pPr>
            <a:r>
              <a:rPr lang="it-IT" sz="2400" dirty="0" smtClean="0"/>
              <a:t>Orientare lo sguardo all’adulto</a:t>
            </a:r>
          </a:p>
          <a:p>
            <a:pPr>
              <a:buFontTx/>
              <a:buChar char="-"/>
            </a:pPr>
            <a:r>
              <a:rPr lang="it-IT" sz="2400" dirty="0" smtClean="0"/>
              <a:t>Comunicare visivamente il proprio interesse agli adulti</a:t>
            </a:r>
          </a:p>
          <a:p>
            <a:pPr>
              <a:buFontTx/>
              <a:buChar char="-"/>
            </a:pPr>
            <a:r>
              <a:rPr lang="it-IT" sz="2400" dirty="0" smtClean="0"/>
              <a:t>Tenere il contatto oculare</a:t>
            </a:r>
          </a:p>
          <a:p>
            <a:pPr>
              <a:buFontTx/>
              <a:buChar char="-"/>
            </a:pPr>
            <a:r>
              <a:rPr lang="it-IT" sz="2400" dirty="0" smtClean="0"/>
              <a:t>Eseguire gesti di comunicazione</a:t>
            </a:r>
          </a:p>
          <a:p>
            <a:pPr>
              <a:buFontTx/>
              <a:buChar char="-"/>
            </a:pPr>
            <a:r>
              <a:rPr lang="it-IT" sz="2400" dirty="0" smtClean="0"/>
              <a:t>Eseguire giochi di finzione</a:t>
            </a:r>
          </a:p>
          <a:p>
            <a:pPr>
              <a:buFontTx/>
              <a:buChar char="-"/>
            </a:pPr>
            <a:endParaRPr lang="it-IT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Teoria della mente e deficit di cognizione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E’ incapacità meta-rappresentativa (deficit cognitivo specifico – scuola inglese).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È incapacità emozionale (cause socio-affettive  per </a:t>
            </a:r>
            <a:r>
              <a:rPr lang="it-IT" sz="2400" dirty="0" smtClean="0"/>
              <a:t>Hobson</a:t>
            </a:r>
            <a:r>
              <a:rPr lang="it-IT" sz="2400" dirty="0" smtClean="0"/>
              <a:t>), difficoltà a scoprire le reazioni emozionali su di sé e negli altri e collegare il linguaggio allo stato </a:t>
            </a:r>
            <a:r>
              <a:rPr lang="it-IT" sz="2400" dirty="0" smtClean="0"/>
              <a:t>emotivo-affettivo</a:t>
            </a:r>
            <a:r>
              <a:rPr lang="it-IT" sz="2400" dirty="0" smtClean="0"/>
              <a:t> dell’interlocutore.</a:t>
            </a:r>
            <a:endParaRPr lang="it-IT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Cecità mentale e deficit di coerenza centrale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CECITA’ MENTALE</a:t>
            </a:r>
          </a:p>
          <a:p>
            <a:pPr>
              <a:buNone/>
            </a:pPr>
            <a:r>
              <a:rPr lang="it-IT" sz="2400" dirty="0" smtClean="0"/>
              <a:t>E’ la presunta incapacità di decifrare gli occhi e le espressioni facciali degli altri, lo stato emozionale e relazionale.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4 competenze:</a:t>
            </a:r>
          </a:p>
          <a:p>
            <a:pPr marL="457200" indent="-457200">
              <a:buAutoNum type="arabicPeriod"/>
            </a:pPr>
            <a:r>
              <a:rPr lang="it-IT" sz="2400" dirty="0" smtClean="0"/>
              <a:t>intenzionalità: attraverso l’interpretazione di scopi e desideri.</a:t>
            </a:r>
          </a:p>
          <a:p>
            <a:pPr marL="457200" indent="-457200">
              <a:buAutoNum type="arabicPeriod"/>
            </a:pPr>
            <a:r>
              <a:rPr lang="it-IT" sz="2400" dirty="0" smtClean="0"/>
              <a:t>Direzione degli occhi: rilevare lo sguardo e l’attività percettiva.</a:t>
            </a:r>
          </a:p>
          <a:p>
            <a:pPr marL="457200" indent="-457200">
              <a:buAutoNum type="arabicPeriod"/>
            </a:pPr>
            <a:r>
              <a:rPr lang="it-IT" sz="2400" dirty="0" smtClean="0"/>
              <a:t>Attenzione condivisa: attenzione allo stesso oggetto o evento da parte di altri.</a:t>
            </a:r>
          </a:p>
          <a:p>
            <a:pPr marL="457200" indent="-457200">
              <a:buAutoNum type="arabicPeriod"/>
            </a:pPr>
            <a:r>
              <a:rPr lang="it-IT" sz="2400" dirty="0" smtClean="0"/>
              <a:t>Teoria della mente: percezione degli stati mentali altrui.</a:t>
            </a:r>
          </a:p>
          <a:p>
            <a:pPr marL="457200" indent="-457200">
              <a:buAutoNum type="arabicPeriod"/>
            </a:pPr>
            <a:endParaRPr lang="it-IT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Cecità mentale e deficit di coerenza centrale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COERENZA CENTRALE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E’ la naturale tendenza dei processi cognitivi umani a ricondurre l’insieme degli stimoli e delle rappresentazioni mentali verso un livello unitario e centrale che ne garantisce la visione d’insieme e la meta-rappresentazione.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È la </a:t>
            </a:r>
            <a:r>
              <a:rPr lang="it-IT" sz="2400" dirty="0" smtClean="0">
                <a:solidFill>
                  <a:schemeClr val="tx1"/>
                </a:solidFill>
              </a:rPr>
              <a:t>mentalizzazione</a:t>
            </a:r>
            <a:r>
              <a:rPr lang="it-IT" sz="2400" dirty="0" smtClean="0">
                <a:solidFill>
                  <a:schemeClr val="tx1"/>
                </a:solidFill>
              </a:rPr>
              <a:t>, la coerenza interna, carente nel soggetto autistico.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Linee educative e didattiche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Per i soggetti autistici:</a:t>
            </a:r>
          </a:p>
          <a:p>
            <a:pPr>
              <a:buFontTx/>
              <a:buChar char="-"/>
            </a:pPr>
            <a:r>
              <a:rPr lang="it-IT" sz="2400" dirty="0" smtClean="0"/>
              <a:t>Insegnare a riconoscere le emozioni.</a:t>
            </a:r>
          </a:p>
          <a:p>
            <a:pPr>
              <a:buFontTx/>
              <a:buChar char="-"/>
            </a:pPr>
            <a:r>
              <a:rPr lang="it-IT" sz="2400" dirty="0" smtClean="0"/>
              <a:t>Insegnate a discriminare le false credenze.</a:t>
            </a:r>
          </a:p>
          <a:p>
            <a:pPr>
              <a:buFontTx/>
              <a:buChar char="-"/>
            </a:pPr>
            <a:r>
              <a:rPr lang="it-IT" sz="2400" dirty="0" smtClean="0"/>
              <a:t>Insegnare il gioco di finzione.</a:t>
            </a:r>
          </a:p>
          <a:p>
            <a:pPr>
              <a:buFontTx/>
              <a:buChar char="-"/>
            </a:pPr>
            <a:endParaRPr lang="it-IT" sz="2400" dirty="0" smtClean="0"/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Linee educative e didattiche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it-IT" sz="2400" dirty="0" smtClean="0"/>
              <a:t>Azioni didattiche </a:t>
            </a:r>
            <a:r>
              <a:rPr lang="it-IT" sz="2400" dirty="0" smtClean="0"/>
              <a:t>metacognitive</a:t>
            </a:r>
            <a:r>
              <a:rPr lang="it-IT" sz="2400" dirty="0" smtClean="0"/>
              <a:t>:</a:t>
            </a:r>
          </a:p>
          <a:p>
            <a:pPr>
              <a:buFontTx/>
              <a:buChar char="-"/>
            </a:pPr>
            <a:r>
              <a:rPr lang="it-IT" sz="2400" dirty="0" smtClean="0"/>
              <a:t>Sollecitare momenti di </a:t>
            </a:r>
            <a:r>
              <a:rPr lang="it-IT" sz="2400" dirty="0" smtClean="0"/>
              <a:t>metacognizione</a:t>
            </a:r>
            <a:r>
              <a:rPr lang="it-IT" sz="2400" dirty="0" smtClean="0"/>
              <a:t>.</a:t>
            </a:r>
          </a:p>
          <a:p>
            <a:pPr>
              <a:buFontTx/>
              <a:buChar char="-"/>
            </a:pPr>
            <a:r>
              <a:rPr lang="it-IT" sz="2400" dirty="0" smtClean="0"/>
              <a:t>Favorire l’autoregolazione.</a:t>
            </a:r>
          </a:p>
          <a:p>
            <a:pPr>
              <a:buFontTx/>
              <a:buChar char="-"/>
            </a:pPr>
            <a:r>
              <a:rPr lang="it-IT" sz="2400" dirty="0" smtClean="0"/>
              <a:t>Percepire stati mentali.</a:t>
            </a:r>
          </a:p>
          <a:p>
            <a:pPr>
              <a:buFontTx/>
              <a:buChar char="-"/>
            </a:pPr>
            <a:r>
              <a:rPr lang="it-IT" sz="2400" dirty="0" smtClean="0"/>
              <a:t>Orientare il locus </a:t>
            </a:r>
            <a:r>
              <a:rPr lang="it-IT" sz="2400" dirty="0" smtClean="0"/>
              <a:t>of</a:t>
            </a:r>
            <a:r>
              <a:rPr lang="it-IT" sz="2400" dirty="0" smtClean="0"/>
              <a:t> </a:t>
            </a:r>
            <a:r>
              <a:rPr lang="it-IT" sz="2400" dirty="0" smtClean="0"/>
              <a:t>control</a:t>
            </a:r>
            <a:r>
              <a:rPr lang="it-IT" sz="2400" dirty="0" smtClean="0"/>
              <a:t>.</a:t>
            </a:r>
          </a:p>
          <a:p>
            <a:pPr>
              <a:buFontTx/>
              <a:buChar char="-"/>
            </a:pPr>
            <a:r>
              <a:rPr lang="it-IT" sz="2400" dirty="0" smtClean="0"/>
              <a:t>Analizzare il linguaggio, le espressioni del viso e i linguaggi non verbali.</a:t>
            </a:r>
          </a:p>
          <a:p>
            <a:pPr>
              <a:buFontTx/>
              <a:buChar char="-"/>
            </a:pPr>
            <a:r>
              <a:rPr lang="it-IT" sz="2400" dirty="0" smtClean="0"/>
              <a:t>Favorire la lettura di testi narrativi, l’attività autobiografica, la riflessione sulle proprie emozioni.</a:t>
            </a:r>
          </a:p>
          <a:p>
            <a:pPr>
              <a:buFontTx/>
              <a:buChar char="-"/>
            </a:pPr>
            <a:r>
              <a:rPr lang="it-IT" sz="2400" dirty="0" smtClean="0"/>
              <a:t>Discriminare tra eventi e intenzioni, credenze e eventi.</a:t>
            </a:r>
          </a:p>
          <a:p>
            <a:pPr>
              <a:buFontTx/>
              <a:buChar char="-"/>
            </a:pPr>
            <a:r>
              <a:rPr lang="it-IT" sz="2400" dirty="0" smtClean="0"/>
              <a:t>Usare predicati </a:t>
            </a:r>
            <a:r>
              <a:rPr lang="it-IT" sz="2400" dirty="0" smtClean="0"/>
              <a:t>mentalisti</a:t>
            </a:r>
            <a:r>
              <a:rPr lang="it-IT" sz="2400" dirty="0" smtClean="0"/>
              <a:t>: intuire, volere, desiderare, sperare, credere, </a:t>
            </a:r>
            <a:r>
              <a:rPr lang="it-IT" sz="2400" dirty="0" smtClean="0"/>
              <a:t>dubitare…</a:t>
            </a:r>
            <a:endParaRPr lang="it-IT" sz="2400" dirty="0" smtClean="0"/>
          </a:p>
          <a:p>
            <a:pPr>
              <a:buFontTx/>
              <a:buChar char="-"/>
            </a:pPr>
            <a:endParaRPr lang="it-IT" sz="2400" dirty="0" smtClean="0"/>
          </a:p>
          <a:p>
            <a:pPr>
              <a:buFontTx/>
              <a:buChar char="-"/>
            </a:pP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Linee educative e didattiche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Lavorare con i predicati </a:t>
            </a:r>
            <a:r>
              <a:rPr lang="it-IT" sz="2400" dirty="0" smtClean="0">
                <a:solidFill>
                  <a:srgbClr val="002060"/>
                </a:solidFill>
              </a:rPr>
              <a:t>mentalisti</a:t>
            </a:r>
            <a:r>
              <a:rPr lang="it-IT" sz="2400" dirty="0" smtClean="0">
                <a:solidFill>
                  <a:srgbClr val="002060"/>
                </a:solidFill>
              </a:rPr>
              <a:t>: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it-IT" sz="2400" dirty="0" smtClean="0">
                <a:solidFill>
                  <a:schemeClr val="tx1"/>
                </a:solidFill>
              </a:rPr>
              <a:t>Comprensione di messaggi </a:t>
            </a:r>
            <a:r>
              <a:rPr lang="it-IT" sz="2400" dirty="0" smtClean="0">
                <a:solidFill>
                  <a:schemeClr val="tx1"/>
                </a:solidFill>
              </a:rPr>
              <a:t>mentalisti</a:t>
            </a:r>
            <a:r>
              <a:rPr lang="it-IT" sz="24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r>
              <a:rPr lang="it-IT" sz="2400" dirty="0" smtClean="0">
                <a:solidFill>
                  <a:schemeClr val="tx1"/>
                </a:solidFill>
              </a:rPr>
              <a:t>Produzione di messaggi verbali </a:t>
            </a:r>
            <a:r>
              <a:rPr lang="it-IT" sz="2400" dirty="0" smtClean="0">
                <a:solidFill>
                  <a:schemeClr val="tx1"/>
                </a:solidFill>
              </a:rPr>
              <a:t>mentalisti</a:t>
            </a:r>
            <a:r>
              <a:rPr lang="it-IT" sz="24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r>
              <a:rPr lang="it-IT" sz="2400" dirty="0" smtClean="0">
                <a:solidFill>
                  <a:schemeClr val="tx1"/>
                </a:solidFill>
              </a:rPr>
              <a:t>Riflessione sui messaggi mentali </a:t>
            </a:r>
            <a:r>
              <a:rPr lang="it-IT" sz="2400" dirty="0" smtClean="0">
                <a:solidFill>
                  <a:schemeClr val="tx1"/>
                </a:solidFill>
              </a:rPr>
              <a:t>mentalisti</a:t>
            </a:r>
            <a:r>
              <a:rPr lang="it-IT" sz="24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r>
              <a:rPr lang="it-IT" sz="2400" dirty="0" smtClean="0">
                <a:solidFill>
                  <a:schemeClr val="tx1"/>
                </a:solidFill>
              </a:rPr>
              <a:t>Proiezione di stati mentali.</a:t>
            </a:r>
          </a:p>
          <a:p>
            <a:pPr>
              <a:buFontTx/>
              <a:buChar char="-"/>
            </a:pPr>
            <a:r>
              <a:rPr lang="it-IT" sz="2400" dirty="0" smtClean="0">
                <a:solidFill>
                  <a:schemeClr val="tx1"/>
                </a:solidFill>
              </a:rPr>
              <a:t>Elaborazione di concetti </a:t>
            </a:r>
            <a:r>
              <a:rPr lang="it-IT" sz="2400" dirty="0" smtClean="0">
                <a:solidFill>
                  <a:schemeClr val="tx1"/>
                </a:solidFill>
              </a:rPr>
              <a:t>mentalisti</a:t>
            </a:r>
            <a:r>
              <a:rPr lang="it-IT" sz="24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r>
              <a:rPr lang="it-IT" sz="2400" dirty="0" smtClean="0">
                <a:solidFill>
                  <a:schemeClr val="tx1"/>
                </a:solidFill>
              </a:rPr>
              <a:t>Narrazioni.</a:t>
            </a:r>
          </a:p>
          <a:p>
            <a:pPr>
              <a:buFontTx/>
              <a:buChar char="-"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1221</Words>
  <PresentationFormat>Presentazione su schermo (4:3)</PresentationFormat>
  <Paragraphs>132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Tema di Office</vt:lpstr>
      <vt:lpstr>        Università degli Studi di Macerata Facoltà di Scienze della formazione      </vt:lpstr>
      <vt:lpstr>LA TEORIA DELLA MENTE</vt:lpstr>
      <vt:lpstr> Definizioni </vt:lpstr>
      <vt:lpstr>Definizioni</vt:lpstr>
      <vt:lpstr>Quadro storico sulla Teoria della mente </vt:lpstr>
      <vt:lpstr>Tre prospettive teoriche </vt:lpstr>
      <vt:lpstr>Tre prospettive teoriche </vt:lpstr>
      <vt:lpstr>Sviluppo della teoria della mente e della falsa credenza   </vt:lpstr>
      <vt:lpstr>Sviluppo della teoria della mente e della falsa credenza  </vt:lpstr>
      <vt:lpstr>Sviluppo della teoria della mente e della falsa credenza  </vt:lpstr>
      <vt:lpstr>Sviluppo della teoria della mente e della falsa credenza  </vt:lpstr>
      <vt:lpstr>Sviluppo della teoria della mente e della falsa credenza  </vt:lpstr>
      <vt:lpstr>Sviluppo della teoria della mente e della falsa credenza  </vt:lpstr>
      <vt:lpstr>Teoria della mente e deficit di cognizione</vt:lpstr>
      <vt:lpstr>Teoria della mente e deficit di cognizione</vt:lpstr>
      <vt:lpstr>Cecità mentale e deficit di coerenza centrale </vt:lpstr>
      <vt:lpstr>Cecità mentale e deficit di coerenza centrale</vt:lpstr>
      <vt:lpstr>Linee educative e didattiche </vt:lpstr>
      <vt:lpstr>Linee educative e didattiche </vt:lpstr>
      <vt:lpstr>Linee educative e didattiche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Università degli Studi di Macerata Facoltà di Scienze della formazione      </dc:title>
  <dc:creator>Angela</dc:creator>
  <cp:lastModifiedBy>Angela</cp:lastModifiedBy>
  <cp:revision>17</cp:revision>
  <dcterms:created xsi:type="dcterms:W3CDTF">2010-12-21T21:54:06Z</dcterms:created>
  <dcterms:modified xsi:type="dcterms:W3CDTF">2011-01-12T11:56:42Z</dcterms:modified>
</cp:coreProperties>
</file>