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133600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/>
              <a:t>Università degli Studi di Macerata</a:t>
            </a: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/>
              <a:t>Facoltà di Scienze della formazione</a:t>
            </a:r>
            <a:br>
              <a:rPr lang="it-IT" sz="2400" cap="all" dirty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/>
              <a:t> </a:t>
            </a: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47800" y="2895600"/>
            <a:ext cx="7010400" cy="2667000"/>
          </a:xfrm>
          <a:ln>
            <a:solidFill>
              <a:srgbClr val="FFC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it-IT" sz="2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SCIENZE DELL’EDUCAZIONE E DELLA FORMAZIONE</a:t>
            </a:r>
            <a: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it-IT" sz="2400" b="1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it-IT" sz="2400" b="1" dirty="0" smtClean="0">
                <a:solidFill>
                  <a:schemeClr val="tx2"/>
                </a:solidFill>
              </a:rPr>
              <a:t>DIDATTICA GENERALE  - MODULO A  </a:t>
            </a:r>
          </a:p>
          <a:p>
            <a:pPr eaLnBrk="1" hangingPunct="1">
              <a:defRPr/>
            </a:pP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</a:rPr>
              <a:t>I  SEMESTRE      A.A. 2010/11</a:t>
            </a:r>
            <a:r>
              <a:rPr lang="it-IT" dirty="0" smtClean="0">
                <a:solidFill>
                  <a:schemeClr val="tx2"/>
                </a:solidFill>
              </a:rPr>
              <a:t/>
            </a:r>
            <a:br>
              <a:rPr lang="it-IT" dirty="0" smtClean="0">
                <a:solidFill>
                  <a:schemeClr val="tx2"/>
                </a:solidFill>
              </a:rPr>
            </a:br>
            <a:endParaRPr lang="it-IT" dirty="0" smtClean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14800" y="304800"/>
            <a:ext cx="7143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  E  AUTOREGOLAZIONE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>
              <a:buNone/>
            </a:pPr>
            <a:r>
              <a:rPr lang="it-IT" sz="2400" dirty="0" smtClean="0"/>
              <a:t>Evoluzione: dal comportamentismo alla metacognizione. Alcuni contributi</a:t>
            </a:r>
          </a:p>
          <a:p>
            <a:pPr>
              <a:buNone/>
            </a:pPr>
            <a:r>
              <a:rPr lang="it-IT" sz="2400" dirty="0" smtClean="0"/>
              <a:t>Il sistema attribuzionale</a:t>
            </a:r>
          </a:p>
          <a:p>
            <a:pPr>
              <a:buNone/>
            </a:pPr>
            <a:r>
              <a:rPr lang="it-IT" sz="2400" dirty="0" smtClean="0"/>
              <a:t>Modelli di autoregolazione e applicazioni</a:t>
            </a:r>
          </a:p>
          <a:p>
            <a:pPr>
              <a:buNone/>
            </a:pPr>
            <a:r>
              <a:rPr lang="it-IT" sz="2400" dirty="0" smtClean="0"/>
              <a:t>Autoistruzione verbale</a:t>
            </a:r>
          </a:p>
          <a:p>
            <a:pPr>
              <a:buNone/>
            </a:pPr>
            <a:r>
              <a:rPr lang="it-IT" sz="2400" dirty="0" smtClean="0"/>
              <a:t>Automonitoraggio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Evoluzione: dal comportamentismo alla metacognizione. Alcuni contributi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Modello di </a:t>
            </a:r>
            <a:r>
              <a:rPr lang="it-IT" sz="2400" dirty="0" smtClean="0">
                <a:solidFill>
                  <a:srgbClr val="002060"/>
                </a:solidFill>
              </a:rPr>
              <a:t>Skinner</a:t>
            </a:r>
            <a:r>
              <a:rPr lang="it-IT" sz="2400" dirty="0" smtClean="0">
                <a:solidFill>
                  <a:srgbClr val="002060"/>
                </a:solidFill>
              </a:rPr>
              <a:t>:</a:t>
            </a:r>
          </a:p>
          <a:p>
            <a:pPr>
              <a:buNone/>
            </a:pPr>
            <a:r>
              <a:rPr lang="it-IT" sz="2400" dirty="0" smtClean="0"/>
              <a:t>Nel comportamentismo: autocontrollo del comportamento per assumere rinforzi, aiuti, punizioni.</a:t>
            </a:r>
          </a:p>
          <a:p>
            <a:pPr>
              <a:buNone/>
            </a:pPr>
            <a:r>
              <a:rPr lang="it-IT" sz="2400" dirty="0" smtClean="0"/>
              <a:t>Per ottenere risposte controllate</a:t>
            </a:r>
          </a:p>
          <a:p>
            <a:pPr>
              <a:buNone/>
            </a:pPr>
            <a:r>
              <a:rPr lang="it-IT" sz="2400" dirty="0" smtClean="0"/>
              <a:t>TMC: Tecniche di modificazione del comportamento per: controllare lo stimolo, programmando gli obiettivi, scegliendo le azioni.</a:t>
            </a:r>
          </a:p>
          <a:p>
            <a:pPr>
              <a:buNone/>
            </a:pPr>
            <a:r>
              <a:rPr lang="it-IT" sz="2400" dirty="0" smtClean="0"/>
              <a:t>Nel linguaggio diventa: scelta di risposte (operanti verbali).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C’è  il lavoro della mente?</a:t>
            </a:r>
          </a:p>
          <a:p>
            <a:pPr>
              <a:buNone/>
            </a:pPr>
            <a:r>
              <a:rPr lang="it-IT" sz="2400" dirty="0" smtClean="0"/>
              <a:t>E le variabili?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Evoluzione: dal comportamentismo alla </a:t>
            </a:r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r>
              <a:rPr lang="it-IT" sz="2800" dirty="0" smtClean="0">
                <a:solidFill>
                  <a:srgbClr val="FF0000"/>
                </a:solidFill>
              </a:rPr>
              <a:t>. Alcuni contributi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Psicologia sociale – contributo di </a:t>
            </a:r>
            <a:r>
              <a:rPr lang="it-IT" sz="2400" dirty="0" smtClean="0">
                <a:solidFill>
                  <a:srgbClr val="002060"/>
                </a:solidFill>
              </a:rPr>
              <a:t>Vygotskij</a:t>
            </a: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Autoregolazione e linguaggio – comunicazione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Il linguaggio riveste la funzione di autocontrollo e di auto-orientamento del comportamento</a:t>
            </a:r>
          </a:p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FUNZIONE REGOLATRICE DEL LINGUAGGIO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Capacità di attivare e controllare l’azione del pensiero e tutte le sue manifestazioni comportamentali.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Linguaggio e condizioni sociali sono i fattori essenziali per lo sviluppo </a:t>
            </a:r>
            <a:r>
              <a:rPr lang="it-IT" sz="2400" dirty="0" smtClean="0">
                <a:solidFill>
                  <a:schemeClr val="tx1"/>
                </a:solidFill>
              </a:rPr>
              <a:t>autoregolativo</a:t>
            </a:r>
            <a:r>
              <a:rPr lang="it-IT" sz="2400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Il linguaggio sviluppa il pensiero e tutte  le funzioni psicologiche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Evoluzione: dal comportamentismo alla </a:t>
            </a:r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r>
              <a:rPr lang="it-IT" sz="2800" dirty="0" smtClean="0">
                <a:solidFill>
                  <a:srgbClr val="FF0000"/>
                </a:solidFill>
              </a:rPr>
              <a:t>. Alcuni contributi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Contributo di </a:t>
            </a:r>
            <a:r>
              <a:rPr lang="it-IT" sz="2400" dirty="0" smtClean="0">
                <a:solidFill>
                  <a:srgbClr val="002060"/>
                </a:solidFill>
              </a:rPr>
              <a:t>Lurija</a:t>
            </a: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Il linguaggio e le istruzioni verbali fanno avviare le azioni (nel bambino piccolo),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Fanno controllare il comportamento (dopo i 3 anni), per attivare forme di selezione e scelta.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L’autocontrollo verbale  si raggiunge intorno ai 4 anni e si avvia il linguaggio interiore come gestore e controllore dei comportamenti.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Coinvolgimento di tutti i blocchi del cervello.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Lobi frontali: influenzano l’attenzione nel pensiero, la regolazione della vigilanza.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Evoluzione: dal comportamentismo alla </a:t>
            </a:r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r>
              <a:rPr lang="it-IT" sz="2800" dirty="0" smtClean="0">
                <a:solidFill>
                  <a:srgbClr val="FF0000"/>
                </a:solidFill>
              </a:rPr>
              <a:t>. Alcuni contributi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Contributo di </a:t>
            </a:r>
            <a:r>
              <a:rPr lang="it-IT" sz="2400" dirty="0" smtClean="0">
                <a:solidFill>
                  <a:srgbClr val="002060"/>
                </a:solidFill>
              </a:rPr>
              <a:t>Bandura</a:t>
            </a:r>
            <a:r>
              <a:rPr lang="it-IT" sz="2400" dirty="0" smtClean="0">
                <a:solidFill>
                  <a:srgbClr val="002060"/>
                </a:solidFill>
              </a:rPr>
              <a:t> e </a:t>
            </a:r>
            <a:r>
              <a:rPr lang="it-IT" sz="2400" dirty="0" smtClean="0">
                <a:solidFill>
                  <a:srgbClr val="002060"/>
                </a:solidFill>
              </a:rPr>
              <a:t>Zimmermann</a:t>
            </a: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Modello triadico: fattore personale, ambientale, comportamentale.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Strategie: controllo del comportamento, dell’ambiente, dei processi cognitivi interni.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Livelli dell’apprendimento autoregolato: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autoregolazione comportamentale attraverso:</a:t>
            </a:r>
          </a:p>
          <a:p>
            <a:pPr marL="857250" lvl="1" indent="-457200">
              <a:buFont typeface="Wingdings" pitchFamily="2" charset="2"/>
              <a:buChar char="ü"/>
            </a:pPr>
            <a:r>
              <a:rPr lang="it-IT" sz="2000" dirty="0" smtClean="0">
                <a:solidFill>
                  <a:schemeClr val="tx1"/>
                </a:solidFill>
              </a:rPr>
              <a:t>Automonitoraggio o autovalutazione delle proprie risposte.</a:t>
            </a:r>
          </a:p>
          <a:p>
            <a:pPr marL="857250" lvl="1" indent="-457200">
              <a:buFont typeface="Wingdings" pitchFamily="2" charset="2"/>
              <a:buChar char="ü"/>
            </a:pPr>
            <a:r>
              <a:rPr lang="it-IT" sz="2000" dirty="0" smtClean="0">
                <a:solidFill>
                  <a:schemeClr val="tx1"/>
                </a:solidFill>
              </a:rPr>
              <a:t>Auto-osservazione</a:t>
            </a:r>
            <a:endParaRPr lang="it-IT" sz="2000" dirty="0" smtClean="0">
              <a:solidFill>
                <a:schemeClr val="tx1"/>
              </a:solidFill>
            </a:endParaRPr>
          </a:p>
          <a:p>
            <a:pPr marL="857250" lvl="1" indent="-457200">
              <a:buFont typeface="Wingdings" pitchFamily="2" charset="2"/>
              <a:buChar char="ü"/>
            </a:pPr>
            <a:r>
              <a:rPr lang="it-IT" sz="2000" dirty="0" smtClean="0">
                <a:solidFill>
                  <a:schemeClr val="tx1"/>
                </a:solidFill>
              </a:rPr>
              <a:t>Autovalutazione</a:t>
            </a:r>
          </a:p>
          <a:p>
            <a:pPr marL="857250" lvl="1" indent="-457200">
              <a:buFont typeface="Wingdings" pitchFamily="2" charset="2"/>
              <a:buChar char="ü"/>
            </a:pPr>
            <a:r>
              <a:rPr lang="it-IT" sz="2000" dirty="0" smtClean="0">
                <a:solidFill>
                  <a:schemeClr val="tx1"/>
                </a:solidFill>
              </a:rPr>
              <a:t>autoreazione</a:t>
            </a:r>
            <a:endParaRPr lang="it-IT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Evoluzione: dal comportamentismo alla </a:t>
            </a:r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r>
              <a:rPr lang="it-IT" sz="2800" dirty="0" smtClean="0">
                <a:solidFill>
                  <a:srgbClr val="FF0000"/>
                </a:solidFill>
              </a:rPr>
              <a:t>. Alcuni contributi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None/>
            </a:pPr>
            <a:r>
              <a:rPr lang="it-IT" sz="2400" dirty="0" smtClean="0"/>
              <a:t>2. Autoregolazione ambientale</a:t>
            </a:r>
          </a:p>
          <a:p>
            <a:pPr marL="457200" indent="-457200">
              <a:buNone/>
            </a:pPr>
            <a:r>
              <a:rPr lang="it-IT" sz="2400" dirty="0" smtClean="0"/>
              <a:t>3. Processi cognitivi interni o autoregolazione interna</a:t>
            </a:r>
          </a:p>
          <a:p>
            <a:pPr marL="457200" indent="-457200">
              <a:buNone/>
            </a:pPr>
            <a:endParaRPr lang="it-IT" sz="2400" dirty="0" smtClean="0"/>
          </a:p>
          <a:p>
            <a:pPr marL="457200" indent="-457200" algn="ctr">
              <a:buNone/>
            </a:pPr>
            <a:r>
              <a:rPr lang="it-IT" sz="2400" dirty="0" smtClean="0"/>
              <a:t>SENSO </a:t>
            </a:r>
            <a:r>
              <a:rPr lang="it-IT" sz="2400" dirty="0" smtClean="0"/>
              <a:t>DI</a:t>
            </a:r>
            <a:r>
              <a:rPr lang="it-IT" sz="2400" dirty="0" smtClean="0"/>
              <a:t> AUTO-EFFICACIA</a:t>
            </a:r>
          </a:p>
          <a:p>
            <a:pPr marL="457200" indent="-457200">
              <a:buNone/>
            </a:pPr>
            <a:r>
              <a:rPr lang="it-IT" sz="2400" dirty="0" smtClean="0"/>
              <a:t>Apprendimento di strategie di azione</a:t>
            </a:r>
          </a:p>
          <a:p>
            <a:pPr marL="457200" indent="-457200">
              <a:buNone/>
            </a:pPr>
            <a:r>
              <a:rPr lang="it-IT" sz="2400" dirty="0" smtClean="0"/>
              <a:t>Automonitoraggio dei propri risultati</a:t>
            </a:r>
          </a:p>
          <a:p>
            <a:pPr marL="457200" indent="-457200">
              <a:buNone/>
            </a:pPr>
            <a:r>
              <a:rPr lang="it-IT" sz="2400" dirty="0" smtClean="0"/>
              <a:t>Continuità dell’impegno</a:t>
            </a:r>
          </a:p>
          <a:p>
            <a:pPr marL="457200" indent="-457200">
              <a:buNone/>
            </a:pPr>
            <a:r>
              <a:rPr lang="it-IT" sz="2400" dirty="0" smtClean="0"/>
              <a:t>Volontà e sforzo</a:t>
            </a:r>
          </a:p>
          <a:p>
            <a:pPr marL="457200" indent="-457200">
              <a:buNone/>
            </a:pPr>
            <a:endParaRPr lang="it-IT" sz="2400" dirty="0" smtClean="0"/>
          </a:p>
          <a:p>
            <a:pPr marL="457200" indent="-457200">
              <a:buNone/>
            </a:pPr>
            <a:r>
              <a:rPr lang="it-IT" sz="2400" dirty="0" smtClean="0"/>
              <a:t>Esperienze dirette – esperienze vicarie – persuasione verbale</a:t>
            </a: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Evoluzione: dal comportamentismo alla </a:t>
            </a:r>
            <a:r>
              <a:rPr lang="it-IT" sz="3100" dirty="0" smtClean="0">
                <a:solidFill>
                  <a:srgbClr val="FF0000"/>
                </a:solidFill>
              </a:rPr>
              <a:t>metacognizione</a:t>
            </a:r>
            <a:r>
              <a:rPr lang="it-IT" sz="3100" dirty="0" smtClean="0">
                <a:solidFill>
                  <a:srgbClr val="FF0000"/>
                </a:solidFill>
              </a:rPr>
              <a:t>. Alcuni contributi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ZIMMERMANN</a:t>
            </a:r>
          </a:p>
          <a:p>
            <a:pPr>
              <a:buNone/>
            </a:pPr>
            <a:r>
              <a:rPr lang="it-IT" sz="2400" dirty="0" smtClean="0"/>
              <a:t>Tre livelli: </a:t>
            </a:r>
            <a:r>
              <a:rPr lang="it-IT" sz="2400" dirty="0" smtClean="0"/>
              <a:t>metacognitivo</a:t>
            </a:r>
            <a:r>
              <a:rPr lang="it-IT" sz="2400" dirty="0" smtClean="0"/>
              <a:t>, motivazionale e comportamentale.</a:t>
            </a:r>
          </a:p>
          <a:p>
            <a:pPr>
              <a:buNone/>
            </a:pPr>
            <a:r>
              <a:rPr lang="it-IT" sz="2400" dirty="0" smtClean="0"/>
              <a:t>Condotte strategiche che favoriscono l’autoregolazione:</a:t>
            </a:r>
          </a:p>
          <a:p>
            <a:pPr>
              <a:buNone/>
            </a:pPr>
            <a:r>
              <a:rPr lang="it-IT" sz="2400" dirty="0" smtClean="0"/>
              <a:t>Comprensione del compito e definizione di obiettivi riferiti alle richieste</a:t>
            </a:r>
          </a:p>
          <a:p>
            <a:pPr>
              <a:buNone/>
            </a:pPr>
            <a:r>
              <a:rPr lang="it-IT" sz="2400" dirty="0" smtClean="0"/>
              <a:t>Pianificazione delle strategie di approccio</a:t>
            </a:r>
          </a:p>
          <a:p>
            <a:pPr>
              <a:buNone/>
            </a:pPr>
            <a:r>
              <a:rPr lang="it-IT" sz="2400" dirty="0" smtClean="0"/>
              <a:t>Utilizzo di strategie di approccio</a:t>
            </a:r>
          </a:p>
          <a:p>
            <a:pPr>
              <a:buNone/>
            </a:pPr>
            <a:r>
              <a:rPr lang="it-IT" sz="2400" dirty="0" smtClean="0"/>
              <a:t>Controllo del’andamento del processo</a:t>
            </a:r>
          </a:p>
          <a:p>
            <a:pPr>
              <a:buNone/>
            </a:pPr>
            <a:r>
              <a:rPr lang="it-IT" sz="2400" dirty="0" smtClean="0"/>
              <a:t>Valutazione dell’esito della strategia</a:t>
            </a:r>
          </a:p>
          <a:p>
            <a:pPr>
              <a:buNone/>
            </a:pPr>
            <a:r>
              <a:rPr lang="it-IT" sz="2400" dirty="0" smtClean="0"/>
              <a:t>Decisione sul proseguo della strategia</a:t>
            </a:r>
          </a:p>
          <a:p>
            <a:pPr>
              <a:buNone/>
            </a:pPr>
            <a:r>
              <a:rPr lang="it-IT" sz="2400" dirty="0" smtClean="0"/>
              <a:t>Autorinforzamento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Controllo delle </a:t>
            </a:r>
            <a:r>
              <a:rPr lang="it-IT" sz="2400" dirty="0" smtClean="0"/>
              <a:t>percezioni-emozioni-cognizioni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Il sistema </a:t>
            </a:r>
            <a:r>
              <a:rPr lang="it-IT" sz="3100" dirty="0" smtClean="0">
                <a:solidFill>
                  <a:srgbClr val="FF0000"/>
                </a:solidFill>
              </a:rPr>
              <a:t>attribuzionale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E’ la percezione delle proprie capacità.</a:t>
            </a:r>
          </a:p>
          <a:p>
            <a:pPr>
              <a:buNone/>
            </a:pPr>
            <a:r>
              <a:rPr lang="it-IT" sz="2400" dirty="0" smtClean="0"/>
              <a:t>E’ il valore attribuito all’apprendimento e alla conoscenza.</a:t>
            </a:r>
          </a:p>
          <a:p>
            <a:pPr>
              <a:buNone/>
            </a:pPr>
            <a:r>
              <a:rPr lang="it-IT" sz="2400" dirty="0" smtClean="0"/>
              <a:t>Si congiunge con la curiosità, l’intelligenza, le conoscenze pregresse.</a:t>
            </a:r>
          </a:p>
          <a:p>
            <a:pPr>
              <a:buNone/>
            </a:pPr>
            <a:r>
              <a:rPr lang="it-IT" sz="2400" dirty="0" smtClean="0"/>
              <a:t>È l’attribuzione data al pensiero, ai giudizi che si formulano, alle credenze sulla propria azione mentale.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E’ la considerazione della propria efficacia cognitiva.</a:t>
            </a: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Alcuni modelli:</a:t>
            </a:r>
          </a:p>
          <a:p>
            <a:pPr>
              <a:buFontTx/>
              <a:buChar char="-"/>
            </a:pPr>
            <a:r>
              <a:rPr lang="it-IT" sz="2400" dirty="0" smtClean="0"/>
              <a:t>Rotter</a:t>
            </a:r>
            <a:r>
              <a:rPr lang="it-IT" sz="2400" dirty="0" smtClean="0"/>
              <a:t> e </a:t>
            </a:r>
            <a:r>
              <a:rPr lang="it-IT" sz="2400" dirty="0" smtClean="0"/>
              <a:t>Heider</a:t>
            </a:r>
            <a:r>
              <a:rPr lang="it-IT" sz="2400" dirty="0" smtClean="0"/>
              <a:t>:</a:t>
            </a:r>
          </a:p>
          <a:p>
            <a:pPr>
              <a:buNone/>
            </a:pPr>
            <a:r>
              <a:rPr lang="it-IT" sz="2400" dirty="0" smtClean="0"/>
              <a:t>  Locus interno (fattori interni, capacità, impegno) e locus esterno (eventi esterni, fortuna, caso, difficoltà del compito).</a:t>
            </a:r>
          </a:p>
          <a:p>
            <a:pPr>
              <a:buNone/>
            </a:pP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Weiner</a:t>
            </a:r>
            <a:r>
              <a:rPr lang="it-IT" sz="2400" dirty="0" smtClean="0"/>
              <a:t>:</a:t>
            </a:r>
          </a:p>
          <a:p>
            <a:pPr>
              <a:buNone/>
            </a:pPr>
            <a:r>
              <a:rPr lang="it-IT" sz="2400" dirty="0" smtClean="0"/>
              <a:t>    due dimensioni di analisi delle attribuzioni:</a:t>
            </a:r>
          </a:p>
          <a:p>
            <a:pPr>
              <a:buNone/>
            </a:pPr>
            <a:r>
              <a:rPr lang="it-IT" sz="2400" dirty="0" smtClean="0"/>
              <a:t>     - stabilità (possibilità di prevenire gli eventi futuri)</a:t>
            </a:r>
          </a:p>
          <a:p>
            <a:pPr>
              <a:buNone/>
            </a:pPr>
            <a:r>
              <a:rPr lang="it-IT" sz="2400" dirty="0" smtClean="0"/>
              <a:t>     - controllabilità (relazioni affettive e previsione di controllo personale)</a:t>
            </a:r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Tipologia di </a:t>
            </a:r>
            <a:r>
              <a:rPr lang="it-IT" sz="2400" dirty="0" smtClean="0"/>
              <a:t>atribuzione</a:t>
            </a:r>
            <a:r>
              <a:rPr lang="it-IT" sz="2400" dirty="0" smtClean="0"/>
              <a:t>:</a:t>
            </a:r>
          </a:p>
          <a:p>
            <a:pPr marL="457200" indent="-457200">
              <a:buAutoNum type="arabicPeriod"/>
            </a:pPr>
            <a:r>
              <a:rPr lang="it-IT" sz="2400" dirty="0" smtClean="0"/>
              <a:t>Locus interno:</a:t>
            </a:r>
          </a:p>
          <a:p>
            <a:pPr marL="457200" indent="-457200">
              <a:buNone/>
            </a:pPr>
            <a:r>
              <a:rPr lang="it-IT" sz="2400" dirty="0" smtClean="0"/>
              <a:t>     Stabile: controllabile (tenacia), incontrollabile (abilità),</a:t>
            </a:r>
          </a:p>
          <a:p>
            <a:pPr marL="457200" indent="-457200">
              <a:buNone/>
            </a:pPr>
            <a:r>
              <a:rPr lang="it-IT" sz="2400" dirty="0" smtClean="0"/>
              <a:t>     Instabile: controllabile (impegno), incontrollabile (tono umore).</a:t>
            </a:r>
          </a:p>
          <a:p>
            <a:pPr marL="457200" indent="-457200">
              <a:buNone/>
            </a:pPr>
            <a:endParaRPr lang="it-IT" sz="2400" dirty="0" smtClean="0"/>
          </a:p>
          <a:p>
            <a:pPr marL="457200" indent="-457200">
              <a:buNone/>
            </a:pPr>
            <a:r>
              <a:rPr lang="it-IT" sz="2400" dirty="0" smtClean="0"/>
              <a:t>2. Locus esterno:</a:t>
            </a:r>
          </a:p>
          <a:p>
            <a:pPr marL="457200" indent="-457200">
              <a:buNone/>
            </a:pPr>
            <a:r>
              <a:rPr lang="it-IT" sz="2400" dirty="0" smtClean="0"/>
              <a:t>     Stabile: controllabile (pregiudizio), incontrollabile (difficoltà)</a:t>
            </a:r>
          </a:p>
          <a:p>
            <a:pPr marL="457200" indent="-457200">
              <a:buNone/>
            </a:pPr>
            <a:r>
              <a:rPr lang="it-IT" sz="2400" dirty="0" smtClean="0"/>
              <a:t>      Instabile: controllabile (aiuto), </a:t>
            </a:r>
            <a:r>
              <a:rPr lang="it-IT" sz="2400" dirty="0" smtClean="0"/>
              <a:t>incontrollabikle</a:t>
            </a:r>
            <a:r>
              <a:rPr lang="it-IT" sz="2400" dirty="0" smtClean="0"/>
              <a:t> (fortuna).</a:t>
            </a:r>
          </a:p>
          <a:p>
            <a:pPr marL="457200" indent="-457200">
              <a:buNone/>
            </a:pPr>
            <a:endParaRPr lang="it-IT" sz="2400" dirty="0" smtClean="0"/>
          </a:p>
          <a:p>
            <a:pPr marL="457200" indent="-457200">
              <a:buNone/>
            </a:pPr>
            <a:r>
              <a:rPr lang="it-IT" sz="2400" dirty="0" smtClean="0"/>
              <a:t>     </a:t>
            </a:r>
          </a:p>
          <a:p>
            <a:pPr marL="457200" indent="-457200">
              <a:buAutoNum type="arabicPeriod"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sz="2400" dirty="0" smtClean="0"/>
              <a:t>Nicholls</a:t>
            </a:r>
            <a:r>
              <a:rPr lang="it-IT" sz="2400" dirty="0" smtClean="0"/>
              <a:t>:</a:t>
            </a:r>
          </a:p>
          <a:p>
            <a:pPr>
              <a:buNone/>
            </a:pPr>
            <a:r>
              <a:rPr lang="it-IT" sz="2400" dirty="0" smtClean="0"/>
              <a:t>    condivisione cognitiva</a:t>
            </a:r>
          </a:p>
          <a:p>
            <a:pPr>
              <a:buNone/>
            </a:pPr>
            <a:r>
              <a:rPr lang="it-IT" sz="2400" dirty="0" smtClean="0"/>
              <a:t>Dinamica </a:t>
            </a:r>
            <a:r>
              <a:rPr lang="it-IT" sz="2400" dirty="0" smtClean="0"/>
              <a:t>interno-esterno</a:t>
            </a:r>
            <a:r>
              <a:rPr lang="it-IT" sz="2400" dirty="0" smtClean="0"/>
              <a:t>.</a:t>
            </a:r>
          </a:p>
          <a:p>
            <a:pPr>
              <a:buNone/>
            </a:pP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Ianes</a:t>
            </a:r>
            <a:r>
              <a:rPr lang="it-IT" sz="2400" dirty="0" smtClean="0"/>
              <a:t>:</a:t>
            </a:r>
          </a:p>
          <a:p>
            <a:pPr>
              <a:buFontTx/>
              <a:buChar char="-"/>
            </a:pPr>
            <a:r>
              <a:rPr lang="it-IT" sz="2400" dirty="0" smtClean="0"/>
              <a:t>Fattori dell’autoefficacia:</a:t>
            </a:r>
          </a:p>
          <a:p>
            <a:pPr lvl="1">
              <a:buFont typeface="Wingdings" pitchFamily="2" charset="2"/>
              <a:buChar char="ü"/>
            </a:pPr>
            <a:r>
              <a:rPr lang="it-IT" sz="2000" dirty="0" smtClean="0"/>
              <a:t>     </a:t>
            </a:r>
            <a:r>
              <a:rPr lang="it-IT" sz="2400" dirty="0" smtClean="0"/>
              <a:t>conoscenze possedute</a:t>
            </a:r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     processi </a:t>
            </a:r>
            <a:r>
              <a:rPr lang="it-IT" sz="2400" dirty="0" smtClean="0"/>
              <a:t>metacognitivi</a:t>
            </a:r>
            <a:r>
              <a:rPr lang="it-IT" sz="2400" dirty="0" smtClean="0"/>
              <a:t>, strategie di analisi, pianificazione e controllo</a:t>
            </a:r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     stati emotivi</a:t>
            </a: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Circuito: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METACOGNIZIONE  - AUTOREGOLAZIONE  - SISTEMA ATTRIBUZIONALE</a:t>
            </a: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/>
              <a:t>Competenza </a:t>
            </a:r>
            <a:r>
              <a:rPr lang="it-IT" sz="2400" dirty="0" smtClean="0"/>
              <a:t>metacognitiva</a:t>
            </a:r>
            <a:r>
              <a:rPr lang="it-IT" sz="2400" dirty="0" smtClean="0"/>
              <a:t> e strategie </a:t>
            </a:r>
            <a:r>
              <a:rPr lang="it-IT" sz="2400" dirty="0" smtClean="0"/>
              <a:t>metacognitive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</a:t>
            </a:r>
            <a:r>
              <a:rPr lang="it-IT" sz="2400" dirty="0" smtClean="0"/>
              <a:t>Metacognizione</a:t>
            </a:r>
            <a:r>
              <a:rPr lang="it-IT" sz="2400" dirty="0" smtClean="0"/>
              <a:t> e autoregolazione sono processi intrecciati, espressione di una unica funzione del pensiero che lavora su se stesso.</a:t>
            </a:r>
          </a:p>
          <a:p>
            <a:pPr>
              <a:buNone/>
            </a:pPr>
            <a:r>
              <a:rPr lang="it-IT" sz="2400" dirty="0" smtClean="0"/>
              <a:t>      E’ il pensare sul pensiero.</a:t>
            </a:r>
          </a:p>
          <a:p>
            <a:pPr>
              <a:buNone/>
            </a:pPr>
            <a:r>
              <a:rPr lang="it-IT" sz="2400" dirty="0" smtClean="0"/>
              <a:t>     L’autoregolazione è una risorsa del pensiero capace di migliorare il comportamento mediante la conoscenza e il controllo di sé e del contesto in cui si agisce, in sovrapposizione con la dimensione </a:t>
            </a:r>
            <a:r>
              <a:rPr lang="it-IT" sz="2400" dirty="0" smtClean="0"/>
              <a:t>metacognitiva</a:t>
            </a:r>
            <a:r>
              <a:rPr lang="it-IT" sz="2400" dirty="0" smtClean="0"/>
              <a:t> del pensiero stesso.</a:t>
            </a:r>
          </a:p>
          <a:p>
            <a:pPr>
              <a:buNone/>
            </a:pPr>
            <a:r>
              <a:rPr lang="it-IT" sz="2400" dirty="0" smtClean="0"/>
              <a:t>   E’ l’insieme di strategie di autocontrollo e di automonitoraggio.</a:t>
            </a: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Capacità previste:</a:t>
            </a:r>
          </a:p>
          <a:p>
            <a:pPr>
              <a:buFontTx/>
              <a:buChar char="-"/>
            </a:pPr>
            <a:r>
              <a:rPr lang="it-IT" sz="2400" dirty="0" smtClean="0"/>
              <a:t>Consapevolezze sul funzionamento cognitivo in generale e personale</a:t>
            </a:r>
          </a:p>
          <a:p>
            <a:pPr>
              <a:buFontTx/>
              <a:buChar char="-"/>
            </a:pPr>
            <a:r>
              <a:rPr lang="it-IT" sz="2400" dirty="0" smtClean="0"/>
              <a:t>Capacità di auto-dirigersi, orientamento al proprio locus </a:t>
            </a:r>
            <a:r>
              <a:rPr lang="it-IT" sz="2400" dirty="0" smtClean="0"/>
              <a:t>of</a:t>
            </a:r>
            <a:r>
              <a:rPr lang="it-IT" sz="2400" dirty="0" smtClean="0"/>
              <a:t> </a:t>
            </a:r>
            <a:r>
              <a:rPr lang="it-IT" sz="2400" dirty="0" smtClean="0"/>
              <a:t>control</a:t>
            </a: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Forza </a:t>
            </a:r>
            <a:r>
              <a:rPr lang="it-IT" sz="2400" dirty="0" smtClean="0"/>
              <a:t>attribuzionale</a:t>
            </a:r>
            <a:r>
              <a:rPr lang="it-IT" sz="2400" dirty="0" smtClean="0"/>
              <a:t>, senso di auto-efficacia e di autostima</a:t>
            </a:r>
          </a:p>
          <a:p>
            <a:pPr>
              <a:buFontTx/>
              <a:buChar char="-"/>
            </a:pPr>
            <a:r>
              <a:rPr lang="it-IT" sz="2400" dirty="0" smtClean="0"/>
              <a:t>motivazione</a:t>
            </a:r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FASI DELL’AUTOREGOLAZIONE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- Fissare lo scopo e gli esiti del comportamento da assumere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- Darsi istruzioni, suggerimenti e sostegni al comportamento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Osservare lo svolgersi dell’agire e fissare i valori, l’andamento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Confrontare il comportamento in atto con gli scopi e i criteri prefissati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Valutare il risultato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MODELLI</a:t>
            </a:r>
          </a:p>
          <a:p>
            <a:pPr>
              <a:buNone/>
            </a:pPr>
            <a:r>
              <a:rPr lang="it-IT" sz="2400" dirty="0" smtClean="0"/>
              <a:t>L’autocontrollo può essere insegnato e appreso.</a:t>
            </a:r>
          </a:p>
          <a:p>
            <a:pPr>
              <a:buNone/>
            </a:pPr>
            <a:r>
              <a:rPr lang="it-IT" sz="2400" dirty="0" smtClean="0"/>
              <a:t>Cottini</a:t>
            </a:r>
            <a:r>
              <a:rPr lang="it-IT" sz="2400" dirty="0" smtClean="0"/>
              <a:t>: acquisire strategie di comportamento e applicarle.</a:t>
            </a:r>
          </a:p>
          <a:p>
            <a:pPr>
              <a:buNone/>
            </a:pPr>
            <a:r>
              <a:rPr lang="it-IT" sz="2400" dirty="0" smtClean="0"/>
              <a:t>Teorizzazioni di </a:t>
            </a:r>
            <a:r>
              <a:rPr lang="it-IT" sz="2400" dirty="0" smtClean="0"/>
              <a:t>Ausubel</a:t>
            </a:r>
            <a:r>
              <a:rPr lang="it-IT" sz="2400" dirty="0" smtClean="0"/>
              <a:t>, Novak, </a:t>
            </a:r>
            <a:r>
              <a:rPr lang="it-IT" sz="2400" dirty="0" smtClean="0"/>
              <a:t>Gowin</a:t>
            </a:r>
            <a:r>
              <a:rPr lang="it-IT" sz="2400" dirty="0" smtClean="0"/>
              <a:t>.</a:t>
            </a:r>
          </a:p>
          <a:p>
            <a:pPr>
              <a:buNone/>
            </a:pPr>
            <a:r>
              <a:rPr lang="it-IT" sz="2400" dirty="0" smtClean="0"/>
              <a:t>Feurestein</a:t>
            </a:r>
            <a:r>
              <a:rPr lang="it-IT" sz="2400" dirty="0" smtClean="0"/>
              <a:t>: modificazione dl comportamento mentale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err="1" smtClean="0"/>
              <a:t>Cornoldi</a:t>
            </a:r>
            <a:r>
              <a:rPr lang="it-IT" sz="2400" dirty="0" smtClean="0"/>
              <a:t>:</a:t>
            </a:r>
            <a:r>
              <a:rPr lang="it-IT" sz="2400" dirty="0" smtClean="0"/>
              <a:t> </a:t>
            </a:r>
            <a:r>
              <a:rPr lang="it-IT" sz="2400" dirty="0" smtClean="0"/>
              <a:t>Problematizzazione</a:t>
            </a:r>
            <a:r>
              <a:rPr lang="it-IT" sz="2400" dirty="0" smtClean="0"/>
              <a:t>, generalizzazione, trovare soluzioni, alternative, applicazione di soluzioni, valutazione, in itinere e finale, feedback, spiegazione di insuccessi, piani alternativi.</a:t>
            </a:r>
            <a:endParaRPr lang="it-IT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740277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sz="2400" dirty="0" smtClean="0"/>
              <a:t>PREDICATI</a:t>
            </a:r>
          </a:p>
          <a:p>
            <a:pPr>
              <a:buNone/>
            </a:pPr>
            <a:r>
              <a:rPr lang="it-IT" sz="2600" dirty="0" smtClean="0"/>
              <a:t>    </a:t>
            </a:r>
            <a:r>
              <a:rPr lang="it-IT" sz="2600" dirty="0" smtClean="0"/>
              <a:t>Auto-osservazione</a:t>
            </a:r>
            <a:r>
              <a:rPr lang="it-IT" sz="2600" dirty="0" smtClean="0"/>
              <a:t>,</a:t>
            </a:r>
          </a:p>
          <a:p>
            <a:pPr>
              <a:buNone/>
            </a:pPr>
            <a:r>
              <a:rPr lang="it-IT" sz="2600" dirty="0" smtClean="0"/>
              <a:t>   monitoraggio continuo,</a:t>
            </a:r>
          </a:p>
          <a:p>
            <a:pPr>
              <a:buNone/>
            </a:pPr>
            <a:r>
              <a:rPr lang="it-IT" sz="2600" dirty="0" smtClean="0"/>
              <a:t>   auto-valutazione,</a:t>
            </a:r>
          </a:p>
          <a:p>
            <a:pPr>
              <a:buNone/>
            </a:pPr>
            <a:r>
              <a:rPr lang="it-IT" sz="2600" dirty="0" smtClean="0"/>
              <a:t>   auto-reazione,</a:t>
            </a:r>
          </a:p>
          <a:p>
            <a:pPr>
              <a:buNone/>
            </a:pPr>
            <a:r>
              <a:rPr lang="it-IT" sz="2600" dirty="0" smtClean="0"/>
              <a:t>   spinta a miglioramento,</a:t>
            </a:r>
          </a:p>
          <a:p>
            <a:pPr>
              <a:buNone/>
            </a:pPr>
            <a:r>
              <a:rPr lang="it-IT" sz="2600" dirty="0" smtClean="0"/>
              <a:t>   auto-rinforzo,</a:t>
            </a:r>
          </a:p>
          <a:p>
            <a:pPr>
              <a:buNone/>
            </a:pPr>
            <a:r>
              <a:rPr lang="it-IT" sz="2600" dirty="0" smtClean="0"/>
              <a:t>   auto-influenzamento,</a:t>
            </a:r>
          </a:p>
          <a:p>
            <a:pPr>
              <a:buNone/>
            </a:pPr>
            <a:r>
              <a:rPr lang="it-IT" sz="2600" dirty="0" smtClean="0"/>
              <a:t>   autoistruzione,</a:t>
            </a:r>
          </a:p>
          <a:p>
            <a:pPr>
              <a:buNone/>
            </a:pPr>
            <a:r>
              <a:rPr lang="it-IT" sz="2600" dirty="0" smtClean="0"/>
              <a:t>    </a:t>
            </a:r>
            <a:r>
              <a:rPr lang="it-IT" sz="2600" dirty="0" smtClean="0"/>
              <a:t>automoniutoraggio</a:t>
            </a:r>
            <a:r>
              <a:rPr lang="it-IT" sz="2600" dirty="0" smtClean="0"/>
              <a:t>,</a:t>
            </a:r>
          </a:p>
          <a:p>
            <a:pPr>
              <a:buNone/>
            </a:pPr>
            <a:r>
              <a:rPr lang="it-IT" sz="2600" dirty="0" smtClean="0"/>
              <a:t>     </a:t>
            </a:r>
            <a:r>
              <a:rPr lang="it-IT" sz="2600" dirty="0" smtClean="0"/>
              <a:t>autorinforzamento</a:t>
            </a:r>
            <a:r>
              <a:rPr lang="it-IT" sz="2600" dirty="0" smtClean="0"/>
              <a:t>,</a:t>
            </a:r>
          </a:p>
          <a:p>
            <a:pPr>
              <a:buNone/>
            </a:pPr>
            <a:r>
              <a:rPr lang="it-IT" sz="2600" dirty="0" smtClean="0"/>
              <a:t>    autoefficacia.</a:t>
            </a:r>
            <a:endParaRPr lang="it-IT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Il sistema </a:t>
            </a:r>
            <a:r>
              <a:rPr lang="it-IT" sz="3100" dirty="0" smtClean="0">
                <a:solidFill>
                  <a:srgbClr val="FF0000"/>
                </a:solidFill>
              </a:rPr>
              <a:t>attribuzionale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Le capacità di autoregolazione possono essere insegnate anche ai disabili.</a:t>
            </a:r>
          </a:p>
          <a:p>
            <a:pPr>
              <a:buNone/>
            </a:pPr>
            <a:r>
              <a:rPr lang="it-IT" sz="2400" dirty="0" smtClean="0"/>
              <a:t> E’ un trattamento che promuove:</a:t>
            </a:r>
          </a:p>
          <a:p>
            <a:pPr>
              <a:buNone/>
            </a:pPr>
            <a:r>
              <a:rPr lang="it-IT" sz="2400" dirty="0" smtClean="0"/>
              <a:t> la motivazione</a:t>
            </a:r>
          </a:p>
          <a:p>
            <a:pPr>
              <a:buNone/>
            </a:pPr>
            <a:r>
              <a:rPr lang="it-IT" sz="2400" dirty="0" smtClean="0"/>
              <a:t> l’autostima</a:t>
            </a:r>
          </a:p>
          <a:p>
            <a:pPr>
              <a:buNone/>
            </a:pPr>
            <a:r>
              <a:rPr lang="it-IT" sz="2400" dirty="0" smtClean="0"/>
              <a:t>Sicurezza di sé</a:t>
            </a:r>
          </a:p>
          <a:p>
            <a:pPr>
              <a:buNone/>
            </a:pPr>
            <a:r>
              <a:rPr lang="it-IT" sz="2400" dirty="0" smtClean="0"/>
              <a:t>Autonomia</a:t>
            </a:r>
          </a:p>
          <a:p>
            <a:pPr>
              <a:buNone/>
            </a:pPr>
            <a:r>
              <a:rPr lang="it-IT" sz="2400" dirty="0" smtClean="0"/>
              <a:t>Assunzione di decisioni</a:t>
            </a:r>
          </a:p>
          <a:p>
            <a:pPr>
              <a:buNone/>
            </a:pPr>
            <a:r>
              <a:rPr lang="it-IT" sz="2400" dirty="0" smtClean="0"/>
              <a:t>autoconsapevolezza</a:t>
            </a:r>
          </a:p>
          <a:p>
            <a:pPr>
              <a:buNone/>
            </a:pPr>
            <a:r>
              <a:rPr lang="it-IT" sz="2400" dirty="0" smtClean="0"/>
              <a:t>Capacità linguistiche, apprendimenti.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sistema </a:t>
            </a:r>
            <a:r>
              <a:rPr lang="it-IT" sz="2800" dirty="0" smtClean="0">
                <a:solidFill>
                  <a:srgbClr val="FF0000"/>
                </a:solidFill>
              </a:rPr>
              <a:t>attribuzionale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Oggetto dell’autoregolazione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Competenze culturali</a:t>
            </a:r>
          </a:p>
          <a:p>
            <a:pPr>
              <a:buNone/>
            </a:pPr>
            <a:r>
              <a:rPr lang="it-IT" sz="2400" dirty="0" smtClean="0"/>
              <a:t>Competenze funzionali</a:t>
            </a:r>
            <a:endParaRPr lang="it-IT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Autoistruzione verbale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E’ una serie di stimoli e indicazioni che il soggetto fornisce a se stesso nella forma di istruzioni verbali.</a:t>
            </a:r>
          </a:p>
          <a:p>
            <a:pPr>
              <a:buNone/>
            </a:pPr>
            <a:r>
              <a:rPr lang="it-IT" sz="2400" dirty="0" smtClean="0"/>
              <a:t>  sono azioni preventive e di automonitoraggio  che regolano l’efficacia del comportamento.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Whitman:</a:t>
            </a:r>
          </a:p>
          <a:p>
            <a:pPr>
              <a:buNone/>
            </a:pPr>
            <a:r>
              <a:rPr lang="it-IT" sz="2400" dirty="0" smtClean="0"/>
              <a:t>Training per:</a:t>
            </a:r>
          </a:p>
          <a:p>
            <a:pPr>
              <a:buNone/>
            </a:pPr>
            <a:r>
              <a:rPr lang="it-IT" sz="2400" dirty="0" smtClean="0"/>
              <a:t>Imparare come si esegue un compito</a:t>
            </a:r>
          </a:p>
          <a:p>
            <a:pPr>
              <a:buNone/>
            </a:pPr>
            <a:r>
              <a:rPr lang="it-IT" sz="2400" dirty="0" smtClean="0"/>
              <a:t>Coordinare le relative istruzioni verbali</a:t>
            </a:r>
            <a:endParaRPr lang="it-IT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Autoistruzione verbale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Cottini</a:t>
            </a:r>
            <a:r>
              <a:rPr lang="it-IT" sz="2400" dirty="0" smtClean="0"/>
              <a:t>:</a:t>
            </a:r>
          </a:p>
          <a:p>
            <a:pPr>
              <a:buNone/>
            </a:pPr>
            <a:r>
              <a:rPr lang="it-IT" sz="2400" dirty="0" smtClean="0"/>
              <a:t>Fasi da seguire:</a:t>
            </a:r>
          </a:p>
          <a:p>
            <a:pPr>
              <a:buNone/>
            </a:pPr>
            <a:r>
              <a:rPr lang="it-IT" sz="2400" dirty="0" smtClean="0"/>
              <a:t> Guida totale</a:t>
            </a:r>
          </a:p>
          <a:p>
            <a:pPr>
              <a:buNone/>
            </a:pPr>
            <a:r>
              <a:rPr lang="it-IT" sz="2400" dirty="0" smtClean="0"/>
              <a:t>Guida attenuata</a:t>
            </a:r>
          </a:p>
          <a:p>
            <a:pPr>
              <a:buNone/>
            </a:pPr>
            <a:r>
              <a:rPr lang="it-IT" sz="2400" dirty="0" smtClean="0"/>
              <a:t>Performance autonoma con controllo</a:t>
            </a:r>
          </a:p>
          <a:p>
            <a:pPr>
              <a:buNone/>
            </a:pPr>
            <a:r>
              <a:rPr lang="it-IT" sz="2400" dirty="0" smtClean="0"/>
              <a:t>Performance autonoma</a:t>
            </a:r>
            <a:endParaRPr lang="it-IT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Autoistruzione verbale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COLLOQUIO AUTOREGOLATIVO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Istruzioni interpersonali</a:t>
            </a:r>
          </a:p>
          <a:p>
            <a:pPr>
              <a:buNone/>
            </a:pPr>
            <a:r>
              <a:rPr lang="it-IT" sz="2400" dirty="0" smtClean="0"/>
              <a:t>Autoistruzioni</a:t>
            </a:r>
          </a:p>
          <a:p>
            <a:pPr>
              <a:buNone/>
            </a:pPr>
            <a:r>
              <a:rPr lang="it-IT" sz="2400" dirty="0" smtClean="0"/>
              <a:t>Pensiero privato (dialogo interno)</a:t>
            </a:r>
            <a:endParaRPr lang="it-IT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Autoistruzione verbale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FASI DEL TRAINING:</a:t>
            </a:r>
          </a:p>
          <a:p>
            <a:pPr>
              <a:buNone/>
            </a:pPr>
            <a:r>
              <a:rPr lang="it-IT" sz="2400" dirty="0" smtClean="0"/>
              <a:t>Scelta del compito</a:t>
            </a:r>
          </a:p>
          <a:p>
            <a:pPr>
              <a:buNone/>
            </a:pPr>
            <a:r>
              <a:rPr lang="it-IT" sz="2400" dirty="0" smtClean="0"/>
              <a:t>Modeling</a:t>
            </a:r>
            <a:r>
              <a:rPr lang="it-IT" sz="2400" dirty="0" smtClean="0"/>
              <a:t> cognitivo</a:t>
            </a:r>
          </a:p>
          <a:p>
            <a:pPr>
              <a:buNone/>
            </a:pPr>
            <a:r>
              <a:rPr lang="it-IT" sz="2400" dirty="0" smtClean="0"/>
              <a:t>Guida esterna</a:t>
            </a:r>
          </a:p>
          <a:p>
            <a:pPr>
              <a:buNone/>
            </a:pPr>
            <a:r>
              <a:rPr lang="it-IT" sz="2400" dirty="0" smtClean="0"/>
              <a:t>Autoistruzione esplicita</a:t>
            </a:r>
          </a:p>
          <a:p>
            <a:pPr>
              <a:buNone/>
            </a:pPr>
            <a:r>
              <a:rPr lang="it-IT" sz="2400" dirty="0" smtClean="0"/>
              <a:t>Modeling</a:t>
            </a:r>
            <a:r>
              <a:rPr lang="it-IT" sz="2400" dirty="0" smtClean="0"/>
              <a:t> di autoistruzione</a:t>
            </a:r>
          </a:p>
          <a:p>
            <a:pPr>
              <a:buNone/>
            </a:pPr>
            <a:r>
              <a:rPr lang="it-IT" sz="2400" dirty="0" smtClean="0"/>
              <a:t>Autoistruzione ridotta</a:t>
            </a:r>
          </a:p>
          <a:p>
            <a:pPr>
              <a:buNone/>
            </a:pPr>
            <a:r>
              <a:rPr lang="it-IT" sz="2400" dirty="0" smtClean="0"/>
              <a:t>Autoistruzione implicita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Automonitoraggio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Consiste in una serie di controlli, osservazioni e giudizi attraverso:</a:t>
            </a:r>
          </a:p>
          <a:p>
            <a:pPr>
              <a:buNone/>
            </a:pPr>
            <a:r>
              <a:rPr lang="it-IT" sz="2400" dirty="0" smtClean="0"/>
              <a:t>Espressione orale/scritta di impressioni</a:t>
            </a:r>
          </a:p>
          <a:p>
            <a:pPr>
              <a:buNone/>
            </a:pPr>
            <a:r>
              <a:rPr lang="it-IT" sz="2400" dirty="0" smtClean="0"/>
              <a:t>Utilizzo di </a:t>
            </a:r>
            <a:r>
              <a:rPr lang="it-IT" sz="2400" dirty="0" smtClean="0"/>
              <a:t>check</a:t>
            </a:r>
            <a:r>
              <a:rPr lang="it-IT" sz="2400" dirty="0" smtClean="0"/>
              <a:t> </a:t>
            </a:r>
            <a:r>
              <a:rPr lang="it-IT" sz="2400" dirty="0" smtClean="0"/>
              <a:t>list</a:t>
            </a:r>
            <a:r>
              <a:rPr lang="it-IT" sz="2400" dirty="0" smtClean="0"/>
              <a:t> di automonitoraggio.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Fasi:</a:t>
            </a:r>
          </a:p>
          <a:p>
            <a:pPr>
              <a:buNone/>
            </a:pPr>
            <a:r>
              <a:rPr lang="it-IT" sz="2400" dirty="0" smtClean="0"/>
              <a:t>Guida totale</a:t>
            </a:r>
          </a:p>
          <a:p>
            <a:pPr>
              <a:buNone/>
            </a:pPr>
            <a:r>
              <a:rPr lang="it-IT" sz="2400" dirty="0" smtClean="0"/>
              <a:t>Guida attenuata</a:t>
            </a:r>
          </a:p>
          <a:p>
            <a:pPr>
              <a:buNone/>
            </a:pPr>
            <a:r>
              <a:rPr lang="it-IT" sz="2400" dirty="0" smtClean="0"/>
              <a:t>Performance autonoma con controllo</a:t>
            </a:r>
          </a:p>
          <a:p>
            <a:pPr>
              <a:buNone/>
            </a:pPr>
            <a:r>
              <a:rPr lang="it-IT" sz="2400" dirty="0" smtClean="0"/>
              <a:t>Performance autonoma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Automonitoraggio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sz="2400" dirty="0" smtClean="0"/>
              <a:t>Applicazione nella disabilità.</a:t>
            </a:r>
          </a:p>
          <a:p>
            <a:pPr>
              <a:buNone/>
            </a:pPr>
            <a:r>
              <a:rPr lang="it-IT" sz="2400" dirty="0" smtClean="0"/>
              <a:t>Requisiti minimi: comprensione di regole, relazioni causali semplici, comprensione e produzione verbale, stato di coscienza e consapevolezza, sufficiente controllo dell’attenzione, motivazione.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Programma di </a:t>
            </a:r>
            <a:r>
              <a:rPr lang="it-IT" sz="2400" dirty="0" smtClean="0"/>
              <a:t>Cornoldi</a:t>
            </a:r>
            <a:r>
              <a:rPr lang="it-IT" sz="2400" dirty="0" smtClean="0"/>
              <a:t>:</a:t>
            </a:r>
          </a:p>
          <a:p>
            <a:pPr>
              <a:buNone/>
            </a:pPr>
            <a:r>
              <a:rPr lang="it-IT" sz="2400" dirty="0" smtClean="0"/>
              <a:t>5 fasi:</a:t>
            </a:r>
          </a:p>
          <a:p>
            <a:pPr>
              <a:buNone/>
            </a:pPr>
            <a:r>
              <a:rPr lang="it-IT" sz="2400" dirty="0" smtClean="0"/>
              <a:t>Cosa devo fare</a:t>
            </a:r>
          </a:p>
          <a:p>
            <a:pPr>
              <a:buNone/>
            </a:pPr>
            <a:r>
              <a:rPr lang="it-IT" sz="2400" dirty="0" smtClean="0"/>
              <a:t>Considero tutte le possibilità</a:t>
            </a:r>
          </a:p>
          <a:p>
            <a:pPr>
              <a:buNone/>
            </a:pPr>
            <a:r>
              <a:rPr lang="it-IT" sz="2400" dirty="0" smtClean="0"/>
              <a:t>Fisso l’attenzione</a:t>
            </a:r>
          </a:p>
          <a:p>
            <a:pPr>
              <a:buNone/>
            </a:pPr>
            <a:r>
              <a:rPr lang="it-IT" sz="2400" dirty="0" smtClean="0"/>
              <a:t>Scelgo una risposta</a:t>
            </a:r>
          </a:p>
          <a:p>
            <a:pPr>
              <a:buNone/>
            </a:pPr>
            <a:r>
              <a:rPr lang="it-IT" sz="2400" dirty="0" smtClean="0"/>
              <a:t>Controllo la mia risposta</a:t>
            </a: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1128</Words>
  <PresentationFormat>Presentazione su schermo (4:3)</PresentationFormat>
  <Paragraphs>217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Tema di Office</vt:lpstr>
      <vt:lpstr>        Università degli Studi di Macerata Facoltà di Scienze della formazione      </vt:lpstr>
      <vt:lpstr>METACOGNIZIONE  E  AUTOREGOLAZIONE</vt:lpstr>
      <vt:lpstr> Evoluzione: dal comportamentismo alla metacognizione. Alcuni contributi </vt:lpstr>
      <vt:lpstr> Evoluzione: dal comportamentismo alla metacognizione. Alcuni contributi </vt:lpstr>
      <vt:lpstr> Evoluzione: dal comportamentismo alla metacognizione. Alcuni contributi </vt:lpstr>
      <vt:lpstr> Evoluzione: dal comportamentismo alla metacognizione. Alcuni contributi </vt:lpstr>
      <vt:lpstr> Evoluzione: dal comportamentismo alla metacognizione. Alcuni contributi </vt:lpstr>
      <vt:lpstr> Evoluzione: dal comportamentismo alla metacognizione. Alcuni contributi </vt:lpstr>
      <vt:lpstr> Il sistema attribuzionale </vt:lpstr>
      <vt:lpstr>Il sistema attribuzionale </vt:lpstr>
      <vt:lpstr>Il sistema attribuzionale </vt:lpstr>
      <vt:lpstr>Il sistema attribuzionale </vt:lpstr>
      <vt:lpstr>Il sistema attribuzionale </vt:lpstr>
      <vt:lpstr>Il sistema attribuzionale </vt:lpstr>
      <vt:lpstr>Il sistema attribuzionale </vt:lpstr>
      <vt:lpstr>Il sistema attribuzionale </vt:lpstr>
      <vt:lpstr>Il sistema attribuzionale </vt:lpstr>
      <vt:lpstr>Il sistema attribuzionale </vt:lpstr>
      <vt:lpstr>Il sistema attribuzionale </vt:lpstr>
      <vt:lpstr>Il sistema attribuzionale </vt:lpstr>
      <vt:lpstr>Autoistruzione verbale </vt:lpstr>
      <vt:lpstr>Autoistruzione verbale </vt:lpstr>
      <vt:lpstr>Autoistruzione verbale </vt:lpstr>
      <vt:lpstr>Autoistruzione verbale </vt:lpstr>
      <vt:lpstr>Automonitoraggio </vt:lpstr>
      <vt:lpstr>Automonitoraggio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Università degli Studi di Macerata Facoltà di Scienze della formazione      </dc:title>
  <dc:creator>Angela</dc:creator>
  <cp:lastModifiedBy>Angela</cp:lastModifiedBy>
  <cp:revision>21</cp:revision>
  <dcterms:created xsi:type="dcterms:W3CDTF">2010-12-16T07:52:25Z</dcterms:created>
  <dcterms:modified xsi:type="dcterms:W3CDTF">2011-01-12T11:54:39Z</dcterms:modified>
</cp:coreProperties>
</file>