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92" r:id="rId3"/>
    <p:sldId id="293" r:id="rId4"/>
    <p:sldId id="294" r:id="rId5"/>
    <p:sldId id="295" r:id="rId6"/>
    <p:sldId id="296" r:id="rId7"/>
    <p:sldId id="297" r:id="rId8"/>
    <p:sldId id="279" r:id="rId9"/>
    <p:sldId id="300" r:id="rId10"/>
    <p:sldId id="280" r:id="rId11"/>
    <p:sldId id="309" r:id="rId12"/>
    <p:sldId id="308" r:id="rId13"/>
    <p:sldId id="281" r:id="rId14"/>
    <p:sldId id="298" r:id="rId15"/>
    <p:sldId id="299" r:id="rId16"/>
    <p:sldId id="302" r:id="rId17"/>
    <p:sldId id="310" r:id="rId18"/>
    <p:sldId id="311" r:id="rId19"/>
    <p:sldId id="301" r:id="rId20"/>
    <p:sldId id="307" r:id="rId21"/>
    <p:sldId id="312" r:id="rId22"/>
    <p:sldId id="313" r:id="rId23"/>
    <p:sldId id="314" r:id="rId24"/>
    <p:sldId id="315" r:id="rId25"/>
    <p:sldId id="316" r:id="rId26"/>
    <p:sldId id="288" r:id="rId27"/>
    <p:sldId id="289" r:id="rId28"/>
    <p:sldId id="317" r:id="rId29"/>
    <p:sldId id="318" r:id="rId30"/>
    <p:sldId id="319" r:id="rId31"/>
    <p:sldId id="290" r:id="rId32"/>
    <p:sldId id="321" r:id="rId33"/>
    <p:sldId id="320" r:id="rId34"/>
    <p:sldId id="291" r:id="rId35"/>
    <p:sldId id="305" r:id="rId36"/>
    <p:sldId id="306" r:id="rId37"/>
    <p:sldId id="322" r:id="rId3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12/04/2011</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42910" y="1214422"/>
            <a:ext cx="7772400" cy="1898653"/>
          </a:xfrm>
        </p:spPr>
        <p:style>
          <a:lnRef idx="2">
            <a:schemeClr val="accent3"/>
          </a:lnRef>
          <a:fillRef idx="1">
            <a:schemeClr val="lt1"/>
          </a:fillRef>
          <a:effectRef idx="0">
            <a:schemeClr val="accent3"/>
          </a:effectRef>
          <a:fontRef idx="minor">
            <a:schemeClr val="dk1"/>
          </a:fontRef>
        </p:style>
        <p:txBody>
          <a:bodyPr>
            <a:normAutofit/>
          </a:bodyPr>
          <a:lstStyle/>
          <a:p>
            <a:r>
              <a:rPr lang="it-IT" sz="2800" b="1" cap="all" dirty="0" smtClean="0"/>
              <a:t/>
            </a:r>
            <a:br>
              <a:rPr lang="it-IT" sz="2800" b="1" cap="all" dirty="0" smtClean="0"/>
            </a:br>
            <a:r>
              <a:rPr lang="it-IT" sz="2800" b="1" cap="all" dirty="0" smtClean="0"/>
              <a:t>Università degli Studi di Macerata</a:t>
            </a:r>
            <a:r>
              <a:rPr lang="it-IT" sz="2800" cap="all" dirty="0" smtClean="0"/>
              <a:t/>
            </a:r>
            <a:br>
              <a:rPr lang="it-IT" sz="2800" cap="all" dirty="0" smtClean="0"/>
            </a:br>
            <a:r>
              <a:rPr lang="it-IT" sz="2800" cap="all" dirty="0" smtClean="0"/>
              <a:t>Facoltà di Scienze della formazione</a:t>
            </a:r>
            <a:endParaRPr lang="it-IT" sz="2800" dirty="0"/>
          </a:p>
        </p:txBody>
      </p:sp>
      <p:sp>
        <p:nvSpPr>
          <p:cNvPr id="3" name="Sottotitolo 2"/>
          <p:cNvSpPr>
            <a:spLocks noGrp="1"/>
          </p:cNvSpPr>
          <p:nvPr>
            <p:ph type="subTitle" idx="1"/>
          </p:nvPr>
        </p:nvSpPr>
        <p:spPr>
          <a:xfrm>
            <a:off x="571472" y="3500438"/>
            <a:ext cx="7786742" cy="2138362"/>
          </a:xfrm>
        </p:spPr>
        <p:style>
          <a:lnRef idx="2">
            <a:schemeClr val="accent2"/>
          </a:lnRef>
          <a:fillRef idx="1">
            <a:schemeClr val="lt1"/>
          </a:fillRef>
          <a:effectRef idx="0">
            <a:schemeClr val="accent2"/>
          </a:effectRef>
          <a:fontRef idx="minor">
            <a:schemeClr val="dk1"/>
          </a:fontRef>
        </p:style>
        <p:txBody>
          <a:bodyPr/>
          <a:lstStyle/>
          <a:p>
            <a:r>
              <a:rPr lang="it-IT" dirty="0" smtClean="0">
                <a:solidFill>
                  <a:schemeClr val="tx1"/>
                </a:solidFill>
              </a:rPr>
              <a:t>SCIENZE DELLA FORMAZIONE PRIMARIA</a:t>
            </a:r>
          </a:p>
          <a:p>
            <a:r>
              <a:rPr lang="it-IT" dirty="0" smtClean="0">
                <a:solidFill>
                  <a:srgbClr val="FF0000"/>
                </a:solidFill>
              </a:rPr>
              <a:t>DIDATTICA  SPECIALE</a:t>
            </a:r>
          </a:p>
          <a:p>
            <a:r>
              <a:rPr lang="it-IT" dirty="0" smtClean="0">
                <a:solidFill>
                  <a:srgbClr val="FF0000"/>
                </a:solidFill>
              </a:rPr>
              <a:t>A.A. 2010/11     II Semestre</a:t>
            </a:r>
            <a:endParaRPr lang="it-IT" dirty="0">
              <a:solidFill>
                <a:srgbClr val="FF0000"/>
              </a:solidFill>
            </a:endParaRPr>
          </a:p>
        </p:txBody>
      </p:sp>
      <p:pic>
        <p:nvPicPr>
          <p:cNvPr id="4" name="Immagine 3"/>
          <p:cNvPicPr>
            <a:picLocks noChangeAspect="1" noChangeArrowheads="1"/>
          </p:cNvPicPr>
          <p:nvPr/>
        </p:nvPicPr>
        <p:blipFill>
          <a:blip r:embed="rId2"/>
          <a:srcRect t="3404" r="71335"/>
          <a:stretch>
            <a:fillRect/>
          </a:stretch>
        </p:blipFill>
        <p:spPr bwMode="auto">
          <a:xfrm>
            <a:off x="4071934" y="1285860"/>
            <a:ext cx="717550" cy="738188"/>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800" dirty="0" smtClean="0">
                <a:solidFill>
                  <a:srgbClr val="FF0000"/>
                </a:solidFill>
              </a:rPr>
              <a:t>APPROCCIO PSICO-EDUCATIVO </a:t>
            </a:r>
            <a:r>
              <a:rPr lang="it-IT" sz="2800" dirty="0" smtClean="0">
                <a:solidFill>
                  <a:srgbClr val="FF0000"/>
                </a:solidFill>
              </a:rPr>
              <a:t>DI</a:t>
            </a:r>
            <a:r>
              <a:rPr lang="it-IT" sz="2800" dirty="0" smtClean="0">
                <a:solidFill>
                  <a:srgbClr val="FF0000"/>
                </a:solidFill>
              </a:rPr>
              <a:t> THEO PEETERS</a:t>
            </a:r>
            <a:endParaRPr lang="it-IT" sz="2800" dirty="0">
              <a:solidFill>
                <a:srgbClr val="FF0000"/>
              </a:solidFill>
            </a:endParaRPr>
          </a:p>
        </p:txBody>
      </p:sp>
      <p:sp>
        <p:nvSpPr>
          <p:cNvPr id="3" name="Segnaposto contenuto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it-IT" sz="2400" dirty="0" smtClean="0"/>
              <a:t>SOMMARIO</a:t>
            </a:r>
          </a:p>
          <a:p>
            <a:pPr>
              <a:buNone/>
            </a:pPr>
            <a:r>
              <a:rPr lang="it-IT" sz="2400" dirty="0" smtClean="0"/>
              <a:t>Le false credenze</a:t>
            </a:r>
          </a:p>
          <a:p>
            <a:pPr>
              <a:buNone/>
            </a:pPr>
            <a:r>
              <a:rPr lang="it-IT" sz="2400" dirty="0" smtClean="0"/>
              <a:t>La teoria dell’iceberg</a:t>
            </a:r>
          </a:p>
          <a:p>
            <a:pPr>
              <a:buNone/>
            </a:pPr>
            <a:r>
              <a:rPr lang="it-IT" sz="2400" dirty="0" smtClean="0"/>
              <a:t>Il pensiero</a:t>
            </a:r>
          </a:p>
          <a:p>
            <a:pPr>
              <a:buNone/>
            </a:pPr>
            <a:r>
              <a:rPr lang="it-IT" sz="2400" dirty="0" smtClean="0"/>
              <a:t>La comunicazione</a:t>
            </a:r>
          </a:p>
          <a:p>
            <a:pPr>
              <a:buNone/>
            </a:pPr>
            <a:r>
              <a:rPr lang="it-IT" sz="2400" dirty="0" smtClean="0"/>
              <a:t>I comportamenti eco</a:t>
            </a:r>
          </a:p>
          <a:p>
            <a:pPr>
              <a:buNone/>
            </a:pPr>
            <a:r>
              <a:rPr lang="it-IT" sz="2400" dirty="0" smtClean="0"/>
              <a:t>L’immaginazione</a:t>
            </a:r>
          </a:p>
          <a:p>
            <a:pPr>
              <a:buNone/>
            </a:pPr>
            <a:r>
              <a:rPr lang="it-IT" sz="2400" dirty="0" smtClean="0"/>
              <a:t>Le bizzarrie</a:t>
            </a:r>
          </a:p>
          <a:p>
            <a:pPr>
              <a:buNone/>
            </a:pPr>
            <a:r>
              <a:rPr lang="it-IT" sz="2400" dirty="0" smtClean="0"/>
              <a:t>Principi e prospettive educative</a:t>
            </a:r>
          </a:p>
          <a:p>
            <a:pPr>
              <a:buNone/>
            </a:pPr>
            <a:endParaRPr lang="it-IT"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400" dirty="0" smtClean="0">
                <a:solidFill>
                  <a:srgbClr val="FF0000"/>
                </a:solidFill>
              </a:rPr>
              <a:t>LE FALSE CREDENZE</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a:bodyPr>
          <a:lstStyle/>
          <a:p>
            <a:pPr>
              <a:buNone/>
            </a:pPr>
            <a:r>
              <a:rPr lang="it-IT" sz="2400" dirty="0" smtClean="0"/>
              <a:t>E’ colpa dei genitori</a:t>
            </a:r>
          </a:p>
          <a:p>
            <a:pPr>
              <a:buNone/>
            </a:pPr>
            <a:r>
              <a:rPr lang="it-IT" sz="2400" dirty="0" smtClean="0"/>
              <a:t>E’ una forma di esclusione privilegiata</a:t>
            </a:r>
          </a:p>
          <a:p>
            <a:pPr>
              <a:buNone/>
            </a:pPr>
            <a:r>
              <a:rPr lang="it-IT" sz="2400" dirty="0" smtClean="0"/>
              <a:t>Autismo = genialità</a:t>
            </a:r>
          </a:p>
          <a:p>
            <a:pPr>
              <a:buNone/>
            </a:pPr>
            <a:r>
              <a:rPr lang="it-IT" sz="2400" dirty="0" smtClean="0"/>
              <a:t>Autismo = schizofrenia</a:t>
            </a:r>
          </a:p>
          <a:p>
            <a:pPr>
              <a:buNone/>
            </a:pPr>
            <a:r>
              <a:rPr lang="it-IT" sz="2400" dirty="0" smtClean="0"/>
              <a:t>L’autismo non si esamina/valuta</a:t>
            </a:r>
            <a:endParaRPr lang="it-IT"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28596" y="285728"/>
            <a:ext cx="8229600" cy="1143000"/>
          </a:xfrm>
        </p:spPr>
        <p:style>
          <a:lnRef idx="2">
            <a:schemeClr val="accent4"/>
          </a:lnRef>
          <a:fillRef idx="1">
            <a:schemeClr val="lt1"/>
          </a:fillRef>
          <a:effectRef idx="0">
            <a:schemeClr val="accent4"/>
          </a:effectRef>
          <a:fontRef idx="minor">
            <a:schemeClr val="dk1"/>
          </a:fontRef>
        </p:style>
        <p:txBody>
          <a:bodyPr>
            <a:noAutofit/>
          </a:bodyPr>
          <a:lstStyle/>
          <a:p>
            <a:r>
              <a:rPr lang="it-IT" sz="2400" dirty="0" smtClean="0">
                <a:solidFill>
                  <a:srgbClr val="FF0000"/>
                </a:solidFill>
              </a:rPr>
              <a:t>LA TEORIA DELL’ICEBERG</a:t>
            </a:r>
            <a:br>
              <a:rPr lang="it-IT" sz="2400" dirty="0" smtClean="0">
                <a:solidFill>
                  <a:srgbClr val="FF0000"/>
                </a:solidFill>
              </a:rPr>
            </a:br>
            <a:r>
              <a:rPr lang="it-IT" sz="2400" dirty="0" smtClean="0">
                <a:solidFill>
                  <a:srgbClr val="FF0000"/>
                </a:solidFill>
                <a:ea typeface="Verdana" pitchFamily="34" charset="0"/>
                <a:cs typeface="Verdana" pitchFamily="34" charset="0"/>
              </a:rPr>
              <a:t/>
            </a:r>
            <a:br>
              <a:rPr lang="it-IT" sz="2400" dirty="0" smtClean="0">
                <a:solidFill>
                  <a:srgbClr val="FF0000"/>
                </a:solidFill>
                <a:ea typeface="Verdana" pitchFamily="34" charset="0"/>
                <a:cs typeface="Verdana" pitchFamily="34" charset="0"/>
              </a:rPr>
            </a:br>
            <a:endParaRPr lang="it-IT" sz="2400" dirty="0">
              <a:solidFill>
                <a:srgbClr val="FF0000"/>
              </a:solidFill>
              <a:ea typeface="Verdana" pitchFamily="34" charset="0"/>
              <a:cs typeface="Verdana" pitchFamily="34" charset="0"/>
            </a:endParaRPr>
          </a:p>
        </p:txBody>
      </p:sp>
      <p:sp>
        <p:nvSpPr>
          <p:cNvPr id="116739"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normAutofit/>
          </a:bodyPr>
          <a:lstStyle/>
          <a:p>
            <a:pPr algn="ctr">
              <a:lnSpc>
                <a:spcPct val="80000"/>
              </a:lnSpc>
              <a:buNone/>
            </a:pPr>
            <a:endParaRPr lang="it-IT" sz="2400" dirty="0" smtClean="0">
              <a:latin typeface="Verdana" pitchFamily="34" charset="0"/>
              <a:ea typeface="Verdana" pitchFamily="34" charset="0"/>
              <a:cs typeface="Verdana" pitchFamily="34" charset="0"/>
            </a:endParaRPr>
          </a:p>
          <a:p>
            <a:pPr algn="ctr">
              <a:lnSpc>
                <a:spcPct val="80000"/>
              </a:lnSpc>
              <a:buNone/>
            </a:pPr>
            <a:r>
              <a:rPr lang="it-IT" sz="2400" dirty="0" smtClean="0">
                <a:latin typeface="+mj-lt"/>
                <a:ea typeface="Verdana" pitchFamily="34" charset="0"/>
                <a:cs typeface="Verdana" pitchFamily="34" charset="0"/>
              </a:rPr>
              <a:t>SOTTO  L’ICEBERG  DELL’AUTISMO</a:t>
            </a:r>
          </a:p>
          <a:p>
            <a:pPr algn="ctr">
              <a:lnSpc>
                <a:spcPct val="80000"/>
              </a:lnSpc>
            </a:pPr>
            <a:r>
              <a:rPr lang="it-IT" sz="2400" dirty="0" smtClean="0">
                <a:latin typeface="+mj-lt"/>
                <a:ea typeface="Verdana" pitchFamily="34" charset="0"/>
                <a:cs typeface="Verdana" pitchFamily="34" charset="0"/>
              </a:rPr>
              <a:t>I </a:t>
            </a:r>
            <a:r>
              <a:rPr lang="it-IT" sz="2400" i="1" dirty="0">
                <a:latin typeface="+mj-lt"/>
                <a:ea typeface="Verdana" pitchFamily="34" charset="0"/>
                <a:cs typeface="Verdana" pitchFamily="34" charset="0"/>
              </a:rPr>
              <a:t>sintomi</a:t>
            </a:r>
            <a:r>
              <a:rPr lang="it-IT" sz="2400" dirty="0">
                <a:latin typeface="+mj-lt"/>
                <a:ea typeface="Verdana" pitchFamily="34" charset="0"/>
                <a:cs typeface="Verdana" pitchFamily="34" charset="0"/>
              </a:rPr>
              <a:t> della sindrome autistica come la </a:t>
            </a:r>
            <a:r>
              <a:rPr lang="it-IT" sz="2400" i="1" dirty="0">
                <a:latin typeface="+mj-lt"/>
                <a:ea typeface="Verdana" pitchFamily="34" charset="0"/>
                <a:cs typeface="Verdana" pitchFamily="34" charset="0"/>
              </a:rPr>
              <a:t>punta di un iceberg</a:t>
            </a:r>
            <a:r>
              <a:rPr lang="it-IT" sz="2400" dirty="0">
                <a:latin typeface="+mj-lt"/>
                <a:ea typeface="Verdana" pitchFamily="34" charset="0"/>
                <a:cs typeface="Verdana" pitchFamily="34" charset="0"/>
              </a:rPr>
              <a:t>, </a:t>
            </a:r>
          </a:p>
          <a:p>
            <a:pPr algn="ctr">
              <a:lnSpc>
                <a:spcPct val="80000"/>
              </a:lnSpc>
              <a:buFontTx/>
              <a:buNone/>
            </a:pPr>
            <a:r>
              <a:rPr lang="it-IT" sz="2400" dirty="0">
                <a:latin typeface="+mj-lt"/>
                <a:ea typeface="Verdana" pitchFamily="34" charset="0"/>
                <a:cs typeface="Verdana" pitchFamily="34" charset="0"/>
              </a:rPr>
              <a:t>	nascondono le vere motivazioni, lo stato reale di alterazione che determina crisi, fughe, aggressioni, condotte inadeguate, ecc.</a:t>
            </a:r>
          </a:p>
          <a:p>
            <a:pPr>
              <a:lnSpc>
                <a:spcPct val="80000"/>
              </a:lnSpc>
              <a:buFontTx/>
              <a:buNone/>
            </a:pPr>
            <a:endParaRPr lang="it-IT" sz="2400" dirty="0">
              <a:latin typeface="+mj-lt"/>
              <a:ea typeface="Verdana" pitchFamily="34" charset="0"/>
              <a:cs typeface="Verdana" pitchFamily="34" charset="0"/>
            </a:endParaRPr>
          </a:p>
          <a:p>
            <a:pPr>
              <a:lnSpc>
                <a:spcPct val="80000"/>
              </a:lnSpc>
            </a:pPr>
            <a:r>
              <a:rPr lang="it-IT" sz="2400" dirty="0">
                <a:latin typeface="+mj-lt"/>
                <a:ea typeface="Verdana" pitchFamily="34" charset="0"/>
                <a:cs typeface="Verdana" pitchFamily="34" charset="0"/>
              </a:rPr>
              <a:t>Interpretare la situazione, cercare dietro i sintomi appariscenti (le condotte), esplorare i motivi che generano le reazioni </a:t>
            </a:r>
            <a:r>
              <a:rPr lang="it-IT" sz="2400" dirty="0" smtClean="0">
                <a:latin typeface="+mj-lt"/>
                <a:ea typeface="Verdana" pitchFamily="34" charset="0"/>
                <a:cs typeface="Verdana" pitchFamily="34" charset="0"/>
              </a:rPr>
              <a:t>abnormi.</a:t>
            </a:r>
            <a:endParaRPr lang="it-IT" sz="2400" dirty="0">
              <a:latin typeface="+mj-lt"/>
              <a:ea typeface="Verdana" pitchFamily="34" charset="0"/>
              <a:cs typeface="Verdan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style>
          <a:lnRef idx="2">
            <a:schemeClr val="dk1"/>
          </a:lnRef>
          <a:fillRef idx="1">
            <a:schemeClr val="lt1"/>
          </a:fillRef>
          <a:effectRef idx="0">
            <a:schemeClr val="dk1"/>
          </a:effectRef>
          <a:fontRef idx="minor">
            <a:schemeClr val="dk1"/>
          </a:fontRef>
        </p:style>
        <p:txBody>
          <a:bodyPr>
            <a:normAutofit/>
          </a:bodyPr>
          <a:lstStyle/>
          <a:p>
            <a:r>
              <a:rPr lang="it-IT" sz="2400" dirty="0" smtClean="0">
                <a:solidFill>
                  <a:srgbClr val="FF0000"/>
                </a:solidFill>
              </a:rPr>
              <a:t>LA TEORIA DELL’ICEBERG</a:t>
            </a:r>
            <a:br>
              <a:rPr lang="it-IT" sz="2400" dirty="0" smtClean="0">
                <a:solidFill>
                  <a:srgbClr val="FF0000"/>
                </a:solidFill>
              </a:rPr>
            </a:br>
            <a:endParaRPr lang="it-IT" sz="2400" dirty="0">
              <a:latin typeface="Verdana" pitchFamily="34" charset="0"/>
              <a:ea typeface="Verdana" pitchFamily="34" charset="0"/>
              <a:cs typeface="Verdana" pitchFamily="34" charset="0"/>
            </a:endParaRPr>
          </a:p>
        </p:txBody>
      </p:sp>
      <p:sp>
        <p:nvSpPr>
          <p:cNvPr id="117763" name="Rectangle 3"/>
          <p:cNvSpPr>
            <a:spLocks noGrp="1" noChangeArrowheads="1"/>
          </p:cNvSpPr>
          <p:nvPr>
            <p:ph type="body" idx="1"/>
          </p:nvPr>
        </p:nvSpPr>
        <p:spPr/>
        <p:style>
          <a:lnRef idx="2">
            <a:schemeClr val="accent2"/>
          </a:lnRef>
          <a:fillRef idx="1">
            <a:schemeClr val="lt1"/>
          </a:fillRef>
          <a:effectRef idx="0">
            <a:schemeClr val="accent2"/>
          </a:effectRef>
          <a:fontRef idx="minor">
            <a:schemeClr val="dk1"/>
          </a:fontRef>
        </p:style>
        <p:txBody>
          <a:bodyPr>
            <a:normAutofit/>
          </a:bodyPr>
          <a:lstStyle/>
          <a:p>
            <a:pPr>
              <a:lnSpc>
                <a:spcPct val="90000"/>
              </a:lnSpc>
            </a:pPr>
            <a:r>
              <a:rPr lang="it-IT" sz="2400" dirty="0">
                <a:latin typeface="+mj-lt"/>
                <a:ea typeface="Verdana" pitchFamily="34" charset="0"/>
                <a:cs typeface="Verdana" pitchFamily="34" charset="0"/>
              </a:rPr>
              <a:t>Mancato coordinamento, o filtro degli stimoli ambientali (</a:t>
            </a:r>
            <a:r>
              <a:rPr lang="it-IT" sz="2400" i="1" dirty="0">
                <a:latin typeface="+mj-lt"/>
                <a:ea typeface="Verdana" pitchFamily="34" charset="0"/>
                <a:cs typeface="Verdana" pitchFamily="34" charset="0"/>
              </a:rPr>
              <a:t>pensiero in caos</a:t>
            </a:r>
            <a:r>
              <a:rPr lang="it-IT" sz="2400" i="1" dirty="0" smtClean="0">
                <a:latin typeface="+mj-lt"/>
                <a:ea typeface="Verdana" pitchFamily="34" charset="0"/>
                <a:cs typeface="Verdana" pitchFamily="34" charset="0"/>
              </a:rPr>
              <a:t>).</a:t>
            </a:r>
          </a:p>
          <a:p>
            <a:pPr>
              <a:lnSpc>
                <a:spcPct val="90000"/>
              </a:lnSpc>
              <a:buNone/>
            </a:pPr>
            <a:endParaRPr lang="it-IT" sz="2400" i="1" dirty="0">
              <a:latin typeface="+mj-lt"/>
              <a:ea typeface="Verdana" pitchFamily="34" charset="0"/>
              <a:cs typeface="Verdana" pitchFamily="34" charset="0"/>
            </a:endParaRPr>
          </a:p>
          <a:p>
            <a:pPr algn="ctr">
              <a:lnSpc>
                <a:spcPct val="90000"/>
              </a:lnSpc>
              <a:buFontTx/>
              <a:buNone/>
            </a:pPr>
            <a:r>
              <a:rPr lang="it-IT" sz="2400" dirty="0">
                <a:latin typeface="+mj-lt"/>
                <a:ea typeface="Verdana" pitchFamily="34" charset="0"/>
                <a:cs typeface="Verdana" pitchFamily="34" charset="0"/>
              </a:rPr>
              <a:t>Difficoltà a:</a:t>
            </a:r>
          </a:p>
          <a:p>
            <a:pPr>
              <a:lnSpc>
                <a:spcPct val="90000"/>
              </a:lnSpc>
              <a:buFontTx/>
              <a:buNone/>
            </a:pPr>
            <a:r>
              <a:rPr lang="it-IT" sz="2400" dirty="0">
                <a:latin typeface="+mj-lt"/>
                <a:ea typeface="Verdana" pitchFamily="34" charset="0"/>
                <a:cs typeface="Verdana" pitchFamily="34" charset="0"/>
              </a:rPr>
              <a:t>- ricevere una pluralità di stimoli contemporanei;</a:t>
            </a:r>
          </a:p>
          <a:p>
            <a:pPr>
              <a:lnSpc>
                <a:spcPct val="90000"/>
              </a:lnSpc>
              <a:buFontTx/>
              <a:buNone/>
            </a:pPr>
            <a:r>
              <a:rPr lang="it-IT" sz="2400" dirty="0">
                <a:latin typeface="+mj-lt"/>
                <a:ea typeface="Verdana" pitchFamily="34" charset="0"/>
                <a:cs typeface="Verdana" pitchFamily="34" charset="0"/>
              </a:rPr>
              <a:t>- intuire o percepire cosa sta per accadere;</a:t>
            </a:r>
          </a:p>
          <a:p>
            <a:pPr>
              <a:lnSpc>
                <a:spcPct val="90000"/>
              </a:lnSpc>
              <a:buFontTx/>
              <a:buNone/>
            </a:pPr>
            <a:r>
              <a:rPr lang="it-IT" sz="2400" dirty="0">
                <a:latin typeface="+mj-lt"/>
                <a:ea typeface="Verdana" pitchFamily="34" charset="0"/>
                <a:cs typeface="Verdana" pitchFamily="34" charset="0"/>
              </a:rPr>
              <a:t>- eseguire azioni di organizzazione della percezione e del pensiero, ovvero processi cognitivi.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400" dirty="0" smtClean="0">
                <a:solidFill>
                  <a:srgbClr val="FF0000"/>
                </a:solidFill>
              </a:rPr>
              <a:t>LA TEORIA DELL’ICEBERG</a:t>
            </a:r>
            <a:endParaRPr lang="it-IT" sz="2400" dirty="0">
              <a:latin typeface="Verdana" pitchFamily="34" charset="0"/>
              <a:ea typeface="Verdana" pitchFamily="34" charset="0"/>
              <a:cs typeface="Verdana" pitchFamily="34" charset="0"/>
            </a:endParaRPr>
          </a:p>
        </p:txBody>
      </p:sp>
      <p:sp>
        <p:nvSpPr>
          <p:cNvPr id="121859"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normAutofit/>
          </a:bodyPr>
          <a:lstStyle/>
          <a:p>
            <a:pPr algn="ctr">
              <a:lnSpc>
                <a:spcPct val="90000"/>
              </a:lnSpc>
              <a:buFontTx/>
              <a:buNone/>
            </a:pPr>
            <a:r>
              <a:rPr lang="it-IT" sz="2400" dirty="0">
                <a:latin typeface="+mj-lt"/>
                <a:ea typeface="Verdana" pitchFamily="34" charset="0"/>
                <a:cs typeface="Verdana" pitchFamily="34" charset="0"/>
              </a:rPr>
              <a:t>Situazioni di </a:t>
            </a:r>
            <a:r>
              <a:rPr lang="it-IT" sz="2400" i="1" dirty="0">
                <a:latin typeface="+mj-lt"/>
                <a:ea typeface="Verdana" pitchFamily="34" charset="0"/>
                <a:cs typeface="Verdana" pitchFamily="34" charset="0"/>
              </a:rPr>
              <a:t>sovraccarico </a:t>
            </a:r>
            <a:r>
              <a:rPr lang="it-IT" sz="2400" i="1" dirty="0" smtClean="0">
                <a:latin typeface="+mj-lt"/>
                <a:ea typeface="Verdana" pitchFamily="34" charset="0"/>
                <a:cs typeface="Verdana" pitchFamily="34" charset="0"/>
              </a:rPr>
              <a:t>cognitivo</a:t>
            </a:r>
          </a:p>
          <a:p>
            <a:pPr algn="ctr">
              <a:lnSpc>
                <a:spcPct val="90000"/>
              </a:lnSpc>
              <a:buFontTx/>
              <a:buNone/>
            </a:pPr>
            <a:endParaRPr lang="it-IT" sz="2400" i="1" dirty="0">
              <a:latin typeface="+mj-lt"/>
              <a:ea typeface="Verdana" pitchFamily="34" charset="0"/>
              <a:cs typeface="Verdana" pitchFamily="34" charset="0"/>
            </a:endParaRPr>
          </a:p>
          <a:p>
            <a:pPr algn="ctr">
              <a:lnSpc>
                <a:spcPct val="90000"/>
              </a:lnSpc>
            </a:pPr>
            <a:r>
              <a:rPr lang="it-IT" sz="2400" dirty="0">
                <a:latin typeface="+mj-lt"/>
                <a:ea typeface="Verdana" pitchFamily="34" charset="0"/>
                <a:cs typeface="Verdana" pitchFamily="34" charset="0"/>
              </a:rPr>
              <a:t>mandano in difficoltà un cervello disorganizzato, </a:t>
            </a:r>
          </a:p>
          <a:p>
            <a:pPr algn="ctr">
              <a:lnSpc>
                <a:spcPct val="90000"/>
              </a:lnSpc>
            </a:pPr>
            <a:r>
              <a:rPr lang="it-IT" sz="2400" dirty="0">
                <a:latin typeface="+mj-lt"/>
                <a:ea typeface="Verdana" pitchFamily="34" charset="0"/>
                <a:cs typeface="Verdana" pitchFamily="34" charset="0"/>
              </a:rPr>
              <a:t>favoriscono la </a:t>
            </a:r>
            <a:r>
              <a:rPr lang="it-IT" sz="2400" i="1" dirty="0">
                <a:latin typeface="+mj-lt"/>
                <a:ea typeface="Verdana" pitchFamily="34" charset="0"/>
                <a:cs typeface="Verdana" pitchFamily="34" charset="0"/>
              </a:rPr>
              <a:t>percezione in caos</a:t>
            </a:r>
            <a:r>
              <a:rPr lang="it-IT" sz="2400" dirty="0">
                <a:latin typeface="+mj-lt"/>
                <a:ea typeface="Verdana" pitchFamily="34" charset="0"/>
                <a:cs typeface="Verdana" pitchFamily="34" charset="0"/>
              </a:rPr>
              <a:t>, il </a:t>
            </a:r>
            <a:r>
              <a:rPr lang="it-IT" sz="2400" i="1" dirty="0">
                <a:latin typeface="+mj-lt"/>
                <a:ea typeface="Verdana" pitchFamily="34" charset="0"/>
                <a:cs typeface="Verdana" pitchFamily="34" charset="0"/>
              </a:rPr>
              <a:t>pensiero in caos</a:t>
            </a:r>
            <a:r>
              <a:rPr lang="it-IT" sz="2400" dirty="0">
                <a:latin typeface="+mj-lt"/>
                <a:ea typeface="Verdana" pitchFamily="34" charset="0"/>
                <a:cs typeface="Verdana" pitchFamily="34" charset="0"/>
              </a:rPr>
              <a:t>, </a:t>
            </a:r>
          </a:p>
          <a:p>
            <a:pPr algn="ctr">
              <a:lnSpc>
                <a:spcPct val="90000"/>
              </a:lnSpc>
            </a:pPr>
            <a:r>
              <a:rPr lang="it-IT" sz="2400" dirty="0">
                <a:latin typeface="+mj-lt"/>
                <a:ea typeface="Verdana" pitchFamily="34" charset="0"/>
                <a:cs typeface="Verdana" pitchFamily="34" charset="0"/>
              </a:rPr>
              <a:t>mancato coordinamento delle informazioni, </a:t>
            </a:r>
          </a:p>
          <a:p>
            <a:pPr algn="ctr">
              <a:lnSpc>
                <a:spcPct val="90000"/>
              </a:lnSpc>
            </a:pPr>
            <a:r>
              <a:rPr lang="it-IT" sz="2400" dirty="0">
                <a:latin typeface="+mj-lt"/>
                <a:ea typeface="Verdana" pitchFamily="34" charset="0"/>
                <a:cs typeface="Verdana" pitchFamily="34" charset="0"/>
              </a:rPr>
              <a:t>determinando </a:t>
            </a:r>
            <a:r>
              <a:rPr lang="it-IT" sz="2400" i="1" dirty="0">
                <a:latin typeface="+mj-lt"/>
                <a:ea typeface="Verdana" pitchFamily="34" charset="0"/>
                <a:cs typeface="Verdana" pitchFamily="34" charset="0"/>
              </a:rPr>
              <a:t>decognizione</a:t>
            </a:r>
            <a:r>
              <a:rPr lang="it-IT" sz="2400" i="1" dirty="0">
                <a:latin typeface="+mj-lt"/>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a:bodyPr>
          <a:lstStyle/>
          <a:p>
            <a:r>
              <a:rPr lang="it-IT" sz="2400" dirty="0" smtClean="0">
                <a:solidFill>
                  <a:srgbClr val="FF0000"/>
                </a:solidFill>
              </a:rPr>
              <a:t>LA TEORIA DELL’ICEBERG</a:t>
            </a:r>
            <a:endParaRPr lang="it-IT" sz="2400" dirty="0"/>
          </a:p>
        </p:txBody>
      </p:sp>
      <p:sp>
        <p:nvSpPr>
          <p:cNvPr id="3" name="Segnaposto contenuto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gn="ctr">
              <a:buNone/>
            </a:pPr>
            <a:r>
              <a:rPr lang="it-IT" sz="2400" dirty="0" smtClean="0">
                <a:solidFill>
                  <a:srgbClr val="002060"/>
                </a:solidFill>
              </a:rPr>
              <a:t>Cosa fare?</a:t>
            </a:r>
          </a:p>
          <a:p>
            <a:pPr algn="ctr">
              <a:buNone/>
            </a:pPr>
            <a:endParaRPr lang="it-IT" sz="2400" dirty="0" smtClean="0">
              <a:solidFill>
                <a:srgbClr val="002060"/>
              </a:solidFill>
            </a:endParaRPr>
          </a:p>
          <a:p>
            <a:pPr>
              <a:buFont typeface="Wingdings" pitchFamily="2" charset="2"/>
              <a:buChar char="ü"/>
            </a:pPr>
            <a:r>
              <a:rPr lang="it-IT" sz="2400" dirty="0" smtClean="0"/>
              <a:t>Comprendere l’autismo dall’interno indagando il comportamento</a:t>
            </a:r>
          </a:p>
          <a:p>
            <a:pPr>
              <a:buFont typeface="Wingdings" pitchFamily="2" charset="2"/>
              <a:buChar char="ü"/>
            </a:pPr>
            <a:r>
              <a:rPr lang="it-IT" sz="2400" dirty="0" smtClean="0"/>
              <a:t>Cercare di capire le cause relative ai sintomi manifestati</a:t>
            </a:r>
          </a:p>
          <a:p>
            <a:pPr>
              <a:buFont typeface="Wingdings" pitchFamily="2" charset="2"/>
              <a:buChar char="ü"/>
            </a:pPr>
            <a:r>
              <a:rPr lang="it-IT" sz="2400" dirty="0" smtClean="0"/>
              <a:t>Paragonare con il pensiero normale</a:t>
            </a:r>
          </a:p>
          <a:p>
            <a:pPr>
              <a:buFont typeface="Wingdings" pitchFamily="2" charset="2"/>
              <a:buChar char="ü"/>
            </a:pPr>
            <a:r>
              <a:rPr lang="it-IT" sz="2400" dirty="0" smtClean="0"/>
              <a:t>Leggere in modo speciale per capire</a:t>
            </a:r>
          </a:p>
          <a:p>
            <a:pPr>
              <a:buFont typeface="Wingdings" pitchFamily="2" charset="2"/>
              <a:buChar char="ü"/>
            </a:pPr>
            <a:r>
              <a:rPr lang="it-IT" sz="2400" dirty="0" smtClean="0"/>
              <a:t>Considerare l’autistico un soggetto specialmente speciale</a:t>
            </a:r>
          </a:p>
          <a:p>
            <a:pPr>
              <a:buFont typeface="Wingdings" pitchFamily="2" charset="2"/>
              <a:buChar char="ü"/>
            </a:pPr>
            <a:r>
              <a:rPr lang="it-IT" sz="2400" dirty="0" smtClean="0"/>
              <a:t>Adattare prima di inserire</a:t>
            </a:r>
          </a:p>
          <a:p>
            <a:pPr>
              <a:buFont typeface="Wingdings" pitchFamily="2" charset="2"/>
              <a:buChar char="ü"/>
            </a:pPr>
            <a:endParaRPr lang="it-IT" sz="2400" dirty="0" smtClean="0"/>
          </a:p>
          <a:p>
            <a:pPr>
              <a:buNone/>
            </a:pPr>
            <a:endParaRPr lang="it-IT" sz="2400" dirty="0" smtClean="0"/>
          </a:p>
          <a:p>
            <a:pPr>
              <a:buFont typeface="Wingdings" pitchFamily="2" charset="2"/>
              <a:buChar char="ü"/>
            </a:pP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400" dirty="0" smtClean="0">
                <a:solidFill>
                  <a:srgbClr val="FF0000"/>
                </a:solidFill>
              </a:rPr>
              <a:t>IL PENSIERO</a:t>
            </a:r>
            <a:r>
              <a:rPr lang="it-IT" sz="2400" dirty="0" smtClean="0"/>
              <a:t/>
            </a:r>
            <a:br>
              <a:rPr lang="it-IT" sz="2400" dirty="0" smtClean="0"/>
            </a:br>
            <a:endParaRPr lang="it-IT" sz="2400" dirty="0">
              <a:latin typeface="Verdana" pitchFamily="34" charset="0"/>
              <a:ea typeface="Verdana" pitchFamily="34" charset="0"/>
              <a:cs typeface="Verdana" pitchFamily="34" charset="0"/>
            </a:endParaRPr>
          </a:p>
        </p:txBody>
      </p:sp>
      <p:sp>
        <p:nvSpPr>
          <p:cNvPr id="106499" name="Rectangle 3"/>
          <p:cNvSpPr>
            <a:spLocks noGrp="1" noChangeArrowheads="1"/>
          </p:cNvSpPr>
          <p:nvPr>
            <p:ph type="body" idx="1"/>
          </p:nvPr>
        </p:nvSpPr>
        <p:spPr/>
        <p:style>
          <a:lnRef idx="2">
            <a:schemeClr val="accent1"/>
          </a:lnRef>
          <a:fillRef idx="1">
            <a:schemeClr val="lt1"/>
          </a:fillRef>
          <a:effectRef idx="0">
            <a:schemeClr val="accent1"/>
          </a:effectRef>
          <a:fontRef idx="minor">
            <a:schemeClr val="dk1"/>
          </a:fontRef>
        </p:style>
        <p:txBody>
          <a:bodyPr>
            <a:normAutofit/>
          </a:bodyPr>
          <a:lstStyle/>
          <a:p>
            <a:r>
              <a:rPr lang="it-IT" sz="2400" dirty="0" smtClean="0">
                <a:solidFill>
                  <a:schemeClr val="tx1"/>
                </a:solidFill>
                <a:latin typeface="+mj-lt"/>
                <a:ea typeface="Verdana" pitchFamily="34" charset="0"/>
                <a:cs typeface="Verdana" pitchFamily="34" charset="0"/>
              </a:rPr>
              <a:t>DISORDINE COGNITIVO</a:t>
            </a:r>
          </a:p>
          <a:p>
            <a:r>
              <a:rPr lang="it-IT" sz="2400" dirty="0" smtClean="0">
                <a:latin typeface="+mj-lt"/>
                <a:ea typeface="Verdana" pitchFamily="34" charset="0"/>
                <a:cs typeface="Verdana" pitchFamily="34" charset="0"/>
              </a:rPr>
              <a:t>PENSIERO IN CAOS</a:t>
            </a:r>
            <a:br>
              <a:rPr lang="it-IT" sz="2400" dirty="0" smtClean="0">
                <a:latin typeface="+mj-lt"/>
                <a:ea typeface="Verdana" pitchFamily="34" charset="0"/>
                <a:cs typeface="Verdana" pitchFamily="34" charset="0"/>
              </a:rPr>
            </a:br>
            <a:r>
              <a:rPr lang="it-IT" sz="2400" dirty="0" smtClean="0">
                <a:latin typeface="+mj-lt"/>
                <a:ea typeface="Verdana" pitchFamily="34" charset="0"/>
                <a:cs typeface="Verdana" pitchFamily="34" charset="0"/>
              </a:rPr>
              <a:t>PENSIERO IN DETTAGLI/PENSIERO </a:t>
            </a:r>
            <a:r>
              <a:rPr lang="it-IT" sz="2400" dirty="0">
                <a:latin typeface="+mj-lt"/>
                <a:ea typeface="Verdana" pitchFamily="34" charset="0"/>
                <a:cs typeface="Verdana" pitchFamily="34" charset="0"/>
              </a:rPr>
              <a:t>VISUALE</a:t>
            </a:r>
          </a:p>
          <a:p>
            <a:r>
              <a:rPr lang="it-IT" sz="2400" dirty="0">
                <a:latin typeface="+mj-lt"/>
                <a:ea typeface="Verdana" pitchFamily="34" charset="0"/>
                <a:cs typeface="Verdana" pitchFamily="34" charset="0"/>
              </a:rPr>
              <a:t>CECITA’ MENTALE</a:t>
            </a:r>
          </a:p>
          <a:p>
            <a:r>
              <a:rPr lang="it-IT" sz="2400" dirty="0">
                <a:latin typeface="+mj-lt"/>
                <a:ea typeface="Verdana" pitchFamily="34" charset="0"/>
                <a:cs typeface="Verdana" pitchFamily="34" charset="0"/>
              </a:rPr>
              <a:t>DISTURBO DI COERENZA </a:t>
            </a:r>
            <a:r>
              <a:rPr lang="it-IT" sz="2400" dirty="0" smtClean="0">
                <a:latin typeface="+mj-lt"/>
                <a:ea typeface="Verdana" pitchFamily="34" charset="0"/>
                <a:cs typeface="Verdana" pitchFamily="34" charset="0"/>
              </a:rPr>
              <a:t>CENTRALE</a:t>
            </a:r>
          </a:p>
          <a:p>
            <a:r>
              <a:rPr lang="it-IT" sz="2400" dirty="0" smtClean="0">
                <a:latin typeface="+mj-lt"/>
                <a:ea typeface="Verdana" pitchFamily="34" charset="0"/>
                <a:cs typeface="Verdana" pitchFamily="34" charset="0"/>
              </a:rPr>
              <a:t>DISTURBO </a:t>
            </a:r>
            <a:r>
              <a:rPr lang="it-IT" sz="2400" dirty="0" smtClean="0">
                <a:latin typeface="+mj-lt"/>
                <a:ea typeface="Verdana" pitchFamily="34" charset="0"/>
                <a:cs typeface="Verdana" pitchFamily="34" charset="0"/>
              </a:rPr>
              <a:t>DI</a:t>
            </a:r>
            <a:r>
              <a:rPr lang="it-IT" sz="2400" dirty="0" smtClean="0">
                <a:latin typeface="+mj-lt"/>
                <a:ea typeface="Verdana" pitchFamily="34" charset="0"/>
                <a:cs typeface="Verdana" pitchFamily="34" charset="0"/>
              </a:rPr>
              <a:t> ORGANIZZAZIONE DELLO SPAZIO E DEL TEMPO</a:t>
            </a:r>
            <a:endParaRPr lang="it-IT" sz="2400" dirty="0">
              <a:latin typeface="+mj-lt"/>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400" dirty="0" smtClean="0">
                <a:latin typeface="Verdana" pitchFamily="34" charset="0"/>
                <a:ea typeface="Verdana" pitchFamily="34" charset="0"/>
                <a:cs typeface="Verdana" pitchFamily="34" charset="0"/>
              </a:rPr>
              <a:t> </a:t>
            </a:r>
            <a:r>
              <a:rPr lang="it-IT" sz="2400" dirty="0" smtClean="0">
                <a:solidFill>
                  <a:srgbClr val="FF0000"/>
                </a:solidFill>
                <a:latin typeface="+mj-lt"/>
                <a:ea typeface="Verdana" pitchFamily="34" charset="0"/>
                <a:cs typeface="Verdana" pitchFamily="34" charset="0"/>
              </a:rPr>
              <a:t>DISORDINE </a:t>
            </a:r>
            <a:r>
              <a:rPr lang="it-IT" sz="2400" dirty="0">
                <a:solidFill>
                  <a:srgbClr val="FF0000"/>
                </a:solidFill>
                <a:latin typeface="+mj-lt"/>
                <a:ea typeface="Verdana" pitchFamily="34" charset="0"/>
                <a:cs typeface="Verdana" pitchFamily="34" charset="0"/>
              </a:rPr>
              <a:t>COGNITIVO</a:t>
            </a:r>
          </a:p>
        </p:txBody>
      </p:sp>
      <p:sp>
        <p:nvSpPr>
          <p:cNvPr id="102403" name="Rectangle 3"/>
          <p:cNvSpPr>
            <a:spLocks noGrp="1" noChangeArrowheads="1"/>
          </p:cNvSpPr>
          <p:nvPr>
            <p:ph type="body" idx="1"/>
          </p:nvPr>
        </p:nvSpPr>
        <p:spPr>
          <a:xfrm>
            <a:off x="500034" y="1785926"/>
            <a:ext cx="8141022" cy="3695712"/>
          </a:xfrm>
        </p:spPr>
        <p:style>
          <a:lnRef idx="2">
            <a:schemeClr val="dk1"/>
          </a:lnRef>
          <a:fillRef idx="1">
            <a:schemeClr val="lt1"/>
          </a:fillRef>
          <a:effectRef idx="0">
            <a:schemeClr val="dk1"/>
          </a:effectRef>
          <a:fontRef idx="minor">
            <a:schemeClr val="dk1"/>
          </a:fontRef>
        </p:style>
        <p:txBody>
          <a:bodyPr>
            <a:normAutofit/>
          </a:bodyPr>
          <a:lstStyle/>
          <a:p>
            <a:pPr algn="ctr">
              <a:buFontTx/>
              <a:buNone/>
            </a:pPr>
            <a:r>
              <a:rPr lang="it-IT" sz="2400" dirty="0">
                <a:latin typeface="+mj-lt"/>
                <a:ea typeface="Verdana" pitchFamily="34" charset="0"/>
                <a:cs typeface="Verdana" pitchFamily="34" charset="0"/>
              </a:rPr>
              <a:t>DISFUNZIONE COGNITIVA </a:t>
            </a:r>
            <a:endParaRPr lang="it-IT" sz="2400" dirty="0" smtClean="0">
              <a:latin typeface="+mj-lt"/>
              <a:ea typeface="Verdana" pitchFamily="34" charset="0"/>
              <a:cs typeface="Verdana" pitchFamily="34" charset="0"/>
            </a:endParaRPr>
          </a:p>
          <a:p>
            <a:pPr algn="ctr">
              <a:buFontTx/>
              <a:buNone/>
            </a:pPr>
            <a:r>
              <a:rPr lang="it-IT" sz="2400" dirty="0" smtClean="0">
                <a:latin typeface="+mj-lt"/>
                <a:ea typeface="Verdana" pitchFamily="34" charset="0"/>
                <a:cs typeface="Verdana" pitchFamily="34" charset="0"/>
              </a:rPr>
              <a:t>o </a:t>
            </a:r>
            <a:endParaRPr lang="it-IT" sz="2400" dirty="0">
              <a:latin typeface="+mj-lt"/>
              <a:ea typeface="Verdana" pitchFamily="34" charset="0"/>
              <a:cs typeface="Verdana" pitchFamily="34" charset="0"/>
            </a:endParaRPr>
          </a:p>
          <a:p>
            <a:pPr algn="ctr">
              <a:buFontTx/>
              <a:buNone/>
            </a:pPr>
            <a:r>
              <a:rPr lang="it-IT" sz="2400" dirty="0">
                <a:latin typeface="+mj-lt"/>
                <a:ea typeface="Verdana" pitchFamily="34" charset="0"/>
                <a:cs typeface="Verdana" pitchFamily="34" charset="0"/>
              </a:rPr>
              <a:t>DIVERSITA’ QUALITATIVA</a:t>
            </a:r>
          </a:p>
          <a:p>
            <a:pPr>
              <a:buFontTx/>
              <a:buNone/>
            </a:pPr>
            <a:endParaRPr lang="it-IT" sz="2400" dirty="0">
              <a:latin typeface="+mj-lt"/>
              <a:ea typeface="Verdana" pitchFamily="34" charset="0"/>
              <a:cs typeface="Verdana" pitchFamily="34" charset="0"/>
            </a:endParaRPr>
          </a:p>
          <a:p>
            <a:pPr algn="ctr">
              <a:buFontTx/>
              <a:buNone/>
            </a:pPr>
            <a:r>
              <a:rPr lang="it-IT" sz="2400" dirty="0">
                <a:latin typeface="+mj-lt"/>
                <a:ea typeface="Verdana" pitchFamily="34" charset="0"/>
                <a:cs typeface="Verdana" pitchFamily="34" charset="0"/>
              </a:rPr>
              <a:t>		“Scarso o mancato coordinamento delle percezioni, del linguaggio, del pensiero, della relazionalità”</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style>
          <a:lnRef idx="2">
            <a:schemeClr val="accent3"/>
          </a:lnRef>
          <a:fillRef idx="1">
            <a:schemeClr val="lt1"/>
          </a:fillRef>
          <a:effectRef idx="0">
            <a:schemeClr val="accent3"/>
          </a:effectRef>
          <a:fontRef idx="minor">
            <a:schemeClr val="dk1"/>
          </a:fontRef>
        </p:style>
        <p:txBody>
          <a:bodyPr>
            <a:normAutofit/>
          </a:bodyPr>
          <a:lstStyle/>
          <a:p>
            <a:r>
              <a:rPr lang="it-IT" sz="2400" dirty="0" smtClean="0">
                <a:solidFill>
                  <a:srgbClr val="FF0000"/>
                </a:solidFill>
                <a:latin typeface="+mj-lt"/>
                <a:ea typeface="Verdana" pitchFamily="34" charset="0"/>
                <a:cs typeface="Verdana" pitchFamily="34" charset="0"/>
              </a:rPr>
              <a:t>IL  PENSIERO IN CAOS</a:t>
            </a:r>
            <a:endParaRPr lang="it-IT" sz="2400" dirty="0">
              <a:solidFill>
                <a:srgbClr val="FF0000"/>
              </a:solidFill>
              <a:latin typeface="+mj-lt"/>
              <a:ea typeface="Verdana" pitchFamily="34" charset="0"/>
              <a:cs typeface="Verdana" pitchFamily="34" charset="0"/>
            </a:endParaRPr>
          </a:p>
        </p:txBody>
      </p:sp>
      <p:sp>
        <p:nvSpPr>
          <p:cNvPr id="107523" name="Rectangle 3"/>
          <p:cNvSpPr>
            <a:spLocks noGrp="1" noChangeArrowheads="1"/>
          </p:cNvSpPr>
          <p:nvPr>
            <p:ph type="body" idx="1"/>
          </p:nvPr>
        </p:nvSpPr>
        <p:spPr/>
        <p:style>
          <a:lnRef idx="2">
            <a:schemeClr val="accent1"/>
          </a:lnRef>
          <a:fillRef idx="1">
            <a:schemeClr val="lt1"/>
          </a:fillRef>
          <a:effectRef idx="0">
            <a:schemeClr val="accent1"/>
          </a:effectRef>
          <a:fontRef idx="minor">
            <a:schemeClr val="dk1"/>
          </a:fontRef>
        </p:style>
        <p:txBody>
          <a:bodyPr/>
          <a:lstStyle/>
          <a:p>
            <a:pPr>
              <a:lnSpc>
                <a:spcPct val="90000"/>
              </a:lnSpc>
              <a:buNone/>
            </a:pPr>
            <a:r>
              <a:rPr lang="it-IT" sz="2400" dirty="0" smtClean="0"/>
              <a:t>Mancato coordinamento, o filtro degli stimoli ambientali </a:t>
            </a:r>
            <a:endParaRPr lang="it-IT" sz="2400" i="1" dirty="0" smtClean="0"/>
          </a:p>
          <a:p>
            <a:pPr algn="ctr">
              <a:lnSpc>
                <a:spcPct val="90000"/>
              </a:lnSpc>
              <a:buFontTx/>
              <a:buNone/>
            </a:pPr>
            <a:r>
              <a:rPr lang="it-IT" sz="2400" dirty="0" smtClean="0"/>
              <a:t>Difficoltà a:</a:t>
            </a:r>
          </a:p>
          <a:p>
            <a:pPr>
              <a:lnSpc>
                <a:spcPct val="90000"/>
              </a:lnSpc>
              <a:buFontTx/>
              <a:buNone/>
            </a:pPr>
            <a:r>
              <a:rPr lang="it-IT" sz="2400" dirty="0" smtClean="0"/>
              <a:t>- ricevere una pluralità di stimoli contemporanei;</a:t>
            </a:r>
          </a:p>
          <a:p>
            <a:pPr>
              <a:lnSpc>
                <a:spcPct val="90000"/>
              </a:lnSpc>
              <a:buFontTx/>
              <a:buNone/>
            </a:pPr>
            <a:r>
              <a:rPr lang="it-IT" sz="2400" dirty="0" smtClean="0"/>
              <a:t>- intuire o percepire cosa sta per accadere;</a:t>
            </a:r>
          </a:p>
          <a:p>
            <a:pPr>
              <a:lnSpc>
                <a:spcPct val="90000"/>
              </a:lnSpc>
              <a:buFontTx/>
              <a:buChar char="-"/>
            </a:pPr>
            <a:r>
              <a:rPr lang="it-IT" sz="2400" dirty="0" smtClean="0"/>
              <a:t>eseguire azioni di organizzazione della percezione e del pensiero, ovvero processi cognitivi. 	</a:t>
            </a:r>
          </a:p>
          <a:p>
            <a:pPr>
              <a:lnSpc>
                <a:spcPct val="90000"/>
              </a:lnSpc>
              <a:buFontTx/>
              <a:buChar char="-"/>
            </a:pPr>
            <a:r>
              <a:rPr lang="it-IT" sz="2400" dirty="0" smtClean="0">
                <a:latin typeface="+mj-lt"/>
                <a:ea typeface="Verdana" pitchFamily="34" charset="0"/>
                <a:cs typeface="Verdana" pitchFamily="34" charset="0"/>
              </a:rPr>
              <a:t>“Caotica, scoordinata e confusa percezione e comprensione dei contesti, dei messaggi verbali, dei visi e delle loro espressioni, delle dinamiche relazionali, delle regole e delle improvvise mutazioni,ecc”</a:t>
            </a:r>
          </a:p>
          <a:p>
            <a:pPr>
              <a:lnSpc>
                <a:spcPct val="90000"/>
              </a:lnSpc>
              <a:buFontTx/>
              <a:buNone/>
            </a:pPr>
            <a:endParaRPr lang="it-IT" sz="2400" dirty="0" smtClean="0"/>
          </a:p>
          <a:p>
            <a:pPr>
              <a:buFontTx/>
              <a:buNone/>
            </a:pPr>
            <a:endParaRPr lang="it-IT" sz="2400" dirty="0">
              <a:latin typeface="+mj-lt"/>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IL  PENSIERO IN CAOS</a:t>
            </a:r>
            <a:endParaRPr lang="it-IT" sz="2400" dirty="0"/>
          </a:p>
        </p:txBody>
      </p:sp>
      <p:sp>
        <p:nvSpPr>
          <p:cNvPr id="3" name="Segnaposto contenuto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lnSpc>
                <a:spcPct val="90000"/>
              </a:lnSpc>
            </a:pPr>
            <a:r>
              <a:rPr lang="it-IT" sz="2400" dirty="0" smtClean="0"/>
              <a:t>Azioni percettive e mentali difficili, fastidiose e insofferenti </a:t>
            </a:r>
          </a:p>
          <a:p>
            <a:pPr>
              <a:lnSpc>
                <a:spcPct val="90000"/>
              </a:lnSpc>
            </a:pPr>
            <a:r>
              <a:rPr lang="it-IT" sz="2400" dirty="0" smtClean="0"/>
              <a:t>Reazioni abnormi o crisi</a:t>
            </a:r>
          </a:p>
          <a:p>
            <a:pPr>
              <a:lnSpc>
                <a:spcPct val="90000"/>
              </a:lnSpc>
            </a:pPr>
            <a:r>
              <a:rPr lang="it-IT" sz="2400" dirty="0" smtClean="0"/>
              <a:t>Non pongono in ordine le informazioni, non le discriminano bene, </a:t>
            </a:r>
            <a:r>
              <a:rPr lang="it-IT" sz="2400" i="1" dirty="0" smtClean="0"/>
              <a:t>tilt.</a:t>
            </a:r>
          </a:p>
          <a:p>
            <a:pPr algn="ctr">
              <a:lnSpc>
                <a:spcPct val="90000"/>
              </a:lnSpc>
              <a:buFontTx/>
              <a:buNone/>
            </a:pPr>
            <a:r>
              <a:rPr lang="it-IT" sz="2400" dirty="0" smtClean="0"/>
              <a:t>Pertanto:</a:t>
            </a:r>
          </a:p>
          <a:p>
            <a:pPr>
              <a:lnSpc>
                <a:spcPct val="90000"/>
              </a:lnSpc>
            </a:pPr>
            <a:r>
              <a:rPr lang="it-IT" sz="2400" dirty="0" smtClean="0"/>
              <a:t>restringono l’entrata degli stimoli (chiudono occhi e d’orecchi, si isolano);</a:t>
            </a:r>
          </a:p>
          <a:p>
            <a:pPr>
              <a:lnSpc>
                <a:spcPct val="90000"/>
              </a:lnSpc>
            </a:pPr>
            <a:r>
              <a:rPr lang="it-IT" sz="2400" dirty="0" smtClean="0"/>
              <a:t>cercano di riorganizzare la situazione da una posizione di quiete, chiusura.</a:t>
            </a:r>
            <a:endParaRPr lang="it-IT" sz="2400" i="1" dirty="0" smtClean="0"/>
          </a:p>
          <a:p>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IL  PENSIERO IN CAOS</a:t>
            </a:r>
            <a:endParaRPr lang="it-IT" sz="2400" dirty="0"/>
          </a:p>
        </p:txBody>
      </p:sp>
      <p:sp>
        <p:nvSpPr>
          <p:cNvPr id="3" name="Segnaposto contenuto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a:bodyPr>
          <a:lstStyle/>
          <a:p>
            <a:pPr>
              <a:buNone/>
            </a:pPr>
            <a:r>
              <a:rPr lang="it-IT" sz="2400" dirty="0" smtClean="0"/>
              <a:t>“</a:t>
            </a:r>
            <a:r>
              <a:rPr lang="it-IT" sz="2400" i="1" dirty="0" smtClean="0"/>
              <a:t>Quando mi trovo in un posto nuovo, poiché noto ogni cosa, è come quando un computer sta elaborando troppi dati contemporaneamente e il processore si blocca e non c’è più spazio per pensare ad altre cose. E quando mi trovo in un posto nuovo e ci sono molte persone intorno a me è ancora più difficile perché le persone non sono come le mucche e i fiori e l’erba e magari ti rivolgono la parola e fanno cose che non ti aspetteresti che facessero,  così è necessario prendere nota di tutto ciò che vedi, e anche di ciò che potrebbe accadere”.</a:t>
            </a:r>
          </a:p>
          <a:p>
            <a:endParaRPr lang="it-IT"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IL  PENSIERO </a:t>
            </a:r>
            <a:r>
              <a:rPr lang="it-IT" sz="2400" dirty="0">
                <a:solidFill>
                  <a:srgbClr val="FF0000"/>
                </a:solidFill>
                <a:ea typeface="Verdana" pitchFamily="34" charset="0"/>
                <a:cs typeface="Verdana" pitchFamily="34" charset="0"/>
              </a:rPr>
              <a:t>IN DETTAGLI </a:t>
            </a:r>
            <a:r>
              <a:rPr lang="it-IT" sz="2400" dirty="0" smtClean="0">
                <a:solidFill>
                  <a:srgbClr val="FF0000"/>
                </a:solidFill>
                <a:ea typeface="Verdana" pitchFamily="34" charset="0"/>
                <a:cs typeface="Verdana" pitchFamily="34" charset="0"/>
              </a:rPr>
              <a:t>O </a:t>
            </a:r>
            <a:r>
              <a:rPr lang="it-IT" sz="2400" dirty="0">
                <a:solidFill>
                  <a:srgbClr val="FF0000"/>
                </a:solidFill>
                <a:ea typeface="Verdana" pitchFamily="34" charset="0"/>
                <a:cs typeface="Verdana" pitchFamily="34" charset="0"/>
              </a:rPr>
              <a:t>VISUALE</a:t>
            </a:r>
          </a:p>
        </p:txBody>
      </p:sp>
      <p:sp>
        <p:nvSpPr>
          <p:cNvPr id="108547" name="Rectangle 3"/>
          <p:cNvSpPr>
            <a:spLocks noGrp="1" noChangeArrowheads="1"/>
          </p:cNvSpPr>
          <p:nvPr>
            <p:ph type="body" idx="1"/>
          </p:nvPr>
        </p:nvSpPr>
        <p:spPr>
          <a:xfrm>
            <a:off x="500034" y="1785926"/>
            <a:ext cx="8215370" cy="4071966"/>
          </a:xfrm>
        </p:spPr>
        <p:style>
          <a:lnRef idx="2">
            <a:schemeClr val="accent5"/>
          </a:lnRef>
          <a:fillRef idx="1">
            <a:schemeClr val="lt1"/>
          </a:fillRef>
          <a:effectRef idx="0">
            <a:schemeClr val="accent5"/>
          </a:effectRef>
          <a:fontRef idx="minor">
            <a:schemeClr val="dk1"/>
          </a:fontRef>
        </p:style>
        <p:txBody>
          <a:bodyPr>
            <a:normAutofit/>
          </a:bodyPr>
          <a:lstStyle/>
          <a:p>
            <a:pPr>
              <a:lnSpc>
                <a:spcPct val="90000"/>
              </a:lnSpc>
            </a:pPr>
            <a:r>
              <a:rPr lang="it-IT" sz="2400" dirty="0">
                <a:latin typeface="+mj-lt"/>
                <a:ea typeface="Verdana" pitchFamily="34" charset="0"/>
                <a:cs typeface="Verdana" pitchFamily="34" charset="0"/>
              </a:rPr>
              <a:t>Compartimenta, Attribuisce esclusiva attenzione ad un dettaglio</a:t>
            </a:r>
          </a:p>
          <a:p>
            <a:pPr>
              <a:lnSpc>
                <a:spcPct val="90000"/>
              </a:lnSpc>
            </a:pPr>
            <a:r>
              <a:rPr lang="it-IT" sz="2400" dirty="0">
                <a:latin typeface="+mj-lt"/>
                <a:ea typeface="Verdana" pitchFamily="34" charset="0"/>
                <a:cs typeface="Verdana" pitchFamily="34" charset="0"/>
              </a:rPr>
              <a:t>Isola eventi e li considera sempre uguali a </a:t>
            </a:r>
            <a:r>
              <a:rPr lang="it-IT" sz="2400" dirty="0" smtClean="0">
                <a:latin typeface="+mj-lt"/>
                <a:ea typeface="Verdana" pitchFamily="34" charset="0"/>
                <a:cs typeface="Verdana" pitchFamily="34" charset="0"/>
              </a:rPr>
              <a:t>se </a:t>
            </a:r>
            <a:r>
              <a:rPr lang="it-IT" sz="2400" dirty="0">
                <a:latin typeface="+mj-lt"/>
                <a:ea typeface="Verdana" pitchFamily="34" charset="0"/>
                <a:cs typeface="Verdana" pitchFamily="34" charset="0"/>
              </a:rPr>
              <a:t>stessi (</a:t>
            </a:r>
            <a:r>
              <a:rPr lang="it-IT" sz="2400" i="1" dirty="0">
                <a:latin typeface="+mj-lt"/>
                <a:ea typeface="Verdana" pitchFamily="34" charset="0"/>
                <a:cs typeface="Verdana" pitchFamily="34" charset="0"/>
              </a:rPr>
              <a:t>disturbo di generalizzazione)</a:t>
            </a:r>
          </a:p>
          <a:p>
            <a:pPr>
              <a:lnSpc>
                <a:spcPct val="90000"/>
              </a:lnSpc>
            </a:pPr>
            <a:r>
              <a:rPr lang="it-IT" sz="2400" i="1" dirty="0">
                <a:latin typeface="+mj-lt"/>
                <a:ea typeface="Verdana" pitchFamily="34" charset="0"/>
                <a:cs typeface="Verdana" pitchFamily="34" charset="0"/>
              </a:rPr>
              <a:t>Associazioni concrete</a:t>
            </a:r>
          </a:p>
          <a:p>
            <a:pPr>
              <a:lnSpc>
                <a:spcPct val="90000"/>
              </a:lnSpc>
            </a:pPr>
            <a:r>
              <a:rPr lang="it-IT" sz="2400" i="1" dirty="0">
                <a:latin typeface="+mj-lt"/>
                <a:ea typeface="Verdana" pitchFamily="34" charset="0"/>
                <a:cs typeface="Verdana" pitchFamily="34" charset="0"/>
              </a:rPr>
              <a:t>“Pensiero sul fondo”,</a:t>
            </a:r>
            <a:r>
              <a:rPr lang="it-IT" sz="2400" dirty="0">
                <a:latin typeface="+mj-lt"/>
                <a:ea typeface="Verdana" pitchFamily="34" charset="0"/>
                <a:cs typeface="Verdana" pitchFamily="34" charset="0"/>
              </a:rPr>
              <a:t> percepisce parti isolate di un oggetto, significato resta nascosto</a:t>
            </a:r>
          </a:p>
          <a:p>
            <a:pPr>
              <a:lnSpc>
                <a:spcPct val="90000"/>
              </a:lnSpc>
            </a:pPr>
            <a:r>
              <a:rPr lang="it-IT" sz="2400" i="1" dirty="0">
                <a:latin typeface="+mj-lt"/>
                <a:ea typeface="Verdana" pitchFamily="34" charset="0"/>
                <a:cs typeface="Verdana" pitchFamily="34" charset="0"/>
              </a:rPr>
              <a:t>“Iperselettività</a:t>
            </a:r>
            <a:r>
              <a:rPr lang="it-IT" sz="2400" dirty="0">
                <a:latin typeface="+mj-lt"/>
                <a:ea typeface="Verdana" pitchFamily="34" charset="0"/>
                <a:cs typeface="Verdana" pitchFamily="34" charset="0"/>
              </a:rPr>
              <a:t>” per le parti e scarso accesso al pensiero astratto, all’idea generale delle cose</a:t>
            </a:r>
          </a:p>
          <a:p>
            <a:pPr>
              <a:lnSpc>
                <a:spcPct val="90000"/>
              </a:lnSpc>
              <a:buNone/>
            </a:pPr>
            <a:endParaRPr lang="it-IT"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it-IT" sz="2400" dirty="0" smtClean="0">
                <a:solidFill>
                  <a:srgbClr val="FF0000"/>
                </a:solidFill>
                <a:latin typeface="+mj-lt"/>
                <a:ea typeface="Verdana" pitchFamily="34" charset="0"/>
                <a:cs typeface="Verdana" pitchFamily="34" charset="0"/>
              </a:rPr>
              <a:t>CECITA</a:t>
            </a:r>
            <a:r>
              <a:rPr lang="it-IT" sz="2400" dirty="0">
                <a:solidFill>
                  <a:srgbClr val="FF0000"/>
                </a:solidFill>
                <a:latin typeface="+mj-lt"/>
                <a:ea typeface="Verdana" pitchFamily="34" charset="0"/>
                <a:cs typeface="Verdana" pitchFamily="34" charset="0"/>
              </a:rPr>
              <a:t>’ MENTALE</a:t>
            </a:r>
            <a:br>
              <a:rPr lang="it-IT" sz="2400" dirty="0">
                <a:solidFill>
                  <a:srgbClr val="FF0000"/>
                </a:solidFill>
                <a:latin typeface="+mj-lt"/>
                <a:ea typeface="Verdana" pitchFamily="34" charset="0"/>
                <a:cs typeface="Verdana" pitchFamily="34" charset="0"/>
              </a:rPr>
            </a:br>
            <a:endParaRPr lang="it-IT" sz="2400" dirty="0">
              <a:solidFill>
                <a:srgbClr val="FF0000"/>
              </a:solidFill>
              <a:latin typeface="+mj-lt"/>
              <a:ea typeface="Verdana" pitchFamily="34" charset="0"/>
              <a:cs typeface="Verdana" pitchFamily="34" charset="0"/>
            </a:endParaRPr>
          </a:p>
        </p:txBody>
      </p:sp>
      <p:sp>
        <p:nvSpPr>
          <p:cNvPr id="109571" name="Rectangle 3"/>
          <p:cNvSpPr>
            <a:spLocks noGrp="1" noChangeArrowheads="1"/>
          </p:cNvSpPr>
          <p:nvPr>
            <p:ph type="body" idx="1"/>
          </p:nvPr>
        </p:nvSpPr>
        <p:spPr/>
        <p:style>
          <a:lnRef idx="2">
            <a:schemeClr val="accent2"/>
          </a:lnRef>
          <a:fillRef idx="1">
            <a:schemeClr val="lt1"/>
          </a:fillRef>
          <a:effectRef idx="0">
            <a:schemeClr val="accent2"/>
          </a:effectRef>
          <a:fontRef idx="minor">
            <a:schemeClr val="dk1"/>
          </a:fontRef>
        </p:style>
        <p:txBody>
          <a:bodyPr/>
          <a:lstStyle/>
          <a:p>
            <a:pPr algn="ctr">
              <a:buFontTx/>
              <a:buNone/>
            </a:pPr>
            <a:r>
              <a:rPr lang="it-IT" dirty="0"/>
              <a:t>		</a:t>
            </a:r>
          </a:p>
          <a:p>
            <a:pPr algn="ctr">
              <a:buFontTx/>
              <a:buNone/>
            </a:pPr>
            <a:r>
              <a:rPr lang="it-IT" sz="2400" dirty="0">
                <a:latin typeface="+mj-lt"/>
                <a:ea typeface="Verdana" pitchFamily="34" charset="0"/>
                <a:cs typeface="Verdana" pitchFamily="34" charset="0"/>
              </a:rPr>
              <a:t>“DISPERCEZIONE dell’insieme e della realtà di cui si acquisiscono focalmente i </a:t>
            </a:r>
            <a:r>
              <a:rPr lang="it-IT" sz="2400" i="1" dirty="0">
                <a:latin typeface="+mj-lt"/>
                <a:ea typeface="Verdana" pitchFamily="34" charset="0"/>
                <a:cs typeface="Verdana" pitchFamily="34" charset="0"/>
              </a:rPr>
              <a:t>dettagli</a:t>
            </a:r>
            <a:r>
              <a:rPr lang="it-IT" sz="2400" dirty="0">
                <a:latin typeface="+mj-lt"/>
                <a:ea typeface="Verdana" pitchFamily="34" charset="0"/>
                <a:cs typeface="Verdana" pitchFamily="34" charset="0"/>
              </a:rPr>
              <a:t> </a:t>
            </a:r>
          </a:p>
          <a:p>
            <a:pPr algn="ctr">
              <a:buFontTx/>
              <a:buNone/>
            </a:pPr>
            <a:r>
              <a:rPr lang="it-IT" sz="2400" dirty="0">
                <a:latin typeface="+mj-lt"/>
                <a:ea typeface="Verdana" pitchFamily="34" charset="0"/>
                <a:cs typeface="Verdana" pitchFamily="34" charset="0"/>
              </a:rPr>
              <a:t>a danno del tutto, </a:t>
            </a:r>
          </a:p>
          <a:p>
            <a:pPr algn="ctr">
              <a:buFontTx/>
              <a:buNone/>
            </a:pPr>
            <a:r>
              <a:rPr lang="it-IT" sz="2400" dirty="0">
                <a:latin typeface="+mj-lt"/>
                <a:ea typeface="Verdana" pitchFamily="34" charset="0"/>
                <a:cs typeface="Verdana" pitchFamily="34" charset="0"/>
              </a:rPr>
              <a:t>perdendone la visione unitaria”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pPr algn="ctr"/>
            <a:r>
              <a:rPr lang="it-IT" sz="2400" dirty="0" smtClean="0">
                <a:latin typeface="Verdana" pitchFamily="34" charset="0"/>
                <a:ea typeface="Verdana" pitchFamily="34" charset="0"/>
                <a:cs typeface="Verdana" pitchFamily="34" charset="0"/>
              </a:rPr>
              <a:t> </a:t>
            </a:r>
            <a:r>
              <a:rPr lang="it-IT" sz="2400" dirty="0">
                <a:solidFill>
                  <a:srgbClr val="FF0000"/>
                </a:solidFill>
                <a:latin typeface="+mj-lt"/>
                <a:ea typeface="Verdana" pitchFamily="34" charset="0"/>
                <a:cs typeface="Verdana" pitchFamily="34" charset="0"/>
              </a:rPr>
              <a:t>COERENZA CENTRALE</a:t>
            </a:r>
          </a:p>
        </p:txBody>
      </p:sp>
      <p:sp>
        <p:nvSpPr>
          <p:cNvPr id="113667" name="Rectangle 3"/>
          <p:cNvSpPr>
            <a:spLocks noGrp="1" noChangeArrowheads="1"/>
          </p:cNvSpPr>
          <p:nvPr>
            <p:ph type="body" idx="1"/>
          </p:nvPr>
        </p:nvSpPr>
        <p:spPr/>
        <p:style>
          <a:lnRef idx="2">
            <a:schemeClr val="accent5"/>
          </a:lnRef>
          <a:fillRef idx="1">
            <a:schemeClr val="lt1"/>
          </a:fillRef>
          <a:effectRef idx="0">
            <a:schemeClr val="accent5"/>
          </a:effectRef>
          <a:fontRef idx="minor">
            <a:schemeClr val="dk1"/>
          </a:fontRef>
        </p:style>
        <p:txBody>
          <a:bodyPr/>
          <a:lstStyle/>
          <a:p>
            <a:pPr algn="ctr">
              <a:buFontTx/>
              <a:buNone/>
            </a:pPr>
            <a:r>
              <a:rPr lang="it-IT" dirty="0"/>
              <a:t>	</a:t>
            </a:r>
            <a:r>
              <a:rPr lang="it-IT" sz="2400" dirty="0">
                <a:latin typeface="+mj-lt"/>
                <a:ea typeface="Verdana" pitchFamily="34" charset="0"/>
                <a:cs typeface="Verdana" pitchFamily="34" charset="0"/>
              </a:rPr>
              <a:t>“ Forma di incoerenza cognitiva, </a:t>
            </a:r>
            <a:endParaRPr lang="it-IT" sz="2400" dirty="0" smtClean="0">
              <a:latin typeface="+mj-lt"/>
              <a:ea typeface="Verdana" pitchFamily="34" charset="0"/>
              <a:cs typeface="Verdana" pitchFamily="34" charset="0"/>
            </a:endParaRPr>
          </a:p>
          <a:p>
            <a:pPr algn="ctr">
              <a:buFontTx/>
              <a:buNone/>
            </a:pPr>
            <a:r>
              <a:rPr lang="it-IT" sz="2400" dirty="0" smtClean="0">
                <a:latin typeface="+mj-lt"/>
                <a:ea typeface="Verdana" pitchFamily="34" charset="0"/>
                <a:cs typeface="Verdana" pitchFamily="34" charset="0"/>
              </a:rPr>
              <a:t>DECOGNIZIONE</a:t>
            </a:r>
            <a:r>
              <a:rPr lang="it-IT" sz="2400" dirty="0">
                <a:latin typeface="+mj-lt"/>
                <a:ea typeface="Verdana" pitchFamily="34" charset="0"/>
                <a:cs typeface="Verdana" pitchFamily="34" charset="0"/>
              </a:rPr>
              <a:t>: </a:t>
            </a:r>
          </a:p>
          <a:p>
            <a:pPr algn="ctr">
              <a:buFontTx/>
              <a:buNone/>
            </a:pPr>
            <a:r>
              <a:rPr lang="it-IT" sz="2400" dirty="0">
                <a:latin typeface="+mj-lt"/>
                <a:ea typeface="Verdana" pitchFamily="34" charset="0"/>
                <a:cs typeface="Verdana" pitchFamily="34" charset="0"/>
              </a:rPr>
              <a:t>disturbo della funzione di ricomposizione significativa delle molteplici informazioni che giungono alla mente e che l’organo centrale(cervello) è chiamato a mettere in coerenza”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DISTURBO </a:t>
            </a:r>
            <a:r>
              <a:rPr lang="it-IT" sz="2400" dirty="0" smtClean="0">
                <a:solidFill>
                  <a:srgbClr val="FF0000"/>
                </a:solidFill>
                <a:ea typeface="Verdana" pitchFamily="34" charset="0"/>
                <a:cs typeface="Verdana" pitchFamily="34" charset="0"/>
              </a:rPr>
              <a:t>DI</a:t>
            </a:r>
            <a:r>
              <a:rPr lang="it-IT" sz="2400" dirty="0" smtClean="0">
                <a:solidFill>
                  <a:srgbClr val="FF0000"/>
                </a:solidFill>
                <a:ea typeface="Verdana" pitchFamily="34" charset="0"/>
                <a:cs typeface="Verdana" pitchFamily="34" charset="0"/>
              </a:rPr>
              <a:t> ORGANIZZAZIONE DELLO SPAZIO E DEL TEMPO</a:t>
            </a:r>
            <a:endParaRPr lang="it-IT" sz="2400" dirty="0">
              <a:solidFill>
                <a:srgbClr val="FF0000"/>
              </a:solidFill>
              <a:ea typeface="Verdana" pitchFamily="34" charset="0"/>
              <a:cs typeface="Verdana" pitchFamily="34" charset="0"/>
            </a:endParaRPr>
          </a:p>
        </p:txBody>
      </p:sp>
      <p:sp>
        <p:nvSpPr>
          <p:cNvPr id="3" name="Segnaposto contenuto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a:lnSpc>
                <a:spcPct val="90000"/>
              </a:lnSpc>
              <a:buFontTx/>
              <a:buNone/>
            </a:pPr>
            <a:r>
              <a:rPr lang="it-IT" sz="2400" dirty="0" smtClean="0">
                <a:latin typeface="+mj-lt"/>
                <a:ea typeface="Verdana" pitchFamily="34" charset="0"/>
                <a:cs typeface="Verdana" pitchFamily="34" charset="0"/>
              </a:rPr>
              <a:t>Soffrono:</a:t>
            </a:r>
          </a:p>
          <a:p>
            <a:pPr>
              <a:lnSpc>
                <a:spcPct val="90000"/>
              </a:lnSpc>
            </a:pPr>
            <a:r>
              <a:rPr lang="it-IT" sz="2400" dirty="0" smtClean="0">
                <a:latin typeface="+mj-lt"/>
                <a:ea typeface="Verdana" pitchFamily="34" charset="0"/>
                <a:cs typeface="Verdana" pitchFamily="34" charset="0"/>
              </a:rPr>
              <a:t>l’organizzazione del tempo e dello spazio</a:t>
            </a:r>
          </a:p>
          <a:p>
            <a:pPr>
              <a:lnSpc>
                <a:spcPct val="90000"/>
              </a:lnSpc>
            </a:pPr>
            <a:r>
              <a:rPr lang="it-IT" sz="2400" dirty="0" smtClean="0">
                <a:latin typeface="+mj-lt"/>
                <a:ea typeface="Verdana" pitchFamily="34" charset="0"/>
                <a:cs typeface="Verdana" pitchFamily="34" charset="0"/>
              </a:rPr>
              <a:t>il dover percepire lo scorrere del tempo, </a:t>
            </a:r>
          </a:p>
          <a:p>
            <a:pPr>
              <a:lnSpc>
                <a:spcPct val="90000"/>
              </a:lnSpc>
            </a:pPr>
            <a:r>
              <a:rPr lang="it-IT" sz="2400" dirty="0" smtClean="0">
                <a:latin typeface="+mj-lt"/>
                <a:ea typeface="Verdana" pitchFamily="34" charset="0"/>
                <a:cs typeface="Verdana" pitchFamily="34" charset="0"/>
              </a:rPr>
              <a:t>il rappresentare in ordine il passato,</a:t>
            </a:r>
          </a:p>
          <a:p>
            <a:pPr>
              <a:lnSpc>
                <a:spcPct val="90000"/>
              </a:lnSpc>
            </a:pPr>
            <a:r>
              <a:rPr lang="it-IT" sz="2400" dirty="0" smtClean="0">
                <a:latin typeface="+mj-lt"/>
                <a:ea typeface="Verdana" pitchFamily="34" charset="0"/>
                <a:cs typeface="Verdana" pitchFamily="34" charset="0"/>
              </a:rPr>
              <a:t>il prevedere il futuro prossimo.</a:t>
            </a:r>
          </a:p>
          <a:p>
            <a:pPr>
              <a:lnSpc>
                <a:spcPct val="90000"/>
              </a:lnSpc>
              <a:buNone/>
            </a:pPr>
            <a:endParaRPr lang="it-IT" sz="2400" dirty="0" smtClean="0">
              <a:latin typeface="+mj-lt"/>
              <a:ea typeface="Verdana" pitchFamily="34" charset="0"/>
              <a:cs typeface="Verdana" pitchFamily="34" charset="0"/>
            </a:endParaRPr>
          </a:p>
          <a:p>
            <a:pPr algn="ctr">
              <a:lnSpc>
                <a:spcPct val="90000"/>
              </a:lnSpc>
              <a:buFontTx/>
              <a:buNone/>
            </a:pPr>
            <a:r>
              <a:rPr lang="it-IT" sz="2400" dirty="0" smtClean="0">
                <a:latin typeface="+mj-lt"/>
                <a:ea typeface="Verdana" pitchFamily="34" charset="0"/>
                <a:cs typeface="Verdana" pitchFamily="34" charset="0"/>
              </a:rPr>
              <a:t>Disturbo di immaginazione: </a:t>
            </a:r>
          </a:p>
          <a:p>
            <a:pPr>
              <a:lnSpc>
                <a:spcPct val="90000"/>
              </a:lnSpc>
            </a:pPr>
            <a:r>
              <a:rPr lang="it-IT" sz="2400" dirty="0" smtClean="0">
                <a:latin typeface="+mj-lt"/>
                <a:ea typeface="Verdana" pitchFamily="34" charset="0"/>
                <a:cs typeface="Verdana" pitchFamily="34" charset="0"/>
              </a:rPr>
              <a:t>difficoltà a pensare cose, immagini o eventi che non siano immediatamente presenti</a:t>
            </a:r>
          </a:p>
          <a:p>
            <a:pPr>
              <a:lnSpc>
                <a:spcPct val="90000"/>
              </a:lnSpc>
            </a:pPr>
            <a:r>
              <a:rPr lang="it-IT" sz="2400" dirty="0" smtClean="0">
                <a:latin typeface="+mj-lt"/>
                <a:ea typeface="Verdana" pitchFamily="34" charset="0"/>
                <a:cs typeface="Verdana" pitchFamily="34" charset="0"/>
              </a:rPr>
              <a:t>Disagio in assenza di stabili indicatori temporali/spaziali</a:t>
            </a:r>
          </a:p>
          <a:p>
            <a:pPr>
              <a:buNone/>
            </a:pPr>
            <a:endParaRPr lang="it-IT" sz="2400" dirty="0">
              <a:latin typeface="+mj-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DISTURBO </a:t>
            </a:r>
            <a:r>
              <a:rPr lang="it-IT" sz="2400" dirty="0" smtClean="0">
                <a:solidFill>
                  <a:srgbClr val="FF0000"/>
                </a:solidFill>
                <a:ea typeface="Verdana" pitchFamily="34" charset="0"/>
                <a:cs typeface="Verdana" pitchFamily="34" charset="0"/>
              </a:rPr>
              <a:t>DI</a:t>
            </a:r>
            <a:r>
              <a:rPr lang="it-IT" sz="2400" dirty="0" smtClean="0">
                <a:solidFill>
                  <a:srgbClr val="FF0000"/>
                </a:solidFill>
                <a:ea typeface="Verdana" pitchFamily="34" charset="0"/>
                <a:cs typeface="Verdana" pitchFamily="34" charset="0"/>
              </a:rPr>
              <a:t> ORGANIZZAZIONE DELLO SPAZIO E DEL TEMPO</a:t>
            </a:r>
            <a:endParaRPr lang="it-IT" sz="2400" dirty="0"/>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a:bodyPr>
          <a:lstStyle/>
          <a:p>
            <a:pPr algn="ctr">
              <a:lnSpc>
                <a:spcPct val="80000"/>
              </a:lnSpc>
              <a:buFontTx/>
              <a:buNone/>
            </a:pPr>
            <a:r>
              <a:rPr lang="it-IT" sz="2400" i="1" dirty="0" smtClean="0"/>
              <a:t>“Durante il fine settimana sono io che mi costruisco il mio orario, lo scrivo su un cartoncino un po’ spesso e lo appendo al muro. Ci sono scritte cose come Dare da mangiare a </a:t>
            </a:r>
            <a:r>
              <a:rPr lang="it-IT" sz="2400" i="1" dirty="0" smtClean="0"/>
              <a:t>Toby</a:t>
            </a:r>
            <a:r>
              <a:rPr lang="it-IT" sz="2400" i="1" dirty="0" smtClean="0"/>
              <a:t>, o Fare matematica, o  Andare al negozio a comprare le caramelle. Ed è questo un altro motivo per cui non mi piace la Francia, perché quando si è in vacanza non si ha un orario da seguire e tutte le mattine dovevo obbligare mio padre e mia madre a dirmi esattamente cosa avremmo fatto quel giorno per farmi stare meglio”.</a:t>
            </a:r>
          </a:p>
          <a:p>
            <a:pPr>
              <a:lnSpc>
                <a:spcPct val="80000"/>
              </a:lnSpc>
              <a:buFontTx/>
              <a:buNone/>
            </a:pPr>
            <a:endParaRPr lang="it-IT" sz="2400" dirty="0" smtClean="0"/>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DISTURBO </a:t>
            </a:r>
            <a:r>
              <a:rPr lang="it-IT" sz="2400" dirty="0" smtClean="0">
                <a:solidFill>
                  <a:srgbClr val="FF0000"/>
                </a:solidFill>
                <a:ea typeface="Verdana" pitchFamily="34" charset="0"/>
                <a:cs typeface="Verdana" pitchFamily="34" charset="0"/>
              </a:rPr>
              <a:t>DI</a:t>
            </a:r>
            <a:r>
              <a:rPr lang="it-IT" sz="2400" dirty="0" smtClean="0">
                <a:solidFill>
                  <a:srgbClr val="FF0000"/>
                </a:solidFill>
                <a:ea typeface="Verdana" pitchFamily="34" charset="0"/>
                <a:cs typeface="Verdana" pitchFamily="34" charset="0"/>
              </a:rPr>
              <a:t> ORGANIZZAZIONE DELLO SPAZIO E DEL TEMPO</a:t>
            </a:r>
            <a:endParaRPr lang="it-IT" sz="2400" dirty="0"/>
          </a:p>
        </p:txBody>
      </p:sp>
      <p:sp>
        <p:nvSpPr>
          <p:cNvPr id="3" name="Segnaposto contenuto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pPr>
              <a:lnSpc>
                <a:spcPct val="80000"/>
              </a:lnSpc>
              <a:buFontTx/>
              <a:buNone/>
            </a:pPr>
            <a:r>
              <a:rPr lang="it-IT" sz="2400" i="1" dirty="0" smtClean="0"/>
              <a:t>“Poiché il tempo non è come lo spazio. E quando si appoggia qualcosa da qualche parte, ad esempio un goniometro o un biscotto, nella propria testa si può disegnare una cartina del punto dove si trova, ma anche se non si ha una cartina non importa perché l’oggetto continuerà ad essere lì. Una cartina è la rappresentazione di qualcosa che esiste realmente, e quindi sarà possibile ritrovare il goniometro o il biscotto”.</a:t>
            </a:r>
          </a:p>
          <a:p>
            <a:pPr>
              <a:lnSpc>
                <a:spcPct val="80000"/>
              </a:lnSpc>
              <a:buFontTx/>
              <a:buNone/>
            </a:pPr>
            <a:r>
              <a:rPr lang="it-IT" sz="2400" i="1" dirty="0" smtClean="0"/>
              <a:t>	</a:t>
            </a: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r>
              <a:rPr lang="it-IT" sz="2400" dirty="0" smtClean="0">
                <a:solidFill>
                  <a:srgbClr val="FF0000"/>
                </a:solidFill>
              </a:rPr>
              <a:t>LA COMUNICAZIONE</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a:bodyPr>
          <a:lstStyle/>
          <a:p>
            <a:pPr>
              <a:buNone/>
            </a:pPr>
            <a:r>
              <a:rPr lang="it-IT" sz="2400" dirty="0" smtClean="0"/>
              <a:t>Presenza di manifestazioni </a:t>
            </a:r>
            <a:r>
              <a:rPr lang="it-IT" sz="2400" dirty="0" smtClean="0"/>
              <a:t>pre-comunicative</a:t>
            </a:r>
            <a:endParaRPr lang="it-IT" sz="2400" dirty="0" smtClean="0"/>
          </a:p>
          <a:p>
            <a:pPr>
              <a:buNone/>
            </a:pPr>
            <a:r>
              <a:rPr lang="it-IT" sz="2400" dirty="0" smtClean="0"/>
              <a:t>Mancanza di competenza espressiva</a:t>
            </a:r>
          </a:p>
          <a:p>
            <a:pPr>
              <a:buNone/>
            </a:pPr>
            <a:r>
              <a:rPr lang="it-IT" sz="2400" dirty="0" smtClean="0"/>
              <a:t>Comunicazione legata al concreto</a:t>
            </a:r>
          </a:p>
          <a:p>
            <a:pPr>
              <a:buNone/>
            </a:pPr>
            <a:r>
              <a:rPr lang="it-IT" sz="2400" dirty="0" smtClean="0"/>
              <a:t>Comunicazione </a:t>
            </a:r>
            <a:r>
              <a:rPr lang="it-IT" sz="2400" dirty="0" smtClean="0"/>
              <a:t>ecolalica</a:t>
            </a:r>
            <a:endParaRPr lang="it-IT" sz="2400" dirty="0" smtClean="0"/>
          </a:p>
          <a:p>
            <a:pPr>
              <a:buNone/>
            </a:pPr>
            <a:r>
              <a:rPr lang="it-IT" sz="2400" dirty="0" smtClean="0"/>
              <a:t>Inversione pronominale</a:t>
            </a:r>
          </a:p>
          <a:p>
            <a:pPr>
              <a:buNone/>
            </a:pPr>
            <a:r>
              <a:rPr lang="it-IT" sz="2400" dirty="0" smtClean="0"/>
              <a:t>Scarso adattamento alle variabili( interlocutore, significati, sintassi)</a:t>
            </a:r>
            <a:endParaRPr lang="it-IT"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700" dirty="0" smtClean="0">
                <a:solidFill>
                  <a:srgbClr val="FF0000"/>
                </a:solidFill>
              </a:rPr>
              <a:t>I COMPORTAMENTI ECO</a:t>
            </a:r>
            <a:r>
              <a:rPr lang="it-IT" sz="2400" dirty="0" smtClean="0"/>
              <a:t/>
            </a:r>
            <a:br>
              <a:rPr lang="it-IT" sz="2400" dirty="0" smtClean="0"/>
            </a:br>
            <a:endParaRPr lang="it-IT" sz="24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fontScale="32500" lnSpcReduction="20000"/>
          </a:bodyPr>
          <a:lstStyle/>
          <a:p>
            <a:pPr>
              <a:buNone/>
            </a:pPr>
            <a:r>
              <a:rPr lang="it-IT" sz="7400" dirty="0" smtClean="0">
                <a:latin typeface="+mj-lt"/>
                <a:ea typeface="Verdana" pitchFamily="34" charset="0"/>
                <a:cs typeface="Verdana" pitchFamily="34" charset="0"/>
              </a:rPr>
              <a:t>ECOLALIA   COME   STRATEGIA </a:t>
            </a:r>
            <a:r>
              <a:rPr lang="it-IT" sz="7400" dirty="0" smtClean="0">
                <a:latin typeface="+mj-lt"/>
                <a:ea typeface="Verdana" pitchFamily="34" charset="0"/>
                <a:cs typeface="Verdana" pitchFamily="34" charset="0"/>
              </a:rPr>
              <a:t>DI</a:t>
            </a:r>
            <a:r>
              <a:rPr lang="it-IT" sz="7400" dirty="0" smtClean="0">
                <a:latin typeface="+mj-lt"/>
                <a:ea typeface="Verdana" pitchFamily="34" charset="0"/>
                <a:cs typeface="Verdana" pitchFamily="34" charset="0"/>
              </a:rPr>
              <a:t>  SOPRAVVIVENZA</a:t>
            </a:r>
            <a:endParaRPr lang="it-IT" sz="7400" dirty="0" smtClean="0">
              <a:latin typeface="+mj-lt"/>
            </a:endParaRPr>
          </a:p>
          <a:p>
            <a:pPr>
              <a:buNone/>
            </a:pPr>
            <a:r>
              <a:rPr lang="it-IT" b="1" i="1" dirty="0" smtClean="0"/>
              <a:t> </a:t>
            </a:r>
            <a:endParaRPr lang="it-IT" dirty="0" smtClean="0"/>
          </a:p>
          <a:p>
            <a:pPr lvl="0"/>
            <a:r>
              <a:rPr lang="it-IT" sz="5000" dirty="0" smtClean="0">
                <a:latin typeface="Verdana" pitchFamily="34" charset="0"/>
                <a:ea typeface="Verdana" pitchFamily="34" charset="0"/>
                <a:cs typeface="Verdana" pitchFamily="34" charset="0"/>
              </a:rPr>
              <a:t>DAL  DEFICIT  COGNITIVO</a:t>
            </a:r>
          </a:p>
          <a:p>
            <a:pPr>
              <a:buNone/>
            </a:pPr>
            <a:r>
              <a:rPr lang="it-IT" sz="5000" dirty="0" smtClean="0">
                <a:latin typeface="Verdana" pitchFamily="34" charset="0"/>
                <a:ea typeface="Verdana" pitchFamily="34" charset="0"/>
                <a:cs typeface="Verdana" pitchFamily="34" charset="0"/>
              </a:rPr>
              <a:t> </a:t>
            </a:r>
          </a:p>
          <a:p>
            <a:pPr lvl="0"/>
            <a:r>
              <a:rPr lang="it-IT" sz="5000" dirty="0" smtClean="0">
                <a:latin typeface="Verdana" pitchFamily="34" charset="0"/>
                <a:ea typeface="Verdana" pitchFamily="34" charset="0"/>
                <a:cs typeface="Verdana" pitchFamily="34" charset="0"/>
              </a:rPr>
              <a:t>LINGUAGGIO  FRAMMENTATO, CAOTICO, NON ELABORATO</a:t>
            </a:r>
          </a:p>
          <a:p>
            <a:pPr>
              <a:buNone/>
            </a:pPr>
            <a:r>
              <a:rPr lang="it-IT" sz="5000" dirty="0" smtClean="0">
                <a:latin typeface="Verdana" pitchFamily="34" charset="0"/>
                <a:ea typeface="Verdana" pitchFamily="34" charset="0"/>
                <a:cs typeface="Verdana" pitchFamily="34" charset="0"/>
              </a:rPr>
              <a:t> </a:t>
            </a:r>
          </a:p>
          <a:p>
            <a:pPr lvl="0"/>
            <a:r>
              <a:rPr lang="it-IT" sz="5000" dirty="0" smtClean="0">
                <a:latin typeface="Verdana" pitchFamily="34" charset="0"/>
                <a:ea typeface="Verdana" pitchFamily="34" charset="0"/>
                <a:cs typeface="Verdana" pitchFamily="34" charset="0"/>
              </a:rPr>
              <a:t>MANCATA  ANALISI</a:t>
            </a:r>
          </a:p>
          <a:p>
            <a:pPr>
              <a:buNone/>
            </a:pPr>
            <a:r>
              <a:rPr lang="it-IT" sz="5000" dirty="0" smtClean="0">
                <a:latin typeface="Verdana" pitchFamily="34" charset="0"/>
                <a:ea typeface="Verdana" pitchFamily="34" charset="0"/>
                <a:cs typeface="Verdana" pitchFamily="34" charset="0"/>
              </a:rPr>
              <a:t> </a:t>
            </a:r>
          </a:p>
          <a:p>
            <a:pPr lvl="0"/>
            <a:r>
              <a:rPr lang="it-IT" sz="5000" dirty="0" smtClean="0">
                <a:latin typeface="Verdana" pitchFamily="34" charset="0"/>
                <a:ea typeface="Verdana" pitchFamily="34" charset="0"/>
                <a:cs typeface="Verdana" pitchFamily="34" charset="0"/>
              </a:rPr>
              <a:t>MANCATA  INTERPRETAZIONE</a:t>
            </a:r>
          </a:p>
          <a:p>
            <a:pPr>
              <a:buNone/>
            </a:pPr>
            <a:r>
              <a:rPr lang="it-IT" sz="5000" dirty="0" smtClean="0">
                <a:latin typeface="Verdana" pitchFamily="34" charset="0"/>
                <a:ea typeface="Verdana" pitchFamily="34" charset="0"/>
                <a:cs typeface="Verdana" pitchFamily="34" charset="0"/>
              </a:rPr>
              <a:t> </a:t>
            </a:r>
          </a:p>
          <a:p>
            <a:pPr lvl="0"/>
            <a:r>
              <a:rPr lang="it-IT" sz="5000" dirty="0" smtClean="0">
                <a:latin typeface="Verdana" pitchFamily="34" charset="0"/>
                <a:ea typeface="Verdana" pitchFamily="34" charset="0"/>
                <a:cs typeface="Verdana" pitchFamily="34" charset="0"/>
              </a:rPr>
              <a:t>PERDITA  DEL  SENSO</a:t>
            </a:r>
          </a:p>
          <a:p>
            <a:pPr>
              <a:buNone/>
            </a:pPr>
            <a:r>
              <a:rPr lang="it-IT" sz="5000" dirty="0" smtClean="0">
                <a:latin typeface="Verdana" pitchFamily="34" charset="0"/>
                <a:ea typeface="Verdana" pitchFamily="34" charset="0"/>
                <a:cs typeface="Verdana" pitchFamily="34" charset="0"/>
              </a:rPr>
              <a:t> </a:t>
            </a:r>
          </a:p>
          <a:p>
            <a:pPr lvl="0"/>
            <a:r>
              <a:rPr lang="it-IT" sz="5000" dirty="0" smtClean="0">
                <a:latin typeface="Verdana" pitchFamily="34" charset="0"/>
                <a:ea typeface="Verdana" pitchFamily="34" charset="0"/>
                <a:cs typeface="Verdana" pitchFamily="34" charset="0"/>
              </a:rPr>
              <a:t>ECOLALIA   DIFFERITA</a:t>
            </a:r>
          </a:p>
          <a:p>
            <a:pPr>
              <a:buNone/>
            </a:pPr>
            <a:r>
              <a:rPr lang="it-IT" sz="5000" dirty="0" smtClean="0">
                <a:latin typeface="Verdana" pitchFamily="34" charset="0"/>
                <a:ea typeface="Verdana" pitchFamily="34" charset="0"/>
                <a:cs typeface="Verdana" pitchFamily="34" charset="0"/>
              </a:rPr>
              <a:t> </a:t>
            </a:r>
            <a:r>
              <a:rPr lang="it-IT" dirty="0" smtClean="0"/>
              <a:t> </a:t>
            </a:r>
          </a:p>
          <a:p>
            <a:pPr>
              <a:buNone/>
            </a:pPr>
            <a:r>
              <a:rPr lang="it-IT" dirty="0" smtClean="0"/>
              <a:t> </a:t>
            </a:r>
          </a:p>
          <a:p>
            <a:pPr>
              <a:buNone/>
            </a:pPr>
            <a:r>
              <a:rPr lang="it-IT" dirty="0" smtClean="0"/>
              <a:t> </a:t>
            </a:r>
          </a:p>
          <a:p>
            <a:pPr>
              <a:buNone/>
            </a:pPr>
            <a:r>
              <a:rPr lang="it-IT" dirty="0" smtClean="0"/>
              <a:t> </a:t>
            </a:r>
          </a:p>
          <a:p>
            <a:pPr>
              <a:buNone/>
            </a:pPr>
            <a:r>
              <a:rPr lang="it-IT" dirty="0" smtClean="0"/>
              <a:t> </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it-IT" sz="2400" dirty="0" smtClean="0">
                <a:solidFill>
                  <a:srgbClr val="FF0000"/>
                </a:solidFill>
              </a:rPr>
              <a:t>I COMPORTAMENTI ECO</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pPr algn="ctr">
              <a:buNone/>
            </a:pPr>
            <a:r>
              <a:rPr lang="it-IT" sz="2400" dirty="0" smtClean="0"/>
              <a:t>Movimenti ripetuti per:</a:t>
            </a:r>
          </a:p>
          <a:p>
            <a:r>
              <a:rPr lang="it-IT" sz="2400" dirty="0" smtClean="0"/>
              <a:t> </a:t>
            </a:r>
            <a:r>
              <a:rPr lang="it-IT" sz="2400" dirty="0" smtClean="0"/>
              <a:t>P</a:t>
            </a:r>
            <a:r>
              <a:rPr lang="it-IT" sz="2400" dirty="0" smtClean="0"/>
              <a:t>iacere</a:t>
            </a:r>
            <a:endParaRPr lang="it-IT" sz="2400" dirty="0" smtClean="0"/>
          </a:p>
          <a:p>
            <a:r>
              <a:rPr lang="it-IT" sz="2400" dirty="0" smtClean="0"/>
              <a:t>Rassicurazione</a:t>
            </a:r>
          </a:p>
          <a:p>
            <a:r>
              <a:rPr lang="it-IT" sz="2400" dirty="0" smtClean="0"/>
              <a:t>Esplorazione</a:t>
            </a:r>
          </a:p>
          <a:p>
            <a:r>
              <a:rPr lang="it-IT" sz="2400" dirty="0" smtClean="0"/>
              <a:t>Comunicazione</a:t>
            </a:r>
          </a:p>
          <a:p>
            <a:r>
              <a:rPr lang="it-IT" sz="2400" dirty="0" smtClean="0"/>
              <a:t>Fuga</a:t>
            </a:r>
          </a:p>
          <a:p>
            <a:r>
              <a:rPr lang="it-IT" sz="2400" dirty="0" smtClean="0"/>
              <a:t>Ossessività</a:t>
            </a:r>
          </a:p>
          <a:p>
            <a:endParaRPr lang="it-IT" sz="2400" dirty="0" smtClean="0"/>
          </a:p>
          <a:p>
            <a:endParaRPr lang="it-IT"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400" dirty="0" smtClean="0">
                <a:solidFill>
                  <a:srgbClr val="FF0000"/>
                </a:solidFill>
              </a:rPr>
              <a:t>L’IMMAGINAZIONE</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accent2"/>
          </a:lnRef>
          <a:fillRef idx="1">
            <a:schemeClr val="lt1"/>
          </a:fillRef>
          <a:effectRef idx="0">
            <a:schemeClr val="accent2"/>
          </a:effectRef>
          <a:fontRef idx="minor">
            <a:schemeClr val="dk1"/>
          </a:fontRef>
        </p:style>
        <p:txBody>
          <a:bodyPr>
            <a:normAutofit/>
          </a:bodyPr>
          <a:lstStyle/>
          <a:p>
            <a:pPr algn="ctr">
              <a:buNone/>
            </a:pPr>
            <a:r>
              <a:rPr lang="it-IT" sz="2400" dirty="0" smtClean="0"/>
              <a:t>Difficoltà nel:</a:t>
            </a:r>
          </a:p>
          <a:p>
            <a:pPr>
              <a:buNone/>
            </a:pPr>
            <a:r>
              <a:rPr lang="it-IT" sz="2400" dirty="0" smtClean="0"/>
              <a:t>traslare il pensiero,</a:t>
            </a:r>
          </a:p>
          <a:p>
            <a:pPr>
              <a:buNone/>
            </a:pPr>
            <a:r>
              <a:rPr lang="it-IT" sz="2400" dirty="0" smtClean="0"/>
              <a:t> andare oltre le parole,</a:t>
            </a:r>
          </a:p>
          <a:p>
            <a:pPr>
              <a:buNone/>
            </a:pPr>
            <a:r>
              <a:rPr lang="it-IT" sz="2400" dirty="0" smtClean="0"/>
              <a:t> interpretare le informazioni,</a:t>
            </a:r>
          </a:p>
          <a:p>
            <a:pPr>
              <a:buNone/>
            </a:pPr>
            <a:r>
              <a:rPr lang="it-IT" sz="2400" dirty="0" smtClean="0"/>
              <a:t> generalizzare,</a:t>
            </a:r>
          </a:p>
          <a:p>
            <a:pPr>
              <a:buNone/>
            </a:pPr>
            <a:r>
              <a:rPr lang="it-IT" sz="2400" dirty="0" smtClean="0"/>
              <a:t> simbolizzare.</a:t>
            </a:r>
            <a:endParaRPr lang="it-IT"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r>
              <a:rPr lang="it-IT" sz="2400" dirty="0" smtClean="0">
                <a:solidFill>
                  <a:srgbClr val="FF0000"/>
                </a:solidFill>
              </a:rPr>
              <a:t>LE BIZZARRIE</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a:bodyPr>
          <a:lstStyle/>
          <a:p>
            <a:pPr algn="ctr">
              <a:buNone/>
            </a:pPr>
            <a:r>
              <a:rPr lang="it-IT" sz="2400" dirty="0" smtClean="0"/>
              <a:t>Causate da:</a:t>
            </a:r>
          </a:p>
          <a:p>
            <a:pPr>
              <a:buNone/>
            </a:pPr>
            <a:r>
              <a:rPr lang="it-IT" sz="2400" dirty="0" smtClean="0"/>
              <a:t>Mancanza di strumenti comunicativi per esprimersi,</a:t>
            </a:r>
          </a:p>
          <a:p>
            <a:pPr>
              <a:buNone/>
            </a:pPr>
            <a:r>
              <a:rPr lang="it-IT" sz="2400" dirty="0" smtClean="0"/>
              <a:t>Mancanza di strumenti comunicativi per esprimere bisogni,</a:t>
            </a:r>
          </a:p>
          <a:p>
            <a:pPr>
              <a:buNone/>
            </a:pPr>
            <a:r>
              <a:rPr lang="it-IT" sz="2400" dirty="0" smtClean="0"/>
              <a:t>Incapacità di capire le situazioni.</a:t>
            </a:r>
          </a:p>
          <a:p>
            <a:pPr>
              <a:buNone/>
            </a:pPr>
            <a:endParaRPr lang="it-IT"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400" dirty="0" smtClean="0">
                <a:solidFill>
                  <a:srgbClr val="FF0000"/>
                </a:solidFill>
              </a:rPr>
              <a:t>PRINCIPI E PROSPETTIVE EDUCATIVE</a:t>
            </a:r>
            <a:br>
              <a:rPr lang="it-IT" sz="2400"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a:bodyPr>
          <a:lstStyle/>
          <a:p>
            <a:pPr>
              <a:buNone/>
            </a:pPr>
            <a:r>
              <a:rPr lang="it-IT" sz="2400" dirty="0" smtClean="0"/>
              <a:t>Competenze teoriche</a:t>
            </a:r>
          </a:p>
          <a:p>
            <a:pPr>
              <a:buNone/>
            </a:pPr>
            <a:r>
              <a:rPr lang="it-IT" sz="2400" dirty="0" smtClean="0"/>
              <a:t>Diagnosi funzionale e valutazione</a:t>
            </a:r>
          </a:p>
          <a:p>
            <a:pPr>
              <a:buNone/>
            </a:pPr>
            <a:r>
              <a:rPr lang="it-IT" sz="2400" dirty="0" smtClean="0"/>
              <a:t>Adattamento</a:t>
            </a:r>
          </a:p>
          <a:p>
            <a:pPr>
              <a:buNone/>
            </a:pPr>
            <a:r>
              <a:rPr lang="it-IT" sz="2400" dirty="0" smtClean="0"/>
              <a:t>Visione prospettica</a:t>
            </a:r>
          </a:p>
          <a:p>
            <a:pPr>
              <a:buNone/>
            </a:pPr>
            <a:r>
              <a:rPr lang="it-IT" sz="2400" dirty="0" smtClean="0"/>
              <a:t>Stile comunicativo</a:t>
            </a:r>
          </a:p>
          <a:p>
            <a:pPr>
              <a:buNone/>
            </a:pPr>
            <a:r>
              <a:rPr lang="it-IT" sz="2400" dirty="0" smtClean="0"/>
              <a:t>Collaborazione con la famiglia</a:t>
            </a:r>
          </a:p>
          <a:p>
            <a:pPr>
              <a:buNone/>
            </a:pPr>
            <a:r>
              <a:rPr lang="it-IT" sz="2400" dirty="0" smtClean="0"/>
              <a:t>Competenze</a:t>
            </a:r>
          </a:p>
          <a:p>
            <a:pPr>
              <a:buNone/>
            </a:pPr>
            <a:endParaRPr lang="it-IT" sz="2400" dirty="0" smtClean="0"/>
          </a:p>
          <a:p>
            <a:pPr>
              <a:buNone/>
            </a:pPr>
            <a:endParaRPr lang="it-IT"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r>
              <a:rPr lang="it-IT" sz="2400" dirty="0" smtClean="0">
                <a:solidFill>
                  <a:srgbClr val="FF0000"/>
                </a:solidFill>
              </a:rPr>
              <a:t>ADATTAMENTO</a:t>
            </a:r>
            <a:r>
              <a:rPr lang="it-IT" sz="2400" dirty="0" smtClean="0"/>
              <a:t/>
            </a:r>
            <a:br>
              <a:rPr lang="it-IT" sz="2400" dirty="0" smtClean="0"/>
            </a:br>
            <a:endParaRPr lang="it-IT" sz="2400" dirty="0">
              <a:latin typeface="Verdana" pitchFamily="34" charset="0"/>
              <a:ea typeface="Verdana" pitchFamily="34" charset="0"/>
              <a:cs typeface="Verdana" pitchFamily="34" charset="0"/>
            </a:endParaRPr>
          </a:p>
        </p:txBody>
      </p:sp>
      <p:sp>
        <p:nvSpPr>
          <p:cNvPr id="3" name="Segnaposto contenuto 2"/>
          <p:cNvSpPr>
            <a:spLocks noGrp="1"/>
          </p:cNvSpPr>
          <p:nvPr>
            <p:ph idx="1"/>
          </p:nvPr>
        </p:nvSpPr>
        <p:spPr/>
        <p:style>
          <a:lnRef idx="2">
            <a:schemeClr val="accent4"/>
          </a:lnRef>
          <a:fillRef idx="1">
            <a:schemeClr val="lt1"/>
          </a:fillRef>
          <a:effectRef idx="0">
            <a:schemeClr val="accent4"/>
          </a:effectRef>
          <a:fontRef idx="minor">
            <a:schemeClr val="dk1"/>
          </a:fontRef>
        </p:style>
        <p:txBody>
          <a:bodyPr>
            <a:normAutofit fontScale="25000" lnSpcReduction="20000"/>
          </a:bodyPr>
          <a:lstStyle/>
          <a:p>
            <a:pPr algn="ctr">
              <a:buNone/>
            </a:pPr>
            <a:r>
              <a:rPr lang="it-IT" sz="9600" dirty="0" smtClean="0">
                <a:solidFill>
                  <a:srgbClr val="002060"/>
                </a:solidFill>
                <a:latin typeface="+mj-lt"/>
                <a:ea typeface="Verdana" pitchFamily="34" charset="0"/>
                <a:cs typeface="Verdana" pitchFamily="34" charset="0"/>
              </a:rPr>
              <a:t>PARABOLA</a:t>
            </a:r>
          </a:p>
          <a:p>
            <a:pPr algn="ctr">
              <a:buNone/>
            </a:pPr>
            <a:endParaRPr lang="it-IT" sz="9600" dirty="0" smtClean="0">
              <a:latin typeface="+mj-lt"/>
              <a:ea typeface="Verdana" pitchFamily="34" charset="0"/>
              <a:cs typeface="Verdana" pitchFamily="34" charset="0"/>
            </a:endParaRPr>
          </a:p>
          <a:p>
            <a:pPr algn="ctr">
              <a:buNone/>
            </a:pPr>
            <a:r>
              <a:rPr lang="it-IT" sz="9600" dirty="0" smtClean="0">
                <a:latin typeface="+mj-lt"/>
                <a:ea typeface="Verdana" pitchFamily="34" charset="0"/>
                <a:cs typeface="Verdana" pitchFamily="34" charset="0"/>
              </a:rPr>
              <a:t>DISPERCEZIONI - DISCOMPRENSIONI</a:t>
            </a:r>
          </a:p>
          <a:p>
            <a:pPr>
              <a:buNone/>
            </a:pPr>
            <a:r>
              <a:rPr lang="it-IT" sz="9600" dirty="0" smtClean="0">
                <a:latin typeface="+mj-lt"/>
                <a:ea typeface="Verdana" pitchFamily="34" charset="0"/>
                <a:cs typeface="Verdana" pitchFamily="34" charset="0"/>
              </a:rPr>
              <a:t>      </a:t>
            </a:r>
          </a:p>
          <a:p>
            <a:pPr algn="ctr">
              <a:buNone/>
            </a:pPr>
            <a:r>
              <a:rPr lang="it-IT" sz="9600" dirty="0" smtClean="0">
                <a:latin typeface="+mj-lt"/>
                <a:ea typeface="Verdana" pitchFamily="34" charset="0"/>
                <a:cs typeface="Verdana" pitchFamily="34" charset="0"/>
              </a:rPr>
              <a:t>DISADATTAMENTO</a:t>
            </a:r>
          </a:p>
          <a:p>
            <a:pPr>
              <a:buNone/>
            </a:pPr>
            <a:r>
              <a:rPr lang="it-IT" sz="9600" dirty="0" smtClean="0">
                <a:latin typeface="+mj-lt"/>
                <a:ea typeface="Verdana" pitchFamily="34" charset="0"/>
                <a:cs typeface="Verdana" pitchFamily="34" charset="0"/>
              </a:rPr>
              <a:t> </a:t>
            </a:r>
          </a:p>
          <a:p>
            <a:pPr algn="ctr">
              <a:buNone/>
            </a:pPr>
            <a:r>
              <a:rPr lang="it-IT" sz="9600" dirty="0" smtClean="0">
                <a:latin typeface="+mj-lt"/>
                <a:ea typeface="Verdana" pitchFamily="34" charset="0"/>
                <a:cs typeface="Verdana" pitchFamily="34" charset="0"/>
              </a:rPr>
              <a:t>ASPETTATIVA   TRADITA</a:t>
            </a:r>
          </a:p>
          <a:p>
            <a:pPr algn="ctr">
              <a:buNone/>
            </a:pPr>
            <a:endParaRPr lang="it-IT" sz="9600" dirty="0" smtClean="0">
              <a:latin typeface="+mj-lt"/>
              <a:ea typeface="Verdana" pitchFamily="34" charset="0"/>
              <a:cs typeface="Verdana" pitchFamily="34" charset="0"/>
            </a:endParaRPr>
          </a:p>
          <a:p>
            <a:pPr algn="ctr">
              <a:buNone/>
            </a:pPr>
            <a:r>
              <a:rPr lang="it-IT" sz="9600" dirty="0" smtClean="0">
                <a:latin typeface="+mj-lt"/>
                <a:ea typeface="Verdana" pitchFamily="34" charset="0"/>
                <a:cs typeface="Verdana" pitchFamily="34" charset="0"/>
              </a:rPr>
              <a:t>  </a:t>
            </a:r>
            <a:r>
              <a:rPr lang="it-IT" sz="9600" dirty="0" smtClean="0"/>
              <a:t>CRISI</a:t>
            </a:r>
            <a:endParaRPr lang="it-IT" sz="9600" dirty="0" smtClean="0">
              <a:latin typeface="+mj-lt"/>
              <a:ea typeface="Verdana" pitchFamily="34" charset="0"/>
              <a:cs typeface="Verdana" pitchFamily="34" charset="0"/>
            </a:endParaRPr>
          </a:p>
          <a:p>
            <a:pPr algn="ctr">
              <a:buNone/>
            </a:pPr>
            <a:r>
              <a:rPr lang="it-IT" sz="9600" dirty="0" smtClean="0">
                <a:latin typeface="+mj-lt"/>
                <a:ea typeface="Verdana" pitchFamily="34" charset="0"/>
                <a:cs typeface="Verdana" pitchFamily="34" charset="0"/>
              </a:rPr>
              <a:t>  </a:t>
            </a:r>
          </a:p>
          <a:p>
            <a:pPr algn="ctr">
              <a:buNone/>
            </a:pPr>
            <a:r>
              <a:rPr lang="it-IT" sz="8000" dirty="0" smtClean="0"/>
              <a:t/>
            </a:r>
            <a:br>
              <a:rPr lang="it-IT" sz="8000" dirty="0" smtClean="0"/>
            </a:br>
            <a:endParaRPr lang="it-IT" sz="8000" dirty="0" smtClean="0"/>
          </a:p>
          <a:p>
            <a:pPr>
              <a:buNone/>
            </a:pPr>
            <a:r>
              <a:rPr lang="it-IT" sz="8000" dirty="0" smtClean="0"/>
              <a:t> </a:t>
            </a:r>
          </a:p>
          <a:p>
            <a:pPr>
              <a:buNone/>
            </a:pPr>
            <a:r>
              <a:rPr lang="it-IT" sz="8000" dirty="0" smtClean="0"/>
              <a:t> </a:t>
            </a:r>
          </a:p>
          <a:p>
            <a:r>
              <a:rPr lang="it-IT" dirty="0" smtClean="0"/>
              <a:t> </a:t>
            </a:r>
          </a:p>
          <a:p>
            <a:r>
              <a:rPr lang="it-IT" dirty="0" smtClean="0"/>
              <a:t> </a:t>
            </a:r>
          </a:p>
          <a:p>
            <a:r>
              <a:rPr lang="it-IT" dirty="0" smtClean="0"/>
              <a:t> </a:t>
            </a:r>
          </a:p>
          <a:p>
            <a:r>
              <a:rPr lang="it-IT" dirty="0" smtClean="0"/>
              <a:t> </a:t>
            </a:r>
          </a:p>
          <a:p>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ctr"/>
            <a:r>
              <a:rPr lang="it-IT" sz="2400" dirty="0" smtClean="0">
                <a:solidFill>
                  <a:srgbClr val="FF0000"/>
                </a:solidFill>
                <a:ea typeface="Verdana" pitchFamily="34" charset="0"/>
                <a:cs typeface="Verdana" pitchFamily="34" charset="0"/>
              </a:rPr>
              <a:t>ADATTAMENTO</a:t>
            </a:r>
            <a:br>
              <a:rPr lang="it-IT" sz="2400" dirty="0" smtClean="0">
                <a:solidFill>
                  <a:srgbClr val="FF0000"/>
                </a:solidFill>
                <a:ea typeface="Verdana" pitchFamily="34" charset="0"/>
                <a:cs typeface="Verdana" pitchFamily="34" charset="0"/>
              </a:rPr>
            </a:br>
            <a:endParaRPr lang="it-IT" sz="2400" dirty="0">
              <a:solidFill>
                <a:srgbClr val="FF0000"/>
              </a:solidFill>
            </a:endParaRPr>
          </a:p>
        </p:txBody>
      </p:sp>
      <p:sp>
        <p:nvSpPr>
          <p:cNvPr id="3" name="Segnaposto contenuto 2"/>
          <p:cNvSpPr>
            <a:spLocks noGrp="1"/>
          </p:cNvSpPr>
          <p:nvPr>
            <p:ph idx="1"/>
          </p:nvPr>
        </p:nvSpPr>
        <p:spPr/>
        <p:style>
          <a:lnRef idx="2">
            <a:schemeClr val="accent5"/>
          </a:lnRef>
          <a:fillRef idx="1">
            <a:schemeClr val="lt1"/>
          </a:fillRef>
          <a:effectRef idx="0">
            <a:schemeClr val="accent5"/>
          </a:effectRef>
          <a:fontRef idx="minor">
            <a:schemeClr val="dk1"/>
          </a:fontRef>
        </p:style>
        <p:txBody>
          <a:bodyPr>
            <a:normAutofit fontScale="25000" lnSpcReduction="20000"/>
          </a:bodyPr>
          <a:lstStyle/>
          <a:p>
            <a:pPr>
              <a:buNone/>
            </a:pPr>
            <a:r>
              <a:rPr lang="it-IT" sz="7200" dirty="0" smtClean="0">
                <a:latin typeface="Verdana" pitchFamily="34" charset="0"/>
                <a:ea typeface="Verdana" pitchFamily="34" charset="0"/>
                <a:cs typeface="Verdana" pitchFamily="34" charset="0"/>
              </a:rPr>
              <a:t>   </a:t>
            </a:r>
          </a:p>
          <a:p>
            <a:pPr algn="ctr">
              <a:buNone/>
            </a:pPr>
            <a:r>
              <a:rPr lang="it-IT" sz="9600" dirty="0" smtClean="0">
                <a:solidFill>
                  <a:srgbClr val="002060"/>
                </a:solidFill>
                <a:latin typeface="+mj-lt"/>
                <a:ea typeface="Verdana" pitchFamily="34" charset="0"/>
                <a:cs typeface="Verdana" pitchFamily="34" charset="0"/>
              </a:rPr>
              <a:t>ADATTARE    PRIMA   </a:t>
            </a:r>
            <a:r>
              <a:rPr lang="it-IT" sz="9600" dirty="0" smtClean="0">
                <a:solidFill>
                  <a:srgbClr val="002060"/>
                </a:solidFill>
                <a:latin typeface="+mj-lt"/>
                <a:ea typeface="Verdana" pitchFamily="34" charset="0"/>
                <a:cs typeface="Verdana" pitchFamily="34" charset="0"/>
              </a:rPr>
              <a:t>DI</a:t>
            </a:r>
            <a:r>
              <a:rPr lang="it-IT" sz="9600" dirty="0" smtClean="0">
                <a:solidFill>
                  <a:srgbClr val="002060"/>
                </a:solidFill>
                <a:latin typeface="+mj-lt"/>
                <a:ea typeface="Verdana" pitchFamily="34" charset="0"/>
                <a:cs typeface="Verdana" pitchFamily="34" charset="0"/>
              </a:rPr>
              <a:t>   INSERIRE</a:t>
            </a:r>
          </a:p>
          <a:p>
            <a:pPr algn="ctr">
              <a:buNone/>
            </a:pPr>
            <a:r>
              <a:rPr lang="it-IT" sz="9600" dirty="0" smtClean="0">
                <a:latin typeface="+mj-lt"/>
                <a:ea typeface="Verdana" pitchFamily="34" charset="0"/>
                <a:cs typeface="Verdana" pitchFamily="34" charset="0"/>
              </a:rPr>
              <a:t/>
            </a:r>
            <a:br>
              <a:rPr lang="it-IT" sz="9600" dirty="0" smtClean="0">
                <a:latin typeface="+mj-lt"/>
                <a:ea typeface="Verdana" pitchFamily="34" charset="0"/>
                <a:cs typeface="Verdana" pitchFamily="34" charset="0"/>
              </a:rPr>
            </a:br>
            <a:r>
              <a:rPr lang="it-IT" sz="9600" dirty="0" smtClean="0">
                <a:latin typeface="+mj-lt"/>
                <a:ea typeface="Verdana" pitchFamily="34" charset="0"/>
                <a:cs typeface="Verdana" pitchFamily="34" charset="0"/>
              </a:rPr>
              <a:t>ADATTARE    A:</a:t>
            </a:r>
          </a:p>
          <a:p>
            <a:r>
              <a:rPr lang="it-IT" sz="9600" dirty="0" smtClean="0">
                <a:latin typeface="+mj-lt"/>
                <a:ea typeface="Verdana" pitchFamily="34" charset="0"/>
                <a:cs typeface="Verdana" pitchFamily="34" charset="0"/>
              </a:rPr>
              <a:t>CAMBIAMENTI</a:t>
            </a:r>
          </a:p>
          <a:p>
            <a:r>
              <a:rPr lang="it-IT" sz="9600" dirty="0" smtClean="0">
                <a:latin typeface="+mj-lt"/>
                <a:ea typeface="Verdana" pitchFamily="34" charset="0"/>
                <a:cs typeface="Verdana" pitchFamily="34" charset="0"/>
              </a:rPr>
              <a:t> AMBIENTI   ESTERNI</a:t>
            </a:r>
          </a:p>
          <a:p>
            <a:r>
              <a:rPr lang="it-IT" sz="9600" dirty="0" smtClean="0">
                <a:latin typeface="+mj-lt"/>
                <a:ea typeface="Verdana" pitchFamily="34" charset="0"/>
                <a:cs typeface="Verdana" pitchFamily="34" charset="0"/>
              </a:rPr>
              <a:t> AMBIENTI   INTERNI</a:t>
            </a:r>
          </a:p>
          <a:p>
            <a:r>
              <a:rPr lang="it-IT" sz="9600" dirty="0" smtClean="0">
                <a:latin typeface="+mj-lt"/>
                <a:ea typeface="Verdana" pitchFamily="34" charset="0"/>
                <a:cs typeface="Verdana" pitchFamily="34" charset="0"/>
              </a:rPr>
              <a:t> PERSONE   E   VISI</a:t>
            </a:r>
          </a:p>
          <a:p>
            <a:r>
              <a:rPr lang="it-IT" sz="9600" dirty="0" smtClean="0">
                <a:latin typeface="+mj-lt"/>
                <a:ea typeface="Verdana" pitchFamily="34" charset="0"/>
                <a:cs typeface="Verdana" pitchFamily="34" charset="0"/>
              </a:rPr>
              <a:t> PERCORSI</a:t>
            </a:r>
          </a:p>
          <a:p>
            <a:r>
              <a:rPr lang="it-IT" sz="9600" dirty="0" smtClean="0">
                <a:latin typeface="+mj-lt"/>
                <a:ea typeface="Verdana" pitchFamily="34" charset="0"/>
                <a:cs typeface="Verdana" pitchFamily="34" charset="0"/>
              </a:rPr>
              <a:t> SEQUENZE   </a:t>
            </a:r>
            <a:r>
              <a:rPr lang="it-IT" sz="9600" dirty="0" smtClean="0">
                <a:latin typeface="+mj-lt"/>
                <a:ea typeface="Verdana" pitchFamily="34" charset="0"/>
                <a:cs typeface="Verdana" pitchFamily="34" charset="0"/>
              </a:rPr>
              <a:t>DI</a:t>
            </a:r>
            <a:r>
              <a:rPr lang="it-IT" sz="9600" dirty="0" smtClean="0">
                <a:latin typeface="+mj-lt"/>
                <a:ea typeface="Verdana" pitchFamily="34" charset="0"/>
                <a:cs typeface="Verdana" pitchFamily="34" charset="0"/>
              </a:rPr>
              <a:t>   AZIONI</a:t>
            </a:r>
          </a:p>
          <a:p>
            <a:r>
              <a:rPr lang="it-IT" sz="9600" dirty="0" smtClean="0">
                <a:latin typeface="+mj-lt"/>
                <a:ea typeface="Verdana" pitchFamily="34" charset="0"/>
                <a:cs typeface="Verdana" pitchFamily="34" charset="0"/>
              </a:rPr>
              <a:t> CONSEGNE</a:t>
            </a:r>
          </a:p>
          <a:p>
            <a:r>
              <a:rPr lang="it-IT" sz="9600" dirty="0" smtClean="0">
                <a:latin typeface="+mj-lt"/>
                <a:ea typeface="Verdana" pitchFamily="34" charset="0"/>
                <a:cs typeface="Verdana" pitchFamily="34" charset="0"/>
              </a:rPr>
              <a:t> SIMBOLI  E  CODICI</a:t>
            </a:r>
          </a:p>
          <a:p>
            <a:pPr>
              <a:buNone/>
            </a:pPr>
            <a:r>
              <a:rPr lang="it-IT" sz="9600" dirty="0" smtClean="0">
                <a:latin typeface="+mj-lt"/>
                <a:ea typeface="Verdana" pitchFamily="34" charset="0"/>
                <a:cs typeface="Verdana" pitchFamily="34" charset="0"/>
              </a:rPr>
              <a:t> </a:t>
            </a:r>
            <a:r>
              <a:rPr lang="it-IT" sz="9600" dirty="0" smtClean="0">
                <a:latin typeface="+mj-lt"/>
              </a:rPr>
              <a:t/>
            </a:r>
            <a:br>
              <a:rPr lang="it-IT" sz="9600" dirty="0" smtClean="0">
                <a:latin typeface="+mj-lt"/>
              </a:rPr>
            </a:br>
            <a:endParaRPr lang="it-IT" sz="9600" dirty="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96908"/>
          </a:xfrm>
        </p:spPr>
        <p:style>
          <a:lnRef idx="2">
            <a:schemeClr val="accent1"/>
          </a:lnRef>
          <a:fillRef idx="1">
            <a:schemeClr val="lt1"/>
          </a:fillRef>
          <a:effectRef idx="0">
            <a:schemeClr val="accent1"/>
          </a:effectRef>
          <a:fontRef idx="minor">
            <a:schemeClr val="dk1"/>
          </a:fontRef>
        </p:style>
        <p:txBody>
          <a:bodyPr>
            <a:noAutofit/>
          </a:bodyPr>
          <a:lstStyle/>
          <a:p>
            <a:r>
              <a:rPr lang="it-IT" sz="2400" dirty="0" smtClean="0">
                <a:solidFill>
                  <a:srgbClr val="FF0000"/>
                </a:solidFill>
                <a:ea typeface="Verdana" pitchFamily="34" charset="0"/>
                <a:cs typeface="Verdana" pitchFamily="34" charset="0"/>
              </a:rPr>
              <a:t/>
            </a:r>
            <a:br>
              <a:rPr lang="it-IT" sz="2400" dirty="0" smtClean="0">
                <a:solidFill>
                  <a:srgbClr val="FF0000"/>
                </a:solidFill>
                <a:ea typeface="Verdana" pitchFamily="34" charset="0"/>
                <a:cs typeface="Verdana" pitchFamily="34" charset="0"/>
              </a:rPr>
            </a:br>
            <a:r>
              <a:rPr lang="it-IT" sz="2400" dirty="0" smtClean="0">
                <a:solidFill>
                  <a:srgbClr val="FF0000"/>
                </a:solidFill>
                <a:ea typeface="Verdana" pitchFamily="34" charset="0"/>
                <a:cs typeface="Verdana" pitchFamily="34" charset="0"/>
              </a:rPr>
              <a:t>ADATTAMENTO</a:t>
            </a:r>
            <a:r>
              <a:rPr lang="it-IT" sz="2400" b="1" dirty="0" smtClean="0">
                <a:solidFill>
                  <a:srgbClr val="FF0000"/>
                </a:solidFill>
                <a:ea typeface="Verdana" pitchFamily="34" charset="0"/>
                <a:cs typeface="Verdana" pitchFamily="34" charset="0"/>
              </a:rPr>
              <a:t/>
            </a:r>
            <a:br>
              <a:rPr lang="it-IT" sz="2400" b="1" dirty="0" smtClean="0">
                <a:solidFill>
                  <a:srgbClr val="FF0000"/>
                </a:solidFill>
                <a:ea typeface="Verdana" pitchFamily="34" charset="0"/>
                <a:cs typeface="Verdana" pitchFamily="34" charset="0"/>
              </a:rPr>
            </a:br>
            <a:r>
              <a:rPr lang="it-IT" sz="2400" dirty="0" smtClean="0">
                <a:solidFill>
                  <a:srgbClr val="FF0000"/>
                </a:solidFill>
                <a:ea typeface="Verdana" pitchFamily="34" charset="0"/>
                <a:cs typeface="Verdana" pitchFamily="34" charset="0"/>
              </a:rPr>
              <a:t> </a:t>
            </a:r>
            <a:br>
              <a:rPr lang="it-IT" sz="2400" dirty="0" smtClean="0">
                <a:solidFill>
                  <a:srgbClr val="FF0000"/>
                </a:solidFill>
                <a:ea typeface="Verdana" pitchFamily="34" charset="0"/>
                <a:cs typeface="Verdana" pitchFamily="34" charset="0"/>
              </a:rPr>
            </a:br>
            <a:endParaRPr lang="it-IT" sz="2400" dirty="0">
              <a:solidFill>
                <a:srgbClr val="FF0000"/>
              </a:solidFill>
              <a:ea typeface="Verdana" pitchFamily="34" charset="0"/>
              <a:cs typeface="Verdana" pitchFamily="34" charset="0"/>
            </a:endParaRPr>
          </a:p>
        </p:txBody>
      </p:sp>
      <p:sp>
        <p:nvSpPr>
          <p:cNvPr id="3" name="Segnaposto contenuto 2"/>
          <p:cNvSpPr>
            <a:spLocks noGrp="1"/>
          </p:cNvSpPr>
          <p:nvPr>
            <p:ph idx="1"/>
          </p:nvPr>
        </p:nvSpPr>
        <p:spPr>
          <a:xfrm>
            <a:off x="457200" y="1357298"/>
            <a:ext cx="8229600" cy="5072098"/>
          </a:xfrm>
        </p:spPr>
        <p:style>
          <a:lnRef idx="2">
            <a:schemeClr val="accent2"/>
          </a:lnRef>
          <a:fillRef idx="1">
            <a:schemeClr val="lt1"/>
          </a:fillRef>
          <a:effectRef idx="0">
            <a:schemeClr val="accent2"/>
          </a:effectRef>
          <a:fontRef idx="minor">
            <a:schemeClr val="dk1"/>
          </a:fontRef>
        </p:style>
        <p:txBody>
          <a:bodyPr>
            <a:noAutofit/>
          </a:bodyPr>
          <a:lstStyle/>
          <a:p>
            <a:pPr algn="ctr">
              <a:buNone/>
            </a:pPr>
            <a:r>
              <a:rPr lang="it-IT" sz="2400" dirty="0" smtClean="0">
                <a:latin typeface="+mj-lt"/>
              </a:rPr>
              <a:t> </a:t>
            </a:r>
            <a:r>
              <a:rPr lang="it-IT" sz="2400" dirty="0" smtClean="0">
                <a:solidFill>
                  <a:srgbClr val="002060"/>
                </a:solidFill>
                <a:latin typeface="+mj-lt"/>
                <a:ea typeface="Verdana" pitchFamily="34" charset="0"/>
                <a:cs typeface="Verdana" pitchFamily="34" charset="0"/>
              </a:rPr>
              <a:t> ANTICIPAZIONI</a:t>
            </a:r>
          </a:p>
          <a:p>
            <a:pPr>
              <a:buNone/>
            </a:pPr>
            <a:endParaRPr lang="it-IT" sz="2400" dirty="0" smtClean="0">
              <a:latin typeface="+mj-lt"/>
            </a:endParaRPr>
          </a:p>
          <a:p>
            <a:pPr>
              <a:buNone/>
            </a:pPr>
            <a:r>
              <a:rPr lang="it-IT" sz="2400" dirty="0" smtClean="0">
                <a:latin typeface="+mj-lt"/>
                <a:ea typeface="Verdana" pitchFamily="34" charset="0"/>
                <a:cs typeface="Verdana" pitchFamily="34" charset="0"/>
              </a:rPr>
              <a:t> IMMAGINI  E   ICONE</a:t>
            </a:r>
          </a:p>
          <a:p>
            <a:pPr>
              <a:buNone/>
            </a:pPr>
            <a:r>
              <a:rPr lang="it-IT" sz="2400" dirty="0" smtClean="0">
                <a:latin typeface="+mj-lt"/>
                <a:ea typeface="Verdana" pitchFamily="34" charset="0"/>
                <a:cs typeface="Verdana" pitchFamily="34" charset="0"/>
              </a:rPr>
              <a:t> GESTUALITA’</a:t>
            </a:r>
          </a:p>
          <a:p>
            <a:pPr>
              <a:buNone/>
            </a:pPr>
            <a:r>
              <a:rPr lang="it-IT" sz="2400" dirty="0" smtClean="0">
                <a:latin typeface="+mj-lt"/>
                <a:ea typeface="Verdana" pitchFamily="34" charset="0"/>
                <a:cs typeface="Verdana" pitchFamily="34" charset="0"/>
              </a:rPr>
              <a:t> MESSAGGI   VERBALI</a:t>
            </a:r>
          </a:p>
          <a:p>
            <a:pPr>
              <a:buNone/>
            </a:pPr>
            <a:r>
              <a:rPr lang="it-IT" sz="2400" dirty="0" smtClean="0">
                <a:latin typeface="+mj-lt"/>
                <a:ea typeface="Verdana" pitchFamily="34" charset="0"/>
                <a:cs typeface="Verdana" pitchFamily="34" charset="0"/>
              </a:rPr>
              <a:t> REALISMO   VERBALE</a:t>
            </a:r>
          </a:p>
          <a:p>
            <a:pPr>
              <a:buNone/>
            </a:pPr>
            <a:r>
              <a:rPr lang="it-IT" sz="2400" dirty="0" smtClean="0">
                <a:latin typeface="+mj-lt"/>
                <a:ea typeface="Verdana" pitchFamily="34" charset="0"/>
                <a:cs typeface="Verdana" pitchFamily="34" charset="0"/>
              </a:rPr>
              <a:t> PREDIZIONI</a:t>
            </a:r>
          </a:p>
          <a:p>
            <a:pPr>
              <a:buNone/>
            </a:pPr>
            <a:r>
              <a:rPr lang="it-IT" sz="2400" dirty="0" smtClean="0">
                <a:latin typeface="+mj-lt"/>
                <a:ea typeface="Verdana" pitchFamily="34" charset="0"/>
                <a:cs typeface="Verdana" pitchFamily="34" charset="0"/>
              </a:rPr>
              <a:t> NARRAZIONI</a:t>
            </a:r>
          </a:p>
          <a:p>
            <a:pPr>
              <a:buNone/>
            </a:pPr>
            <a:r>
              <a:rPr lang="it-IT" sz="2400" dirty="0" smtClean="0">
                <a:latin typeface="+mj-lt"/>
                <a:ea typeface="Verdana" pitchFamily="34" charset="0"/>
                <a:cs typeface="Verdana" pitchFamily="34" charset="0"/>
              </a:rPr>
              <a:t> AZIONI   ITERATE   E   GRADUALI</a:t>
            </a:r>
          </a:p>
          <a:p>
            <a:pPr>
              <a:buNone/>
            </a:pPr>
            <a:r>
              <a:rPr lang="it-IT" sz="2400" dirty="0" smtClean="0">
                <a:latin typeface="+mj-lt"/>
              </a:rPr>
              <a:t> </a:t>
            </a:r>
          </a:p>
          <a:p>
            <a:pPr>
              <a:buNone/>
            </a:pPr>
            <a:r>
              <a:rPr lang="it-IT" sz="2400" dirty="0" smtClean="0">
                <a:latin typeface="+mj-lt"/>
              </a:rPr>
              <a:t> </a:t>
            </a:r>
          </a:p>
          <a:p>
            <a:pPr>
              <a:buNone/>
            </a:pPr>
            <a:r>
              <a:rPr lang="it-IT" sz="2400" dirty="0" smtClean="0">
                <a:latin typeface="+mj-lt"/>
              </a:rPr>
              <a:t/>
            </a:r>
            <a:br>
              <a:rPr lang="it-IT" sz="2400" dirty="0" smtClean="0">
                <a:latin typeface="+mj-lt"/>
              </a:rPr>
            </a:br>
            <a:endParaRPr lang="it-IT" sz="2400" dirty="0">
              <a:latin typeface="+mj-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dk1"/>
          </a:lnRef>
          <a:fillRef idx="1">
            <a:schemeClr val="lt1"/>
          </a:fillRef>
          <a:effectRef idx="0">
            <a:schemeClr val="dk1"/>
          </a:effectRef>
          <a:fontRef idx="minor">
            <a:schemeClr val="dk1"/>
          </a:fontRef>
        </p:style>
        <p:txBody>
          <a:bodyPr>
            <a:normAutofit/>
          </a:bodyPr>
          <a:lstStyle/>
          <a:p>
            <a:r>
              <a:rPr lang="it-IT" sz="2400" dirty="0" smtClean="0">
                <a:solidFill>
                  <a:srgbClr val="FF0000"/>
                </a:solidFill>
              </a:rPr>
              <a:t>COLLABORAZIONE CON LA FAMIGLIA</a:t>
            </a:r>
            <a:endParaRPr lang="it-IT" sz="2400" dirty="0">
              <a:solidFill>
                <a:srgbClr val="FF0000"/>
              </a:solidFill>
            </a:endParaRPr>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a:bodyPr>
          <a:lstStyle/>
          <a:p>
            <a:pPr>
              <a:buNone/>
            </a:pPr>
            <a:endParaRPr lang="it-IT" sz="2400" dirty="0" smtClean="0"/>
          </a:p>
          <a:p>
            <a:pPr>
              <a:buFont typeface="Wingdings" pitchFamily="2" charset="2"/>
              <a:buChar char="v"/>
            </a:pPr>
            <a:r>
              <a:rPr lang="it-IT" sz="2400" dirty="0" smtClean="0"/>
              <a:t>Accoglienza</a:t>
            </a:r>
            <a:endParaRPr lang="it-IT" sz="2400" dirty="0" smtClean="0"/>
          </a:p>
          <a:p>
            <a:pPr>
              <a:buFont typeface="Wingdings" pitchFamily="2" charset="2"/>
              <a:buChar char="v"/>
            </a:pPr>
            <a:r>
              <a:rPr lang="it-IT" sz="2400" dirty="0" smtClean="0"/>
              <a:t>Conoscenza</a:t>
            </a:r>
          </a:p>
          <a:p>
            <a:pPr>
              <a:buFont typeface="Wingdings" pitchFamily="2" charset="2"/>
              <a:buChar char="v"/>
            </a:pPr>
            <a:r>
              <a:rPr lang="it-IT" sz="2400" dirty="0" smtClean="0"/>
              <a:t>Aspettative</a:t>
            </a:r>
          </a:p>
          <a:p>
            <a:pPr>
              <a:buFont typeface="Wingdings" pitchFamily="2" charset="2"/>
              <a:buChar char="v"/>
            </a:pPr>
            <a:r>
              <a:rPr lang="it-IT" sz="2400" dirty="0" smtClean="0"/>
              <a:t>Progettazione sinergica</a:t>
            </a:r>
            <a:endParaRPr lang="it-IT"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400" dirty="0" smtClean="0">
                <a:solidFill>
                  <a:srgbClr val="FF0000"/>
                </a:solidFill>
              </a:rPr>
              <a:t>COLLABORAZIONE CON LA FAMIGLIA</a:t>
            </a:r>
            <a:endParaRPr lang="it-IT" sz="2400" dirty="0"/>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lstStyle/>
          <a:p>
            <a:pPr marL="914400" lvl="1" indent="-457200" algn="ctr">
              <a:lnSpc>
                <a:spcPct val="90000"/>
              </a:lnSpc>
              <a:buNone/>
            </a:pPr>
            <a:r>
              <a:rPr lang="it-IT" sz="2400" dirty="0" smtClean="0">
                <a:solidFill>
                  <a:srgbClr val="002060"/>
                </a:solidFill>
              </a:rPr>
              <a:t>COMUNICAZIONI DALLA FAMIGLIA</a:t>
            </a:r>
          </a:p>
          <a:p>
            <a:pPr marL="914400" lvl="1" indent="-457200" algn="ctr">
              <a:lnSpc>
                <a:spcPct val="90000"/>
              </a:lnSpc>
              <a:buNone/>
            </a:pPr>
            <a:endParaRPr lang="it-IT" sz="2400" dirty="0" smtClean="0"/>
          </a:p>
          <a:p>
            <a:pPr marL="914400" lvl="1" indent="-457200">
              <a:lnSpc>
                <a:spcPct val="90000"/>
              </a:lnSpc>
            </a:pPr>
            <a:r>
              <a:rPr lang="it-IT" sz="2400" dirty="0" smtClean="0"/>
              <a:t>cosa dobbiamo sapere di urgente del bambino/ragazzo?</a:t>
            </a:r>
          </a:p>
          <a:p>
            <a:pPr marL="914400" lvl="1" indent="-457200">
              <a:lnSpc>
                <a:spcPct val="90000"/>
              </a:lnSpc>
            </a:pPr>
            <a:r>
              <a:rPr lang="it-IT" sz="2400" dirty="0" smtClean="0"/>
              <a:t>quali forme di comunicazione utilizza a casa?</a:t>
            </a:r>
          </a:p>
          <a:p>
            <a:pPr marL="914400" lvl="1" indent="-457200">
              <a:lnSpc>
                <a:spcPct val="90000"/>
              </a:lnSpc>
            </a:pPr>
            <a:r>
              <a:rPr lang="it-IT" sz="2400" dirty="0" smtClean="0"/>
              <a:t>come comprende le richieste e i compiti?</a:t>
            </a:r>
          </a:p>
          <a:p>
            <a:pPr marL="914400" lvl="1" indent="-457200">
              <a:lnSpc>
                <a:spcPct val="90000"/>
              </a:lnSpc>
            </a:pPr>
            <a:r>
              <a:rPr lang="it-IT" sz="2400" dirty="0" smtClean="0"/>
              <a:t>cosa comprende?</a:t>
            </a:r>
          </a:p>
          <a:p>
            <a:pPr marL="914400" lvl="1" indent="-457200">
              <a:lnSpc>
                <a:spcPct val="90000"/>
              </a:lnSpc>
            </a:pPr>
            <a:r>
              <a:rPr lang="it-IT" sz="2400" dirty="0" smtClean="0"/>
              <a:t>come fanno i genitori a dirgli “no” in modo a lui comprensibile?</a:t>
            </a:r>
          </a:p>
          <a:p>
            <a:pPr marL="914400" lvl="1" indent="-457200">
              <a:lnSpc>
                <a:spcPct val="90000"/>
              </a:lnSpc>
            </a:pPr>
            <a:r>
              <a:rPr lang="it-IT" sz="2400" dirty="0" smtClean="0"/>
              <a:t>cosa si aspettano i genitori sul futuro del figlio?</a:t>
            </a:r>
          </a:p>
          <a:p>
            <a:pPr marL="914400" lvl="1" indent="-457200">
              <a:lnSpc>
                <a:spcPct val="90000"/>
              </a:lnSpc>
              <a:buFontTx/>
              <a:buNone/>
            </a:pPr>
            <a:endParaRPr lang="it-IT" dirty="0" smtClean="0"/>
          </a:p>
          <a:p>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it-IT" sz="2400" dirty="0" smtClean="0">
                <a:solidFill>
                  <a:srgbClr val="FF0000"/>
                </a:solidFill>
              </a:rPr>
              <a:t>COLLABORAZIONE CON LA FAMIGLIA</a:t>
            </a:r>
            <a:endParaRPr lang="it-IT" sz="2400" dirty="0"/>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lstStyle/>
          <a:p>
            <a:pPr marL="914400" lvl="1" indent="-457200">
              <a:lnSpc>
                <a:spcPct val="90000"/>
              </a:lnSpc>
            </a:pPr>
            <a:r>
              <a:rPr lang="it-IT" sz="2400" dirty="0" smtClean="0"/>
              <a:t>che mestiere sperano possa fare?</a:t>
            </a:r>
          </a:p>
          <a:p>
            <a:pPr marL="914400" lvl="1" indent="-457200">
              <a:lnSpc>
                <a:spcPct val="90000"/>
              </a:lnSpc>
            </a:pPr>
            <a:r>
              <a:rPr lang="it-IT" sz="2400" dirty="0" smtClean="0"/>
              <a:t>in che ambiente preferirebbero che il bambino/ragazzo vivesse e lavorasse?</a:t>
            </a:r>
          </a:p>
          <a:p>
            <a:pPr marL="914400" lvl="1" indent="-457200">
              <a:lnSpc>
                <a:spcPct val="90000"/>
              </a:lnSpc>
            </a:pPr>
            <a:r>
              <a:rPr lang="it-IT" sz="2400" dirty="0" smtClean="0"/>
              <a:t>quali compiti di autonomia e gestione della casa il bambino/ragazzo già partecipa?</a:t>
            </a:r>
          </a:p>
          <a:p>
            <a:pPr marL="914400" lvl="1" indent="-457200">
              <a:lnSpc>
                <a:spcPct val="90000"/>
              </a:lnSpc>
            </a:pPr>
            <a:r>
              <a:rPr lang="it-IT" sz="2400" dirty="0" smtClean="0"/>
              <a:t>cosa fa il bambino/ragazzo durante il tempo libero?</a:t>
            </a:r>
          </a:p>
          <a:p>
            <a:pPr marL="914400" lvl="1" indent="-457200">
              <a:lnSpc>
                <a:spcPct val="90000"/>
              </a:lnSpc>
            </a:pPr>
            <a:r>
              <a:rPr lang="it-IT" sz="2400" dirty="0" smtClean="0"/>
              <a:t>come si comporta con le altre persone?</a:t>
            </a:r>
          </a:p>
          <a:p>
            <a:pPr marL="914400" lvl="1" indent="-457200">
              <a:lnSpc>
                <a:spcPct val="90000"/>
              </a:lnSpc>
            </a:pPr>
            <a:r>
              <a:rPr lang="it-IT" sz="2400" dirty="0" smtClean="0"/>
              <a:t>quali attitudini devono essere sviluppate in campo sociale e di gestione del tempo libero?</a:t>
            </a:r>
          </a:p>
          <a:p>
            <a:pPr marL="914400" lvl="1" indent="-457200">
              <a:lnSpc>
                <a:spcPct val="90000"/>
              </a:lnSpc>
            </a:pPr>
            <a:r>
              <a:rPr lang="it-IT" sz="2400" dirty="0" smtClean="0"/>
              <a:t>quali gravi problemi di comportamento si verificano a casa e come vengono affrontati?</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011222"/>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it-IT" sz="2400" b="1" dirty="0" smtClean="0">
                <a:effectLst/>
                <a:latin typeface="Verdana" pitchFamily="34" charset="0"/>
                <a:ea typeface="Verdana" pitchFamily="34" charset="0"/>
                <a:cs typeface="Verdana" pitchFamily="34" charset="0"/>
              </a:rPr>
              <a:t/>
            </a:r>
            <a:br>
              <a:rPr lang="it-IT" sz="2400" b="1" dirty="0" smtClean="0">
                <a:effectLst/>
                <a:latin typeface="Verdana" pitchFamily="34" charset="0"/>
                <a:ea typeface="Verdana" pitchFamily="34" charset="0"/>
                <a:cs typeface="Verdana" pitchFamily="34" charset="0"/>
              </a:rPr>
            </a:br>
            <a:r>
              <a:rPr lang="it-IT" sz="2400" b="1" dirty="0" smtClean="0">
                <a:effectLst/>
                <a:latin typeface="Verdana" pitchFamily="34" charset="0"/>
                <a:ea typeface="Verdana" pitchFamily="34" charset="0"/>
                <a:cs typeface="Verdana" pitchFamily="34" charset="0"/>
              </a:rPr>
              <a:t/>
            </a:r>
            <a:br>
              <a:rPr lang="it-IT" sz="2400" b="1" dirty="0" smtClean="0">
                <a:effectLst/>
                <a:latin typeface="Verdana" pitchFamily="34" charset="0"/>
                <a:ea typeface="Verdana" pitchFamily="34" charset="0"/>
                <a:cs typeface="Verdana" pitchFamily="34" charset="0"/>
              </a:rPr>
            </a:br>
            <a:r>
              <a:rPr lang="it-IT" sz="2700" dirty="0" smtClean="0">
                <a:solidFill>
                  <a:srgbClr val="FF0000"/>
                </a:solidFill>
                <a:effectLst/>
                <a:ea typeface="Verdana" pitchFamily="34" charset="0"/>
                <a:cs typeface="Verdana" pitchFamily="34" charset="0"/>
              </a:rPr>
              <a:t>L’ INSEGNAMENTO   SPECIALE  </a:t>
            </a:r>
            <a:r>
              <a:rPr lang="it-IT" sz="2400" dirty="0" smtClean="0">
                <a:effectLst/>
                <a:latin typeface="Verdana" pitchFamily="34" charset="0"/>
                <a:ea typeface="Verdana" pitchFamily="34" charset="0"/>
                <a:cs typeface="Verdana" pitchFamily="34" charset="0"/>
              </a:rPr>
              <a:t/>
            </a:r>
            <a:br>
              <a:rPr lang="it-IT" sz="2400" dirty="0" smtClean="0">
                <a:effectLst/>
                <a:latin typeface="Verdana" pitchFamily="34" charset="0"/>
                <a:ea typeface="Verdana" pitchFamily="34" charset="0"/>
                <a:cs typeface="Verdana" pitchFamily="34" charset="0"/>
              </a:rPr>
            </a:br>
            <a:r>
              <a:rPr lang="it-IT" sz="2400" dirty="0" smtClean="0">
                <a:effectLst/>
                <a:latin typeface="Verdana" pitchFamily="34" charset="0"/>
                <a:ea typeface="Verdana" pitchFamily="34" charset="0"/>
                <a:cs typeface="Verdana" pitchFamily="34" charset="0"/>
              </a:rPr>
              <a:t/>
            </a:r>
            <a:br>
              <a:rPr lang="it-IT" sz="2400" dirty="0" smtClean="0">
                <a:effectLst/>
                <a:latin typeface="Verdana" pitchFamily="34" charset="0"/>
                <a:ea typeface="Verdana" pitchFamily="34" charset="0"/>
                <a:cs typeface="Verdana" pitchFamily="34" charset="0"/>
              </a:rPr>
            </a:br>
            <a:r>
              <a:rPr lang="it-IT" sz="2400" dirty="0" smtClean="0">
                <a:effectLst/>
                <a:latin typeface="Verdana" pitchFamily="34" charset="0"/>
                <a:ea typeface="Verdana" pitchFamily="34" charset="0"/>
                <a:cs typeface="Verdana" pitchFamily="34" charset="0"/>
              </a:rPr>
              <a:t> </a:t>
            </a:r>
            <a:br>
              <a:rPr lang="it-IT" sz="2400" dirty="0" smtClean="0">
                <a:effectLst/>
                <a:latin typeface="Verdana" pitchFamily="34" charset="0"/>
                <a:ea typeface="Verdana" pitchFamily="34" charset="0"/>
                <a:cs typeface="Verdana" pitchFamily="34" charset="0"/>
              </a:rPr>
            </a:br>
            <a:endParaRPr lang="it-IT" sz="2400" dirty="0">
              <a:effectLst/>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571472" y="1643050"/>
            <a:ext cx="8143932" cy="4533912"/>
          </a:xfrm>
        </p:spPr>
        <p:style>
          <a:lnRef idx="2">
            <a:schemeClr val="accent2"/>
          </a:lnRef>
          <a:fillRef idx="1">
            <a:schemeClr val="lt1"/>
          </a:fillRef>
          <a:effectRef idx="0">
            <a:schemeClr val="accent2"/>
          </a:effectRef>
          <a:fontRef idx="minor">
            <a:schemeClr val="dk1"/>
          </a:fontRef>
        </p:style>
        <p:txBody>
          <a:bodyPr>
            <a:normAutofit/>
          </a:bodyPr>
          <a:lstStyle/>
          <a:p>
            <a:pPr lvl="0" algn="ctr">
              <a:buNone/>
            </a:pPr>
            <a:r>
              <a:rPr lang="it-IT" sz="2400" dirty="0" smtClean="0">
                <a:solidFill>
                  <a:srgbClr val="002060"/>
                </a:solidFill>
                <a:latin typeface="+mj-lt"/>
                <a:ea typeface="Verdana" pitchFamily="34" charset="0"/>
                <a:cs typeface="Verdana" pitchFamily="34" charset="0"/>
              </a:rPr>
              <a:t>BAGAGLIO DEL PROFESSIONISTA</a:t>
            </a:r>
          </a:p>
          <a:p>
            <a:pPr lvl="0" algn="ctr">
              <a:buNone/>
            </a:pPr>
            <a:endParaRPr lang="it-IT" sz="2400" dirty="0" smtClean="0">
              <a:solidFill>
                <a:srgbClr val="002060"/>
              </a:solidFill>
              <a:latin typeface="+mj-lt"/>
              <a:ea typeface="Verdana" pitchFamily="34" charset="0"/>
              <a:cs typeface="Verdana" pitchFamily="34" charset="0"/>
            </a:endParaRPr>
          </a:p>
          <a:p>
            <a:pPr lvl="0"/>
            <a:r>
              <a:rPr lang="it-IT" sz="2400" dirty="0" smtClean="0">
                <a:latin typeface="+mj-lt"/>
                <a:ea typeface="Verdana" pitchFamily="34" charset="0"/>
                <a:cs typeface="Verdana" pitchFamily="34" charset="0"/>
              </a:rPr>
              <a:t>MOTIVAZIONE AFFETTIVA</a:t>
            </a:r>
          </a:p>
          <a:p>
            <a:pPr lvl="0"/>
            <a:r>
              <a:rPr lang="it-IT" sz="2400" dirty="0" smtClean="0">
                <a:latin typeface="+mj-lt"/>
                <a:ea typeface="Verdana" pitchFamily="34" charset="0"/>
                <a:cs typeface="Verdana" pitchFamily="34" charset="0"/>
              </a:rPr>
              <a:t>CAPACITA’ INTERPRETATIVA E IMMAGINATIVA</a:t>
            </a:r>
          </a:p>
          <a:p>
            <a:pPr lvl="0"/>
            <a:r>
              <a:rPr lang="it-IT" sz="2400" dirty="0" smtClean="0">
                <a:latin typeface="+mj-lt"/>
                <a:ea typeface="Verdana" pitchFamily="34" charset="0"/>
                <a:cs typeface="Verdana" pitchFamily="34" charset="0"/>
              </a:rPr>
              <a:t>COMPETENZE PEDAGOGICHE</a:t>
            </a:r>
          </a:p>
          <a:p>
            <a:pPr lvl="0"/>
            <a:r>
              <a:rPr lang="it-IT" sz="2400" dirty="0" smtClean="0">
                <a:latin typeface="+mj-lt"/>
                <a:ea typeface="Verdana" pitchFamily="34" charset="0"/>
                <a:cs typeface="Verdana" pitchFamily="34" charset="0"/>
              </a:rPr>
              <a:t>DISPONIBILITA’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3"/>
          </a:lnRef>
          <a:fillRef idx="1">
            <a:schemeClr val="lt1"/>
          </a:fillRef>
          <a:effectRef idx="0">
            <a:schemeClr val="accent3"/>
          </a:effectRef>
          <a:fontRef idx="minor">
            <a:schemeClr val="dk1"/>
          </a:fontRef>
        </p:style>
        <p:txBody>
          <a:bodyPr>
            <a:noAutofit/>
          </a:bodyPr>
          <a:lstStyle/>
          <a:p>
            <a:r>
              <a:rPr lang="it-IT" sz="2400" dirty="0" smtClean="0">
                <a:solidFill>
                  <a:srgbClr val="FF0000"/>
                </a:solidFill>
                <a:ea typeface="Verdana" pitchFamily="34" charset="0"/>
                <a:cs typeface="Verdana" pitchFamily="34" charset="0"/>
              </a:rPr>
              <a:t>L’ INSEGNAMENTO   SPECIALE  </a:t>
            </a:r>
            <a:r>
              <a:rPr lang="it-IT" sz="2400" b="1" dirty="0" smtClean="0">
                <a:ea typeface="Verdana" pitchFamily="34" charset="0"/>
                <a:cs typeface="Verdana" pitchFamily="34" charset="0"/>
              </a:rPr>
              <a:t> </a:t>
            </a:r>
            <a:r>
              <a:rPr lang="it-IT" sz="2400" dirty="0" smtClean="0">
                <a:ea typeface="Verdana" pitchFamily="34" charset="0"/>
                <a:cs typeface="Verdana" pitchFamily="34" charset="0"/>
              </a:rPr>
              <a:t/>
            </a:r>
            <a:br>
              <a:rPr lang="it-IT" sz="2400" dirty="0" smtClean="0">
                <a:ea typeface="Verdana" pitchFamily="34" charset="0"/>
                <a:cs typeface="Verdana" pitchFamily="34" charset="0"/>
              </a:rPr>
            </a:br>
            <a:endParaRPr lang="it-IT" sz="2400" dirty="0"/>
          </a:p>
        </p:txBody>
      </p:sp>
      <p:sp>
        <p:nvSpPr>
          <p:cNvPr id="3" name="Segnaposto contenuto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it-IT" sz="2400" dirty="0" smtClean="0"/>
              <a:t>Lavoro intenso di:</a:t>
            </a:r>
          </a:p>
          <a:p>
            <a:pPr>
              <a:buFontTx/>
              <a:buChar char="-"/>
            </a:pPr>
            <a:r>
              <a:rPr lang="it-IT" sz="2400" dirty="0" smtClean="0"/>
              <a:t>Soggetto</a:t>
            </a:r>
          </a:p>
          <a:p>
            <a:pPr>
              <a:buFontTx/>
              <a:buChar char="-"/>
            </a:pPr>
            <a:r>
              <a:rPr lang="it-IT" sz="2400" dirty="0" smtClean="0"/>
              <a:t>Educatori</a:t>
            </a:r>
          </a:p>
          <a:p>
            <a:pPr>
              <a:buFontTx/>
              <a:buChar char="-"/>
            </a:pPr>
            <a:r>
              <a:rPr lang="it-IT" sz="2400" dirty="0" smtClean="0"/>
              <a:t>Ambiente</a:t>
            </a:r>
          </a:p>
          <a:p>
            <a:pPr>
              <a:buFontTx/>
              <a:buChar char="-"/>
            </a:pPr>
            <a:endParaRPr lang="it-IT" sz="2400" dirty="0" smtClean="0"/>
          </a:p>
          <a:p>
            <a:pPr algn="ctr">
              <a:buNone/>
            </a:pPr>
            <a:r>
              <a:rPr lang="it-IT" sz="2400" dirty="0" smtClean="0"/>
              <a:t>Attraverso:</a:t>
            </a:r>
          </a:p>
          <a:p>
            <a:pPr>
              <a:buFontTx/>
              <a:buChar char="-"/>
            </a:pPr>
            <a:r>
              <a:rPr lang="it-IT" sz="2400" dirty="0" smtClean="0"/>
              <a:t>monitoraggio, guida, stimolazione</a:t>
            </a:r>
          </a:p>
          <a:p>
            <a:pPr>
              <a:buFontTx/>
              <a:buChar char="-"/>
            </a:pPr>
            <a:r>
              <a:rPr lang="it-IT" sz="2400" dirty="0" smtClean="0"/>
              <a:t>Attivazione di forme comunicative</a:t>
            </a:r>
          </a:p>
          <a:p>
            <a:pPr>
              <a:buFontTx/>
              <a:buChar char="-"/>
            </a:pPr>
            <a:r>
              <a:rPr lang="it-IT" sz="2400" dirty="0" smtClean="0"/>
              <a:t>Semplificazione del compito</a:t>
            </a:r>
          </a:p>
          <a:p>
            <a:pPr>
              <a:buFontTx/>
              <a:buChar char="-"/>
            </a:pPr>
            <a:r>
              <a:rPr lang="it-IT" sz="2400" dirty="0" smtClean="0"/>
              <a:t>Lavoro per tutta la giornata</a:t>
            </a:r>
            <a:endParaRPr lang="it-IT"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L’ INSEGNAMENTO   SPECIALE  </a:t>
            </a:r>
            <a:r>
              <a:rPr lang="it-IT" sz="2400" dirty="0" smtClean="0">
                <a:ea typeface="Verdana" pitchFamily="34" charset="0"/>
                <a:cs typeface="Verdana" pitchFamily="34" charset="0"/>
              </a:rPr>
              <a:t/>
            </a:r>
            <a:br>
              <a:rPr lang="it-IT" sz="2400" dirty="0" smtClean="0">
                <a:ea typeface="Verdana" pitchFamily="34" charset="0"/>
                <a:cs typeface="Verdana" pitchFamily="34" charset="0"/>
              </a:rPr>
            </a:br>
            <a:endParaRPr lang="it-IT" sz="2400" dirty="0"/>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noAutofit/>
          </a:bodyPr>
          <a:lstStyle/>
          <a:p>
            <a:pPr lvl="0"/>
            <a:r>
              <a:rPr lang="it-IT" sz="2400" dirty="0" smtClean="0">
                <a:ea typeface="Verdana" pitchFamily="34" charset="0"/>
                <a:cs typeface="Verdana" pitchFamily="34" charset="0"/>
              </a:rPr>
              <a:t>SEMPLIFICARE  IL  CAOS</a:t>
            </a:r>
          </a:p>
          <a:p>
            <a:pPr lvl="0"/>
            <a:r>
              <a:rPr lang="it-IT" sz="2400" dirty="0" smtClean="0">
                <a:ea typeface="Verdana" pitchFamily="34" charset="0"/>
                <a:cs typeface="Verdana" pitchFamily="34" charset="0"/>
              </a:rPr>
              <a:t>COMUNICAZIONE   AUMENTATIVA</a:t>
            </a:r>
          </a:p>
          <a:p>
            <a:r>
              <a:rPr lang="it-IT" sz="2400" dirty="0" smtClean="0">
                <a:ea typeface="Verdana" pitchFamily="34" charset="0"/>
                <a:cs typeface="Verdana" pitchFamily="34" charset="0"/>
              </a:rPr>
              <a:t> SUPPORTO  VISUALE</a:t>
            </a:r>
          </a:p>
          <a:p>
            <a:r>
              <a:rPr lang="it-IT" sz="2400" dirty="0" smtClean="0">
                <a:ea typeface="Verdana" pitchFamily="34" charset="0"/>
                <a:cs typeface="Verdana" pitchFamily="34" charset="0"/>
              </a:rPr>
              <a:t> PREVEDIBILITA’</a:t>
            </a:r>
          </a:p>
          <a:p>
            <a:r>
              <a:rPr lang="it-IT" sz="2400" dirty="0" smtClean="0">
                <a:ea typeface="Verdana" pitchFamily="34" charset="0"/>
                <a:cs typeface="Verdana" pitchFamily="34" charset="0"/>
              </a:rPr>
              <a:t> MATERIALE   PREVEDIBILE   E   CHIARO</a:t>
            </a:r>
          </a:p>
          <a:p>
            <a:r>
              <a:rPr lang="it-IT" sz="2400" dirty="0" smtClean="0">
                <a:ea typeface="Verdana" pitchFamily="34" charset="0"/>
                <a:cs typeface="Verdana" pitchFamily="34" charset="0"/>
              </a:rPr>
              <a:t> PARTIRE  DALLA  COMUNICAZIONE  VISIVA</a:t>
            </a:r>
          </a:p>
          <a:p>
            <a:r>
              <a:rPr lang="it-IT" sz="2400" dirty="0" smtClean="0">
                <a:ea typeface="Verdana" pitchFamily="34" charset="0"/>
                <a:cs typeface="Verdana" pitchFamily="34" charset="0"/>
              </a:rPr>
              <a:t> SIMBOLIZZAZIONE  E  CONCETTUALIZZAZIONE</a:t>
            </a:r>
          </a:p>
          <a:p>
            <a:r>
              <a:rPr lang="it-IT" sz="2400" dirty="0" smtClean="0">
                <a:ea typeface="Verdana" pitchFamily="34" charset="0"/>
                <a:cs typeface="Verdana" pitchFamily="34" charset="0"/>
              </a:rPr>
              <a:t> INTEGRAZIONE  E  PROTEZIONE</a:t>
            </a:r>
          </a:p>
          <a:p>
            <a:r>
              <a:rPr lang="it-IT" sz="2400" dirty="0" smtClean="0">
                <a:ea typeface="Verdana" pitchFamily="34" charset="0"/>
                <a:cs typeface="Verdana" pitchFamily="34" charset="0"/>
              </a:rPr>
              <a:t> LAVORO</a:t>
            </a:r>
          </a:p>
          <a:p>
            <a:r>
              <a:rPr lang="it-IT" sz="2400" dirty="0" smtClean="0">
                <a:ea typeface="Verdana" pitchFamily="34" charset="0"/>
                <a:cs typeface="Verdana" pitchFamily="34" charset="0"/>
              </a:rPr>
              <a:t> PREPARAZIONE   ALLA   VITA   ADULTA</a:t>
            </a:r>
          </a:p>
          <a:p>
            <a:pPr>
              <a:buNone/>
            </a:pPr>
            <a:r>
              <a:rPr lang="it-IT" sz="2400" dirty="0" smtClean="0">
                <a:ea typeface="Verdana" pitchFamily="34" charset="0"/>
                <a:cs typeface="Verdana" pitchFamily="34" charset="0"/>
              </a:rPr>
              <a:t> </a:t>
            </a:r>
            <a:r>
              <a:rPr lang="it-IT" sz="2400" dirty="0" smtClean="0"/>
              <a:t>  </a:t>
            </a:r>
            <a:endParaRPr lang="it-IT"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dk1"/>
          </a:lnRef>
          <a:fillRef idx="1">
            <a:schemeClr val="lt1"/>
          </a:fillRef>
          <a:effectRef idx="0">
            <a:schemeClr val="dk1"/>
          </a:effectRef>
          <a:fontRef idx="minor">
            <a:schemeClr val="dk1"/>
          </a:fontRef>
        </p:style>
        <p:txBody>
          <a:bodyPr>
            <a:normAutofit fontScale="90000"/>
          </a:bodyPr>
          <a:lstStyle/>
          <a:p>
            <a:r>
              <a:rPr lang="it-IT" sz="2700" dirty="0" smtClean="0">
                <a:solidFill>
                  <a:srgbClr val="FF0000"/>
                </a:solidFill>
                <a:effectLst/>
                <a:ea typeface="Verdana" pitchFamily="34" charset="0"/>
                <a:cs typeface="Verdana" pitchFamily="34" charset="0"/>
              </a:rPr>
              <a:t>L’ INSEGNAMENTO   SPECIALE  </a:t>
            </a:r>
            <a:br>
              <a:rPr lang="it-IT" sz="2700" dirty="0" smtClean="0">
                <a:solidFill>
                  <a:srgbClr val="FF0000"/>
                </a:solidFill>
                <a:effectLst/>
                <a:ea typeface="Verdana" pitchFamily="34" charset="0"/>
                <a:cs typeface="Verdana" pitchFamily="34" charset="0"/>
              </a:rPr>
            </a:br>
            <a:r>
              <a:rPr lang="it-IT" sz="2400" b="1" dirty="0" smtClean="0">
                <a:effectLst/>
                <a:latin typeface="Verdana" pitchFamily="34" charset="0"/>
                <a:ea typeface="Verdana" pitchFamily="34" charset="0"/>
                <a:cs typeface="Verdana" pitchFamily="34" charset="0"/>
              </a:rPr>
              <a:t> </a:t>
            </a:r>
            <a:r>
              <a:rPr lang="it-IT" sz="2400" dirty="0" smtClean="0">
                <a:effectLst/>
                <a:latin typeface="Verdana" pitchFamily="34" charset="0"/>
                <a:ea typeface="Verdana" pitchFamily="34" charset="0"/>
                <a:cs typeface="Verdana" pitchFamily="34" charset="0"/>
              </a:rPr>
              <a:t/>
            </a:r>
            <a:br>
              <a:rPr lang="it-IT" sz="2400" dirty="0" smtClean="0">
                <a:effectLst/>
                <a:latin typeface="Verdana" pitchFamily="34" charset="0"/>
                <a:ea typeface="Verdana" pitchFamily="34" charset="0"/>
                <a:cs typeface="Verdana" pitchFamily="34" charset="0"/>
              </a:rPr>
            </a:br>
            <a:endParaRPr lang="it-IT" sz="2400" dirty="0">
              <a:effectLst/>
              <a:latin typeface="Verdana" pitchFamily="34" charset="0"/>
              <a:ea typeface="Verdana" pitchFamily="34" charset="0"/>
              <a:cs typeface="Verdana" pitchFamily="34" charset="0"/>
            </a:endParaRPr>
          </a:p>
        </p:txBody>
      </p:sp>
      <p:sp>
        <p:nvSpPr>
          <p:cNvPr id="3" name="Segnaposto contenuto 2"/>
          <p:cNvSpPr>
            <a:spLocks noGrp="1"/>
          </p:cNvSpPr>
          <p:nvPr>
            <p:ph idx="1"/>
          </p:nvPr>
        </p:nvSpPr>
        <p:spPr>
          <a:xfrm>
            <a:off x="457200" y="1785926"/>
            <a:ext cx="8229600" cy="4340237"/>
          </a:xfrm>
        </p:spPr>
        <p:style>
          <a:lnRef idx="2">
            <a:schemeClr val="accent6"/>
          </a:lnRef>
          <a:fillRef idx="1">
            <a:schemeClr val="lt1"/>
          </a:fillRef>
          <a:effectRef idx="0">
            <a:schemeClr val="accent6"/>
          </a:effectRef>
          <a:fontRef idx="minor">
            <a:schemeClr val="dk1"/>
          </a:fontRef>
        </p:style>
        <p:txBody>
          <a:bodyPr>
            <a:normAutofit/>
          </a:bodyPr>
          <a:lstStyle/>
          <a:p>
            <a:pPr algn="ctr">
              <a:buNone/>
            </a:pPr>
            <a:r>
              <a:rPr lang="it-IT" b="1" i="1" dirty="0" smtClean="0"/>
              <a:t> </a:t>
            </a:r>
            <a:r>
              <a:rPr lang="it-IT" sz="2400" dirty="0" smtClean="0">
                <a:solidFill>
                  <a:srgbClr val="002060"/>
                </a:solidFill>
                <a:latin typeface="+mj-lt"/>
                <a:ea typeface="Verdana" pitchFamily="34" charset="0"/>
                <a:cs typeface="Verdana" pitchFamily="34" charset="0"/>
              </a:rPr>
              <a:t>Nella comunicazione:</a:t>
            </a:r>
          </a:p>
          <a:p>
            <a:pPr lvl="0"/>
            <a:r>
              <a:rPr lang="it-IT" sz="2400" dirty="0" smtClean="0">
                <a:latin typeface="+mj-lt"/>
                <a:ea typeface="Verdana" pitchFamily="34" charset="0"/>
                <a:cs typeface="Verdana" pitchFamily="34" charset="0"/>
              </a:rPr>
              <a:t>SOSTENERE  COMUNICAZIONE  SPONTANEA</a:t>
            </a:r>
          </a:p>
          <a:p>
            <a:r>
              <a:rPr lang="it-IT" sz="2400" dirty="0" smtClean="0">
                <a:latin typeface="+mj-lt"/>
                <a:ea typeface="Verdana" pitchFamily="34" charset="0"/>
                <a:cs typeface="Verdana" pitchFamily="34" charset="0"/>
              </a:rPr>
              <a:t> SOSTENERE  COMUNICAZIONE  CONCRETA</a:t>
            </a:r>
          </a:p>
          <a:p>
            <a:r>
              <a:rPr lang="it-IT" sz="2400" dirty="0" smtClean="0">
                <a:latin typeface="+mj-lt"/>
                <a:ea typeface="Verdana" pitchFamily="34" charset="0"/>
                <a:cs typeface="Verdana" pitchFamily="34" charset="0"/>
              </a:rPr>
              <a:t> SOSTENERE  COMUNICAZIONE  SINCRONIZATA</a:t>
            </a:r>
          </a:p>
          <a:p>
            <a:r>
              <a:rPr lang="it-IT" sz="2400" dirty="0" smtClean="0">
                <a:latin typeface="+mj-lt"/>
                <a:ea typeface="Verdana" pitchFamily="34" charset="0"/>
                <a:cs typeface="Verdana" pitchFamily="34" charset="0"/>
              </a:rPr>
              <a:t> DISTINGUERE  PRINCIPALI  VARIABILI  LINGUISTICHE</a:t>
            </a:r>
          </a:p>
          <a:p>
            <a:r>
              <a:rPr lang="it-IT" sz="2400" dirty="0" smtClean="0">
                <a:latin typeface="+mj-lt"/>
                <a:ea typeface="Verdana" pitchFamily="34" charset="0"/>
                <a:cs typeface="Verdana" pitchFamily="34" charset="0"/>
              </a:rPr>
              <a:t> INSEGNAMENTO  INTENZIONALE  </a:t>
            </a:r>
            <a:r>
              <a:rPr lang="it-IT" sz="2400" dirty="0" smtClean="0">
                <a:latin typeface="+mj-lt"/>
                <a:ea typeface="Verdana" pitchFamily="34" charset="0"/>
                <a:cs typeface="Verdana" pitchFamily="34" charset="0"/>
              </a:rPr>
              <a:t>DI</a:t>
            </a:r>
            <a:r>
              <a:rPr lang="it-IT" sz="2400" dirty="0" smtClean="0">
                <a:latin typeface="+mj-lt"/>
                <a:ea typeface="Verdana" pitchFamily="34" charset="0"/>
                <a:cs typeface="Verdana" pitchFamily="34" charset="0"/>
              </a:rPr>
              <a:t>  STRUTTURE  LINGUISTICHE</a:t>
            </a:r>
          </a:p>
          <a:p>
            <a:r>
              <a:rPr lang="it-IT" sz="2400" dirty="0" smtClean="0">
                <a:latin typeface="+mj-lt"/>
                <a:ea typeface="Verdana" pitchFamily="34" charset="0"/>
                <a:cs typeface="Verdana" pitchFamily="34" charset="0"/>
              </a:rPr>
              <a:t> FAVORIRE ADATTAMENTO ALL’ INTERLOCUTORE</a:t>
            </a:r>
          </a:p>
          <a:p>
            <a:r>
              <a:rPr lang="it-IT" sz="2400" dirty="0" smtClean="0">
                <a:latin typeface="+mj-lt"/>
                <a:ea typeface="Verdana" pitchFamily="34" charset="0"/>
                <a:cs typeface="Verdana" pitchFamily="34" charset="0"/>
              </a:rPr>
              <a:t> SOSTENERE COMUNICAZIONE CON  IMMAGINI</a:t>
            </a:r>
          </a:p>
          <a:p>
            <a:pPr>
              <a:buNone/>
            </a:pPr>
            <a:endParaRPr lang="it-IT" sz="4400" dirty="0">
              <a:latin typeface="+mj-l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4"/>
          </a:lnRef>
          <a:fillRef idx="1">
            <a:schemeClr val="lt1"/>
          </a:fillRef>
          <a:effectRef idx="0">
            <a:schemeClr val="accent4"/>
          </a:effectRef>
          <a:fontRef idx="minor">
            <a:schemeClr val="dk1"/>
          </a:fontRef>
        </p:style>
        <p:txBody>
          <a:bodyPr>
            <a:normAutofit/>
          </a:bodyPr>
          <a:lstStyle/>
          <a:p>
            <a:r>
              <a:rPr lang="it-IT" sz="2400" dirty="0" smtClean="0">
                <a:solidFill>
                  <a:srgbClr val="FF0000"/>
                </a:solidFill>
                <a:ea typeface="Verdana" pitchFamily="34" charset="0"/>
                <a:cs typeface="Verdana" pitchFamily="34" charset="0"/>
              </a:rPr>
              <a:t>L’ INSEGNAMENTO   SPECIALE  </a:t>
            </a:r>
            <a:br>
              <a:rPr lang="it-IT" sz="2400" dirty="0" smtClean="0">
                <a:solidFill>
                  <a:srgbClr val="FF0000"/>
                </a:solidFill>
                <a:ea typeface="Verdana" pitchFamily="34" charset="0"/>
                <a:cs typeface="Verdana" pitchFamily="34" charset="0"/>
              </a:rPr>
            </a:br>
            <a:r>
              <a:rPr lang="it-IT" sz="2000" b="1" dirty="0" smtClean="0">
                <a:latin typeface="Verdana" pitchFamily="34" charset="0"/>
                <a:ea typeface="Verdana" pitchFamily="34" charset="0"/>
                <a:cs typeface="Verdana" pitchFamily="34" charset="0"/>
              </a:rPr>
              <a:t> </a:t>
            </a:r>
            <a:r>
              <a:rPr lang="it-IT" sz="2000" dirty="0" smtClean="0">
                <a:latin typeface="Verdana" pitchFamily="34" charset="0"/>
                <a:ea typeface="Verdana" pitchFamily="34" charset="0"/>
                <a:cs typeface="Verdana" pitchFamily="34" charset="0"/>
              </a:rPr>
              <a:t/>
            </a:r>
            <a:br>
              <a:rPr lang="it-IT" sz="2000" dirty="0" smtClean="0">
                <a:latin typeface="Verdana" pitchFamily="34" charset="0"/>
                <a:ea typeface="Verdana" pitchFamily="34" charset="0"/>
                <a:cs typeface="Verdana" pitchFamily="34" charset="0"/>
              </a:rPr>
            </a:br>
            <a:endParaRPr lang="it-IT" sz="2400" dirty="0"/>
          </a:p>
        </p:txBody>
      </p:sp>
      <p:sp>
        <p:nvSpPr>
          <p:cNvPr id="3" name="Segnaposto contenuto 2"/>
          <p:cNvSpPr>
            <a:spLocks noGrp="1"/>
          </p:cNvSpPr>
          <p:nvPr>
            <p:ph idx="1"/>
          </p:nvPr>
        </p:nvSpPr>
        <p:spPr/>
        <p:style>
          <a:lnRef idx="2">
            <a:schemeClr val="accent6"/>
          </a:lnRef>
          <a:fillRef idx="1">
            <a:schemeClr val="lt1"/>
          </a:fillRef>
          <a:effectRef idx="0">
            <a:schemeClr val="accent6"/>
          </a:effectRef>
          <a:fontRef idx="minor">
            <a:schemeClr val="dk1"/>
          </a:fontRef>
        </p:style>
        <p:txBody>
          <a:bodyPr>
            <a:normAutofit/>
          </a:bodyPr>
          <a:lstStyle/>
          <a:p>
            <a:pPr algn="ctr">
              <a:lnSpc>
                <a:spcPct val="80000"/>
              </a:lnSpc>
              <a:buFontTx/>
              <a:buNone/>
            </a:pPr>
            <a:r>
              <a:rPr lang="it-IT" sz="2400" dirty="0" smtClean="0">
                <a:solidFill>
                  <a:srgbClr val="002060"/>
                </a:solidFill>
                <a:latin typeface="+mj-lt"/>
                <a:ea typeface="Verdana" pitchFamily="34" charset="0"/>
                <a:cs typeface="Verdana" pitchFamily="34" charset="0"/>
              </a:rPr>
              <a:t>ORGANIZZAZIONE DEL TEMPO</a:t>
            </a:r>
          </a:p>
          <a:p>
            <a:pPr algn="ctr">
              <a:lnSpc>
                <a:spcPct val="80000"/>
              </a:lnSpc>
              <a:buFontTx/>
              <a:buNone/>
            </a:pPr>
            <a:r>
              <a:rPr lang="it-IT" sz="2400" dirty="0" smtClean="0">
                <a:latin typeface="+mj-lt"/>
                <a:ea typeface="Verdana" pitchFamily="34" charset="0"/>
                <a:cs typeface="Verdana" pitchFamily="34" charset="0"/>
              </a:rPr>
              <a:t>Il tempo può essere:</a:t>
            </a:r>
          </a:p>
          <a:p>
            <a:pPr>
              <a:lnSpc>
                <a:spcPct val="80000"/>
              </a:lnSpc>
            </a:pPr>
            <a:r>
              <a:rPr lang="it-IT" sz="2400" dirty="0" smtClean="0">
                <a:latin typeface="+mj-lt"/>
                <a:ea typeface="Verdana" pitchFamily="34" charset="0"/>
                <a:cs typeface="Verdana" pitchFamily="34" charset="0"/>
              </a:rPr>
              <a:t> “marcato”,</a:t>
            </a:r>
          </a:p>
          <a:p>
            <a:pPr>
              <a:lnSpc>
                <a:spcPct val="80000"/>
              </a:lnSpc>
            </a:pPr>
            <a:r>
              <a:rPr lang="it-IT" sz="2400" dirty="0" smtClean="0">
                <a:latin typeface="+mj-lt"/>
                <a:ea typeface="Verdana" pitchFamily="34" charset="0"/>
                <a:cs typeface="Verdana" pitchFamily="34" charset="0"/>
              </a:rPr>
              <a:t> indicato nel suo scorrere, secondo le nozioni/percezioni di prima-dopo, prima di-dopo di, intervallo o durata, </a:t>
            </a:r>
          </a:p>
          <a:p>
            <a:pPr>
              <a:lnSpc>
                <a:spcPct val="80000"/>
              </a:lnSpc>
            </a:pPr>
            <a:r>
              <a:rPr lang="it-IT" sz="2400" dirty="0" smtClean="0">
                <a:latin typeface="+mj-lt"/>
                <a:ea typeface="Verdana" pitchFamily="34" charset="0"/>
                <a:cs typeface="Verdana" pitchFamily="34" charset="0"/>
              </a:rPr>
              <a:t>Concepito nella sua </a:t>
            </a:r>
            <a:r>
              <a:rPr lang="it-IT" sz="2400" i="1" dirty="0" smtClean="0">
                <a:latin typeface="+mj-lt"/>
                <a:ea typeface="Verdana" pitchFamily="34" charset="0"/>
                <a:cs typeface="Verdana" pitchFamily="34" charset="0"/>
              </a:rPr>
              <a:t>successione</a:t>
            </a:r>
            <a:r>
              <a:rPr lang="it-IT" sz="2400" dirty="0" smtClean="0">
                <a:latin typeface="+mj-lt"/>
                <a:ea typeface="Verdana" pitchFamily="34" charset="0"/>
                <a:cs typeface="Verdana" pitchFamily="34" charset="0"/>
              </a:rPr>
              <a:t>.</a:t>
            </a:r>
          </a:p>
          <a:p>
            <a:pPr algn="ctr">
              <a:lnSpc>
                <a:spcPct val="80000"/>
              </a:lnSpc>
              <a:buFontTx/>
              <a:buNone/>
            </a:pPr>
            <a:r>
              <a:rPr lang="it-IT" sz="2400" dirty="0" smtClean="0">
                <a:latin typeface="+mj-lt"/>
                <a:ea typeface="Verdana" pitchFamily="34" charset="0"/>
                <a:cs typeface="Verdana" pitchFamily="34" charset="0"/>
              </a:rPr>
              <a:t>Utilizzare:</a:t>
            </a:r>
          </a:p>
          <a:p>
            <a:pPr>
              <a:lnSpc>
                <a:spcPct val="80000"/>
              </a:lnSpc>
            </a:pPr>
            <a:r>
              <a:rPr lang="it-IT" sz="2400" dirty="0" smtClean="0">
                <a:latin typeface="+mj-lt"/>
                <a:ea typeface="Verdana" pitchFamily="34" charset="0"/>
                <a:cs typeface="Verdana" pitchFamily="34" charset="0"/>
              </a:rPr>
              <a:t>marcatori iconici del tempo;</a:t>
            </a:r>
          </a:p>
          <a:p>
            <a:pPr>
              <a:lnSpc>
                <a:spcPct val="80000"/>
              </a:lnSpc>
            </a:pPr>
            <a:r>
              <a:rPr lang="it-IT" sz="2400" dirty="0" smtClean="0">
                <a:latin typeface="+mj-lt"/>
                <a:ea typeface="Verdana" pitchFamily="34" charset="0"/>
                <a:cs typeface="Verdana" pitchFamily="34" charset="0"/>
              </a:rPr>
              <a:t>continue conferme del tempo (a che punto siamo, che ora à, è prima di …, è dopo </a:t>
            </a:r>
            <a:r>
              <a:rPr lang="it-IT" sz="2400" dirty="0" smtClean="0">
                <a:latin typeface="+mj-lt"/>
                <a:ea typeface="Verdana" pitchFamily="34" charset="0"/>
                <a:cs typeface="Verdana" pitchFamily="34" charset="0"/>
              </a:rPr>
              <a:t>di…</a:t>
            </a:r>
            <a:r>
              <a:rPr lang="it-IT" sz="2400" dirty="0" smtClean="0">
                <a:latin typeface="+mj-lt"/>
                <a:ea typeface="Verdana" pitchFamily="34" charset="0"/>
                <a:cs typeface="Verdana" pitchFamily="34" charset="0"/>
              </a:rPr>
              <a:t>.);</a:t>
            </a:r>
          </a:p>
          <a:p>
            <a:pPr>
              <a:lnSpc>
                <a:spcPct val="80000"/>
              </a:lnSpc>
            </a:pPr>
            <a:r>
              <a:rPr lang="it-IT" sz="2400" dirty="0" smtClean="0">
                <a:latin typeface="+mj-lt"/>
                <a:ea typeface="Verdana" pitchFamily="34" charset="0"/>
                <a:cs typeface="Verdana" pitchFamily="34" charset="0"/>
              </a:rPr>
              <a:t>schemi della giornata (in varia forma e </a:t>
            </a:r>
            <a:r>
              <a:rPr lang="it-IT" sz="2400" dirty="0" smtClean="0">
                <a:latin typeface="+mj-lt"/>
                <a:ea typeface="Verdana" pitchFamily="34" charset="0"/>
                <a:cs typeface="Verdana" pitchFamily="34" charset="0"/>
              </a:rPr>
              <a:t>dimensione)</a:t>
            </a:r>
            <a:endParaRPr lang="it-IT" sz="2400" dirty="0" smtClean="0">
              <a:latin typeface="+mj-lt"/>
              <a:ea typeface="Verdana" pitchFamily="34" charset="0"/>
              <a:cs typeface="Verdana" pitchFamily="34" charset="0"/>
            </a:endParaRPr>
          </a:p>
          <a:p>
            <a:pPr>
              <a:lnSpc>
                <a:spcPct val="80000"/>
              </a:lnSpc>
            </a:pPr>
            <a:r>
              <a:rPr lang="it-IT" sz="2400" dirty="0" smtClean="0">
                <a:latin typeface="+mj-lt"/>
                <a:ea typeface="Verdana" pitchFamily="34" charset="0"/>
                <a:cs typeface="Verdana" pitchFamily="34" charset="0"/>
              </a:rPr>
              <a:t>Orologio </a:t>
            </a:r>
            <a:r>
              <a:rPr lang="it-IT" sz="2400" dirty="0" smtClean="0">
                <a:latin typeface="+mj-lt"/>
                <a:ea typeface="Verdana" pitchFamily="34" charset="0"/>
                <a:cs typeface="Verdana" pitchFamily="34" charset="0"/>
              </a:rPr>
              <a:t>murale</a:t>
            </a:r>
            <a:endParaRPr lang="it-IT" sz="2400" dirty="0" smtClean="0">
              <a:latin typeface="+mj-lt"/>
              <a:ea typeface="Verdana" pitchFamily="34" charset="0"/>
              <a:cs typeface="Verdana" pitchFamily="34" charset="0"/>
            </a:endParaRPr>
          </a:p>
          <a:p>
            <a:pPr>
              <a:lnSpc>
                <a:spcPct val="80000"/>
              </a:lnSpc>
              <a:buNone/>
            </a:pPr>
            <a:endParaRPr lang="it-IT" sz="2400" dirty="0" smtClean="0">
              <a:latin typeface="+mj-lt"/>
              <a:ea typeface="Verdana" pitchFamily="34" charset="0"/>
              <a:cs typeface="Verdana" pitchFamily="34" charset="0"/>
            </a:endParaRPr>
          </a:p>
          <a:p>
            <a:endParaRPr lang="it-IT"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500035" y="247650"/>
            <a:ext cx="8143932" cy="1038210"/>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it-IT" sz="2700" dirty="0" smtClean="0">
                <a:solidFill>
                  <a:srgbClr val="FF0000"/>
                </a:solidFill>
                <a:ea typeface="Verdana" pitchFamily="34" charset="0"/>
                <a:cs typeface="Verdana" pitchFamily="34" charset="0"/>
              </a:rPr>
              <a:t>L’ INSEGNAMENTO   SPECIALE  </a:t>
            </a:r>
            <a:br>
              <a:rPr lang="it-IT" sz="2700" dirty="0" smtClean="0">
                <a:solidFill>
                  <a:srgbClr val="FF0000"/>
                </a:solidFill>
                <a:ea typeface="Verdana" pitchFamily="34" charset="0"/>
                <a:cs typeface="Verdana" pitchFamily="34" charset="0"/>
              </a:rPr>
            </a:br>
            <a:r>
              <a:rPr lang="it-IT" sz="2000" b="1" dirty="0" smtClean="0">
                <a:latin typeface="Verdana" pitchFamily="34" charset="0"/>
                <a:ea typeface="Verdana" pitchFamily="34" charset="0"/>
                <a:cs typeface="Verdana" pitchFamily="34" charset="0"/>
              </a:rPr>
              <a:t> </a:t>
            </a:r>
            <a:r>
              <a:rPr lang="it-IT" sz="2000" dirty="0" smtClean="0">
                <a:latin typeface="Verdana" pitchFamily="34" charset="0"/>
                <a:ea typeface="Verdana" pitchFamily="34" charset="0"/>
                <a:cs typeface="Verdana" pitchFamily="34" charset="0"/>
              </a:rPr>
              <a:t/>
            </a:r>
            <a:br>
              <a:rPr lang="it-IT" sz="2000" dirty="0" smtClean="0">
                <a:latin typeface="Verdana" pitchFamily="34" charset="0"/>
                <a:ea typeface="Verdana" pitchFamily="34" charset="0"/>
                <a:cs typeface="Verdana" pitchFamily="34" charset="0"/>
              </a:rPr>
            </a:br>
            <a:endParaRPr lang="it-IT" sz="2400" dirty="0">
              <a:latin typeface="Verdana" pitchFamily="34" charset="0"/>
              <a:ea typeface="Verdana" pitchFamily="34" charset="0"/>
              <a:cs typeface="Verdana" pitchFamily="34" charset="0"/>
            </a:endParaRPr>
          </a:p>
        </p:txBody>
      </p:sp>
      <p:sp>
        <p:nvSpPr>
          <p:cNvPr id="129027"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normAutofit/>
          </a:bodyPr>
          <a:lstStyle/>
          <a:p>
            <a:pPr algn="ctr">
              <a:buFontTx/>
              <a:buNone/>
            </a:pPr>
            <a:r>
              <a:rPr lang="it-IT" sz="2400" dirty="0" smtClean="0">
                <a:solidFill>
                  <a:srgbClr val="002060"/>
                </a:solidFill>
                <a:latin typeface="+mj-lt"/>
                <a:ea typeface="Verdana" pitchFamily="34" charset="0"/>
                <a:cs typeface="Verdana" pitchFamily="34" charset="0"/>
              </a:rPr>
              <a:t>ORGANIZZAZIONE DELLO SPAZIO</a:t>
            </a:r>
          </a:p>
          <a:p>
            <a:pPr algn="ctr">
              <a:buFontTx/>
              <a:buNone/>
            </a:pPr>
            <a:r>
              <a:rPr lang="it-IT" sz="2400" dirty="0" smtClean="0">
                <a:latin typeface="+mj-lt"/>
                <a:ea typeface="Verdana" pitchFamily="34" charset="0"/>
                <a:cs typeface="Verdana" pitchFamily="34" charset="0"/>
              </a:rPr>
              <a:t>Lo spazio </a:t>
            </a:r>
            <a:r>
              <a:rPr lang="it-IT" sz="2400" dirty="0">
                <a:latin typeface="+mj-lt"/>
                <a:ea typeface="Verdana" pitchFamily="34" charset="0"/>
                <a:cs typeface="Verdana" pitchFamily="34" charset="0"/>
              </a:rPr>
              <a:t>si presta </a:t>
            </a:r>
            <a:r>
              <a:rPr lang="it-IT" sz="2400" dirty="0" smtClean="0">
                <a:latin typeface="+mj-lt"/>
                <a:ea typeface="Verdana" pitchFamily="34" charset="0"/>
                <a:cs typeface="Verdana" pitchFamily="34" charset="0"/>
              </a:rPr>
              <a:t>a:</a:t>
            </a:r>
          </a:p>
          <a:p>
            <a:pPr algn="ctr">
              <a:buFontTx/>
              <a:buNone/>
            </a:pPr>
            <a:endParaRPr lang="it-IT" sz="2400" dirty="0">
              <a:latin typeface="+mj-lt"/>
              <a:ea typeface="Verdana" pitchFamily="34" charset="0"/>
              <a:cs typeface="Verdana" pitchFamily="34" charset="0"/>
            </a:endParaRPr>
          </a:p>
          <a:p>
            <a:r>
              <a:rPr lang="it-IT" sz="2400" dirty="0">
                <a:latin typeface="+mj-lt"/>
                <a:ea typeface="Verdana" pitchFamily="34" charset="0"/>
                <a:cs typeface="Verdana" pitchFamily="34" charset="0"/>
              </a:rPr>
              <a:t> essere “rappresentato”, </a:t>
            </a:r>
          </a:p>
          <a:p>
            <a:r>
              <a:rPr lang="it-IT" sz="2400" dirty="0">
                <a:latin typeface="+mj-lt"/>
                <a:ea typeface="Verdana" pitchFamily="34" charset="0"/>
                <a:cs typeface="Verdana" pitchFamily="34" charset="0"/>
              </a:rPr>
              <a:t>tradursi in immagini (disegni, grafici, fotografie)</a:t>
            </a:r>
          </a:p>
          <a:p>
            <a:pPr algn="ctr">
              <a:buFontTx/>
              <a:buNone/>
            </a:pPr>
            <a:r>
              <a:rPr lang="it-IT" sz="2400" dirty="0" smtClean="0">
                <a:latin typeface="+mj-lt"/>
                <a:ea typeface="Verdana" pitchFamily="34" charset="0"/>
                <a:cs typeface="Verdana" pitchFamily="34" charset="0"/>
              </a:rPr>
              <a:t>Per favorire:</a:t>
            </a:r>
            <a:endParaRPr lang="it-IT" sz="2400" dirty="0">
              <a:latin typeface="+mj-lt"/>
              <a:ea typeface="Verdana" pitchFamily="34" charset="0"/>
              <a:cs typeface="Verdana" pitchFamily="34" charset="0"/>
            </a:endParaRPr>
          </a:p>
          <a:p>
            <a:r>
              <a:rPr lang="it-IT" sz="2400" dirty="0">
                <a:latin typeface="+mj-lt"/>
                <a:ea typeface="Verdana" pitchFamily="34" charset="0"/>
                <a:cs typeface="Verdana" pitchFamily="34" charset="0"/>
              </a:rPr>
              <a:t>stimolazione rinforzata (iconica + verbale),</a:t>
            </a:r>
          </a:p>
          <a:p>
            <a:r>
              <a:rPr lang="it-IT" sz="2400" dirty="0">
                <a:latin typeface="+mj-lt"/>
                <a:ea typeface="Verdana" pitchFamily="34" charset="0"/>
                <a:cs typeface="Verdana" pitchFamily="34" charset="0"/>
              </a:rPr>
              <a:t>coloro che privilegiano forme di “pensiero visuale”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r>
              <a:rPr lang="it-IT" sz="2700" dirty="0" smtClean="0">
                <a:solidFill>
                  <a:srgbClr val="FF0000"/>
                </a:solidFill>
                <a:ea typeface="Verdana" pitchFamily="34" charset="0"/>
                <a:cs typeface="Verdana" pitchFamily="34" charset="0"/>
              </a:rPr>
              <a:t/>
            </a:r>
            <a:br>
              <a:rPr lang="it-IT" sz="2700" dirty="0" smtClean="0">
                <a:solidFill>
                  <a:srgbClr val="FF0000"/>
                </a:solidFill>
                <a:ea typeface="Verdana" pitchFamily="34" charset="0"/>
                <a:cs typeface="Verdana" pitchFamily="34" charset="0"/>
              </a:rPr>
            </a:br>
            <a:r>
              <a:rPr lang="it-IT" sz="2700" dirty="0" smtClean="0">
                <a:solidFill>
                  <a:srgbClr val="FF0000"/>
                </a:solidFill>
                <a:ea typeface="Verdana" pitchFamily="34" charset="0"/>
                <a:cs typeface="Verdana" pitchFamily="34" charset="0"/>
              </a:rPr>
              <a:t>L’ INSEGNAMENTO   SPECIALE  </a:t>
            </a:r>
            <a:br>
              <a:rPr lang="it-IT" sz="2700" dirty="0" smtClean="0">
                <a:solidFill>
                  <a:srgbClr val="FF0000"/>
                </a:solidFill>
                <a:ea typeface="Verdana" pitchFamily="34" charset="0"/>
                <a:cs typeface="Verdana" pitchFamily="34" charset="0"/>
              </a:rPr>
            </a:br>
            <a:r>
              <a:rPr lang="it-IT" sz="2700" b="1" dirty="0" smtClean="0">
                <a:ea typeface="Verdana" pitchFamily="34" charset="0"/>
                <a:cs typeface="Verdana" pitchFamily="34" charset="0"/>
              </a:rPr>
              <a:t> </a:t>
            </a:r>
            <a:r>
              <a:rPr lang="it-IT" sz="4000" dirty="0" smtClean="0">
                <a:latin typeface="Verdana" pitchFamily="34" charset="0"/>
                <a:ea typeface="Verdana" pitchFamily="34" charset="0"/>
                <a:cs typeface="Verdana" pitchFamily="34" charset="0"/>
              </a:rPr>
              <a:t/>
            </a:r>
            <a:br>
              <a:rPr lang="it-IT" sz="4000" dirty="0" smtClean="0">
                <a:latin typeface="Verdana" pitchFamily="34" charset="0"/>
                <a:ea typeface="Verdana" pitchFamily="34" charset="0"/>
                <a:cs typeface="Verdana" pitchFamily="34" charset="0"/>
              </a:rPr>
            </a:br>
            <a:endParaRPr lang="it-IT" dirty="0"/>
          </a:p>
        </p:txBody>
      </p:sp>
      <p:sp>
        <p:nvSpPr>
          <p:cNvPr id="3" name="Segnaposto contenuto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rmAutofit/>
          </a:bodyPr>
          <a:lstStyle/>
          <a:p>
            <a:pPr algn="ctr">
              <a:buNone/>
            </a:pPr>
            <a:r>
              <a:rPr lang="it-IT" sz="2400" dirty="0" smtClean="0">
                <a:solidFill>
                  <a:srgbClr val="002060"/>
                </a:solidFill>
              </a:rPr>
              <a:t>INDICAZIONI PROCEDURALI</a:t>
            </a:r>
          </a:p>
          <a:p>
            <a:pPr>
              <a:buFont typeface="Wingdings" pitchFamily="2" charset="2"/>
              <a:buChar char="v"/>
            </a:pPr>
            <a:r>
              <a:rPr lang="it-IT" sz="2400" dirty="0" smtClean="0"/>
              <a:t>Angoli di lavoro</a:t>
            </a:r>
          </a:p>
          <a:p>
            <a:pPr>
              <a:buFont typeface="Wingdings" pitchFamily="2" charset="2"/>
              <a:buChar char="v"/>
            </a:pPr>
            <a:r>
              <a:rPr lang="it-IT" sz="2400" dirty="0" smtClean="0"/>
              <a:t>Forme comunicative alternative al linguaggio</a:t>
            </a:r>
          </a:p>
          <a:p>
            <a:pPr>
              <a:buFont typeface="Wingdings" pitchFamily="2" charset="2"/>
              <a:buChar char="v"/>
            </a:pPr>
            <a:r>
              <a:rPr lang="it-IT" sz="2400" dirty="0" smtClean="0"/>
              <a:t>Comunicazione aumentativa</a:t>
            </a:r>
          </a:p>
          <a:p>
            <a:pPr>
              <a:buFont typeface="Wingdings" pitchFamily="2" charset="2"/>
              <a:buChar char="v"/>
            </a:pPr>
            <a:r>
              <a:rPr lang="it-IT" sz="2400" dirty="0" smtClean="0"/>
              <a:t>Stimolazione della capacità simbolica</a:t>
            </a:r>
          </a:p>
          <a:p>
            <a:pPr>
              <a:buFont typeface="Wingdings" pitchFamily="2" charset="2"/>
              <a:buChar char="v"/>
            </a:pPr>
            <a:r>
              <a:rPr lang="it-IT" sz="2400" dirty="0" smtClean="0"/>
              <a:t>Evitamento</a:t>
            </a:r>
            <a:r>
              <a:rPr lang="it-IT" sz="2400" dirty="0" smtClean="0"/>
              <a:t> delle ambiguità e ricerca di chiarezza nelle consegne</a:t>
            </a:r>
          </a:p>
          <a:p>
            <a:pPr>
              <a:buFont typeface="Wingdings" pitchFamily="2" charset="2"/>
              <a:buChar char="v"/>
            </a:pPr>
            <a:r>
              <a:rPr lang="it-IT" sz="2400" dirty="0" smtClean="0"/>
              <a:t>Contestualizzazione e percezione</a:t>
            </a:r>
          </a:p>
          <a:p>
            <a:pPr>
              <a:buFont typeface="Wingdings" pitchFamily="2" charset="2"/>
              <a:buChar char="v"/>
            </a:pPr>
            <a:r>
              <a:rPr lang="it-IT" sz="2400" dirty="0" smtClean="0"/>
              <a:t>Stimolazione della generalizzazione</a:t>
            </a:r>
          </a:p>
          <a:p>
            <a:pPr>
              <a:buFont typeface="Wingdings" pitchFamily="2" charset="2"/>
              <a:buChar char="v"/>
            </a:pPr>
            <a:r>
              <a:rPr lang="it-IT" sz="2400" dirty="0" smtClean="0"/>
              <a:t>Rinforzi</a:t>
            </a:r>
          </a:p>
          <a:p>
            <a:pPr>
              <a:buFont typeface="Wingdings" pitchFamily="2" charset="2"/>
              <a:buChar char="v"/>
            </a:pPr>
            <a:endParaRPr lang="it-IT" sz="2400" dirty="0" smtClean="0"/>
          </a:p>
          <a:p>
            <a:pPr>
              <a:buFont typeface="Wingdings" pitchFamily="2" charset="2"/>
              <a:buChar char="v"/>
            </a:pPr>
            <a:endParaRPr lang="it-IT"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1263</Words>
  <PresentationFormat>Presentazione su schermo (4:3)</PresentationFormat>
  <Paragraphs>301</Paragraphs>
  <Slides>37</Slides>
  <Notes>0</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Tema di Office</vt:lpstr>
      <vt:lpstr> Università degli Studi di Macerata Facoltà di Scienze della formazione</vt:lpstr>
      <vt:lpstr>APPROCCIO PSICO-EDUCATIVO DI THEO PEETERS</vt:lpstr>
      <vt:lpstr>LE FALSE CREDENZE </vt:lpstr>
      <vt:lpstr>LA TEORIA DELL’ICEBERG  </vt:lpstr>
      <vt:lpstr>LA TEORIA DELL’ICEBERG </vt:lpstr>
      <vt:lpstr>LA TEORIA DELL’ICEBERG</vt:lpstr>
      <vt:lpstr>LA TEORIA DELL’ICEBERG</vt:lpstr>
      <vt:lpstr>IL PENSIERO </vt:lpstr>
      <vt:lpstr> DISORDINE COGNITIVO</vt:lpstr>
      <vt:lpstr>IL  PENSIERO IN CAOS</vt:lpstr>
      <vt:lpstr>IL  PENSIERO IN CAOS</vt:lpstr>
      <vt:lpstr>IL  PENSIERO IN CAOS</vt:lpstr>
      <vt:lpstr>IL  PENSIERO IN DETTAGLI O VISUALE</vt:lpstr>
      <vt:lpstr>CECITA’ MENTALE </vt:lpstr>
      <vt:lpstr> COERENZA CENTRALE</vt:lpstr>
      <vt:lpstr>DISTURBO DI ORGANIZZAZIONE DELLO SPAZIO E DEL TEMPO</vt:lpstr>
      <vt:lpstr>DISTURBO DI ORGANIZZAZIONE DELLO SPAZIO E DEL TEMPO</vt:lpstr>
      <vt:lpstr>DISTURBO DI ORGANIZZAZIONE DELLO SPAZIO E DEL TEMPO</vt:lpstr>
      <vt:lpstr>LA COMUNICAZIONE </vt:lpstr>
      <vt:lpstr>I COMPORTAMENTI ECO </vt:lpstr>
      <vt:lpstr>I COMPORTAMENTI ECO </vt:lpstr>
      <vt:lpstr>L’IMMAGINAZIONE </vt:lpstr>
      <vt:lpstr>LE BIZZARRIE </vt:lpstr>
      <vt:lpstr>PRINCIPI E PROSPETTIVE EDUCATIVE </vt:lpstr>
      <vt:lpstr>ADATTAMENTO </vt:lpstr>
      <vt:lpstr>ADATTAMENTO </vt:lpstr>
      <vt:lpstr> ADATTAMENTO   </vt:lpstr>
      <vt:lpstr>COLLABORAZIONE CON LA FAMIGLIA</vt:lpstr>
      <vt:lpstr>COLLABORAZIONE CON LA FAMIGLIA</vt:lpstr>
      <vt:lpstr>COLLABORAZIONE CON LA FAMIGLIA</vt:lpstr>
      <vt:lpstr>  L’ INSEGNAMENTO   SPECIALE      </vt:lpstr>
      <vt:lpstr>L’ INSEGNAMENTO   SPECIALE    </vt:lpstr>
      <vt:lpstr>L’ INSEGNAMENTO   SPECIALE   </vt:lpstr>
      <vt:lpstr>L’ INSEGNAMENTO   SPECIALE     </vt:lpstr>
      <vt:lpstr>L’ INSEGNAMENTO   SPECIALE     </vt:lpstr>
      <vt:lpstr>L’ INSEGNAMENTO   SPECIALE     </vt:lpstr>
      <vt:lpstr> L’ INSEGNAMENTO   SPECIALE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RITARDO MENTALE NELL’AUTIMO</dc:title>
  <dc:creator>Angela</dc:creator>
  <cp:lastModifiedBy>Angela</cp:lastModifiedBy>
  <cp:revision>22</cp:revision>
  <dcterms:created xsi:type="dcterms:W3CDTF">2011-03-27T19:36:50Z</dcterms:created>
  <dcterms:modified xsi:type="dcterms:W3CDTF">2011-04-12T08:49:24Z</dcterms:modified>
</cp:coreProperties>
</file>