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42910" y="1214422"/>
            <a:ext cx="7772400" cy="189865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b="1" cap="all" dirty="0" smtClean="0"/>
              <a:t/>
            </a:r>
            <a:br>
              <a:rPr lang="it-IT" sz="2800" b="1" cap="all" dirty="0" smtClean="0"/>
            </a:br>
            <a:r>
              <a:rPr lang="it-IT" sz="2800" b="1" cap="all" dirty="0" smtClean="0"/>
              <a:t>Università degli Studi di Macerata</a:t>
            </a:r>
            <a:r>
              <a:rPr lang="it-IT" sz="2800" cap="all" dirty="0" smtClean="0"/>
              <a:t/>
            </a:r>
            <a:br>
              <a:rPr lang="it-IT" sz="2800" cap="all" dirty="0" smtClean="0"/>
            </a:br>
            <a:r>
              <a:rPr lang="it-IT" sz="2800" cap="all" dirty="0" smtClean="0"/>
              <a:t>Facoltà di Scienze della formazione</a:t>
            </a:r>
            <a:endParaRPr lang="it-IT" sz="28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71472" y="3500438"/>
            <a:ext cx="7786742" cy="2138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it-IT" dirty="0" smtClean="0">
                <a:solidFill>
                  <a:schemeClr val="tx1"/>
                </a:solidFill>
              </a:rPr>
              <a:t>SCIENZE DELLA FORMAZIONE PRIMARIA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DIDATTICA  SPECIALE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A.A. 2010/11     II Semestre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4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071934" y="1285860"/>
            <a:ext cx="7175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EDUCAZIONE SPECIALE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SOMMARIO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2400" dirty="0" smtClean="0"/>
              <a:t>Caratteristiche dell’educazione speciale</a:t>
            </a:r>
          </a:p>
          <a:p>
            <a:pPr>
              <a:buNone/>
            </a:pPr>
            <a:r>
              <a:rPr lang="it-IT" sz="2400" dirty="0" smtClean="0"/>
              <a:t>Le tre </a:t>
            </a:r>
            <a:r>
              <a:rPr lang="it-IT" sz="2400" dirty="0" err="1" smtClean="0"/>
              <a:t>soggettualità</a:t>
            </a: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Trattamenti – approcci – strategie</a:t>
            </a:r>
          </a:p>
          <a:p>
            <a:pPr>
              <a:buNone/>
            </a:pPr>
            <a:r>
              <a:rPr lang="it-IT" sz="2400" dirty="0" smtClean="0"/>
              <a:t>La progettualità educativa </a:t>
            </a:r>
            <a:endParaRPr lang="it-IT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/>
            </a:r>
            <a:br>
              <a:rPr lang="it-IT" sz="3100" dirty="0" smtClean="0">
                <a:solidFill>
                  <a:srgbClr val="FF0000"/>
                </a:solidFill>
              </a:rPr>
            </a:br>
            <a:r>
              <a:rPr lang="it-IT" sz="3100" dirty="0" smtClean="0">
                <a:solidFill>
                  <a:srgbClr val="FF0000"/>
                </a:solidFill>
              </a:rPr>
              <a:t>CARATTERISTICHE DELL’EDUCAZIONE SPECIALE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Promuovere interventi educativi: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/>
              <a:t>Diretti al disabile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/>
              <a:t>Fondati sulla pedagogia speciale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/>
              <a:t>Progettati e controllati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/>
              <a:t>Assistiti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/>
              <a:t>Sussidiati da tecnologia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/>
              <a:t>Clinici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/>
              <a:t>ecologici</a:t>
            </a:r>
            <a:endParaRPr lang="it-IT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CARATTERISTICHE DELL’EDUCAZIONE SPECIALE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Fattori concorrenti: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Età di inizio del trattamento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Validità e continuità del trattamento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Tipo e gravità della patologia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Caratteristiche personali del soggetto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Condizioni della famiglia</a:t>
            </a:r>
            <a:endParaRPr lang="it-IT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LE TRE SOGGETTUALITÀ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 Scelte professionali che tengono in considerazione:</a:t>
            </a:r>
          </a:p>
          <a:p>
            <a:pPr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it-IT" sz="2400" dirty="0" smtClean="0">
                <a:solidFill>
                  <a:srgbClr val="002060"/>
                </a:solidFill>
              </a:rPr>
              <a:t>Lo stato </a:t>
            </a:r>
            <a:r>
              <a:rPr lang="it-IT" sz="2400" dirty="0" err="1" smtClean="0">
                <a:solidFill>
                  <a:srgbClr val="002060"/>
                </a:solidFill>
              </a:rPr>
              <a:t>soggettuale</a:t>
            </a:r>
            <a:r>
              <a:rPr lang="it-IT" sz="2400" dirty="0" smtClean="0">
                <a:solidFill>
                  <a:srgbClr val="002060"/>
                </a:solidFill>
              </a:rPr>
              <a:t> di ciascun caso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>
                <a:solidFill>
                  <a:srgbClr val="002060"/>
                </a:solidFill>
              </a:rPr>
              <a:t>Le competenze </a:t>
            </a:r>
            <a:r>
              <a:rPr lang="it-IT" sz="2400" dirty="0" err="1" smtClean="0">
                <a:solidFill>
                  <a:srgbClr val="002060"/>
                </a:solidFill>
              </a:rPr>
              <a:t>soggettuali</a:t>
            </a:r>
            <a:r>
              <a:rPr lang="it-IT" sz="2400" dirty="0" smtClean="0">
                <a:solidFill>
                  <a:srgbClr val="002060"/>
                </a:solidFill>
              </a:rPr>
              <a:t> di terapisti e educatori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>
                <a:solidFill>
                  <a:srgbClr val="002060"/>
                </a:solidFill>
              </a:rPr>
              <a:t>Le caratteristiche </a:t>
            </a:r>
            <a:r>
              <a:rPr lang="it-IT" sz="2400" dirty="0" err="1" smtClean="0">
                <a:solidFill>
                  <a:srgbClr val="002060"/>
                </a:solidFill>
              </a:rPr>
              <a:t>soggettuali</a:t>
            </a:r>
            <a:r>
              <a:rPr lang="it-IT" sz="2400" dirty="0" smtClean="0">
                <a:solidFill>
                  <a:srgbClr val="002060"/>
                </a:solidFill>
              </a:rPr>
              <a:t> della situazione familiare, ambientale, scolastica e riabilitativa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LE TRE SOGGETTUALITÀ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it-IT" sz="2400" dirty="0" smtClean="0">
                <a:solidFill>
                  <a:srgbClr val="0070C0"/>
                </a:solidFill>
              </a:rPr>
              <a:t>Lo stato </a:t>
            </a:r>
            <a:r>
              <a:rPr lang="it-IT" sz="2400" dirty="0" err="1" smtClean="0">
                <a:solidFill>
                  <a:srgbClr val="0070C0"/>
                </a:solidFill>
              </a:rPr>
              <a:t>soggettuale</a:t>
            </a:r>
            <a:r>
              <a:rPr lang="it-IT" sz="2400" dirty="0" smtClean="0">
                <a:solidFill>
                  <a:srgbClr val="0070C0"/>
                </a:solidFill>
              </a:rPr>
              <a:t> di ciascun caso: </a:t>
            </a:r>
            <a:r>
              <a:rPr lang="it-IT" sz="2400" dirty="0" smtClean="0">
                <a:solidFill>
                  <a:srgbClr val="002060"/>
                </a:solidFill>
              </a:rPr>
              <a:t>stato funzionale, età, gravità, disponibilità, cooperazione, trattamenti pregressi, scolarizzazione.</a:t>
            </a:r>
          </a:p>
          <a:p>
            <a:r>
              <a:rPr lang="it-IT" sz="2400" dirty="0" smtClean="0">
                <a:solidFill>
                  <a:srgbClr val="0070C0"/>
                </a:solidFill>
              </a:rPr>
              <a:t>Le competenze </a:t>
            </a:r>
            <a:r>
              <a:rPr lang="it-IT" sz="2400" dirty="0" err="1" smtClean="0">
                <a:solidFill>
                  <a:srgbClr val="0070C0"/>
                </a:solidFill>
              </a:rPr>
              <a:t>soggettuali</a:t>
            </a:r>
            <a:r>
              <a:rPr lang="it-IT" sz="2400" dirty="0" smtClean="0">
                <a:solidFill>
                  <a:srgbClr val="0070C0"/>
                </a:solidFill>
              </a:rPr>
              <a:t> di terapisti e educatori: </a:t>
            </a:r>
            <a:r>
              <a:rPr lang="it-IT" sz="2400" dirty="0" smtClean="0">
                <a:solidFill>
                  <a:schemeClr val="tx1"/>
                </a:solidFill>
              </a:rPr>
              <a:t>esperienze, tecnologie, risorse, orientamenti teorici.</a:t>
            </a:r>
          </a:p>
          <a:p>
            <a:r>
              <a:rPr lang="it-IT" sz="2400" dirty="0" smtClean="0">
                <a:solidFill>
                  <a:srgbClr val="0070C0"/>
                </a:solidFill>
              </a:rPr>
              <a:t>Le caratteristiche </a:t>
            </a:r>
            <a:r>
              <a:rPr lang="it-IT" sz="2400" dirty="0" err="1" smtClean="0">
                <a:solidFill>
                  <a:srgbClr val="0070C0"/>
                </a:solidFill>
              </a:rPr>
              <a:t>soggettuali</a:t>
            </a:r>
            <a:r>
              <a:rPr lang="it-IT" sz="2400" dirty="0" smtClean="0">
                <a:solidFill>
                  <a:srgbClr val="0070C0"/>
                </a:solidFill>
              </a:rPr>
              <a:t> della situazione familiare, ambientale, scolastica e riabilitativa: </a:t>
            </a:r>
            <a:r>
              <a:rPr lang="it-IT" sz="2400" dirty="0" smtClean="0">
                <a:solidFill>
                  <a:schemeClr val="tx1"/>
                </a:solidFill>
              </a:rPr>
              <a:t>tempi, spazi, organizzazione dei servizi, risorse e sussidi.</a:t>
            </a:r>
            <a:endParaRPr lang="it-IT" sz="2400" dirty="0" smtClean="0">
              <a:solidFill>
                <a:srgbClr val="0070C0"/>
              </a:solidFill>
            </a:endParaRPr>
          </a:p>
          <a:p>
            <a:endParaRPr lang="it-IT" dirty="0" smtClean="0">
              <a:solidFill>
                <a:srgbClr val="0070C0"/>
              </a:solidFill>
            </a:endParaRPr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– APPROCCI – STRATEGIE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70C0"/>
                </a:solidFill>
              </a:rPr>
              <a:t>Sono tre livelli dell’agire professionale riflessivo</a:t>
            </a:r>
          </a:p>
          <a:p>
            <a:pPr algn="ctr">
              <a:buNone/>
            </a:pPr>
            <a:endParaRPr lang="it-IT" sz="24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it-IT" sz="2400" dirty="0" smtClean="0">
                <a:solidFill>
                  <a:srgbClr val="0070C0"/>
                </a:solidFill>
              </a:rPr>
              <a:t>Trattamenti: </a:t>
            </a:r>
            <a:r>
              <a:rPr lang="it-IT" sz="2400" dirty="0" smtClean="0"/>
              <a:t>ambito professionale di intervento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>
                <a:solidFill>
                  <a:srgbClr val="0070C0"/>
                </a:solidFill>
              </a:rPr>
              <a:t>Approcci: </a:t>
            </a:r>
            <a:r>
              <a:rPr lang="it-IT" sz="2400" dirty="0" smtClean="0"/>
              <a:t>modalità di assunzione del caso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>
                <a:solidFill>
                  <a:srgbClr val="0070C0"/>
                </a:solidFill>
              </a:rPr>
              <a:t>Strategie: </a:t>
            </a:r>
            <a:r>
              <a:rPr lang="it-IT" sz="2400" dirty="0" smtClean="0"/>
              <a:t>modalità di azione</a:t>
            </a:r>
            <a:endParaRPr lang="it-IT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– APPROCCI – STRATEGIE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70C0"/>
                </a:solidFill>
              </a:rPr>
              <a:t>TRATTAMENTI</a:t>
            </a:r>
          </a:p>
          <a:p>
            <a:pPr>
              <a:buNone/>
            </a:pPr>
            <a:r>
              <a:rPr lang="it-IT" sz="2400" dirty="0" smtClean="0"/>
              <a:t>     Indicano la specialità delle figure professionali che li esercitano.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     Trattamento farmacologico, dietetico, psicologico, psicodinamico, educativo.</a:t>
            </a:r>
            <a:endParaRPr lang="it-IT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– APPROCCI – STRATEGIE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70C0"/>
                </a:solidFill>
              </a:rPr>
              <a:t>TRATTAMENTO  EDUCATIVO</a:t>
            </a:r>
          </a:p>
          <a:p>
            <a:pPr algn="ctr">
              <a:buNone/>
            </a:pPr>
            <a:endParaRPr lang="it-IT" sz="24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Si esercita in azioni di relazione di aiuto, in forme di:</a:t>
            </a:r>
          </a:p>
          <a:p>
            <a:pPr lvl="1">
              <a:buFont typeface="Wingdings" pitchFamily="2" charset="2"/>
              <a:buChar char="Ø"/>
            </a:pPr>
            <a:r>
              <a:rPr lang="it-IT" sz="2400" dirty="0" smtClean="0">
                <a:solidFill>
                  <a:schemeClr val="tx1"/>
                </a:solidFill>
              </a:rPr>
              <a:t>Educazione diretta ( sul caso, sui gruppi, per favorire l’adattamento; in forma spontanea o semi-strutturata)</a:t>
            </a:r>
          </a:p>
          <a:p>
            <a:pPr lvl="1">
              <a:buFont typeface="Wingdings" pitchFamily="2" charset="2"/>
              <a:buChar char="Ø"/>
            </a:pPr>
            <a:r>
              <a:rPr lang="it-IT" sz="2400" dirty="0" smtClean="0">
                <a:solidFill>
                  <a:schemeClr val="tx1"/>
                </a:solidFill>
              </a:rPr>
              <a:t>Educazione indiretta (preventiva, preparatoria dei contesti, predisposizione e organizzazione di ambienti, materiali, attività)</a:t>
            </a:r>
          </a:p>
          <a:p>
            <a:pPr algn="ctr"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– APPROCCI – STRATEGIE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it-IT" sz="2400" dirty="0" smtClean="0"/>
              <a:t>Tipologie di trattamenti educativi: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Aiuto/sostegno all’adattamento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Aiuto/sostegno all’apprendimento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Educazione </a:t>
            </a:r>
            <a:r>
              <a:rPr lang="it-IT" sz="2400" dirty="0" smtClean="0"/>
              <a:t>motoria e psicomotoria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Azioni cognitive di </a:t>
            </a:r>
            <a:r>
              <a:rPr lang="it-IT" sz="2400" dirty="0" err="1" smtClean="0"/>
              <a:t>metacognizione</a:t>
            </a:r>
            <a:r>
              <a:rPr lang="it-IT" sz="2400" dirty="0" smtClean="0"/>
              <a:t>, autoregolazione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Terapia occupazionale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Musicoterapia, </a:t>
            </a:r>
            <a:r>
              <a:rPr lang="it-IT" sz="2400" dirty="0" err="1" smtClean="0"/>
              <a:t>arteterapia</a:t>
            </a:r>
            <a:r>
              <a:rPr lang="it-IT" sz="2400" dirty="0" smtClean="0"/>
              <a:t>, ippoterapia, </a:t>
            </a:r>
            <a:r>
              <a:rPr lang="it-IT" sz="2400" dirty="0" err="1" smtClean="0"/>
              <a:t>pet</a:t>
            </a:r>
            <a:r>
              <a:rPr lang="it-IT" sz="2400" dirty="0" smtClean="0"/>
              <a:t> </a:t>
            </a:r>
            <a:r>
              <a:rPr lang="it-IT" sz="2400" dirty="0" err="1" smtClean="0"/>
              <a:t>therapy</a:t>
            </a:r>
            <a:endParaRPr lang="it-IT" sz="2400" dirty="0" smtClean="0"/>
          </a:p>
          <a:p>
            <a:pPr>
              <a:buNone/>
            </a:pPr>
            <a:endParaRPr lang="it-IT" sz="2400" dirty="0" smtClean="0"/>
          </a:p>
          <a:p>
            <a:pPr>
              <a:buFont typeface="Wingdings" pitchFamily="2" charset="2"/>
              <a:buChar char="ü"/>
            </a:pPr>
            <a:endParaRPr lang="it-IT" sz="2400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– APPROCCI – STRATEGIE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70C0"/>
                </a:solidFill>
              </a:rPr>
              <a:t>APPROCCI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Sono le scelte adottate, teoricamente consapevoli, su tre livelli</a:t>
            </a:r>
          </a:p>
          <a:p>
            <a:pPr lvl="1">
              <a:buFont typeface="Wingdings" pitchFamily="2" charset="2"/>
              <a:buChar char="§"/>
            </a:pPr>
            <a:r>
              <a:rPr lang="it-IT" sz="2400" dirty="0" smtClean="0">
                <a:solidFill>
                  <a:schemeClr val="tx1"/>
                </a:solidFill>
              </a:rPr>
              <a:t>Sul deficit ( sulle specifiche funzioni disturbate, sulle disabilità primarie)</a:t>
            </a:r>
          </a:p>
          <a:p>
            <a:pPr lvl="1">
              <a:buFont typeface="Wingdings" pitchFamily="2" charset="2"/>
              <a:buChar char="§"/>
            </a:pPr>
            <a:r>
              <a:rPr lang="it-IT" sz="2400" dirty="0" smtClean="0">
                <a:solidFill>
                  <a:schemeClr val="tx1"/>
                </a:solidFill>
              </a:rPr>
              <a:t>Sui requisiti ( sulle condizioni organiche e funzionali all’origine dell’abilità disturbata)</a:t>
            </a:r>
          </a:p>
          <a:p>
            <a:pPr lvl="1">
              <a:buFont typeface="Wingdings" pitchFamily="2" charset="2"/>
              <a:buChar char="§"/>
            </a:pPr>
            <a:r>
              <a:rPr lang="it-IT" sz="2400" dirty="0" smtClean="0">
                <a:solidFill>
                  <a:schemeClr val="tx1"/>
                </a:solidFill>
              </a:rPr>
              <a:t>Ecologico (sull’interezza della persona, I livello e sui contesti della sua vita, II livello)</a:t>
            </a:r>
          </a:p>
          <a:p>
            <a:pPr lvl="1">
              <a:buNone/>
            </a:pPr>
            <a:endParaRPr lang="it-IT" sz="24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– APPROCCI – STRATEGIE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70C0"/>
                </a:solidFill>
              </a:rPr>
              <a:t>STRATEGIE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     Sono le procedure di azione educativa, terapica o didattica e gli stili professionali degli operatori.</a:t>
            </a:r>
          </a:p>
          <a:p>
            <a:pPr>
              <a:buNone/>
            </a:pPr>
            <a:endParaRPr lang="it-IT" sz="2400" dirty="0" smtClean="0">
              <a:solidFill>
                <a:schemeClr val="tx1"/>
              </a:solidFill>
            </a:endParaRPr>
          </a:p>
          <a:p>
            <a:pPr lvl="1"/>
            <a:r>
              <a:rPr lang="it-IT" sz="2400" dirty="0" smtClean="0">
                <a:solidFill>
                  <a:schemeClr val="tx1"/>
                </a:solidFill>
              </a:rPr>
              <a:t>Strategie comportamentiste (modificazione del comportamento)</a:t>
            </a:r>
          </a:p>
          <a:p>
            <a:pPr lvl="1"/>
            <a:r>
              <a:rPr lang="it-IT" sz="2400" dirty="0" smtClean="0">
                <a:solidFill>
                  <a:schemeClr val="tx1"/>
                </a:solidFill>
              </a:rPr>
              <a:t>Strategie cognitiviste (processi mentali)</a:t>
            </a:r>
          </a:p>
          <a:p>
            <a:pPr lvl="1"/>
            <a:r>
              <a:rPr lang="it-IT" sz="2400" dirty="0" smtClean="0">
                <a:solidFill>
                  <a:schemeClr val="tx1"/>
                </a:solidFill>
              </a:rPr>
              <a:t>Strategie psicodinamiche (su emotività, relazionalità, </a:t>
            </a:r>
            <a:r>
              <a:rPr lang="it-IT" sz="2400" dirty="0" err="1" smtClean="0">
                <a:solidFill>
                  <a:schemeClr val="tx1"/>
                </a:solidFill>
              </a:rPr>
              <a:t>comuniczione</a:t>
            </a:r>
            <a:r>
              <a:rPr lang="it-IT" sz="2400" dirty="0" smtClean="0">
                <a:solidFill>
                  <a:schemeClr val="tx1"/>
                </a:solidFill>
              </a:rPr>
              <a:t>)</a:t>
            </a:r>
          </a:p>
          <a:p>
            <a:pPr lvl="1"/>
            <a:r>
              <a:rPr lang="it-IT" sz="2400" dirty="0" smtClean="0">
                <a:solidFill>
                  <a:schemeClr val="tx1"/>
                </a:solidFill>
              </a:rPr>
              <a:t>Strategie ecologiche plurali (ecologiche e con diversi stili)</a:t>
            </a: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LA PROGETTUALITÀ EDUCATIVA 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     La progettazione educativa speciale ha le seguenti caratteristiche: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Orientata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Centrata su scopi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Considera la complessità dei comportamenti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Interpreta i processi di lavoro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Parzialmente prevedibile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Organizzata in azioni reticolari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Tendente alla valutazione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A tecnologia plurale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LA PROGETTUALITÀ EDUCATIVA 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Strumenti di progettazione:</a:t>
            </a:r>
          </a:p>
          <a:p>
            <a:pPr algn="ctr">
              <a:buNone/>
            </a:pPr>
            <a:r>
              <a:rPr lang="it-IT" sz="2400" dirty="0" smtClean="0"/>
              <a:t>Il piano/progetto educativo individualizzato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     Composto da sezioni:</a:t>
            </a:r>
          </a:p>
          <a:p>
            <a:pPr>
              <a:buFontTx/>
              <a:buChar char="-"/>
            </a:pPr>
            <a:r>
              <a:rPr lang="it-IT" sz="2400" dirty="0" smtClean="0"/>
              <a:t>anamnesi, diagnosi, osservazioni di ingresso</a:t>
            </a:r>
          </a:p>
          <a:p>
            <a:pPr>
              <a:buFontTx/>
              <a:buChar char="-"/>
            </a:pPr>
            <a:r>
              <a:rPr lang="it-IT" sz="2400" dirty="0" smtClean="0"/>
              <a:t>Obiettivi educativi nelle 3 dimensioni della personalità e per ciascuna area</a:t>
            </a:r>
          </a:p>
          <a:p>
            <a:pPr>
              <a:buFontTx/>
              <a:buChar char="-"/>
            </a:pPr>
            <a:r>
              <a:rPr lang="it-IT" sz="2400" dirty="0" smtClean="0"/>
              <a:t>Procedure, modalità, tempi, risorse</a:t>
            </a:r>
          </a:p>
          <a:p>
            <a:pPr>
              <a:buFontTx/>
              <a:buChar char="-"/>
            </a:pPr>
            <a:r>
              <a:rPr lang="it-IT" sz="2400" dirty="0" smtClean="0"/>
              <a:t>Monitoraggio e valutazione </a:t>
            </a:r>
          </a:p>
          <a:p>
            <a:pPr>
              <a:buFontTx/>
              <a:buChar char="-"/>
            </a:pPr>
            <a:endParaRPr lang="it-IT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LA PROGETTUALITÀ EDUCATIVA 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Caratteristiche:</a:t>
            </a:r>
          </a:p>
          <a:p>
            <a:pPr>
              <a:buNone/>
            </a:pPr>
            <a:r>
              <a:rPr lang="it-IT" sz="2400" dirty="0" smtClean="0"/>
              <a:t>- Diacronia</a:t>
            </a:r>
          </a:p>
          <a:p>
            <a:pPr>
              <a:buFontTx/>
              <a:buChar char="-"/>
            </a:pPr>
            <a:r>
              <a:rPr lang="it-IT" sz="2400" dirty="0" smtClean="0"/>
              <a:t>Sincronia</a:t>
            </a:r>
          </a:p>
          <a:p>
            <a:pPr>
              <a:buFontTx/>
              <a:buChar char="-"/>
            </a:pPr>
            <a:r>
              <a:rPr lang="it-IT" sz="2400" dirty="0" smtClean="0"/>
              <a:t>Complessità</a:t>
            </a:r>
          </a:p>
          <a:p>
            <a:pPr>
              <a:buFontTx/>
              <a:buChar char="-"/>
            </a:pPr>
            <a:r>
              <a:rPr lang="it-IT" sz="2400" dirty="0" smtClean="0"/>
              <a:t>Ecologia</a:t>
            </a:r>
          </a:p>
          <a:p>
            <a:pPr>
              <a:buFontTx/>
              <a:buChar char="-"/>
            </a:pPr>
            <a:r>
              <a:rPr lang="it-IT" sz="2400" dirty="0" smtClean="0"/>
              <a:t>Elasticità</a:t>
            </a:r>
          </a:p>
          <a:p>
            <a:pPr>
              <a:buFontTx/>
              <a:buChar char="-"/>
            </a:pPr>
            <a:r>
              <a:rPr lang="it-IT" sz="2400" dirty="0" smtClean="0"/>
              <a:t>Collegialità</a:t>
            </a:r>
          </a:p>
          <a:p>
            <a:pPr>
              <a:buFontTx/>
              <a:buChar char="-"/>
            </a:pPr>
            <a:endParaRPr lang="it-IT" sz="2400" dirty="0" smtClean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541</Words>
  <PresentationFormat>Presentazione su schermo (4:3)</PresentationFormat>
  <Paragraphs>107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6" baseType="lpstr">
      <vt:lpstr>Tema di Office</vt:lpstr>
      <vt:lpstr> Università degli Studi di Macerata Facoltà di Scienze della formazione</vt:lpstr>
      <vt:lpstr>EDUCAZIONE SPECIALE</vt:lpstr>
      <vt:lpstr> CARATTERISTICHE DELL’EDUCAZIONE SPECIALE </vt:lpstr>
      <vt:lpstr>CARATTERISTICHE DELL’EDUCAZIONE SPECIALE </vt:lpstr>
      <vt:lpstr>LE TRE SOGGETTUALITÀ </vt:lpstr>
      <vt:lpstr>LE TRE SOGGETTUALITÀ </vt:lpstr>
      <vt:lpstr>TRATTAMENTI – APPROCCI – STRATEGIE </vt:lpstr>
      <vt:lpstr>TRATTAMENTI – APPROCCI – STRATEGIE </vt:lpstr>
      <vt:lpstr>TRATTAMENTI – APPROCCI – STRATEGIE </vt:lpstr>
      <vt:lpstr>TRATTAMENTI – APPROCCI – STRATEGIE </vt:lpstr>
      <vt:lpstr>TRATTAMENTI – APPROCCI – STRATEGIE </vt:lpstr>
      <vt:lpstr>TRATTAMENTI – APPROCCI – STRATEGIE</vt:lpstr>
      <vt:lpstr>LA PROGETTUALITÀ EDUCATIVA  </vt:lpstr>
      <vt:lpstr>LA PROGETTUALITÀ EDUCATIVA  </vt:lpstr>
      <vt:lpstr>LA PROGETTUALITÀ EDUCATIVA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Università degli Studi di Macerata Facoltà di Scienze della formazione</dc:title>
  <dc:creator>Angela</dc:creator>
  <cp:lastModifiedBy>Angela</cp:lastModifiedBy>
  <cp:revision>12</cp:revision>
  <dcterms:created xsi:type="dcterms:W3CDTF">2011-03-18T08:37:02Z</dcterms:created>
  <dcterms:modified xsi:type="dcterms:W3CDTF">2011-03-21T08:13:52Z</dcterms:modified>
</cp:coreProperties>
</file>