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9" r:id="rId2"/>
    <p:sldId id="300" r:id="rId3"/>
    <p:sldId id="298" r:id="rId4"/>
    <p:sldId id="302" r:id="rId5"/>
    <p:sldId id="256" r:id="rId6"/>
    <p:sldId id="301" r:id="rId7"/>
    <p:sldId id="257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D30D8-BEEF-4DFC-8A44-1BABDEB61CFD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A6BA9-9CFD-48A0-8357-30A1BD793EA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C99B1C-A79A-4FBA-88A4-03EEA7FB432E}" type="slidenum">
              <a:rPr lang="it-IT"/>
              <a:pPr/>
              <a:t>18</a:t>
            </a:fld>
            <a:endParaRPr lang="it-IT" dirty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224CF1-249D-4D2E-8C8A-3FCA88E96DA6}" type="slidenum">
              <a:rPr lang="it-IT"/>
              <a:pPr/>
              <a:t>27</a:t>
            </a:fld>
            <a:endParaRPr lang="it-IT"/>
          </a:p>
        </p:txBody>
      </p:sp>
      <p:sp>
        <p:nvSpPr>
          <p:cNvPr id="399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27/03/2011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AUTISMO: IPOTESI EZIOLOGICHE E SINTOMATOLOGIA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None/>
            </a:pPr>
            <a:r>
              <a:rPr lang="it-IT" sz="2400" dirty="0" smtClean="0"/>
              <a:t>Posizioni</a:t>
            </a:r>
          </a:p>
          <a:p>
            <a:pPr>
              <a:buNone/>
            </a:pPr>
            <a:r>
              <a:rPr lang="it-IT" sz="2400" dirty="0" smtClean="0"/>
              <a:t>Eziologia</a:t>
            </a:r>
          </a:p>
          <a:p>
            <a:pPr>
              <a:buNone/>
            </a:pPr>
            <a:r>
              <a:rPr lang="it-IT" sz="2400" dirty="0" smtClean="0"/>
              <a:t>Ipotesi </a:t>
            </a:r>
            <a:r>
              <a:rPr lang="it-IT" sz="2400" dirty="0" err="1" smtClean="0"/>
              <a:t>eziopatogenetiche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Ipotesi </a:t>
            </a:r>
            <a:r>
              <a:rPr lang="it-IT" sz="2400" dirty="0" smtClean="0"/>
              <a:t>psicogene</a:t>
            </a:r>
          </a:p>
          <a:p>
            <a:pPr>
              <a:buNone/>
            </a:pPr>
            <a:r>
              <a:rPr lang="it-IT" sz="2400" dirty="0" smtClean="0"/>
              <a:t>Sintomatologia</a:t>
            </a:r>
          </a:p>
          <a:p>
            <a:pPr>
              <a:buNone/>
            </a:pPr>
            <a:r>
              <a:rPr lang="it-IT" sz="2400" dirty="0" smtClean="0"/>
              <a:t>Indicatori per la diagnosi</a:t>
            </a:r>
          </a:p>
          <a:p>
            <a:pPr>
              <a:buNone/>
            </a:pPr>
            <a:r>
              <a:rPr lang="it-IT" sz="2400" dirty="0" smtClean="0"/>
              <a:t>S</a:t>
            </a:r>
            <a:r>
              <a:rPr lang="it-IT" sz="2400" dirty="0" smtClean="0"/>
              <a:t>trumenti diagnostici</a:t>
            </a: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>
                <a:solidFill>
                  <a:srgbClr val="FF0000"/>
                </a:solidFill>
              </a:rPr>
              <a:t>POSIZIONI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/>
              <a:t>PURISTE: soddisfazione di una pluralità di criteri diagnostici</a:t>
            </a:r>
            <a:endParaRPr lang="it-IT" sz="2400" dirty="0"/>
          </a:p>
          <a:p>
            <a:pPr>
              <a:buFont typeface="Wingdings" pitchFamily="2" charset="2"/>
              <a:buChar char="v"/>
            </a:pPr>
            <a:endParaRPr lang="it-IT" sz="2400" dirty="0"/>
          </a:p>
          <a:p>
            <a:pPr>
              <a:buFont typeface="Wingdings" pitchFamily="2" charset="2"/>
              <a:buChar char="v"/>
            </a:pPr>
            <a:r>
              <a:rPr lang="it-IT" sz="2400" dirty="0"/>
              <a:t>PLASTICHE E </a:t>
            </a:r>
            <a:r>
              <a:rPr lang="it-IT" sz="2400" dirty="0" smtClean="0"/>
              <a:t>PLURALI: disturbi della comunicazione; criteri più inclusivi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Autismo come diversità del comportamento, specificità (</a:t>
            </a:r>
            <a:r>
              <a:rPr lang="it-IT" sz="2400" dirty="0" err="1" smtClean="0"/>
              <a:t>Peeters</a:t>
            </a:r>
            <a:r>
              <a:rPr lang="it-IT" sz="2400" dirty="0" smtClean="0"/>
              <a:t>)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EZIOLOGIA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Eziopatogenesi polimorfa</a:t>
            </a:r>
          </a:p>
          <a:p>
            <a:pPr>
              <a:buNone/>
            </a:pPr>
            <a:r>
              <a:rPr lang="it-IT" sz="2400" dirty="0" smtClean="0"/>
              <a:t>Pluralità di approcci teorici</a:t>
            </a:r>
          </a:p>
          <a:p>
            <a:pPr>
              <a:buNone/>
            </a:pPr>
            <a:r>
              <a:rPr lang="it-IT" sz="2400" dirty="0" smtClean="0"/>
              <a:t>Teorie sul funzionamento del sistema di pianificazione e controllo del pensiero</a:t>
            </a:r>
          </a:p>
          <a:p>
            <a:pPr>
              <a:buNone/>
            </a:pPr>
            <a:r>
              <a:rPr lang="it-IT" sz="2400" dirty="0" smtClean="0"/>
              <a:t>Problemi nelle funzioni </a:t>
            </a:r>
            <a:r>
              <a:rPr lang="it-IT" sz="2400" dirty="0" smtClean="0"/>
              <a:t>esecutive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IPOTESI  </a:t>
            </a:r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EZIOPATOGENETICHE</a:t>
            </a:r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4348" y="1643050"/>
            <a:ext cx="8001056" cy="40719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it-IT" i="1" dirty="0" smtClean="0"/>
              <a:t> </a:t>
            </a:r>
            <a:r>
              <a:rPr lang="it-IT" sz="2400" i="1" dirty="0" smtClean="0">
                <a:latin typeface="+mj-lt"/>
              </a:rPr>
              <a:t> 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ERRORE  ELABORAZIONE  GENETICA</a:t>
            </a:r>
          </a:p>
          <a:p>
            <a:pPr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    SQUILIBRIO  EMOTIVO  COSTITUZIONALE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INTOLLERANZA  ALIMENTARE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DANNI  A  TRASMISSIONE  SENSORIALE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DIST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URBI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INTEGRAZIONE  INFORMAZ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IONI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AI  LOBI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DANNI  ORGANICI  CENTRALI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DANNI  A  SOSTANZA  RETICOLARE 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CORTICALE</a:t>
            </a: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DISFUNZIONI  CEREBRALI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DISFUNZIONI  COGNITIVE</a:t>
            </a:r>
          </a:p>
          <a:p>
            <a:pPr>
              <a:buNone/>
            </a:pP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IPOTESI  </a:t>
            </a:r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EZIOPATOGENETICHE</a:t>
            </a:r>
            <a: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AMBITI</a:t>
            </a:r>
          </a:p>
          <a:p>
            <a:pPr>
              <a:buNone/>
            </a:pPr>
            <a:r>
              <a:rPr lang="it-IT" sz="2400" dirty="0" smtClean="0"/>
              <a:t>Ambito </a:t>
            </a:r>
            <a:r>
              <a:rPr lang="it-IT" sz="2400" dirty="0" smtClean="0"/>
              <a:t>bio-genetico(mutazioni genetiche)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Ambito organico (fattori infettivi, dismetabolici, neurologici)</a:t>
            </a:r>
          </a:p>
          <a:p>
            <a:pPr>
              <a:buNone/>
            </a:pPr>
            <a:r>
              <a:rPr lang="it-IT" sz="2400" dirty="0" smtClean="0"/>
              <a:t>Ambito psicogeno e </a:t>
            </a:r>
            <a:r>
              <a:rPr lang="it-IT" sz="2400" dirty="0" smtClean="0"/>
              <a:t>ambientale (forti disagi psico-dinamici, forte ritardo mentale, forti logopatie)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Ambito </a:t>
            </a:r>
            <a:r>
              <a:rPr lang="it-IT" sz="2400" dirty="0" smtClean="0"/>
              <a:t>mentale (deficit cognitivi, deficit di teoria della mente)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IPOTESI   PSICOGENE</a:t>
            </a:r>
            <a:b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endParaRPr lang="it-IT" sz="2800" dirty="0">
              <a:solidFill>
                <a:srgbClr val="FF0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357298"/>
            <a:ext cx="8433654" cy="42148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 </a:t>
            </a:r>
            <a:r>
              <a:rPr lang="it-IT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FONTI:</a:t>
            </a:r>
          </a:p>
          <a:p>
            <a:r>
              <a:rPr lang="it-IT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FREUD </a:t>
            </a:r>
            <a:endParaRPr lang="it-IT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PSICOLOGIA  DELL’IO (/Jacobson, Mahler, Klein)</a:t>
            </a:r>
            <a:endParaRPr lang="it-IT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KANNER</a:t>
            </a:r>
          </a:p>
          <a:p>
            <a:pPr>
              <a:buNone/>
            </a:pPr>
            <a:endParaRPr lang="it-IT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it-IT" sz="22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it-IT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AUTORI:</a:t>
            </a:r>
          </a:p>
          <a:p>
            <a:pPr lvl="0"/>
            <a:r>
              <a:rPr lang="de-D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M.  MAHLER</a:t>
            </a:r>
            <a:endParaRPr lang="it-IT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de-DE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B.   </a:t>
            </a:r>
            <a:r>
              <a:rPr lang="it-IT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BETTELHEIM</a:t>
            </a:r>
          </a:p>
          <a:p>
            <a:r>
              <a:rPr lang="it-IT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 D.  WINNICOT</a:t>
            </a:r>
          </a:p>
          <a:p>
            <a:endParaRPr lang="it-IT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IPOTESI  PSICOGENE</a:t>
            </a:r>
            <a:b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Mahler: primi tre anni di vita del bambino:</a:t>
            </a:r>
          </a:p>
          <a:p>
            <a:pPr>
              <a:buNone/>
            </a:pPr>
            <a:r>
              <a:rPr lang="it-IT" sz="2400" dirty="0" smtClean="0"/>
              <a:t>fase autistica</a:t>
            </a:r>
          </a:p>
          <a:p>
            <a:pPr>
              <a:buNone/>
            </a:pPr>
            <a:r>
              <a:rPr lang="it-IT" sz="2400" dirty="0" smtClean="0"/>
              <a:t>Fase simbiotica</a:t>
            </a:r>
          </a:p>
          <a:p>
            <a:pPr>
              <a:buNone/>
            </a:pPr>
            <a:r>
              <a:rPr lang="it-IT" sz="2400" dirty="0" smtClean="0"/>
              <a:t>Fase di individuazione-separazione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Autismo infantile: prolungamento della fase autistica</a:t>
            </a:r>
          </a:p>
          <a:p>
            <a:pPr>
              <a:buNone/>
            </a:pPr>
            <a:r>
              <a:rPr lang="it-IT" sz="2400" dirty="0" smtClean="0"/>
              <a:t>Psicosi simbiotica: rifiuto delle esperienze di separazione</a:t>
            </a:r>
          </a:p>
          <a:p>
            <a:pPr>
              <a:buNone/>
            </a:pPr>
            <a:r>
              <a:rPr lang="it-IT" sz="2400" dirty="0" smtClean="0"/>
              <a:t>Alterata relazione madre-bambino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IPOTESI PSICOGENE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err="1" smtClean="0"/>
              <a:t>Bettelheim</a:t>
            </a:r>
            <a:r>
              <a:rPr lang="it-IT" sz="2400" dirty="0" smtClean="0"/>
              <a:t>: alterazione degli stati dell’io</a:t>
            </a:r>
          </a:p>
          <a:p>
            <a:pPr>
              <a:buNone/>
            </a:pPr>
            <a:r>
              <a:rPr lang="it-IT" sz="2400" dirty="0" smtClean="0"/>
              <a:t>Negatività delle </a:t>
            </a:r>
            <a:r>
              <a:rPr lang="it-IT" sz="2400" dirty="0" err="1" smtClean="0"/>
              <a:t>relaziioni</a:t>
            </a:r>
            <a:r>
              <a:rPr lang="it-IT" sz="2400" dirty="0" smtClean="0"/>
              <a:t> madre-bambino, madre frigorifero.</a:t>
            </a:r>
          </a:p>
          <a:p>
            <a:pPr>
              <a:buNone/>
            </a:pPr>
            <a:r>
              <a:rPr lang="it-IT" sz="2400" dirty="0" smtClean="0"/>
              <a:t>Fortezza vuota</a:t>
            </a:r>
          </a:p>
          <a:p>
            <a:pPr>
              <a:buNone/>
            </a:pPr>
            <a:r>
              <a:rPr lang="it-IT" sz="2400" dirty="0" smtClean="0"/>
              <a:t>Non azione</a:t>
            </a:r>
          </a:p>
          <a:p>
            <a:pPr>
              <a:buNone/>
            </a:pPr>
            <a:r>
              <a:rPr lang="it-IT" sz="2400" dirty="0" smtClean="0"/>
              <a:t>Destrutturazione dell’io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IPOTESI  PSICOGENE</a:t>
            </a:r>
            <a:b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err="1" smtClean="0"/>
              <a:t>Winnicot</a:t>
            </a:r>
            <a:r>
              <a:rPr lang="it-IT" sz="2400" dirty="0" smtClean="0"/>
              <a:t>: angoscia primaria precoce e psicosi infantile.</a:t>
            </a:r>
          </a:p>
          <a:p>
            <a:pPr>
              <a:buNone/>
            </a:pPr>
            <a:r>
              <a:rPr lang="it-IT" sz="2400" dirty="0" smtClean="0"/>
              <a:t>Madre non sufficientemente buona.</a:t>
            </a:r>
          </a:p>
          <a:p>
            <a:pPr>
              <a:buNone/>
            </a:pPr>
            <a:r>
              <a:rPr lang="it-IT" sz="2400" dirty="0" smtClean="0"/>
              <a:t>Fase a rischio: la holding, strutturazione del sé, integrazione primaria</a:t>
            </a:r>
          </a:p>
          <a:p>
            <a:pPr>
              <a:buNone/>
            </a:pPr>
            <a:r>
              <a:rPr lang="it-IT" sz="2400" dirty="0" smtClean="0"/>
              <a:t>Inadeguatezza della madre nella fase di transizione.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IPOTESI PSICOGENE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err="1" smtClean="0"/>
              <a:t>Tinbergen</a:t>
            </a:r>
            <a:r>
              <a:rPr lang="it-IT" sz="2400" dirty="0" smtClean="0"/>
              <a:t>: conflitto motivazionale, </a:t>
            </a:r>
            <a:r>
              <a:rPr lang="it-IT" sz="2400" dirty="0" err="1" smtClean="0"/>
              <a:t>evitamento</a:t>
            </a:r>
            <a:r>
              <a:rPr lang="it-IT" sz="2400" dirty="0" smtClean="0"/>
              <a:t> e esplorazione.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err="1" smtClean="0"/>
              <a:t>Tustin</a:t>
            </a:r>
            <a:r>
              <a:rPr lang="it-IT" sz="2400" dirty="0" smtClean="0"/>
              <a:t>: autismo primario normale, autismo primario anormale, autismo secondario incapsulato, autismo secondario regressivo.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Freud: studi sui bambini sopravvissuti ai campi di concentramento 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CRITERI DIAGNOSTICI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Dal DSM-IV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Almeno 6 sintomi</a:t>
            </a:r>
          </a:p>
          <a:p>
            <a:pPr>
              <a:buNone/>
            </a:pPr>
            <a:r>
              <a:rPr lang="it-IT" sz="2400" dirty="0" smtClean="0"/>
              <a:t>Compromissione qualitativa dell’interazione sociale</a:t>
            </a:r>
          </a:p>
          <a:p>
            <a:pPr>
              <a:buNone/>
            </a:pPr>
            <a:r>
              <a:rPr lang="it-IT" sz="2400" dirty="0" smtClean="0"/>
              <a:t>Compromissione qualitativa della comunicazione</a:t>
            </a:r>
          </a:p>
          <a:p>
            <a:pPr>
              <a:buNone/>
            </a:pPr>
            <a:r>
              <a:rPr lang="it-IT" sz="2400" dirty="0" smtClean="0"/>
              <a:t>Anomali comportamenti, interessi, attività</a:t>
            </a:r>
          </a:p>
          <a:p>
            <a:pPr>
              <a:buNone/>
            </a:pPr>
            <a:endParaRPr lang="it-IT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CRITERI DIAGNOSTICI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600" dirty="0" smtClean="0"/>
              <a:t>Sintomi per aree di funzioni</a:t>
            </a:r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Motricità</a:t>
            </a:r>
          </a:p>
          <a:p>
            <a:pPr>
              <a:buFont typeface="Wingdings" pitchFamily="2" charset="2"/>
              <a:buChar char="Ø"/>
            </a:pPr>
            <a:r>
              <a:rPr lang="it-IT" sz="2600" dirty="0" err="1" smtClean="0"/>
              <a:t>Sensorialità</a:t>
            </a:r>
            <a:endParaRPr lang="it-IT" sz="2600" dirty="0" smtClean="0"/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Affettività - motivazione</a:t>
            </a:r>
            <a:endParaRPr lang="it-IT" sz="2600" dirty="0" smtClean="0"/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Gioco</a:t>
            </a:r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Comunicazione generale</a:t>
            </a:r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Linguaggio verbale</a:t>
            </a:r>
          </a:p>
          <a:p>
            <a:pPr>
              <a:buFont typeface="Wingdings" pitchFamily="2" charset="2"/>
              <a:buChar char="Ø"/>
            </a:pPr>
            <a:r>
              <a:rPr lang="it-IT" sz="2600" dirty="0" err="1" smtClean="0"/>
              <a:t>Intellettività</a:t>
            </a:r>
            <a:endParaRPr lang="it-IT" sz="2600" dirty="0" smtClean="0"/>
          </a:p>
          <a:p>
            <a:pPr>
              <a:buFont typeface="Wingdings" pitchFamily="2" charset="2"/>
              <a:buChar char="Ø"/>
            </a:pPr>
            <a:r>
              <a:rPr lang="it-IT" sz="2600" dirty="0" smtClean="0"/>
              <a:t>Condotte inadeguate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CRITERI </a:t>
            </a:r>
            <a:r>
              <a:rPr lang="it-IT" sz="28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DIAGNOSTICI</a:t>
            </a:r>
            <a:endParaRPr lang="it-IT" sz="2800" dirty="0">
              <a:solidFill>
                <a:srgbClr val="FF000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Il criterio diagnostico più riconosciuto è la SINTOMATOLOGIA</a:t>
            </a:r>
          </a:p>
          <a:p>
            <a:pPr>
              <a:lnSpc>
                <a:spcPct val="8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DIAGNOSI FUNZIONALE: analizza e coglie l’andamento evolutivo delle funzioni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DIAGNOSI LONGITUDINALE: analizza e coglie condotte sintomatiche/evoluzione dei sintomi stessi. </a:t>
            </a:r>
          </a:p>
          <a:p>
            <a:pPr>
              <a:lnSpc>
                <a:spcPct val="8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Il processo diagnostico nei confronti del soggetto autistico è ampio, ecologico, globale, individuale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>
                <a:solidFill>
                  <a:srgbClr val="FF0000"/>
                </a:solidFill>
              </a:rPr>
              <a:t>SENSORIALITÀ E CONDOTTE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1" y="1676400"/>
            <a:ext cx="8001056" cy="46323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err="1"/>
              <a:t>Ipo</a:t>
            </a:r>
            <a:r>
              <a:rPr lang="it-IT" sz="2800" dirty="0"/>
              <a:t> o ipersensibilità ambientale(forte esposizione agli stimoli legata ad udito, odorato e tatto ambientali</a:t>
            </a:r>
            <a:r>
              <a:rPr lang="it-IT" sz="2800" dirty="0" smtClean="0"/>
              <a:t>)</a:t>
            </a:r>
          </a:p>
          <a:p>
            <a:r>
              <a:rPr lang="it-IT" sz="2800" dirty="0" smtClean="0"/>
              <a:t>Insofferenza al sovraccarico percettivo</a:t>
            </a:r>
            <a:endParaRPr lang="it-IT" sz="2800" dirty="0"/>
          </a:p>
          <a:p>
            <a:pPr>
              <a:buFontTx/>
              <a:buNone/>
            </a:pPr>
            <a:endParaRPr lang="it-IT" sz="2800" dirty="0"/>
          </a:p>
          <a:p>
            <a:r>
              <a:rPr lang="it-IT" sz="2800" dirty="0" err="1"/>
              <a:t>Iperselettività</a:t>
            </a:r>
            <a:r>
              <a:rPr lang="it-IT" sz="2800" dirty="0"/>
              <a:t> degli stimoli (alterata elaborazione delle percezioni = il lavoro di selezione, organizzazione e risposta che i processi cognitivi adottano nei confronti degli stimoli sensoriali non funziona o funziona in modo alterato)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7" y="247650"/>
            <a:ext cx="7858180" cy="94932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>
                <a:solidFill>
                  <a:srgbClr val="FF0000"/>
                </a:solidFill>
              </a:rPr>
              <a:t>COMUNICAZIONE E CONDOTTE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412875"/>
            <a:ext cx="7675588" cy="45370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it-IT" sz="2400" dirty="0"/>
              <a:t>Simbolizzazione </a:t>
            </a:r>
          </a:p>
          <a:p>
            <a:pPr marL="609600" indent="-609600">
              <a:lnSpc>
                <a:spcPct val="90000"/>
              </a:lnSpc>
            </a:pPr>
            <a:r>
              <a:rPr lang="it-IT" sz="2400" dirty="0"/>
              <a:t>Pragmatica</a:t>
            </a:r>
          </a:p>
          <a:p>
            <a:pPr marL="609600" indent="-609600">
              <a:lnSpc>
                <a:spcPct val="90000"/>
              </a:lnSpc>
            </a:pPr>
            <a:r>
              <a:rPr lang="it-IT" sz="2400" dirty="0"/>
              <a:t>Contestualizzazione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it-IT" sz="24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Compromissione: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-semantica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-pragmatica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-sintattica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9" y="247650"/>
            <a:ext cx="7429552" cy="7334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>
                <a:solidFill>
                  <a:srgbClr val="FF0000"/>
                </a:solidFill>
              </a:rPr>
              <a:t>GESTO E CONDOTTE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285860"/>
            <a:ext cx="7162800" cy="45878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2400" dirty="0"/>
              <a:t>Gesto di contatto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Gesto </a:t>
            </a:r>
            <a:r>
              <a:rPr lang="it-IT" sz="2400" dirty="0"/>
              <a:t>di indicazione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Gesto </a:t>
            </a:r>
            <a:r>
              <a:rPr lang="it-IT" sz="2400" dirty="0"/>
              <a:t>di condivisione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Gesto </a:t>
            </a:r>
            <a:r>
              <a:rPr lang="it-IT" sz="2400" dirty="0"/>
              <a:t>strumentale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Gesto </a:t>
            </a:r>
            <a:r>
              <a:rPr lang="it-IT" sz="2400" dirty="0"/>
              <a:t>espressivo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547813" y="5157788"/>
            <a:ext cx="31686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kumimoji="0" lang="it-IT" sz="2800" b="1" dirty="0">
                <a:latin typeface="Arial" charset="0"/>
              </a:rPr>
              <a:t>SOCIALITA’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4572000" y="5229225"/>
            <a:ext cx="41767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kumimoji="0" lang="it-IT" sz="2800" b="1">
                <a:latin typeface="Arial" charset="0"/>
              </a:rPr>
              <a:t>SPETTRO AUTISTICO</a:t>
            </a:r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3132138" y="4221163"/>
            <a:ext cx="0" cy="936625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1687" name="Line 7"/>
          <p:cNvSpPr>
            <a:spLocks noChangeShapeType="1"/>
          </p:cNvSpPr>
          <p:nvPr/>
        </p:nvSpPr>
        <p:spPr bwMode="auto">
          <a:xfrm>
            <a:off x="6516688" y="4221163"/>
            <a:ext cx="0" cy="1008062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>
            <a:off x="3132138" y="4221163"/>
            <a:ext cx="3384550" cy="0"/>
          </a:xfrm>
          <a:prstGeom prst="line">
            <a:avLst/>
          </a:prstGeom>
          <a:noFill/>
          <a:ln w="254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486680" cy="5334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 DELLO STATO AUTISTIC</a:t>
            </a:r>
            <a:r>
              <a:rPr lang="it-IT" sz="2400" dirty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990600"/>
            <a:ext cx="7415242" cy="548640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DELLA MOTRICITA’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DISFUNZIONI PERCETTIVE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PSICOLOGICI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DELL’EMOTIVITA’</a:t>
            </a:r>
          </a:p>
          <a:p>
            <a:pPr marL="1371600" lvl="2" indent="-457200"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DELL’AFFETTIVITA’</a:t>
            </a:r>
          </a:p>
          <a:p>
            <a:pPr marL="1371600" lvl="2" indent="-457200"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ALTERAZIONI PSICHICHE</a:t>
            </a:r>
          </a:p>
          <a:p>
            <a:pPr marL="1371600" lvl="2" indent="-457200"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INTELLETTIVI</a:t>
            </a:r>
          </a:p>
          <a:p>
            <a:pPr marL="1371600" lvl="2" indent="-457200"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DISTURBI DELLA SOCIALITA’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DISTURBO/DISORDINE DELLA COMUNICAZIONE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PATOLOGIE DEL LINGUAGGIO VERBALE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DISTURBO DEL GIOCO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STEREOTIPIE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CONDOTTE INADEGUATE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4"/>
            </a:pPr>
            <a:endParaRPr lang="it-IT" sz="2400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3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3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3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3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3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3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3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3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3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3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300"/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300"/>
                                        <p:tgtEl>
                                          <p:spTgt spid="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2" dur="300"/>
                                        <p:tgtEl>
                                          <p:spTgt spid="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 autoUpdateAnimBg="0"/>
      <p:bldP spid="921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 Disturbi della Motricità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it-IT" dirty="0"/>
              <a:t>	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Movimenti stereotipati </a:t>
            </a:r>
          </a:p>
          <a:p>
            <a:pPr algn="ctr">
              <a:buFontTx/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Mani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Intero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corpo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Postura</a:t>
            </a: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 disfunzioni percettive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Ipersensibilità/attrazione suoni,luci,ecc.</a:t>
            </a:r>
          </a:p>
          <a:p>
            <a:pPr>
              <a:buFontTx/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Alta soglia del dolore</a:t>
            </a:r>
          </a:p>
          <a:p>
            <a:pPr>
              <a:buFontTx/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Risposte bizzarre a stimoli sensoriali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 Disturbi psicologici 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DIST. EMOTIVITA’ ( riso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inappropriato,assenti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o scarse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emozioni,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assenza paura ai pericoli reali,ansia e collera immotivata)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DIST. AFFETTIVITA’ ( ristretti interessi,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ripetitivi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ALTERAZIONI PSICHICHE (fissità, rigidità polarizzazione del pensiero, stati di assenza)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DIST. INTELLETTIVI (generalizzazione, ritardo mentale, scarsa comprensione della parola, mancata comprensione delle regole)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DIST. SOCIALITA’ (centratura su sé, scarse relazioni, non risposte alle chiamate)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 </a:t>
            </a:r>
            <a:b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Disturbo/disordine della comunicazione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Inespressività del viso e del corpo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Scarso contatto oculare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, evitamento</a:t>
            </a: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Scarsa partecipazione alla situazione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Interazioni discontinue o assenti o apparenti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</a:t>
            </a:r>
            <a:b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Patologie del linguaggio verbale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Ritardo linguistico (scorretta pronuncia o costruzione dell’enunciato)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Totale mancanza (AFASIA)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Compromessa capacità di iniziare o sostenere una conversazione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Monotonia ritmo e tono,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Forte metaforicità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Eccentricità</a:t>
            </a: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Stereotipie e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ripetizioni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Inversione pronominale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Ecolalia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Realismo linguistico</a:t>
            </a: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Sintomi:patologie del gioco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Mancanza o compromissione di giochi:</a:t>
            </a:r>
          </a:p>
          <a:p>
            <a:pPr lvl="1"/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Spontanei</a:t>
            </a:r>
          </a:p>
          <a:p>
            <a:pPr lvl="1"/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Simulazione</a:t>
            </a:r>
          </a:p>
          <a:p>
            <a:pPr lvl="1"/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Imitazione</a:t>
            </a:r>
          </a:p>
          <a:p>
            <a:pPr lvl="1"/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Immaginazione</a:t>
            </a:r>
          </a:p>
          <a:p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Gioco decontestualizzato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Sintomi:condotte inadeguate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Iperattività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Scarsa tenuta dell’attenzione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Impulsività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Aggressività,eccessi di collera,autolesionismo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Stereotipie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Attaccamento a oggetti inanimati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Interesse per parti di oggetti o che ruotano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Ecolalia</a:t>
            </a:r>
          </a:p>
          <a:p>
            <a:pPr>
              <a:lnSpc>
                <a:spcPct val="90000"/>
              </a:lnSpc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Comportamento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uguale e ripetitivo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Resistenza e malessere ai cambiamenti</a:t>
            </a:r>
          </a:p>
          <a:p>
            <a:pPr>
              <a:lnSpc>
                <a:spcPct val="90000"/>
              </a:lnSpc>
            </a:pPr>
            <a:endParaRPr lang="it-IT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486680" cy="173355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</a:rPr>
              <a:t>INDICATORI 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PER LA DIAGNOSI FUNZIONALE PRECOCE DELL’AUTISMO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P. Crispiani, 1999</a:t>
            </a:r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371600" y="2133600"/>
            <a:ext cx="7772400" cy="41148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it-IT" sz="2800" dirty="0"/>
              <a:t>DA O A 18 MESI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SOFFERENZA PERINATALE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IPER O IPOTONIA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IRRITABILITA’ O ECCESSIVA TRANQUILLITA’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SCARSA RISPOSTA ALLE STIMOLAZIONI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SCARSA DISCRIMINAZIONE </a:t>
            </a:r>
            <a:r>
              <a:rPr lang="it-IT" sz="2400" dirty="0" err="1"/>
              <a:t>DI</a:t>
            </a:r>
            <a:r>
              <a:rPr lang="it-IT" sz="2400" dirty="0"/>
              <a:t> PERSONE ED OGGETTI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SCARSA ATTITUDINE AD INDICARE FIGURE ED OGGETTI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400" dirty="0"/>
              <a:t>RITARDO LINGUISTICO</a:t>
            </a:r>
          </a:p>
          <a:p>
            <a:pPr marL="914400" lvl="1" indent="-457200">
              <a:lnSpc>
                <a:spcPct val="90000"/>
              </a:lnSpc>
              <a:buFontTx/>
              <a:buNone/>
            </a:pPr>
            <a:endParaRPr lang="it-IT" sz="2400" dirty="0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495800" y="6400800"/>
            <a:ext cx="3124200" cy="0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3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3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3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 animBg="1" autoUpdateAnimBg="0"/>
      <p:bldP spid="15368" grpId="0" build="p" autoUpdateAnimBg="0"/>
      <p:bldP spid="153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272366" cy="11430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</a:rPr>
              <a:t>INDICATORI PER LA DIAGNOSI FUNZIONALE PRECOCE DELL’AUTISMO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P. Crispiani, 1999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447800" y="1524000"/>
            <a:ext cx="7267604" cy="487680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it-IT" sz="2400" dirty="0"/>
              <a:t>DA 12 A 36 MESI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IPER O IPOTONIA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IRRITABILITA’ O ECCESSIVA TRANQUILLITA’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SCARSA RISPOSTA ALLE STIMOLAZIONI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SCARSA DISCRIMINAZIONE </a:t>
            </a:r>
            <a:r>
              <a:rPr lang="it-IT" sz="2000" dirty="0" err="1"/>
              <a:t>DI</a:t>
            </a:r>
            <a:r>
              <a:rPr lang="it-IT" sz="2000" dirty="0"/>
              <a:t> PERSONE ED OGGETTI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SCARSA ATTITUDINE AD INDICARE FIGURE ED OGGETTI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RITARDO LINGUISTICO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SCARSA COMPRENSIONE </a:t>
            </a:r>
            <a:r>
              <a:rPr lang="it-IT" sz="2000" dirty="0" err="1"/>
              <a:t>DI</a:t>
            </a:r>
            <a:r>
              <a:rPr lang="it-IT" sz="2000" dirty="0"/>
              <a:t> PERICOLI, PROIBIZIONI E MINACCE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SCARSO O ASSENTE CONTATTO OCULARE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CONDOTTE BIZZARRE, ANSIOSE, CRISI REATTIVE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PERDURANTE ISOLAMENTO</a:t>
            </a:r>
          </a:p>
          <a:p>
            <a:pPr marL="914400" lvl="1" indent="-457200">
              <a:lnSpc>
                <a:spcPct val="90000"/>
              </a:lnSpc>
            </a:pPr>
            <a:r>
              <a:rPr lang="it-IT" sz="2000" dirty="0"/>
              <a:t>STEREOTIPIE</a:t>
            </a:r>
          </a:p>
          <a:p>
            <a:pPr marL="914400" lvl="1" indent="-457200">
              <a:lnSpc>
                <a:spcPct val="90000"/>
              </a:lnSpc>
              <a:buFontTx/>
              <a:buNone/>
            </a:pP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3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3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3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3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 autoUpdateAnimBg="0"/>
      <p:bldP spid="16391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</a:rPr>
              <a:t>STRUMENTI DIAGNOSTICI</a:t>
            </a:r>
            <a:br>
              <a:rPr lang="it-IT" sz="2400" dirty="0" smtClean="0">
                <a:solidFill>
                  <a:srgbClr val="FF0000"/>
                </a:solidFill>
              </a:rPr>
            </a:br>
            <a:r>
              <a:rPr lang="it-IT" sz="2400" dirty="0" smtClean="0">
                <a:solidFill>
                  <a:srgbClr val="FF0000"/>
                </a:solidFill>
              </a:rPr>
              <a:t>TEST </a:t>
            </a:r>
            <a:r>
              <a:rPr lang="it-IT" sz="2400" dirty="0">
                <a:solidFill>
                  <a:srgbClr val="FF0000"/>
                </a:solidFill>
              </a:rPr>
              <a:t>DIAGNOSTICO DELL’AUTISMO 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(</a:t>
            </a:r>
            <a:r>
              <a:rPr lang="it-IT" sz="2400" dirty="0" err="1">
                <a:solidFill>
                  <a:srgbClr val="FF0000"/>
                </a:solidFill>
              </a:rPr>
              <a:t>adatt</a:t>
            </a:r>
            <a:r>
              <a:rPr lang="it-IT" sz="2400" dirty="0">
                <a:solidFill>
                  <a:srgbClr val="FF0000"/>
                </a:solidFill>
              </a:rPr>
              <a:t>. </a:t>
            </a:r>
            <a:r>
              <a:rPr lang="it-IT" sz="2400" dirty="0" err="1">
                <a:solidFill>
                  <a:srgbClr val="FF0000"/>
                </a:solidFill>
              </a:rPr>
              <a:t>Rendle-Short</a:t>
            </a:r>
            <a:r>
              <a:rPr lang="it-IT" sz="2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/>
              <a:t>Difficoltà a stare insieme agli altri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Insistenza sulla costanza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Resistenza al cambiamento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Manifestazioni di riso inappropriato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Mancanza di reale paura del pericolo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Contatto oculare scarso o assente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Gioco bizzarro sostenuto nel tempo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Apparente insensibilità al dolore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Ecolalia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Preferenza a rimanere solo, isolato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TEST </a:t>
            </a:r>
            <a:r>
              <a:rPr lang="it-IT" sz="2800" dirty="0">
                <a:solidFill>
                  <a:srgbClr val="FF0000"/>
                </a:solidFill>
              </a:rPr>
              <a:t>DIAGNOSTICO DELL’AUTISMO</a:t>
            </a:r>
            <a:r>
              <a:rPr lang="it-IT" sz="2400" dirty="0">
                <a:solidFill>
                  <a:srgbClr val="FF0000"/>
                </a:solidFill>
              </a:rPr>
              <a:t> </a:t>
            </a:r>
            <a:br>
              <a:rPr lang="it-IT" sz="2400" dirty="0">
                <a:solidFill>
                  <a:srgbClr val="FF0000"/>
                </a:solidFill>
              </a:rPr>
            </a:br>
            <a:r>
              <a:rPr lang="it-IT" sz="2400" dirty="0">
                <a:solidFill>
                  <a:srgbClr val="FF0000"/>
                </a:solidFill>
              </a:rPr>
              <a:t>(</a:t>
            </a:r>
            <a:r>
              <a:rPr lang="it-IT" sz="2400" dirty="0" err="1">
                <a:solidFill>
                  <a:srgbClr val="FF0000"/>
                </a:solidFill>
              </a:rPr>
              <a:t>adatt</a:t>
            </a:r>
            <a:r>
              <a:rPr lang="it-IT" sz="2400" dirty="0">
                <a:solidFill>
                  <a:srgbClr val="FF0000"/>
                </a:solidFill>
              </a:rPr>
              <a:t>. </a:t>
            </a:r>
            <a:r>
              <a:rPr lang="it-IT" sz="2400" dirty="0" err="1">
                <a:solidFill>
                  <a:srgbClr val="FF0000"/>
                </a:solidFill>
              </a:rPr>
              <a:t>Rendle-Short</a:t>
            </a:r>
            <a:r>
              <a:rPr lang="it-IT" sz="2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</a:pPr>
            <a:r>
              <a:rPr lang="it-IT" sz="2000" dirty="0"/>
              <a:t>Mancanza reciprocità nelle coccole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Ruota gli oggetti in modo ossessivo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Mancanza risposta alle indicazioni verbali: può sembrare sordo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Attaccamento inappropriato agli oggetti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Difficoltà ad esprimere bisogni( uso di gesti)</a:t>
            </a:r>
          </a:p>
          <a:p>
            <a:pPr>
              <a:lnSpc>
                <a:spcPct val="80000"/>
              </a:lnSpc>
            </a:pPr>
            <a:r>
              <a:rPr lang="it-IT" sz="2000" dirty="0" err="1"/>
              <a:t>Ansia-collera</a:t>
            </a:r>
            <a:r>
              <a:rPr lang="it-IT" sz="2000" dirty="0"/>
              <a:t> senza motivo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Eccesso o scarsa attività fisica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Mancata risposta ai normali sistemi educativi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Incongruenza abilità grosso e fino-motorie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000" dirty="0"/>
              <a:t>				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000" dirty="0"/>
              <a:t>APPROF. DIAGNOSTICO: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000" dirty="0"/>
              <a:t>7 </a:t>
            </a:r>
            <a:r>
              <a:rPr lang="it-IT" sz="2000" dirty="0" smtClean="0"/>
              <a:t>NO</a:t>
            </a:r>
            <a:endParaRPr lang="it-IT" sz="2000" dirty="0"/>
          </a:p>
          <a:p>
            <a:pPr>
              <a:lnSpc>
                <a:spcPct val="80000"/>
              </a:lnSpc>
            </a:pPr>
            <a:endParaRPr lang="it-IT" sz="2000" dirty="0"/>
          </a:p>
          <a:p>
            <a:pPr>
              <a:lnSpc>
                <a:spcPct val="80000"/>
              </a:lnSpc>
            </a:pPr>
            <a:endParaRPr lang="it-IT" sz="2000" dirty="0"/>
          </a:p>
          <a:p>
            <a:pPr>
              <a:lnSpc>
                <a:spcPct val="80000"/>
              </a:lnSpc>
            </a:pPr>
            <a:endParaRPr lang="it-IT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SCALA </a:t>
            </a:r>
            <a:r>
              <a:rPr lang="it-IT" sz="2800" dirty="0"/>
              <a:t>BRETONNEAU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buFontTx/>
              <a:buAutoNum type="alphaUcPeriod"/>
            </a:pPr>
            <a:r>
              <a:rPr lang="it-IT" sz="2400" dirty="0"/>
              <a:t>SINTOMI CARATTERISTICI DELL’AUTISMO</a:t>
            </a:r>
          </a:p>
          <a:p>
            <a:pPr marL="609600" indent="-609600" algn="ctr">
              <a:buFontTx/>
              <a:buAutoNum type="arabicPeriod"/>
            </a:pPr>
            <a:endParaRPr lang="it-IT" sz="2400" dirty="0"/>
          </a:p>
          <a:p>
            <a:pPr marL="609600" indent="-609600" algn="ctr">
              <a:buFontTx/>
              <a:buAutoNum type="arabicPeriod"/>
            </a:pPr>
            <a:r>
              <a:rPr lang="it-IT" sz="2400" dirty="0"/>
              <a:t>CHIUSURA AUTISTICA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Cerca l’isolamento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Ignora gli altri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Interazione sociale insufficiente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Sguardo inadeguato alla situazione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SCALA </a:t>
            </a:r>
            <a:r>
              <a:rPr lang="it-IT" sz="2800" dirty="0"/>
              <a:t>BRETONNEAU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buFontTx/>
              <a:buAutoNum type="alphaUcPeriod"/>
            </a:pPr>
            <a:r>
              <a:rPr lang="it-IT" sz="2400" dirty="0"/>
              <a:t>SINTOMI CARATTERISTICI DELL’AUTISMO</a:t>
            </a:r>
          </a:p>
          <a:p>
            <a:pPr marL="609600" indent="-609600" algn="ctr">
              <a:buFontTx/>
              <a:buNone/>
            </a:pPr>
            <a:endParaRPr lang="it-IT" sz="2400" dirty="0"/>
          </a:p>
          <a:p>
            <a:pPr marL="609600" indent="-609600" algn="ctr">
              <a:buFontTx/>
              <a:buNone/>
            </a:pPr>
            <a:r>
              <a:rPr lang="it-IT" sz="2400" dirty="0"/>
              <a:t>2. TURBE DELLA COMUNICAZIONE </a:t>
            </a:r>
          </a:p>
          <a:p>
            <a:pPr marL="609600" indent="-609600" algn="ctr">
              <a:buFontTx/>
              <a:buNone/>
            </a:pPr>
            <a:r>
              <a:rPr lang="it-IT" sz="2400" dirty="0"/>
              <a:t>VERBALE E NON VERBALE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Non fa nessun tentativo di comunicare mediante la parola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Difficoltà a comunicare mediante la parola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Emissioni vocali o verbali stereotipate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SCALA </a:t>
            </a:r>
            <a:r>
              <a:rPr lang="it-IT" sz="2800" dirty="0"/>
              <a:t>BRETONNEAU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buFontTx/>
              <a:buAutoNum type="alphaUcPeriod"/>
            </a:pPr>
            <a:r>
              <a:rPr lang="it-IT" sz="2400" dirty="0"/>
              <a:t>SINTOMI CARATTERISTICI DELL’AUTISMO</a:t>
            </a:r>
          </a:p>
          <a:p>
            <a:pPr marL="609600" indent="-609600" algn="ctr">
              <a:buFontTx/>
              <a:buNone/>
            </a:pPr>
            <a:endParaRPr lang="it-IT" sz="2400" dirty="0"/>
          </a:p>
          <a:p>
            <a:pPr marL="609600" indent="-609600" algn="ctr">
              <a:buFontTx/>
              <a:buNone/>
            </a:pPr>
            <a:r>
              <a:rPr lang="it-IT" sz="2400" dirty="0"/>
              <a:t>3. REAZIONI BIZZARRE ALL’AMBIENTE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Mancanza di iniziativa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Ridotta attività spontanea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Strani comportamenti con gli oggetti (bambole)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Intolleranza nei confronti dei cambiamenti e delle frustrazioni</a:t>
            </a:r>
          </a:p>
          <a:p>
            <a:pPr marL="609600" indent="-609600">
              <a:buFontTx/>
              <a:buAutoNum type="alphaUcPeriod"/>
            </a:pPr>
            <a:endParaRPr lang="it-IT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SCALA </a:t>
            </a:r>
            <a:r>
              <a:rPr lang="it-IT" sz="2800" dirty="0"/>
              <a:t>BRETONNEAU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B. SINTOMI ASSOCIATI</a:t>
            </a:r>
          </a:p>
          <a:p>
            <a:pPr marL="609600" indent="-609600" algn="ctr">
              <a:lnSpc>
                <a:spcPct val="90000"/>
              </a:lnSpc>
              <a:buFontTx/>
              <a:buAutoNum type="arabicPeriod"/>
            </a:pPr>
            <a:r>
              <a:rPr lang="it-IT" sz="2400" dirty="0"/>
              <a:t>TURBE DELLA MOTRICITA’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a. attività sensoriale e motoria stereotipata.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b. Agitazione e turbolenza.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it-IT" sz="2400" dirty="0"/>
              <a:t>c. Mimica, postura, marce bizzarre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it-IT" sz="2400" dirty="0"/>
              <a:t>2. REAZIONI AFFETTIVE INADEGUATE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it-IT" sz="2400" dirty="0" err="1"/>
              <a:t>Autoagressività</a:t>
            </a:r>
            <a:endParaRPr lang="it-IT" sz="2400" dirty="0"/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it-IT" sz="2400" dirty="0" err="1"/>
              <a:t>Eteroaggressività</a:t>
            </a:r>
            <a:endParaRPr lang="it-IT" sz="2400" dirty="0"/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it-IT" sz="2400" dirty="0"/>
              <a:t>Piccoli segni di angoscia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it-IT" sz="2400" dirty="0"/>
              <a:t>Alterazione dell’umore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DIAGNOSTICI 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/>
              <a:t>SCALA </a:t>
            </a:r>
            <a:r>
              <a:rPr lang="it-IT" sz="2800" dirty="0"/>
              <a:t>BRETONNEAU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buFontTx/>
              <a:buNone/>
            </a:pPr>
            <a:r>
              <a:rPr lang="it-IT" sz="2400" dirty="0"/>
              <a:t>B. SINTOMI ASSOCIATI</a:t>
            </a:r>
          </a:p>
          <a:p>
            <a:pPr marL="609600" indent="-609600" algn="ctr">
              <a:buFontTx/>
              <a:buNone/>
            </a:pPr>
            <a:r>
              <a:rPr lang="it-IT" sz="2400" dirty="0"/>
              <a:t>3. TURBE DELLE GRANDI FUNZIONI ISTINTIVE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Turbe dei comportamenti alimentari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Disturbi dell’attenzione, della percezione e delle funzioni intellettuali</a:t>
            </a:r>
          </a:p>
          <a:p>
            <a:pPr marL="609600" indent="-609600">
              <a:buFontTx/>
              <a:buAutoNum type="alphaLcPeriod"/>
            </a:pPr>
            <a:r>
              <a:rPr lang="it-IT" sz="2400" dirty="0"/>
              <a:t>Difficoltà a fissare l’attenzione su qualcosa, facile </a:t>
            </a:r>
            <a:r>
              <a:rPr lang="it-IT" sz="2400" dirty="0" err="1"/>
              <a:t>distraibilità</a:t>
            </a:r>
            <a:endParaRPr lang="it-IT" sz="2400" dirty="0"/>
          </a:p>
          <a:p>
            <a:pPr marL="609600" indent="-609600">
              <a:buFontTx/>
              <a:buAutoNum type="alphaLcPeriod"/>
            </a:pPr>
            <a:r>
              <a:rPr lang="it-IT" sz="2400" dirty="0"/>
              <a:t>Bizzarrie nelle reazioni ai suoni</a:t>
            </a:r>
          </a:p>
          <a:p>
            <a:pPr marL="609600" indent="-609600">
              <a:buFontTx/>
              <a:buAutoNum type="alphaLcPeriod"/>
            </a:pPr>
            <a:endParaRPr lang="it-IT" sz="2400" dirty="0"/>
          </a:p>
          <a:p>
            <a:pPr marL="609600" indent="-609600">
              <a:buFontTx/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1076</Words>
  <PresentationFormat>Presentazione su schermo (4:3)</PresentationFormat>
  <Paragraphs>284</Paragraphs>
  <Slides>34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Tema di Office</vt:lpstr>
      <vt:lpstr> Università degli Studi di Macerata Facoltà di Scienze della formazione</vt:lpstr>
      <vt:lpstr>AUTISMO: IPOTESI EZIOLOGICHE E SINTOMATOLOGIA</vt:lpstr>
      <vt:lpstr> POSIZIONI</vt:lpstr>
      <vt:lpstr>EZIOLOGIA</vt:lpstr>
      <vt:lpstr>IPOTESI  EZIOPATOGENETICHE </vt:lpstr>
      <vt:lpstr>IPOTESI  EZIOPATOGENETICHE </vt:lpstr>
      <vt:lpstr>IPOTESI   PSICOGENE </vt:lpstr>
      <vt:lpstr>IPOTESI  PSICOGENE </vt:lpstr>
      <vt:lpstr>IPOTESI PSICOGENE</vt:lpstr>
      <vt:lpstr>IPOTESI  PSICOGENE </vt:lpstr>
      <vt:lpstr>IPOTESI PSICOGENE</vt:lpstr>
      <vt:lpstr>CRITERI DIAGNOSTICI</vt:lpstr>
      <vt:lpstr>CRITERI DIAGNOSTICI</vt:lpstr>
      <vt:lpstr>CRITERI DIAGNOSTICI</vt:lpstr>
      <vt:lpstr>SENSORIALITÀ E CONDOTTE</vt:lpstr>
      <vt:lpstr>COMUNICAZIONE E CONDOTTE</vt:lpstr>
      <vt:lpstr>GESTO E CONDOTTE</vt:lpstr>
      <vt:lpstr>SINTOMI DELLO STATO AUTISTICO</vt:lpstr>
      <vt:lpstr>Sintomi: Disturbi della Motricità</vt:lpstr>
      <vt:lpstr>Sintomi: disfunzioni percettive</vt:lpstr>
      <vt:lpstr>Sintomi: Disturbi psicologici </vt:lpstr>
      <vt:lpstr>Sintomi:  Disturbo/disordine della comunicazione</vt:lpstr>
      <vt:lpstr>Sintomi: Patologie del linguaggio verbale</vt:lpstr>
      <vt:lpstr>Sintomi:patologie del gioco</vt:lpstr>
      <vt:lpstr>Sintomi:condotte inadeguate</vt:lpstr>
      <vt:lpstr>INDICATORI  PER LA DIAGNOSI FUNZIONALE PRECOCE DELL’AUTISMO P. Crispiani, 1999</vt:lpstr>
      <vt:lpstr>INDICATORI PER LA DIAGNOSI FUNZIONALE PRECOCE DELL’AUTISMO P. Crispiani, 1999</vt:lpstr>
      <vt:lpstr>STRUMENTI DIAGNOSTICI TEST DIAGNOSTICO DELL’AUTISMO  (adatt. Rendle-Short)</vt:lpstr>
      <vt:lpstr>STRUMENTI DIAGNOSTICI  TEST DIAGNOSTICO DELL’AUTISMO  (adatt. Rendle-Short)</vt:lpstr>
      <vt:lpstr>STRUMENTI DIAGNOSTICI  SCALA BRETONNEAU</vt:lpstr>
      <vt:lpstr>STRUMENTI DIAGNOSTICI  SCALA BRETONNEAU</vt:lpstr>
      <vt:lpstr>STRUMENTI DIAGNOSTICI  SCALA BRETONNEAU</vt:lpstr>
      <vt:lpstr>STRUMENTI DIAGNOSTICI  SCALA BRETONNEAU</vt:lpstr>
      <vt:lpstr>STRUMENTI DIAGNOSTICI  SCALA BRETONNEAU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IPOTESI  EZIOPATOLOGICHE </dc:title>
  <dc:creator>Angela</dc:creator>
  <cp:lastModifiedBy>Angela</cp:lastModifiedBy>
  <cp:revision>20</cp:revision>
  <dcterms:created xsi:type="dcterms:W3CDTF">2011-03-23T20:19:00Z</dcterms:created>
  <dcterms:modified xsi:type="dcterms:W3CDTF">2011-03-27T20:11:02Z</dcterms:modified>
</cp:coreProperties>
</file>