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61" r:id="rId14"/>
    <p:sldId id="262" r:id="rId15"/>
    <p:sldId id="263" r:id="rId16"/>
    <p:sldId id="264" r:id="rId17"/>
    <p:sldId id="265" r:id="rId18"/>
    <p:sldId id="266" r:id="rId19"/>
    <p:sldId id="268" r:id="rId20"/>
    <p:sldId id="267" r:id="rId21"/>
    <p:sldId id="269" r:id="rId22"/>
    <p:sldId id="271" r:id="rId23"/>
    <p:sldId id="272" r:id="rId24"/>
    <p:sldId id="273" r:id="rId2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42910" y="1214422"/>
            <a:ext cx="7772400" cy="189865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b="1" cap="all" dirty="0" smtClean="0"/>
              <a:t/>
            </a:r>
            <a:br>
              <a:rPr lang="it-IT" sz="2800" b="1" cap="all" dirty="0" smtClean="0"/>
            </a:br>
            <a:r>
              <a:rPr lang="it-IT" sz="2800" b="1" cap="all" dirty="0" smtClean="0"/>
              <a:t>Università degli Studi di Macerata</a:t>
            </a:r>
            <a:r>
              <a:rPr lang="it-IT" sz="2800" cap="all" dirty="0" smtClean="0"/>
              <a:t/>
            </a:r>
            <a:br>
              <a:rPr lang="it-IT" sz="2800" cap="all" dirty="0" smtClean="0"/>
            </a:br>
            <a:r>
              <a:rPr lang="it-IT" sz="2800" cap="all" dirty="0" smtClean="0"/>
              <a:t>Facoltà di Scienze della formazione</a:t>
            </a: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71472" y="3500438"/>
            <a:ext cx="7786742" cy="2138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SCIENZE DELLA FORMAZIONE PRIMARIA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DIDATTICA  SPECIALE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A.A. 2010/11     II Semestre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071934" y="1285860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SINDROME AUTISTICA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QUADRO GENERALE DEL FENOMENO E STORIA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SOMMARIO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La parabola teorica</a:t>
            </a:r>
          </a:p>
          <a:p>
            <a:pPr>
              <a:buNone/>
            </a:pPr>
            <a:r>
              <a:rPr lang="it-IT" sz="2400" dirty="0" smtClean="0"/>
              <a:t>Il fenomeno: definizioni</a:t>
            </a:r>
          </a:p>
          <a:p>
            <a:pPr>
              <a:buNone/>
            </a:pPr>
            <a:r>
              <a:rPr lang="it-IT" sz="2400" dirty="0" smtClean="0"/>
              <a:t>La diffusione</a:t>
            </a:r>
          </a:p>
          <a:p>
            <a:pPr>
              <a:buNone/>
            </a:pPr>
            <a:r>
              <a:rPr lang="it-IT" sz="2400" dirty="0" smtClean="0"/>
              <a:t>La triade autistica</a:t>
            </a:r>
          </a:p>
          <a:p>
            <a:pPr>
              <a:buNone/>
            </a:pPr>
            <a:r>
              <a:rPr lang="it-IT" sz="2400" dirty="0" smtClean="0"/>
              <a:t>Il percorso storico</a:t>
            </a: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cap="all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la parabola teorica</a:t>
            </a:r>
            <a:r>
              <a:rPr lang="it-IT" sz="2800" cap="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800" cap="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Numerosi studi interpretativi</a:t>
            </a:r>
          </a:p>
          <a:p>
            <a:pPr>
              <a:buFontTx/>
              <a:buChar char="-"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Postazione del tutto singolare</a:t>
            </a:r>
          </a:p>
          <a:p>
            <a:pPr>
              <a:buFontTx/>
              <a:buChar char="-"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Molteplici ipotesi sulla sua natura e genesi</a:t>
            </a:r>
          </a:p>
          <a:p>
            <a:endParaRPr lang="it-IT" sz="24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cap="all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/>
            </a:r>
            <a:br>
              <a:rPr lang="it-IT" cap="all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</a:br>
            <a:r>
              <a:rPr lang="it-IT" sz="3100" cap="all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la parabola teorica</a:t>
            </a:r>
            <a:r>
              <a:rPr lang="it-IT" cap="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cap="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Successione nel tempo di teorie e definizioni</a:t>
            </a:r>
          </a:p>
          <a:p>
            <a:pPr>
              <a:buNone/>
            </a:pPr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Demenza, oligofrenia</a:t>
            </a:r>
          </a:p>
          <a:p>
            <a:pPr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psicosi simbiotica</a:t>
            </a:r>
          </a:p>
          <a:p>
            <a:pPr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psicosi acuta irreversibile</a:t>
            </a:r>
          </a:p>
          <a:p>
            <a:pPr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bambino atipico</a:t>
            </a:r>
          </a:p>
          <a:p>
            <a:pPr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forma precoce schizofrenia infantile</a:t>
            </a:r>
          </a:p>
          <a:p>
            <a:pPr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sindromi autistiche</a:t>
            </a:r>
          </a:p>
          <a:p>
            <a:pPr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condotte autistiche/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autistiformi</a:t>
            </a:r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disturbo a spettro autistico</a:t>
            </a:r>
          </a:p>
          <a:p>
            <a:pPr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disturbo generalizzato dello sviluppo</a:t>
            </a:r>
          </a:p>
          <a:p>
            <a:pPr>
              <a:buFontTx/>
              <a:buChar char="•"/>
            </a:pPr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cap="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cap="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3100" cap="all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la parabola teorica</a:t>
            </a:r>
            <a:r>
              <a:rPr lang="it-IT" cap="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cap="all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Oligofrenie: dal greco </a:t>
            </a:r>
            <a:r>
              <a:rPr lang="it-IT" sz="2400" i="1" dirty="0" err="1" smtClean="0">
                <a:latin typeface="+mj-lt"/>
                <a:ea typeface="Verdana" pitchFamily="34" charset="0"/>
                <a:cs typeface="Verdana" pitchFamily="34" charset="0"/>
              </a:rPr>
              <a:t>oligo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, poco, e </a:t>
            </a:r>
            <a:r>
              <a:rPr lang="it-IT" sz="2400" i="1" dirty="0" err="1" smtClean="0">
                <a:latin typeface="+mj-lt"/>
                <a:ea typeface="Verdana" pitchFamily="34" charset="0"/>
                <a:cs typeface="Verdana" pitchFamily="34" charset="0"/>
              </a:rPr>
              <a:t>phren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, mente </a:t>
            </a:r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Demenza precoce:classe psicosi endogene funzionali </a:t>
            </a:r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Psicosi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: dal greco </a:t>
            </a:r>
            <a:r>
              <a:rPr lang="it-IT" sz="2400" i="1" dirty="0" err="1" smtClean="0">
                <a:latin typeface="+mj-lt"/>
                <a:ea typeface="Verdana" pitchFamily="34" charset="0"/>
                <a:cs typeface="Verdana" pitchFamily="34" charset="0"/>
              </a:rPr>
              <a:t>psychè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, anima, e </a:t>
            </a:r>
            <a:r>
              <a:rPr lang="it-IT" sz="2400" i="1" dirty="0" err="1" smtClean="0">
                <a:latin typeface="+mj-lt"/>
                <a:ea typeface="Verdana" pitchFamily="34" charset="0"/>
                <a:cs typeface="Verdana" pitchFamily="34" charset="0"/>
              </a:rPr>
              <a:t>-osis</a:t>
            </a:r>
            <a:r>
              <a:rPr lang="it-IT" sz="2400" i="1" dirty="0" smtClean="0">
                <a:latin typeface="+mj-lt"/>
                <a:ea typeface="Verdana" pitchFamily="34" charset="0"/>
                <a:cs typeface="Verdana" pitchFamily="34" charset="0"/>
              </a:rPr>
              <a:t>,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 malattia mentale o follia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parabola teorica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70C0"/>
                </a:solidFill>
                <a:latin typeface="+mj-lt"/>
              </a:rPr>
              <a:t>Oligofrenie</a:t>
            </a:r>
            <a:r>
              <a:rPr lang="it-IT" sz="2400" dirty="0" smtClean="0">
                <a:latin typeface="+mj-lt"/>
              </a:rPr>
              <a:t>: I</a:t>
            </a:r>
            <a:r>
              <a:rPr lang="it-IT" sz="2400" i="1" dirty="0" smtClean="0">
                <a:latin typeface="+mj-lt"/>
                <a:cs typeface="Times New Roman" pitchFamily="18" charset="0"/>
              </a:rPr>
              <a:t>nsufficienza mentale, frenastenia, </a:t>
            </a:r>
            <a:r>
              <a:rPr lang="it-IT" sz="2400" i="1" dirty="0" err="1" smtClean="0">
                <a:latin typeface="+mj-lt"/>
                <a:cs typeface="Times New Roman" pitchFamily="18" charset="0"/>
              </a:rPr>
              <a:t>ipofrenia</a:t>
            </a:r>
            <a:r>
              <a:rPr lang="it-IT" sz="2400" i="1" dirty="0" smtClean="0">
                <a:latin typeface="+mj-lt"/>
                <a:cs typeface="Times New Roman" pitchFamily="18" charset="0"/>
              </a:rPr>
              <a:t>, deficienza mentale</a:t>
            </a:r>
            <a:r>
              <a:rPr lang="it-IT" sz="2400" dirty="0" smtClean="0">
                <a:latin typeface="+mj-lt"/>
              </a:rPr>
              <a:t> </a:t>
            </a:r>
          </a:p>
          <a:p>
            <a:pPr algn="ctr">
              <a:buNone/>
            </a:pPr>
            <a:endParaRPr lang="it-IT" sz="2400" dirty="0" smtClean="0">
              <a:latin typeface="+mj-lt"/>
            </a:endParaRPr>
          </a:p>
          <a:p>
            <a:r>
              <a:rPr lang="it-IT" sz="2400" dirty="0" smtClean="0">
                <a:latin typeface="+mj-lt"/>
                <a:cs typeface="Times New Roman" pitchFamily="18" charset="0"/>
              </a:rPr>
              <a:t>attuale definizione: </a:t>
            </a:r>
            <a:r>
              <a:rPr lang="it-IT" sz="2400" i="1" dirty="0" smtClean="0">
                <a:latin typeface="+mj-lt"/>
                <a:cs typeface="Times New Roman" pitchFamily="18" charset="0"/>
              </a:rPr>
              <a:t>ritardo mentale</a:t>
            </a:r>
            <a:r>
              <a:rPr lang="it-IT" sz="2400" dirty="0" smtClean="0">
                <a:latin typeface="+mj-lt"/>
              </a:rPr>
              <a:t>  - DSM</a:t>
            </a:r>
          </a:p>
          <a:p>
            <a:r>
              <a:rPr lang="it-IT" sz="2400" dirty="0" smtClean="0">
                <a:latin typeface="+mj-lt"/>
                <a:cs typeface="Arial" charset="0"/>
              </a:rPr>
              <a:t>difetto dell’intelligenza dipendente da un insufficiente sviluppo o da un rallentamento delle capacità intellettive per cause prenatali (congenite, ereditarie),perinatali e postnatali di diversissima natura. </a:t>
            </a:r>
          </a:p>
          <a:p>
            <a:r>
              <a:rPr lang="it-IT" sz="2400" dirty="0" smtClean="0">
                <a:latin typeface="+mj-lt"/>
                <a:cs typeface="Arial" charset="0"/>
              </a:rPr>
              <a:t>Distinto dalla demenza</a:t>
            </a:r>
            <a:endParaRPr lang="it-IT" sz="2400" dirty="0" smtClean="0">
              <a:latin typeface="+mj-lt"/>
            </a:endParaRPr>
          </a:p>
          <a:p>
            <a:endParaRPr lang="it-IT" sz="4000" b="1" dirty="0" smtClean="0">
              <a:latin typeface="Arial" charset="0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parabola teorica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b="1" dirty="0" smtClean="0">
                <a:latin typeface="+mj-lt"/>
                <a:cs typeface="Arial" charset="0"/>
              </a:rPr>
              <a:t>Grado di gravità ritardo mentale – DSM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Arial" charset="0"/>
              </a:rPr>
              <a:t>gravissimo</a:t>
            </a:r>
            <a:r>
              <a:rPr lang="it-IT" sz="2400" dirty="0" smtClean="0">
                <a:latin typeface="+mj-lt"/>
                <a:cs typeface="Arial" charset="0"/>
              </a:rPr>
              <a:t> (QI inferiore a 20 – ex </a:t>
            </a:r>
            <a:r>
              <a:rPr lang="it-IT" sz="2400" i="1" dirty="0" smtClean="0">
                <a:latin typeface="+mj-lt"/>
                <a:cs typeface="Arial" charset="0"/>
              </a:rPr>
              <a:t>idiozia</a:t>
            </a:r>
            <a:r>
              <a:rPr lang="it-IT" sz="2400" dirty="0" smtClean="0">
                <a:latin typeface="+mj-lt"/>
                <a:cs typeface="Arial" charset="0"/>
              </a:rPr>
              <a:t>);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Arial" charset="0"/>
              </a:rPr>
              <a:t>grave</a:t>
            </a:r>
            <a:r>
              <a:rPr lang="it-IT" sz="2400" dirty="0" smtClean="0">
                <a:latin typeface="+mj-lt"/>
                <a:cs typeface="Arial" charset="0"/>
              </a:rPr>
              <a:t> (QI da 20 a 35  - ex </a:t>
            </a:r>
            <a:r>
              <a:rPr lang="it-IT" sz="2400" i="1" dirty="0" smtClean="0">
                <a:latin typeface="+mj-lt"/>
                <a:cs typeface="Arial" charset="0"/>
              </a:rPr>
              <a:t>imbecillità</a:t>
            </a:r>
            <a:r>
              <a:rPr lang="it-IT" sz="2400" dirty="0" smtClean="0">
                <a:latin typeface="+mj-lt"/>
                <a:cs typeface="Arial" charset="0"/>
              </a:rPr>
              <a:t>);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Arial" charset="0"/>
              </a:rPr>
              <a:t>moderato</a:t>
            </a:r>
            <a:r>
              <a:rPr lang="it-IT" sz="2400" dirty="0" smtClean="0">
                <a:latin typeface="+mj-lt"/>
                <a:cs typeface="Arial" charset="0"/>
              </a:rPr>
              <a:t> (QI da 35 a 50 anche </a:t>
            </a:r>
            <a:r>
              <a:rPr lang="it-IT" sz="2400" i="1" dirty="0" smtClean="0">
                <a:latin typeface="+mj-lt"/>
                <a:cs typeface="Arial" charset="0"/>
              </a:rPr>
              <a:t>debolezza mentale </a:t>
            </a:r>
            <a:r>
              <a:rPr lang="it-IT" sz="2400" dirty="0" smtClean="0">
                <a:latin typeface="+mj-lt"/>
                <a:cs typeface="Arial" charset="0"/>
              </a:rPr>
              <a:t>o</a:t>
            </a:r>
            <a:r>
              <a:rPr lang="it-IT" sz="2400" i="1" dirty="0" smtClean="0">
                <a:latin typeface="+mj-lt"/>
                <a:cs typeface="Arial" charset="0"/>
              </a:rPr>
              <a:t> </a:t>
            </a:r>
            <a:r>
              <a:rPr lang="it-IT" sz="2400" i="1" dirty="0" err="1" smtClean="0">
                <a:latin typeface="+mj-lt"/>
                <a:cs typeface="Arial" charset="0"/>
              </a:rPr>
              <a:t>debilità</a:t>
            </a:r>
            <a:r>
              <a:rPr lang="it-IT" sz="2400" dirty="0" smtClean="0">
                <a:latin typeface="+mj-lt"/>
                <a:cs typeface="Arial" charset="0"/>
              </a:rPr>
              <a:t>);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Arial" charset="0"/>
              </a:rPr>
              <a:t>lieve</a:t>
            </a:r>
            <a:r>
              <a:rPr lang="it-IT" sz="2400" dirty="0" smtClean="0">
                <a:latin typeface="+mj-lt"/>
                <a:cs typeface="Arial" charset="0"/>
              </a:rPr>
              <a:t> (QI da 50 a 70 o </a:t>
            </a:r>
            <a:r>
              <a:rPr lang="it-IT" sz="2400" i="1" dirty="0" smtClean="0">
                <a:latin typeface="+mj-lt"/>
                <a:cs typeface="Arial" charset="0"/>
              </a:rPr>
              <a:t>subnormalità)</a:t>
            </a:r>
            <a:r>
              <a:rPr lang="it-IT" sz="2400" dirty="0" smtClean="0">
                <a:latin typeface="+mj-lt"/>
                <a:cs typeface="Arial" charset="0"/>
              </a:rPr>
              <a:t>. </a:t>
            </a:r>
            <a:endParaRPr lang="it-IT" sz="2400" dirty="0" smtClean="0">
              <a:latin typeface="+mj-lt"/>
            </a:endParaRPr>
          </a:p>
          <a:p>
            <a:pPr>
              <a:buNone/>
            </a:pPr>
            <a:r>
              <a:rPr lang="it-IT" b="1" dirty="0" smtClean="0">
                <a:latin typeface="Arial" charset="0"/>
                <a:cs typeface="Arial" charset="0"/>
              </a:rPr>
              <a:t> </a:t>
            </a:r>
            <a:endParaRPr lang="it-IT" b="1" dirty="0" smtClean="0">
              <a:latin typeface="Times New Roman" pitchFamily="18" charset="0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cap="all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la parabola teorica</a:t>
            </a:r>
            <a:r>
              <a:rPr lang="it-IT" sz="2400" cap="all" dirty="0" smtClean="0">
                <a:ea typeface="Verdana" pitchFamily="34" charset="0"/>
                <a:cs typeface="Verdana" pitchFamily="34" charset="0"/>
              </a:rPr>
              <a:t/>
            </a:r>
            <a:br>
              <a:rPr lang="it-IT" sz="2400" cap="all" dirty="0" smtClean="0">
                <a:ea typeface="Verdana" pitchFamily="34" charset="0"/>
                <a:cs typeface="Verdana" pitchFamily="34" charset="0"/>
              </a:rPr>
            </a:b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spcBef>
                <a:spcPct val="50000"/>
              </a:spcBef>
              <a:buNone/>
            </a:pPr>
            <a:r>
              <a:rPr lang="it-IT" sz="2800" b="1" dirty="0" smtClean="0">
                <a:latin typeface="+mj-lt"/>
                <a:cs typeface="Arial" charset="0"/>
              </a:rPr>
              <a:t>Grado di gravità ritardo mentale - DSM </a:t>
            </a:r>
            <a:endParaRPr lang="it-IT" sz="2800" b="1" dirty="0" smtClean="0">
              <a:latin typeface="+mj-lt"/>
            </a:endParaRPr>
          </a:p>
          <a:p>
            <a:pPr>
              <a:spcBef>
                <a:spcPct val="50000"/>
              </a:spcBef>
              <a:buNone/>
            </a:pPr>
            <a:r>
              <a:rPr lang="it-IT" sz="2800" b="1" dirty="0" smtClean="0">
                <a:latin typeface="+mj-lt"/>
                <a:cs typeface="Arial" charset="0"/>
              </a:rPr>
              <a:t>Inadeguatezza del funzionamento adattivo in diverse aree: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800" dirty="0" smtClean="0">
                <a:latin typeface="+mj-lt"/>
                <a:cs typeface="Arial" charset="0"/>
              </a:rPr>
              <a:t>attività sociale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800" dirty="0" smtClean="0">
                <a:latin typeface="+mj-lt"/>
                <a:cs typeface="Arial" charset="0"/>
              </a:rPr>
              <a:t>responsabilità sociale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800" dirty="0" smtClean="0">
                <a:latin typeface="+mj-lt"/>
                <a:cs typeface="Arial" charset="0"/>
              </a:rPr>
              <a:t>comunicazione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800" dirty="0" smtClean="0">
                <a:latin typeface="+mj-lt"/>
                <a:cs typeface="Arial" charset="0"/>
              </a:rPr>
              <a:t>attività della vita quotidiana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800" dirty="0" smtClean="0">
                <a:latin typeface="+mj-lt"/>
                <a:cs typeface="Arial" charset="0"/>
              </a:rPr>
              <a:t>indipendenza personale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800" dirty="0" smtClean="0">
                <a:latin typeface="+mj-lt"/>
                <a:cs typeface="Arial" charset="0"/>
              </a:rPr>
              <a:t>autosufficienza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cap="all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la parabola teorica</a:t>
            </a:r>
            <a:r>
              <a:rPr lang="it-IT" sz="2800" cap="all" dirty="0" smtClean="0">
                <a:ea typeface="Verdana" pitchFamily="34" charset="0"/>
                <a:cs typeface="Verdana" pitchFamily="34" charset="0"/>
              </a:rPr>
              <a:t/>
            </a:r>
            <a:br>
              <a:rPr lang="it-IT" sz="2800" cap="all" dirty="0" smtClean="0">
                <a:ea typeface="Verdana" pitchFamily="34" charset="0"/>
                <a:cs typeface="Verdana" pitchFamily="34" charset="0"/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b="1" dirty="0" smtClean="0">
                <a:latin typeface="+mj-lt"/>
                <a:cs typeface="Arial" charset="0"/>
              </a:rPr>
              <a:t>Fattori </a:t>
            </a:r>
            <a:r>
              <a:rPr lang="it-IT" sz="2400" b="1" dirty="0" err="1" smtClean="0">
                <a:latin typeface="+mj-lt"/>
                <a:cs typeface="Arial" charset="0"/>
              </a:rPr>
              <a:t>eziopatologici</a:t>
            </a:r>
            <a:r>
              <a:rPr lang="it-IT" sz="2400" b="1" dirty="0" smtClean="0">
                <a:latin typeface="+mj-lt"/>
                <a:cs typeface="Arial" charset="0"/>
              </a:rPr>
              <a:t> responsabili del ritardo </a:t>
            </a:r>
            <a:endParaRPr lang="it-IT" sz="2400" b="1" dirty="0" smtClean="0">
              <a:latin typeface="+mj-lt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Arial" charset="0"/>
              </a:rPr>
              <a:t>prenatali/ congeniti </a:t>
            </a:r>
            <a:r>
              <a:rPr lang="it-IT" sz="2400" dirty="0" smtClean="0">
                <a:latin typeface="+mj-lt"/>
                <a:cs typeface="Arial" charset="0"/>
              </a:rPr>
              <a:t>: </a:t>
            </a:r>
            <a:r>
              <a:rPr lang="it-IT" sz="2400" dirty="0" smtClean="0">
                <a:latin typeface="+mj-lt"/>
                <a:cs typeface="Times New Roman" pitchFamily="18" charset="0"/>
              </a:rPr>
              <a:t>infezioni dell’embrione/</a:t>
            </a:r>
            <a:r>
              <a:rPr lang="it-IT" sz="2400" dirty="0" smtClean="0">
                <a:latin typeface="+mj-lt"/>
                <a:cs typeface="Arial" charset="0"/>
              </a:rPr>
              <a:t>alterazione esistente fin dalla cellula-uovo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Arial" charset="0"/>
              </a:rPr>
              <a:t>perinatali:</a:t>
            </a:r>
            <a:r>
              <a:rPr lang="it-IT" sz="2400" dirty="0" smtClean="0">
                <a:latin typeface="+mj-lt"/>
                <a:cs typeface="Times New Roman" pitchFamily="18" charset="0"/>
              </a:rPr>
              <a:t>traumi ostetrici o ad asfissia del bambino </a:t>
            </a:r>
            <a:endParaRPr lang="it-IT" sz="2400" dirty="0" smtClean="0">
              <a:latin typeface="+mj-lt"/>
              <a:cs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Arial" charset="0"/>
              </a:rPr>
              <a:t>postnatali: </a:t>
            </a:r>
            <a:r>
              <a:rPr lang="it-IT" sz="2400" dirty="0" smtClean="0">
                <a:latin typeface="+mj-lt"/>
                <a:cs typeface="Times New Roman" pitchFamily="18" charset="0"/>
              </a:rPr>
              <a:t>effetto di malattie sopraggiunte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cap="all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la parabola teorica</a:t>
            </a:r>
            <a:r>
              <a:rPr lang="it-IT" sz="2800" cap="all" dirty="0" smtClean="0">
                <a:ea typeface="Verdana" pitchFamily="34" charset="0"/>
                <a:cs typeface="Verdana" pitchFamily="34" charset="0"/>
              </a:rPr>
              <a:t/>
            </a:r>
            <a:br>
              <a:rPr lang="it-IT" sz="2800" cap="all" dirty="0" smtClean="0">
                <a:ea typeface="Verdana" pitchFamily="34" charset="0"/>
                <a:cs typeface="Verdana" pitchFamily="34" charset="0"/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sz="2400" dirty="0" smtClean="0">
                <a:solidFill>
                  <a:srgbClr val="0070C0"/>
                </a:solidFill>
                <a:latin typeface="+mj-lt"/>
              </a:rPr>
              <a:t>Demenza precoce: </a:t>
            </a:r>
            <a:r>
              <a:rPr lang="it-IT" sz="2400" dirty="0" smtClean="0">
                <a:latin typeface="+mj-lt"/>
                <a:cs typeface="Times New Roman" pitchFamily="18" charset="0"/>
              </a:rPr>
              <a:t>classe psicosi endogene funzionali</a:t>
            </a:r>
            <a:r>
              <a:rPr lang="it-IT" sz="2400" dirty="0" smtClean="0">
                <a:latin typeface="+mj-lt"/>
              </a:rPr>
              <a:t> </a:t>
            </a:r>
          </a:p>
          <a:p>
            <a:pPr>
              <a:buNone/>
            </a:pPr>
            <a:endParaRPr lang="it-IT" sz="2400" dirty="0" smtClean="0">
              <a:latin typeface="+mj-lt"/>
            </a:endParaRPr>
          </a:p>
          <a:p>
            <a:r>
              <a:rPr lang="it-IT" sz="2400" dirty="0" smtClean="0">
                <a:latin typeface="+mj-lt"/>
                <a:cs typeface="Arial" charset="0"/>
              </a:rPr>
              <a:t>un indebolimento delle facoltà intellettive dovuto alla morte di un numero rilevante di cellule della corteccia cerebrale.</a:t>
            </a:r>
            <a:endParaRPr lang="it-IT" sz="2400" dirty="0" smtClean="0">
              <a:latin typeface="+mj-lt"/>
            </a:endParaRPr>
          </a:p>
          <a:p>
            <a:r>
              <a:rPr lang="it-IT" sz="2400" dirty="0" smtClean="0">
                <a:latin typeface="+mj-lt"/>
                <a:cs typeface="Arial" charset="0"/>
              </a:rPr>
              <a:t>distinto da ritardo</a:t>
            </a:r>
            <a:endParaRPr lang="it-IT" sz="2400" dirty="0" smtClean="0">
              <a:latin typeface="+mj-lt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cap="all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la parabola teorica</a:t>
            </a:r>
            <a:r>
              <a:rPr lang="it-IT" sz="2800" cap="all" dirty="0" smtClean="0">
                <a:ea typeface="Verdana" pitchFamily="34" charset="0"/>
                <a:cs typeface="Verdana" pitchFamily="34" charset="0"/>
              </a:rPr>
              <a:t/>
            </a:r>
            <a:br>
              <a:rPr lang="it-IT" sz="2800" cap="all" dirty="0" smtClean="0">
                <a:ea typeface="Verdana" pitchFamily="34" charset="0"/>
                <a:cs typeface="Verdana" pitchFamily="34" charset="0"/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1497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ct val="50000"/>
              </a:spcBef>
              <a:buNone/>
            </a:pPr>
            <a:r>
              <a:rPr lang="it-IT" sz="2400" dirty="0" smtClean="0">
                <a:latin typeface="+mj-lt"/>
                <a:cs typeface="Arial" charset="0"/>
              </a:rPr>
              <a:t>Schizofrenia: (dal greco </a:t>
            </a:r>
            <a:r>
              <a:rPr lang="it-IT" sz="2400" i="1" dirty="0" err="1" smtClean="0">
                <a:latin typeface="+mj-lt"/>
                <a:cs typeface="Arial" charset="0"/>
              </a:rPr>
              <a:t>schizo</a:t>
            </a:r>
            <a:r>
              <a:rPr lang="it-IT" sz="2400" dirty="0" smtClean="0">
                <a:latin typeface="+mj-lt"/>
                <a:cs typeface="Arial" charset="0"/>
              </a:rPr>
              <a:t>, scindere e </a:t>
            </a:r>
            <a:r>
              <a:rPr lang="it-IT" sz="2400" i="1" dirty="0" err="1" smtClean="0">
                <a:latin typeface="+mj-lt"/>
                <a:cs typeface="Arial" charset="0"/>
              </a:rPr>
              <a:t>phren</a:t>
            </a:r>
            <a:r>
              <a:rPr lang="it-IT" sz="2400" dirty="0" smtClean="0">
                <a:latin typeface="+mj-lt"/>
                <a:cs typeface="Arial" charset="0"/>
              </a:rPr>
              <a:t>, mente), forme differenziate, e</a:t>
            </a:r>
            <a:r>
              <a:rPr lang="it-IT" sz="2400" dirty="0" smtClean="0">
                <a:latin typeface="+mj-lt"/>
              </a:rPr>
              <a:t>sclude cause esterne</a:t>
            </a:r>
          </a:p>
          <a:p>
            <a:pPr>
              <a:spcBef>
                <a:spcPct val="50000"/>
              </a:spcBef>
            </a:pPr>
            <a:r>
              <a:rPr lang="it-IT" sz="2400" dirty="0" smtClean="0">
                <a:latin typeface="+mj-lt"/>
                <a:cs typeface="Arial" charset="0"/>
              </a:rPr>
              <a:t>tratti comuni</a:t>
            </a:r>
            <a:r>
              <a:rPr lang="it-IT" sz="2400" dirty="0" smtClean="0">
                <a:latin typeface="+mj-lt"/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Arial" charset="0"/>
              </a:rPr>
              <a:t>dissociazione</a:t>
            </a:r>
            <a:r>
              <a:rPr lang="it-IT" sz="2400" dirty="0" smtClean="0">
                <a:latin typeface="+mj-lt"/>
              </a:rPr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Arial" charset="0"/>
              </a:rPr>
              <a:t>autismo</a:t>
            </a:r>
            <a:r>
              <a:rPr lang="it-IT" sz="2400" dirty="0" smtClean="0">
                <a:latin typeface="+mj-lt"/>
              </a:rPr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Arial" charset="0"/>
              </a:rPr>
              <a:t>disturbi dell’affettività</a:t>
            </a:r>
            <a:endParaRPr lang="it-IT" sz="2400" dirty="0" smtClean="0">
              <a:latin typeface="+mj-lt"/>
              <a:cs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Times New Roman" pitchFamily="18" charset="0"/>
              </a:rPr>
              <a:t>disturbi della personalità</a:t>
            </a:r>
            <a:r>
              <a:rPr lang="it-IT" sz="2400" dirty="0" smtClean="0">
                <a:latin typeface="+mj-lt"/>
                <a:cs typeface="Times New Roman" pitchFamily="18" charset="0"/>
              </a:rPr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Times New Roman" pitchFamily="18" charset="0"/>
              </a:rPr>
              <a:t>allucinazioni</a:t>
            </a:r>
            <a:r>
              <a:rPr lang="it-IT" sz="2400" dirty="0" smtClean="0">
                <a:latin typeface="+mj-lt"/>
                <a:cs typeface="Times New Roman" pitchFamily="18" charset="0"/>
              </a:rPr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Times New Roman" pitchFamily="18" charset="0"/>
              </a:rPr>
              <a:t>deliri</a:t>
            </a:r>
            <a:r>
              <a:rPr lang="it-IT" sz="2400" dirty="0" smtClean="0">
                <a:latin typeface="+mj-lt"/>
                <a:cs typeface="Times New Roman" pitchFamily="18" charset="0"/>
              </a:rPr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i="1" dirty="0" smtClean="0">
                <a:latin typeface="+mj-lt"/>
                <a:cs typeface="Times New Roman" pitchFamily="18" charset="0"/>
              </a:rPr>
              <a:t>disturbi del linguaggio</a:t>
            </a:r>
            <a:r>
              <a:rPr lang="it-IT" sz="2400" dirty="0" smtClean="0">
                <a:latin typeface="+mj-lt"/>
                <a:cs typeface="Times New Roman" pitchFamily="18" charset="0"/>
              </a:rPr>
              <a:t> </a:t>
            </a:r>
            <a:endParaRPr lang="it-IT" sz="2400" b="1" dirty="0" smtClean="0"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cap="all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la parabola teorica</a:t>
            </a:r>
            <a:r>
              <a:rPr lang="it-IT" sz="2800" cap="all" dirty="0" smtClean="0">
                <a:ea typeface="Verdana" pitchFamily="34" charset="0"/>
                <a:cs typeface="Verdana" pitchFamily="34" charset="0"/>
              </a:rPr>
              <a:t/>
            </a:r>
            <a:br>
              <a:rPr lang="it-IT" sz="2800" cap="all" dirty="0" smtClean="0">
                <a:ea typeface="Verdana" pitchFamily="34" charset="0"/>
                <a:cs typeface="Verdana" pitchFamily="34" charset="0"/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600" b="1" dirty="0" smtClean="0">
                <a:latin typeface="+mj-lt"/>
              </a:rPr>
              <a:t> </a:t>
            </a:r>
            <a:r>
              <a:rPr lang="it-IT" sz="2600" dirty="0" smtClean="0">
                <a:solidFill>
                  <a:srgbClr val="0070C0"/>
                </a:solidFill>
                <a:latin typeface="+mj-lt"/>
              </a:rPr>
              <a:t>Psicosi:</a:t>
            </a:r>
            <a:r>
              <a:rPr lang="it-IT" sz="2600" dirty="0" smtClean="0">
                <a:latin typeface="+mj-lt"/>
                <a:cs typeface="Times New Roman" pitchFamily="18" charset="0"/>
              </a:rPr>
              <a:t>perdita più o meno totale della capacità di comprendere il significato della realtà in cui si vive e di mantenere tra sé e la realtà un rapporto di sintonia sufficiente a consentire un comportamento autonomo e responsabile nell’ambito culturale in cui vive. </a:t>
            </a:r>
          </a:p>
          <a:p>
            <a:pPr>
              <a:buNone/>
            </a:pPr>
            <a:endParaRPr lang="it-IT" sz="2600" dirty="0" smtClean="0">
              <a:latin typeface="+mj-lt"/>
              <a:cs typeface="Times New Roman" pitchFamily="18" charset="0"/>
            </a:endParaRPr>
          </a:p>
          <a:p>
            <a:r>
              <a:rPr lang="it-IT" sz="2600" dirty="0" smtClean="0">
                <a:latin typeface="+mj-lt"/>
                <a:cs typeface="Times New Roman" pitchFamily="18" charset="0"/>
              </a:rPr>
              <a:t>autismo = psicosi reattive </a:t>
            </a:r>
          </a:p>
          <a:p>
            <a:r>
              <a:rPr lang="it-IT" sz="2600" dirty="0" smtClean="0">
                <a:latin typeface="+mj-lt"/>
                <a:cs typeface="Arial" charset="0"/>
              </a:rPr>
              <a:t>DIFFERENZIAZIONE EZIOLOGIA ORGANICA/EZIOLOGIA AMBIENTALE MOLTO INCERTA</a:t>
            </a:r>
            <a:r>
              <a:rPr lang="it-IT" sz="2600" dirty="0" smtClean="0">
                <a:latin typeface="+mj-lt"/>
              </a:rPr>
              <a:t>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FENOMENO: DEFINIZIONI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it-IT" sz="4400" dirty="0" smtClean="0">
                <a:solidFill>
                  <a:srgbClr val="0070C0"/>
                </a:solidFill>
              </a:rPr>
              <a:t>Definizioni nei manuali</a:t>
            </a:r>
          </a:p>
          <a:p>
            <a:pPr algn="ctr">
              <a:buNone/>
            </a:pPr>
            <a:endParaRPr lang="it-IT" sz="4400" dirty="0" smtClean="0">
              <a:solidFill>
                <a:srgbClr val="0070C0"/>
              </a:solidFill>
            </a:endParaRPr>
          </a:p>
          <a:p>
            <a:pPr algn="ctr">
              <a:spcBef>
                <a:spcPct val="50000"/>
              </a:spcBef>
              <a:buNone/>
            </a:pPr>
            <a:r>
              <a:rPr lang="en-GB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DSM – IV  E </a:t>
            </a:r>
            <a:r>
              <a:rPr lang="it-IT" sz="3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ICD – 10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DISTURBO GENERALIZZATO DELLO SVILUPPO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SINDROME AUTISTICA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DISTURBO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RETT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DISTURBO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ASPERGER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DISTURBO DISINTEGRATO DELLA FANCIULLEZZA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DISTURBO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GENER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SVILUPPO N.A.S.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SINDROME IPERATTIVA CON R.M. E MOVIMENTI STEREOTIPATI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SINDROME DISINTEGRATIVA DELL’INFANZIA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ALTRE SINDROMI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FENOMENO: DEFINIZIONI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>
                <a:latin typeface="+mj-lt"/>
              </a:rPr>
              <a:t>Definizione attuale</a:t>
            </a:r>
          </a:p>
          <a:p>
            <a:pPr algn="ctr">
              <a:buNone/>
            </a:pPr>
            <a:endParaRPr lang="it-IT" sz="2400" dirty="0" smtClean="0">
              <a:latin typeface="+mj-lt"/>
            </a:endParaRPr>
          </a:p>
          <a:p>
            <a:pPr algn="ctr">
              <a:buNone/>
            </a:pPr>
            <a:endParaRPr lang="it-IT" sz="2400" dirty="0" smtClean="0">
              <a:latin typeface="+mj-lt"/>
            </a:endParaRPr>
          </a:p>
          <a:p>
            <a:pPr algn="ctr">
              <a:buNone/>
            </a:pPr>
            <a:r>
              <a:rPr lang="it-IT" sz="2800" dirty="0" smtClean="0">
                <a:solidFill>
                  <a:srgbClr val="FF0000"/>
                </a:solidFill>
                <a:latin typeface="+mj-lt"/>
                <a:ea typeface="Verdana" pitchFamily="34" charset="0"/>
                <a:cs typeface="Verdana" pitchFamily="34" charset="0"/>
              </a:rPr>
              <a:t>SINDROME NEURO-BIOLOGICA DIFFUSA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IL FENOMENO: DEFINIZIONI</a:t>
            </a: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b="1" dirty="0" smtClean="0">
                <a:latin typeface="+mj-lt"/>
                <a:ea typeface="Verdana" pitchFamily="34" charset="0"/>
                <a:cs typeface="Verdana" pitchFamily="34" charset="0"/>
              </a:rPr>
              <a:t>SINDROME</a:t>
            </a:r>
          </a:p>
          <a:p>
            <a:pPr algn="ctr">
              <a:buNone/>
            </a:pPr>
            <a:r>
              <a:rPr lang="it-IT" sz="2400" b="1" dirty="0" smtClean="0">
                <a:latin typeface="+mj-lt"/>
                <a:ea typeface="Verdana" pitchFamily="34" charset="0"/>
                <a:cs typeface="Verdana" pitchFamily="34" charset="0"/>
              </a:rPr>
              <a:t>complesso di sintomi </a:t>
            </a:r>
          </a:p>
          <a:p>
            <a:pPr algn="ctr">
              <a:buNone/>
            </a:pPr>
            <a:endParaRPr lang="it-IT" sz="2400" b="1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algn="ctr">
              <a:spcBef>
                <a:spcPct val="50000"/>
              </a:spcBef>
              <a:buNone/>
            </a:pPr>
            <a:r>
              <a:rPr lang="it-IT" sz="2400" b="1" dirty="0" smtClean="0">
                <a:latin typeface="+mj-lt"/>
                <a:ea typeface="Verdana" pitchFamily="34" charset="0"/>
                <a:cs typeface="Verdana" pitchFamily="34" charset="0"/>
              </a:rPr>
              <a:t>NEURO-BIOLOGICA</a:t>
            </a:r>
          </a:p>
          <a:p>
            <a:pPr algn="ctr">
              <a:spcBef>
                <a:spcPct val="50000"/>
              </a:spcBef>
              <a:buNone/>
            </a:pPr>
            <a:r>
              <a:rPr lang="it-IT" sz="2400" b="1" dirty="0" smtClean="0">
                <a:latin typeface="+mj-lt"/>
                <a:ea typeface="Verdana" pitchFamily="34" charset="0"/>
                <a:cs typeface="Verdana" pitchFamily="34" charset="0"/>
              </a:rPr>
              <a:t>fenomeni biologici del sistema nervoso</a:t>
            </a:r>
          </a:p>
          <a:p>
            <a:pPr algn="ctr">
              <a:spcBef>
                <a:spcPct val="50000"/>
              </a:spcBef>
              <a:buNone/>
            </a:pPr>
            <a:endParaRPr lang="it-IT" sz="2400" b="1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algn="ctr">
              <a:spcBef>
                <a:spcPct val="50000"/>
              </a:spcBef>
              <a:buNone/>
            </a:pPr>
            <a:r>
              <a:rPr lang="it-IT" sz="2400" b="1" dirty="0" smtClean="0">
                <a:latin typeface="+mj-lt"/>
                <a:ea typeface="Verdana" pitchFamily="34" charset="0"/>
                <a:cs typeface="Verdana" pitchFamily="34" charset="0"/>
              </a:rPr>
              <a:t>DIFFUSA</a:t>
            </a:r>
          </a:p>
          <a:p>
            <a:pPr algn="ctr">
              <a:spcBef>
                <a:spcPct val="50000"/>
              </a:spcBef>
              <a:buNone/>
            </a:pPr>
            <a:r>
              <a:rPr lang="it-IT" sz="2400" b="1" dirty="0" smtClean="0">
                <a:latin typeface="+mj-lt"/>
                <a:ea typeface="Verdana" pitchFamily="34" charset="0"/>
                <a:cs typeface="Verdana" pitchFamily="34" charset="0"/>
              </a:rPr>
              <a:t>estesa su più aree funzionali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IL FENOMENO: DEFINIZIONI</a:t>
            </a: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it-IT" sz="3400" dirty="0" smtClean="0">
                <a:solidFill>
                  <a:srgbClr val="FF0000"/>
                </a:solidFill>
                <a:latin typeface="+mj-lt"/>
                <a:ea typeface="Verdana" pitchFamily="34" charset="0"/>
                <a:cs typeface="Verdana" pitchFamily="34" charset="0"/>
              </a:rPr>
              <a:t>SINDROME NEURO-BIOLOGICA DIFFUSA</a:t>
            </a:r>
          </a:p>
          <a:p>
            <a:endParaRPr lang="it-IT" sz="3400" dirty="0" smtClean="0">
              <a:latin typeface="+mj-lt"/>
            </a:endParaRPr>
          </a:p>
          <a:p>
            <a:pPr algn="ctr">
              <a:buNone/>
            </a:pPr>
            <a:r>
              <a:rPr lang="it-IT" sz="3400" b="1" dirty="0" smtClean="0">
                <a:latin typeface="+mj-lt"/>
                <a:cs typeface="Times New Roman" pitchFamily="18" charset="0"/>
              </a:rPr>
              <a:t> </a:t>
            </a:r>
            <a:r>
              <a:rPr lang="it-IT" sz="3400" dirty="0" smtClean="0">
                <a:latin typeface="+mj-lt"/>
                <a:ea typeface="Verdana" pitchFamily="34" charset="0"/>
                <a:cs typeface="Verdana" pitchFamily="34" charset="0"/>
              </a:rPr>
              <a:t>un tipo di alterazione dello sviluppo, </a:t>
            </a:r>
          </a:p>
          <a:p>
            <a:pPr algn="ctr">
              <a:buNone/>
            </a:pPr>
            <a:r>
              <a:rPr lang="it-IT" sz="3400" dirty="0" smtClean="0">
                <a:latin typeface="+mj-lt"/>
                <a:ea typeface="Verdana" pitchFamily="34" charset="0"/>
                <a:cs typeface="Verdana" pitchFamily="34" charset="0"/>
              </a:rPr>
              <a:t>	che dura per tutta la vita, </a:t>
            </a:r>
          </a:p>
          <a:p>
            <a:pPr algn="ctr">
              <a:buNone/>
            </a:pPr>
            <a:r>
              <a:rPr lang="it-IT" sz="3400" dirty="0" smtClean="0">
                <a:latin typeface="+mj-lt"/>
                <a:ea typeface="Verdana" pitchFamily="34" charset="0"/>
                <a:cs typeface="Verdana" pitchFamily="34" charset="0"/>
              </a:rPr>
              <a:t>che impedisce all’individuo di comprendere adeguatamente ciò che vede, ciò che ascolta e, in generale, ciò che avverte e percepisce con i sensi.</a:t>
            </a:r>
          </a:p>
          <a:p>
            <a:pPr algn="ctr">
              <a:spcBef>
                <a:spcPct val="50000"/>
              </a:spcBef>
              <a:buNone/>
            </a:pPr>
            <a:r>
              <a:rPr lang="it-IT" sz="3400" dirty="0" smtClean="0">
                <a:solidFill>
                  <a:srgbClr val="FF0000"/>
                </a:solidFill>
                <a:latin typeface="+mj-lt"/>
                <a:ea typeface="Verdana" pitchFamily="34" charset="0"/>
                <a:cs typeface="Verdana" pitchFamily="34" charset="0"/>
              </a:rPr>
              <a:t>Compromissione </a:t>
            </a:r>
          </a:p>
          <a:p>
            <a:pPr lvl="3" algn="just">
              <a:spcBef>
                <a:spcPct val="50000"/>
              </a:spcBef>
              <a:buFontTx/>
              <a:buChar char="•"/>
            </a:pPr>
            <a:r>
              <a:rPr lang="it-IT" sz="3400" dirty="0" smtClean="0">
                <a:latin typeface="+mj-lt"/>
                <a:ea typeface="Verdana" pitchFamily="34" charset="0"/>
                <a:cs typeface="Verdana" pitchFamily="34" charset="0"/>
              </a:rPr>
              <a:t>generalizzata </a:t>
            </a:r>
          </a:p>
          <a:p>
            <a:pPr lvl="3" algn="just">
              <a:spcBef>
                <a:spcPct val="50000"/>
              </a:spcBef>
              <a:buFontTx/>
              <a:buChar char="•"/>
            </a:pPr>
            <a:r>
              <a:rPr lang="it-IT" sz="3400" dirty="0" smtClean="0">
                <a:latin typeface="+mj-lt"/>
                <a:ea typeface="Verdana" pitchFamily="34" charset="0"/>
                <a:cs typeface="Verdana" pitchFamily="34" charset="0"/>
              </a:rPr>
              <a:t>qualitativa </a:t>
            </a:r>
          </a:p>
          <a:p>
            <a:pPr lvl="3" algn="just">
              <a:spcBef>
                <a:spcPct val="50000"/>
              </a:spcBef>
              <a:buFontTx/>
              <a:buChar char="•"/>
            </a:pPr>
            <a:r>
              <a:rPr lang="it-IT" sz="3400" dirty="0" smtClean="0">
                <a:latin typeface="+mj-lt"/>
                <a:ea typeface="Verdana" pitchFamily="34" charset="0"/>
                <a:cs typeface="Verdana" pitchFamily="34" charset="0"/>
              </a:rPr>
              <a:t>ad esordio precoce</a:t>
            </a:r>
          </a:p>
          <a:p>
            <a:pPr algn="ctr"/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IL FENOMENO: DEFINIZIONI</a:t>
            </a:r>
            <a:r>
              <a:rPr lang="it-IT" dirty="0" smtClean="0">
                <a:solidFill>
                  <a:srgbClr val="FF0000"/>
                </a:solidFill>
              </a:rPr>
              <a:t/>
            </a:r>
            <a:br>
              <a:rPr lang="it-IT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70C0"/>
                </a:solidFill>
                <a:latin typeface="+mj-lt"/>
              </a:rPr>
              <a:t>Autismi</a:t>
            </a:r>
          </a:p>
          <a:p>
            <a:pPr algn="ctr">
              <a:buNone/>
            </a:pPr>
            <a:endParaRPr lang="it-IT" sz="2400" dirty="0" smtClean="0">
              <a:solidFill>
                <a:srgbClr val="0070C0"/>
              </a:solidFill>
              <a:latin typeface="+mj-lt"/>
            </a:endParaRPr>
          </a:p>
          <a:p>
            <a:pPr algn="ctr">
              <a:buFontTx/>
              <a:buNone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Presenti in </a:t>
            </a:r>
          </a:p>
          <a:p>
            <a:pPr algn="ctr">
              <a:buFontTx/>
              <a:buNone/>
            </a:pPr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CELEBROLESIONI</a:t>
            </a:r>
          </a:p>
          <a:p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CO-MORBIDITA’ PSICHICHE</a:t>
            </a:r>
          </a:p>
          <a:p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FORMA SPECIFICA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La diffusione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50000"/>
              </a:spcBef>
              <a:buFontTx/>
              <a:buChar char="•"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uno per mille della popolazione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cinque su millecinquecento per le forme correlate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tra lo 0,02% e lo 0,01% della popolazione, con un rapporto di 1 a 4 tra femmine e maschi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 trend di crescita del fenomeno.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diffusione (altre fonti)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in ogni stato e in ogni regione del mondo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in tutte le razze, religioni, livelli economici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si manifesta nell’infanzia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colpisce una o due persone ogni mille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tre o quattro volte più comune nei bambini che nelle bambine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le bambine tendono ad avere sintomi più gravi e minor intelligenza.</a:t>
            </a:r>
          </a:p>
          <a:p>
            <a:endParaRPr lang="it-IT" sz="2400" dirty="0">
              <a:latin typeface="+mj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triade autistica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it-IT" sz="2400" dirty="0" smtClean="0">
                <a:latin typeface="+mj-lt"/>
              </a:rPr>
              <a:t>Condotte somatiche generali</a:t>
            </a:r>
            <a:br>
              <a:rPr lang="it-IT" sz="2400" dirty="0" smtClean="0">
                <a:latin typeface="+mj-lt"/>
              </a:rPr>
            </a:br>
            <a:r>
              <a:rPr lang="it-IT" sz="2400" dirty="0" smtClean="0">
                <a:latin typeface="+mj-lt"/>
              </a:rPr>
              <a:t>da zero a tre anni</a:t>
            </a:r>
          </a:p>
          <a:p>
            <a:pPr algn="ctr">
              <a:lnSpc>
                <a:spcPct val="90000"/>
              </a:lnSpc>
              <a:buNone/>
            </a:pPr>
            <a:endParaRPr lang="it-IT" sz="2400" i="1" dirty="0" smtClean="0">
              <a:latin typeface="+mj-lt"/>
            </a:endParaRPr>
          </a:p>
          <a:p>
            <a:pPr algn="ctr">
              <a:lnSpc>
                <a:spcPct val="90000"/>
              </a:lnSpc>
              <a:buNone/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TRIADE   AUTISTICA</a:t>
            </a:r>
          </a:p>
          <a:p>
            <a:pPr>
              <a:lnSpc>
                <a:spcPct val="90000"/>
              </a:lnSpc>
              <a:buFontTx/>
              <a:buNone/>
            </a:pPr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lvl="1">
              <a:lnSpc>
                <a:spcPct val="90000"/>
              </a:lnSpc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Comunicazione</a:t>
            </a:r>
          </a:p>
          <a:p>
            <a:pPr lvl="1">
              <a:lnSpc>
                <a:spcPct val="90000"/>
              </a:lnSpc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Interazione</a:t>
            </a:r>
          </a:p>
          <a:p>
            <a:pPr lvl="1">
              <a:lnSpc>
                <a:spcPct val="90000"/>
              </a:lnSpc>
            </a:pP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Immaginazione</a:t>
            </a:r>
          </a:p>
          <a:p>
            <a:pPr lvl="1">
              <a:lnSpc>
                <a:spcPct val="90000"/>
              </a:lnSpc>
            </a:pPr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it-IT" sz="2400" dirty="0" smtClean="0"/>
              <a:t>Corredi concettuali:</a:t>
            </a:r>
          </a:p>
          <a:p>
            <a:pPr>
              <a:lnSpc>
                <a:spcPct val="90000"/>
              </a:lnSpc>
            </a:pPr>
            <a:r>
              <a:rPr lang="it-IT" sz="2400" dirty="0" smtClean="0"/>
              <a:t>SPETTRO AUTISTICO</a:t>
            </a:r>
          </a:p>
          <a:p>
            <a:pPr>
              <a:lnSpc>
                <a:spcPct val="90000"/>
              </a:lnSpc>
            </a:pPr>
            <a:r>
              <a:rPr lang="it-IT" sz="2400" dirty="0" smtClean="0"/>
              <a:t>CONTINUUM</a:t>
            </a:r>
          </a:p>
          <a:p>
            <a:pPr lvl="1">
              <a:lnSpc>
                <a:spcPct val="90000"/>
              </a:lnSpc>
            </a:pPr>
            <a:endParaRPr lang="it-IT" sz="24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lvl="1">
              <a:lnSpc>
                <a:spcPct val="90000"/>
              </a:lnSpc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lnSpc>
                <a:spcPct val="90000"/>
              </a:lnSpc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percorso storico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07209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lvl="0" algn="ctr">
              <a:buNone/>
            </a:pPr>
            <a:r>
              <a:rPr lang="it-IT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4400" dirty="0" smtClean="0">
                <a:solidFill>
                  <a:srgbClr val="0070C0"/>
                </a:solidFill>
                <a:latin typeface="+mj-lt"/>
                <a:ea typeface="Verdana" pitchFamily="34" charset="0"/>
                <a:cs typeface="Verdana" pitchFamily="34" charset="0"/>
              </a:rPr>
              <a:t>1943   -   LEO   KANNER</a:t>
            </a:r>
          </a:p>
          <a:p>
            <a:pPr lvl="0">
              <a:buNone/>
            </a:pPr>
            <a:r>
              <a:rPr lang="it-IT" sz="3800" dirty="0" smtClean="0">
                <a:latin typeface="+mj-lt"/>
                <a:ea typeface="Verdana" pitchFamily="34" charset="0"/>
                <a:cs typeface="Verdana" pitchFamily="34" charset="0"/>
              </a:rPr>
              <a:t/>
            </a:r>
            <a:br>
              <a:rPr lang="it-IT" sz="3800" dirty="0" smtClean="0">
                <a:latin typeface="+mj-lt"/>
                <a:ea typeface="Verdana" pitchFamily="34" charset="0"/>
                <a:cs typeface="Verdana" pitchFamily="34" charset="0"/>
              </a:rPr>
            </a:br>
            <a:r>
              <a:rPr lang="it-IT" sz="4400" dirty="0" smtClean="0">
                <a:latin typeface="+mj-lt"/>
                <a:ea typeface="Verdana" pitchFamily="34" charset="0"/>
                <a:cs typeface="Verdana" pitchFamily="34" charset="0"/>
              </a:rPr>
              <a:t> </a:t>
            </a:r>
            <a:r>
              <a:rPr lang="it-IT" sz="4400" i="1" dirty="0" smtClean="0">
                <a:latin typeface="+mj-lt"/>
                <a:ea typeface="Verdana" pitchFamily="34" charset="0"/>
                <a:cs typeface="Verdana" pitchFamily="34" charset="0"/>
              </a:rPr>
              <a:t>AUTISMO   INFANTILE   PRECOCE</a:t>
            </a:r>
            <a:r>
              <a:rPr lang="it-IT" sz="4400" dirty="0" smtClean="0">
                <a:latin typeface="+mj-lt"/>
              </a:rPr>
              <a:t/>
            </a:r>
            <a:br>
              <a:rPr lang="it-IT" sz="4400" dirty="0" smtClean="0">
                <a:latin typeface="+mj-lt"/>
              </a:rPr>
            </a:br>
            <a:r>
              <a:rPr lang="it-IT" sz="4400" dirty="0" smtClean="0">
                <a:latin typeface="+mj-lt"/>
                <a:ea typeface="Verdana" pitchFamily="34" charset="0"/>
                <a:cs typeface="Verdana" pitchFamily="34" charset="0"/>
              </a:rPr>
              <a:t>USO  NON  COMUNICATIVO  LINGUAGGIO</a:t>
            </a:r>
          </a:p>
          <a:p>
            <a:pPr lvl="0">
              <a:buNone/>
            </a:pPr>
            <a:endParaRPr lang="it-IT" sz="38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sz="3800" dirty="0" smtClean="0">
                <a:latin typeface="+mj-lt"/>
                <a:ea typeface="Verdana" pitchFamily="34" charset="0"/>
                <a:cs typeface="Verdana" pitchFamily="34" charset="0"/>
              </a:rPr>
              <a:t> RITARDO  LINGUISTICO</a:t>
            </a:r>
          </a:p>
          <a:p>
            <a:r>
              <a:rPr lang="it-IT" sz="3800" dirty="0" smtClean="0">
                <a:latin typeface="+mj-lt"/>
                <a:ea typeface="Verdana" pitchFamily="34" charset="0"/>
                <a:cs typeface="Verdana" pitchFamily="34" charset="0"/>
              </a:rPr>
              <a:t> ECOLALIA  RITARDATA</a:t>
            </a:r>
          </a:p>
          <a:p>
            <a:r>
              <a:rPr lang="it-IT" sz="3800" dirty="0" smtClean="0">
                <a:latin typeface="+mj-lt"/>
                <a:ea typeface="Verdana" pitchFamily="34" charset="0"/>
                <a:cs typeface="Verdana" pitchFamily="34" charset="0"/>
              </a:rPr>
              <a:t> INVERSIONI  PRONOMINALI</a:t>
            </a:r>
          </a:p>
          <a:p>
            <a:r>
              <a:rPr lang="it-IT" sz="3800" dirty="0" smtClean="0">
                <a:latin typeface="+mj-lt"/>
                <a:ea typeface="Verdana" pitchFamily="34" charset="0"/>
                <a:cs typeface="Verdana" pitchFamily="34" charset="0"/>
              </a:rPr>
              <a:t> GIOCHI  RIPETITIVI – STEREOTIPATI</a:t>
            </a:r>
          </a:p>
          <a:p>
            <a:r>
              <a:rPr lang="it-IT" sz="3800" dirty="0" smtClean="0">
                <a:latin typeface="+mj-lt"/>
                <a:ea typeface="Verdana" pitchFamily="34" charset="0"/>
                <a:cs typeface="Verdana" pitchFamily="34" charset="0"/>
              </a:rPr>
              <a:t> AVVERSIONE  AI  CAMBIAMENTI</a:t>
            </a:r>
          </a:p>
          <a:p>
            <a:r>
              <a:rPr lang="it-IT" sz="3800" dirty="0" smtClean="0">
                <a:latin typeface="+mj-lt"/>
                <a:ea typeface="Verdana" pitchFamily="34" charset="0"/>
                <a:cs typeface="Verdana" pitchFamily="34" charset="0"/>
              </a:rPr>
              <a:t> SCARSA-ASSENTE  IMMAGINAZIONE</a:t>
            </a:r>
          </a:p>
          <a:p>
            <a:r>
              <a:rPr lang="it-IT" sz="3800" dirty="0" smtClean="0">
                <a:latin typeface="+mj-lt"/>
                <a:ea typeface="Verdana" pitchFamily="34" charset="0"/>
                <a:cs typeface="Verdana" pitchFamily="34" charset="0"/>
              </a:rPr>
              <a:t> RIPETIZIONE  RITUALE  CONDOTTE</a:t>
            </a:r>
          </a:p>
          <a:p>
            <a:r>
              <a:rPr lang="it-IT" sz="3800" dirty="0" smtClean="0">
                <a:latin typeface="+mj-lt"/>
                <a:ea typeface="Verdana" pitchFamily="34" charset="0"/>
                <a:cs typeface="Verdana" pitchFamily="34" charset="0"/>
              </a:rPr>
              <a:t> TENDENZA  ALL’ISOLAMENTO</a:t>
            </a:r>
          </a:p>
          <a:p>
            <a:r>
              <a:rPr lang="it-IT" sz="3800" dirty="0" smtClean="0">
                <a:latin typeface="+mj-lt"/>
                <a:ea typeface="Verdana" pitchFamily="34" charset="0"/>
                <a:cs typeface="Verdana" pitchFamily="34" charset="0"/>
              </a:rPr>
              <a:t> ASSENZA  SEGNI  SOMATICI  E   NEUROLOGICI</a:t>
            </a:r>
          </a:p>
          <a:p>
            <a:pPr>
              <a:buNone/>
            </a:pPr>
            <a:r>
              <a:rPr lang="it-IT" sz="3800" dirty="0" smtClean="0">
                <a:latin typeface="+mj-lt"/>
                <a:ea typeface="Verdana" pitchFamily="34" charset="0"/>
                <a:cs typeface="Verdana" pitchFamily="34" charset="0"/>
              </a:rPr>
              <a:t> </a:t>
            </a:r>
            <a:endParaRPr lang="it-IT" sz="3800" dirty="0" smtClean="0">
              <a:latin typeface="+mj-lt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Il percorso storico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1">
              <a:buNone/>
            </a:pPr>
            <a:r>
              <a:rPr lang="it-IT" i="1" dirty="0" smtClean="0">
                <a:latin typeface="+mj-lt"/>
                <a:ea typeface="Verdana" pitchFamily="34" charset="0"/>
                <a:cs typeface="Verdana" pitchFamily="34" charset="0"/>
              </a:rPr>
              <a:t>DISTURBO  CONGENITO  CONTATTO  AFFETTIVO</a:t>
            </a:r>
          </a:p>
          <a:p>
            <a:pPr lvl="1">
              <a:buNone/>
            </a:pPr>
            <a:endParaRPr lang="it-IT" i="1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lvl="1"/>
            <a:r>
              <a:rPr lang="it-IT" sz="2200" i="1" dirty="0" smtClean="0">
                <a:latin typeface="+mj-lt"/>
                <a:ea typeface="Verdana" pitchFamily="34" charset="0"/>
                <a:cs typeface="Verdana" pitchFamily="34" charset="0"/>
              </a:rPr>
              <a:t>deficit  sviluppo  relazionale</a:t>
            </a:r>
            <a:endParaRPr lang="it-IT" sz="22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lvl="1"/>
            <a:r>
              <a:rPr lang="it-IT" sz="2200" i="1" dirty="0" smtClean="0">
                <a:latin typeface="+mj-lt"/>
                <a:ea typeface="Verdana" pitchFamily="34" charset="0"/>
                <a:cs typeface="Verdana" pitchFamily="34" charset="0"/>
              </a:rPr>
              <a:t>distinzione  da  schizofrenia</a:t>
            </a:r>
            <a:endParaRPr lang="it-IT" sz="22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lvl="1"/>
            <a:r>
              <a:rPr lang="it-IT" sz="2200" i="1" dirty="0" smtClean="0">
                <a:latin typeface="+mj-lt"/>
                <a:ea typeface="Verdana" pitchFamily="34" charset="0"/>
                <a:cs typeface="Verdana" pitchFamily="34" charset="0"/>
              </a:rPr>
              <a:t>genitori  molto  intelligenti</a:t>
            </a:r>
            <a:endParaRPr lang="it-IT" sz="22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lvl="1"/>
            <a:r>
              <a:rPr lang="it-IT" sz="2200" i="1" dirty="0" smtClean="0">
                <a:latin typeface="+mj-lt"/>
                <a:ea typeface="Verdana" pitchFamily="34" charset="0"/>
                <a:cs typeface="Verdana" pitchFamily="34" charset="0"/>
              </a:rPr>
              <a:t>genitori  freddi</a:t>
            </a:r>
            <a:endParaRPr lang="it-IT" sz="22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percorso storico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514350" lvl="0" indent="-514350" algn="ctr">
              <a:buAutoNum type="alphaUcPeriod" startAt="8"/>
            </a:pPr>
            <a:r>
              <a:rPr lang="it-IT" sz="3400" dirty="0" smtClean="0">
                <a:solidFill>
                  <a:srgbClr val="0070C0"/>
                </a:solidFill>
                <a:latin typeface="+mj-lt"/>
                <a:ea typeface="Verdana" pitchFamily="34" charset="0"/>
                <a:cs typeface="Verdana" pitchFamily="34" charset="0"/>
              </a:rPr>
              <a:t>ASPERGER</a:t>
            </a: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</a:br>
            <a:r>
              <a:rPr lang="it-IT" sz="2400" dirty="0" smtClean="0">
                <a:latin typeface="+mj-lt"/>
                <a:ea typeface="Verdana" pitchFamily="34" charset="0"/>
                <a:cs typeface="Verdana" pitchFamily="34" charset="0"/>
              </a:rPr>
              <a:t> </a:t>
            </a:r>
            <a:r>
              <a:rPr lang="it-IT" sz="3400" i="1" dirty="0" smtClean="0">
                <a:latin typeface="+mj-lt"/>
                <a:ea typeface="Verdana" pitchFamily="34" charset="0"/>
                <a:cs typeface="Verdana" pitchFamily="34" charset="0"/>
              </a:rPr>
              <a:t>PSICOPATIA   AUTISTICA</a:t>
            </a:r>
          </a:p>
          <a:p>
            <a:pPr marL="514350" lvl="0" indent="-514350" algn="ctr">
              <a:buAutoNum type="alphaUcPeriod" startAt="8"/>
            </a:pPr>
            <a:endParaRPr lang="it-IT" sz="3400" dirty="0" smtClean="0">
              <a:solidFill>
                <a:srgbClr val="0070C0"/>
              </a:solidFill>
              <a:latin typeface="+mj-lt"/>
              <a:ea typeface="Verdana" pitchFamily="34" charset="0"/>
              <a:cs typeface="Verdana" pitchFamily="34" charset="0"/>
            </a:endParaRPr>
          </a:p>
          <a:p>
            <a:pPr marL="514350" indent="-514350"/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LIMITATO  REPERTORIO  INTERESSI</a:t>
            </a:r>
          </a:p>
          <a:p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 DESIDERIO  </a:t>
            </a:r>
            <a:r>
              <a:rPr lang="it-IT" sz="3100" dirty="0" err="1" smtClean="0">
                <a:latin typeface="+mj-lt"/>
                <a:ea typeface="Verdana" pitchFamily="34" charset="0"/>
                <a:cs typeface="Verdana" pitchFamily="34" charset="0"/>
              </a:rPr>
              <a:t>DI</a:t>
            </a:r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  ABITUDINARIETA’</a:t>
            </a:r>
          </a:p>
          <a:p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 ASSENZA  CONTATTO  OCULARE</a:t>
            </a:r>
          </a:p>
          <a:p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 INESPRESSIVITA’  FACCIALE – GESTUALE</a:t>
            </a:r>
          </a:p>
          <a:p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 ISOLE  </a:t>
            </a:r>
            <a:r>
              <a:rPr lang="it-IT" sz="3100" dirty="0" err="1" smtClean="0">
                <a:latin typeface="+mj-lt"/>
                <a:ea typeface="Verdana" pitchFamily="34" charset="0"/>
                <a:cs typeface="Verdana" pitchFamily="34" charset="0"/>
              </a:rPr>
              <a:t>DI</a:t>
            </a:r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  ABILITA’</a:t>
            </a:r>
          </a:p>
          <a:p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 ABILITA’  DA  </a:t>
            </a:r>
            <a:r>
              <a:rPr lang="it-IT" sz="3100" i="1" dirty="0" smtClean="0">
                <a:latin typeface="+mj-lt"/>
                <a:ea typeface="Verdana" pitchFamily="34" charset="0"/>
                <a:cs typeface="Verdana" pitchFamily="34" charset="0"/>
              </a:rPr>
              <a:t>IDIOT  SAVANT</a:t>
            </a:r>
            <a:endParaRPr lang="it-IT" sz="31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 MEMORIA  MECCANICA</a:t>
            </a:r>
          </a:p>
          <a:p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 INTERESSE  PER  PARTI  </a:t>
            </a:r>
            <a:r>
              <a:rPr lang="it-IT" sz="3100" dirty="0" err="1" smtClean="0">
                <a:latin typeface="+mj-lt"/>
                <a:ea typeface="Verdana" pitchFamily="34" charset="0"/>
                <a:cs typeface="Verdana" pitchFamily="34" charset="0"/>
              </a:rPr>
              <a:t>DI</a:t>
            </a:r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  OGGETTI</a:t>
            </a:r>
          </a:p>
          <a:p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 NON  RITARDO  LINGUISTICO</a:t>
            </a:r>
          </a:p>
          <a:p>
            <a:pPr>
              <a:buNone/>
            </a:pPr>
            <a:r>
              <a:rPr lang="it-IT" dirty="0" smtClean="0">
                <a:latin typeface="+mj-lt"/>
                <a:ea typeface="Verdana" pitchFamily="34" charset="0"/>
                <a:cs typeface="Verdana" pitchFamily="34" charset="0"/>
              </a:rPr>
              <a:t> </a:t>
            </a:r>
            <a:endParaRPr lang="it-IT" dirty="0" smtClean="0">
              <a:latin typeface="+mj-lt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Il percorso storico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0066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it-IT" sz="3800" dirty="0" smtClean="0">
                <a:solidFill>
                  <a:srgbClr val="0070C0"/>
                </a:solidFill>
                <a:latin typeface="+mj-lt"/>
                <a:ea typeface="Verdana" pitchFamily="34" charset="0"/>
                <a:cs typeface="Verdana" pitchFamily="34" charset="0"/>
              </a:rPr>
              <a:t>M. </a:t>
            </a:r>
            <a:r>
              <a:rPr lang="it-IT" sz="3800" dirty="0" err="1" smtClean="0">
                <a:solidFill>
                  <a:srgbClr val="0070C0"/>
                </a:solidFill>
                <a:latin typeface="+mj-lt"/>
                <a:ea typeface="Verdana" pitchFamily="34" charset="0"/>
                <a:cs typeface="Verdana" pitchFamily="34" charset="0"/>
              </a:rPr>
              <a:t>Zappella</a:t>
            </a:r>
            <a:endParaRPr lang="it-IT" sz="3800" dirty="0" smtClean="0">
              <a:solidFill>
                <a:srgbClr val="0070C0"/>
              </a:solidFill>
              <a:latin typeface="+mj-lt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it-IT" sz="3800" dirty="0" smtClean="0">
                <a:latin typeface="+mj-lt"/>
                <a:ea typeface="Verdana" pitchFamily="34" charset="0"/>
                <a:cs typeface="Verdana" pitchFamily="34" charset="0"/>
              </a:rPr>
              <a:t>Natura plurale</a:t>
            </a:r>
          </a:p>
          <a:p>
            <a:pPr algn="ctr">
              <a:buNone/>
            </a:pPr>
            <a:endParaRPr lang="it-IT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it-IT" dirty="0" smtClean="0">
                <a:latin typeface="+mj-lt"/>
                <a:ea typeface="Verdana" pitchFamily="34" charset="0"/>
                <a:cs typeface="Verdana" pitchFamily="34" charset="0"/>
              </a:rPr>
              <a:t> </a:t>
            </a:r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EZIOLOGIA PLURALE</a:t>
            </a:r>
          </a:p>
          <a:p>
            <a:pPr marL="287338" indent="-287338"/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DECORSI DIFFERENTI</a:t>
            </a:r>
          </a:p>
          <a:p>
            <a:pPr marL="287338" indent="-287338"/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DIVERSE DISABILITA’</a:t>
            </a:r>
          </a:p>
          <a:p>
            <a:pPr marL="287338" indent="-287338" algn="ctr">
              <a:buNone/>
            </a:pPr>
            <a:r>
              <a:rPr lang="it-IT" sz="3100" b="1" dirty="0" smtClean="0">
                <a:latin typeface="+mj-lt"/>
                <a:ea typeface="Verdana" pitchFamily="34" charset="0"/>
                <a:cs typeface="Verdana" pitchFamily="34" charset="0"/>
              </a:rPr>
              <a:t>DISTURBI </a:t>
            </a:r>
            <a:r>
              <a:rPr lang="it-IT" sz="3100" b="1" dirty="0" err="1" smtClean="0">
                <a:latin typeface="+mj-lt"/>
                <a:ea typeface="Verdana" pitchFamily="34" charset="0"/>
                <a:cs typeface="Verdana" pitchFamily="34" charset="0"/>
              </a:rPr>
              <a:t>DI</a:t>
            </a:r>
            <a:r>
              <a:rPr lang="it-IT" sz="3100" b="1" dirty="0" smtClean="0">
                <a:latin typeface="+mj-lt"/>
                <a:ea typeface="Verdana" pitchFamily="34" charset="0"/>
                <a:cs typeface="Verdana" pitchFamily="34" charset="0"/>
              </a:rPr>
              <a:t> TIPO AUTISTICO</a:t>
            </a:r>
          </a:p>
          <a:p>
            <a:pPr marL="287338" indent="-287338" algn="ctr">
              <a:buNone/>
            </a:pPr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anche riconducibili a:</a:t>
            </a:r>
          </a:p>
          <a:p>
            <a:pPr marL="287338" indent="-287338"/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disturbi dell’umore a esordio precoce</a:t>
            </a:r>
          </a:p>
          <a:p>
            <a:pPr marL="287338" indent="-287338"/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disturbi </a:t>
            </a:r>
            <a:r>
              <a:rPr lang="it-IT" sz="3100" dirty="0" err="1" smtClean="0">
                <a:latin typeface="+mj-lt"/>
                <a:ea typeface="Verdana" pitchFamily="34" charset="0"/>
                <a:cs typeface="Verdana" pitchFamily="34" charset="0"/>
              </a:rPr>
              <a:t>dismisurativi</a:t>
            </a:r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 con tic complessi</a:t>
            </a:r>
          </a:p>
          <a:p>
            <a:pPr marL="287338" indent="-287338"/>
            <a:r>
              <a:rPr lang="it-IT" sz="3100" dirty="0" smtClean="0">
                <a:latin typeface="+mj-lt"/>
                <a:ea typeface="Verdana" pitchFamily="34" charset="0"/>
                <a:cs typeface="Verdana" pitchFamily="34" charset="0"/>
              </a:rPr>
              <a:t>forme di regressione di tipo autistico</a:t>
            </a:r>
          </a:p>
          <a:p>
            <a:pPr marL="287338" indent="-287338">
              <a:buNone/>
            </a:pPr>
            <a:endParaRPr lang="it-IT" sz="31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endParaRPr lang="it-IT" sz="3100" b="1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endParaRPr lang="it-IT" sz="3100" b="1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algn="ctr">
              <a:buNone/>
            </a:pPr>
            <a:r>
              <a:rPr lang="it-IT" sz="3100" b="1" dirty="0" smtClean="0">
                <a:latin typeface="+mj-lt"/>
                <a:ea typeface="Verdana" pitchFamily="34" charset="0"/>
                <a:cs typeface="Verdana" pitchFamily="34" charset="0"/>
              </a:rPr>
              <a:t>AMPIA ZONA BORDER-LINE</a:t>
            </a:r>
          </a:p>
          <a:p>
            <a:endParaRPr lang="it-IT" dirty="0">
              <a:latin typeface="+mj-lt"/>
            </a:endParaRPr>
          </a:p>
        </p:txBody>
      </p:sp>
      <p:sp>
        <p:nvSpPr>
          <p:cNvPr id="4" name="Line 40"/>
          <p:cNvSpPr>
            <a:spLocks noChangeShapeType="1"/>
          </p:cNvSpPr>
          <p:nvPr/>
        </p:nvSpPr>
        <p:spPr bwMode="auto">
          <a:xfrm>
            <a:off x="4143372" y="4929198"/>
            <a:ext cx="0" cy="53340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688</Words>
  <PresentationFormat>Presentazione su schermo (4:3)</PresentationFormat>
  <Paragraphs>206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5" baseType="lpstr">
      <vt:lpstr>Tema di Office</vt:lpstr>
      <vt:lpstr> Università degli Studi di Macerata Facoltà di Scienze della formazione</vt:lpstr>
      <vt:lpstr>LA SINDROME AUTISTICA QUADRO GENERALE DEL FENOMENO E STORIA</vt:lpstr>
      <vt:lpstr>la parabola teorica </vt:lpstr>
      <vt:lpstr> la parabola teorica  </vt:lpstr>
      <vt:lpstr> la parabola teorica  </vt:lpstr>
      <vt:lpstr>La parabola teorica </vt:lpstr>
      <vt:lpstr>La parabola teorica</vt:lpstr>
      <vt:lpstr>la parabola teorica </vt:lpstr>
      <vt:lpstr>la parabola teorica </vt:lpstr>
      <vt:lpstr>la parabola teorica </vt:lpstr>
      <vt:lpstr>la parabola teorica </vt:lpstr>
      <vt:lpstr>la parabola teorica </vt:lpstr>
      <vt:lpstr>IL FENOMENO: DEFINIZIONI </vt:lpstr>
      <vt:lpstr>IL FENOMENO: DEFINIZIONI </vt:lpstr>
      <vt:lpstr>IL FENOMENO: DEFINIZIONI </vt:lpstr>
      <vt:lpstr>IL FENOMENO: DEFINIZIONI </vt:lpstr>
      <vt:lpstr>IL FENOMENO: DEFINIZIONI </vt:lpstr>
      <vt:lpstr>La diffusione </vt:lpstr>
      <vt:lpstr>La diffusione (altre fonti) </vt:lpstr>
      <vt:lpstr>La triade autistica </vt:lpstr>
      <vt:lpstr>Il percorso storico </vt:lpstr>
      <vt:lpstr>Il percorso storico </vt:lpstr>
      <vt:lpstr>Il percorso storico </vt:lpstr>
      <vt:lpstr>Il percorso storico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Università degli Studi di Macerata Facoltà di Scienze della formazione</dc:title>
  <dc:creator>Angela</dc:creator>
  <cp:lastModifiedBy>Angela</cp:lastModifiedBy>
  <cp:revision>11</cp:revision>
  <dcterms:created xsi:type="dcterms:W3CDTF">2011-03-18T10:22:45Z</dcterms:created>
  <dcterms:modified xsi:type="dcterms:W3CDTF">2011-03-21T08:21:35Z</dcterms:modified>
</cp:coreProperties>
</file>