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6" r:id="rId7"/>
    <p:sldId id="287" r:id="rId8"/>
    <p:sldId id="288" r:id="rId9"/>
    <p:sldId id="261" r:id="rId10"/>
    <p:sldId id="289" r:id="rId11"/>
    <p:sldId id="262" r:id="rId12"/>
    <p:sldId id="263" r:id="rId13"/>
    <p:sldId id="264" r:id="rId14"/>
    <p:sldId id="265" r:id="rId15"/>
    <p:sldId id="28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81" r:id="rId29"/>
    <p:sldId id="278" r:id="rId30"/>
    <p:sldId id="282" r:id="rId31"/>
    <p:sldId id="279" r:id="rId32"/>
    <p:sldId id="283" r:id="rId33"/>
    <p:sldId id="280" r:id="rId34"/>
    <p:sldId id="284" r:id="rId3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25/04/2011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DIAGRAMMA DEGLI INTERVENTI</a:t>
            </a:r>
            <a:endParaRPr lang="it-IT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TRATTAMENTI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(pedagogico,farmacologico,ecc.)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APPROCCI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(sul deficit, sui requisiti, ecologico)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STRATEGIE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(comportamentista,cognitivista,psicodinamiche,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ecologico-plurali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,ecc.)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TRATTAMENTI</a:t>
            </a:r>
            <a:endParaRPr lang="it-IT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FARMACOLOGICO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DIETETICO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PSICOTERAPICO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EDUCATIVO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ECOLOGICO-PLURALE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endParaRPr lang="it-IT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Schopler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Peeters</a:t>
            </a: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Treatment and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Education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Autistic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related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Communication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Handicapped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Children</a:t>
            </a: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Trattamento e pedagogia dei bambini autistici con difficoltà di comunicazione</a:t>
            </a:r>
          </a:p>
          <a:p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it-IT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</a:pP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PROGRAMMA </a:t>
            </a: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APPROCCIO ECOLOGICO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</a:pP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STRATEGIA COMPORTAMENTALE-COGNITIVO (rinforzo, ecc., </a:t>
            </a: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 anche </a:t>
            </a: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modificazione dell’ambiente </a:t>
            </a: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 l’adattamento della </a:t>
            </a:r>
            <a:r>
              <a:rPr lang="it-IT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persona)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TEACCH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NODI TEORICI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1.Modello di interazione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2. Prospettiva di sviluppo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3. Relativismo del comportamento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4. Addestramento alle gerarchie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TEACCH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INTERVENTI PROCEDURALI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Valutazione e diagnosi del caso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Progetto educativo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Consulenza alla famiglia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Consulenza in altre sedi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Sollecitazione dei punti di forza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Apprendimento per imitazione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Sollecitazione di abilità emergenti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Adattamento all’ambiente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Strutturazione del materiale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TEACCH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Semplificazione dei compiti</a:t>
            </a:r>
          </a:p>
          <a:p>
            <a:pPr>
              <a:buNone/>
            </a:pPr>
            <a:r>
              <a:rPr lang="it-IT" sz="2400" dirty="0" smtClean="0"/>
              <a:t>Visualizzazione delle attività</a:t>
            </a:r>
          </a:p>
          <a:p>
            <a:pPr>
              <a:buNone/>
            </a:pPr>
            <a:r>
              <a:rPr lang="it-IT" sz="2400" dirty="0" smtClean="0"/>
              <a:t>Rinforzi</a:t>
            </a:r>
          </a:p>
          <a:p>
            <a:pPr>
              <a:buNone/>
            </a:pPr>
            <a:r>
              <a:rPr lang="it-IT" sz="2400" dirty="0" smtClean="0"/>
              <a:t>Relatività delle acquisizioni</a:t>
            </a:r>
          </a:p>
          <a:p>
            <a:pPr>
              <a:buNone/>
            </a:pPr>
            <a:r>
              <a:rPr lang="it-IT" sz="2400" dirty="0" smtClean="0"/>
              <a:t>Trattamento globale</a:t>
            </a:r>
          </a:p>
          <a:p>
            <a:pPr>
              <a:buNone/>
            </a:pPr>
            <a:r>
              <a:rPr lang="it-IT" sz="2400" dirty="0" smtClean="0"/>
              <a:t>Centralità di bisogni</a:t>
            </a:r>
          </a:p>
          <a:p>
            <a:pPr>
              <a:buNone/>
            </a:pPr>
            <a:r>
              <a:rPr lang="it-IT" sz="2400" dirty="0" smtClean="0"/>
              <a:t>Sollecitazione della motivazione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endParaRPr lang="it-IT" sz="2400" dirty="0">
              <a:solidFill>
                <a:srgbClr val="FF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OBIETTIVI</a:t>
            </a:r>
          </a:p>
          <a:p>
            <a:pPr algn="ctr"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Potenziamento 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 autonomie 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del soggetto.</a:t>
            </a:r>
          </a:p>
          <a:p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Miglioramento della 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qualità della vita personale, sociale, 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nel lavoro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TEACCH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EDUCAZIONE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Educazione dell’imitazione</a:t>
            </a:r>
          </a:p>
          <a:p>
            <a:pPr>
              <a:buNone/>
            </a:pPr>
            <a:r>
              <a:rPr lang="it-IT" sz="2400" dirty="0" smtClean="0"/>
              <a:t>Educazione della percezione</a:t>
            </a:r>
          </a:p>
          <a:p>
            <a:pPr>
              <a:buNone/>
            </a:pPr>
            <a:r>
              <a:rPr lang="it-IT" sz="2400" dirty="0" smtClean="0"/>
              <a:t>Educazione motoria</a:t>
            </a:r>
          </a:p>
          <a:p>
            <a:pPr>
              <a:buNone/>
            </a:pPr>
            <a:r>
              <a:rPr lang="it-IT" sz="2400" dirty="0" smtClean="0"/>
              <a:t>Educazione intellettiva</a:t>
            </a:r>
          </a:p>
          <a:p>
            <a:pPr>
              <a:buNone/>
            </a:pPr>
            <a:r>
              <a:rPr lang="it-IT" sz="2400" dirty="0" smtClean="0"/>
              <a:t>Educazione linguistica</a:t>
            </a:r>
          </a:p>
          <a:p>
            <a:pPr>
              <a:buNone/>
            </a:pPr>
            <a:r>
              <a:rPr lang="it-IT" sz="2400" dirty="0" smtClean="0"/>
              <a:t>Educazione </a:t>
            </a:r>
            <a:r>
              <a:rPr lang="it-IT" sz="2400" smtClean="0"/>
              <a:t>del comportamento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PRINCIPI</a:t>
            </a:r>
          </a:p>
          <a:p>
            <a:r>
              <a:rPr lang="it-IT" sz="2400" dirty="0" smtClean="0"/>
              <a:t>Adattare </a:t>
            </a:r>
            <a:r>
              <a:rPr lang="it-IT" sz="2400" dirty="0"/>
              <a:t>prima di inserire</a:t>
            </a:r>
          </a:p>
          <a:p>
            <a:r>
              <a:rPr lang="it-IT" sz="2400" dirty="0"/>
              <a:t>Strutturazione e Prevedibilità.</a:t>
            </a:r>
          </a:p>
          <a:p>
            <a:r>
              <a:rPr lang="it-IT" sz="2400" dirty="0"/>
              <a:t>Supporti visivi.</a:t>
            </a:r>
          </a:p>
          <a:p>
            <a:r>
              <a:rPr lang="it-IT" sz="2400" dirty="0"/>
              <a:t>Chiarezza, concretezza, stabilità dei messaggi.</a:t>
            </a:r>
          </a:p>
          <a:p>
            <a:r>
              <a:rPr lang="it-IT" sz="2400" dirty="0"/>
              <a:t>Partecipazione familiare </a:t>
            </a:r>
            <a:r>
              <a:rPr lang="it-IT" sz="2400" dirty="0" smtClean="0"/>
              <a:t>(</a:t>
            </a:r>
            <a:r>
              <a:rPr lang="it-IT" sz="2400" dirty="0" err="1"/>
              <a:t>co-terapeutica</a:t>
            </a:r>
            <a:r>
              <a:rPr lang="it-IT" sz="2400" dirty="0"/>
              <a:t>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 </a:t>
            </a:r>
            <a:b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PRINCIPI</a:t>
            </a:r>
          </a:p>
          <a:p>
            <a:pPr algn="ctr">
              <a:buFontTx/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DISPERCEZIONE-DISCOMPRENSIONE</a:t>
            </a:r>
          </a:p>
          <a:p>
            <a:pPr>
              <a:buFontTx/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DISADATTAMENTO</a:t>
            </a:r>
          </a:p>
          <a:p>
            <a:pPr algn="ctr">
              <a:buFontTx/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ASPETTATIVA TRADITA</a:t>
            </a:r>
          </a:p>
          <a:p>
            <a:pPr algn="ctr">
              <a:buFontTx/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CRISI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5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PROGRAMMA TEACCH</a:t>
            </a:r>
          </a:p>
        </p:txBody>
      </p:sp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428596" y="1643050"/>
            <a:ext cx="8143931" cy="489364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Strategie d’intervento</a:t>
            </a:r>
          </a:p>
          <a:p>
            <a:pPr algn="ctr"/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sz="2400" dirty="0" smtClean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</a:t>
            </a: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dello spazio (</a:t>
            </a:r>
            <a:r>
              <a:rPr lang="it-IT" sz="2400" dirty="0" err="1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setting</a:t>
            </a: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sz="2400" dirty="0" err="1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auti-classe</a:t>
            </a: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endParaRPr lang="it-IT" sz="2400" dirty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del tempo</a:t>
            </a:r>
          </a:p>
          <a:p>
            <a:endParaRPr lang="it-IT" sz="2400" dirty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del materiale di lavoro</a:t>
            </a:r>
          </a:p>
          <a:p>
            <a:endParaRPr lang="it-IT" sz="2400" dirty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rinforzo</a:t>
            </a:r>
          </a:p>
          <a:p>
            <a:endParaRPr lang="it-IT" sz="2400" dirty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L’aiuto</a:t>
            </a:r>
          </a:p>
          <a:p>
            <a:endParaRPr lang="it-IT" sz="2400" dirty="0">
              <a:solidFill>
                <a:srgbClr val="FF33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•"/>
            </a:pPr>
            <a:r>
              <a:rPr lang="it-IT" sz="2400" dirty="0">
                <a:solidFill>
                  <a:srgbClr val="FF33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 generalizzazione del compito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PROGRAMMA </a:t>
            </a:r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3" y="1785926"/>
            <a:ext cx="8072495" cy="40005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FINALITA’: </a:t>
            </a:r>
          </a:p>
          <a:p>
            <a:pPr algn="ctr">
              <a:buNone/>
            </a:pPr>
            <a:endParaRPr lang="it-IT" sz="20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Favorire lo sviluppo dell'individuo, la sua integrazione sociale e l'autonomia, tenendo conto dei deficit specifici che il disturbo autistico comporta.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PROGRAMMA TEACCH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Attraverso:</a:t>
            </a:r>
          </a:p>
          <a:p>
            <a:pPr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Diagnosi corretta 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Profilo funzionale come partenza del progetto educativo individualizzato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Corresponsabilità genitoriale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Lavoro sui punti forza del soggetto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b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solidFill>
                <a:srgbClr val="FF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STRUTTURAZIONE 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SPAZIO-TEMPORALE </a:t>
            </a:r>
          </a:p>
          <a:p>
            <a:pPr>
              <a:buFontTx/>
              <a:buNone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	(i punti di riferimento visibili e concreti, parole comprensibile e prevedibile).</a:t>
            </a: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Flessibilità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, non rigidità.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Non fine a se stessa, aiuta 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l’impossibilità 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a comunicare.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Non ha lo scopo si creare un rituale, una forma di comunicazione verso il bambino che dovrebbe proprio ottenere di LIBERARLO DA QUEI RITUALI che gli danno sicurezza e prevedibilità.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solidFill>
                <a:srgbClr val="FF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SPAZIO</a:t>
            </a:r>
          </a:p>
          <a:p>
            <a:pPr algn="ctr">
              <a:lnSpc>
                <a:spcPct val="90000"/>
              </a:lnSpc>
              <a:buNone/>
            </a:pPr>
            <a:endParaRPr lang="it-IT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Dove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Chiari e visivamente delimitati 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Consente di sapere con precisione ciò che ci si aspetta in ogni luogo e in ogni momento.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Spazio di lavoro individuale, uno spazio di riposo, uno spazio di attività di gruppo e uno spazio dedicato al tempo libero con simboli di identificazione</a:t>
            </a:r>
            <a:r>
              <a:rPr lang="it-IT" sz="28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 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SPAZIO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 L’angolo di lavoro:un banco affiancato da due scaffali disposti perpendicolarmente, su cui disporre il materiale di lavoro da eseguire (nello scaffale di sinistra) o riporre i compiti già eseguiti (a destra).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Ogni spazio sia dedicato ad una singola attività:  il bambino si orienta da solo e raggiunge presto una autonomia di movimento.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71612"/>
            <a:ext cx="8229600" cy="4554551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endParaRPr lang="it-IT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TEMPO</a:t>
            </a:r>
          </a:p>
          <a:p>
            <a:pPr algn="ctr">
              <a:lnSpc>
                <a:spcPct val="80000"/>
              </a:lnSpc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Quando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? Per quanto tempo?</a:t>
            </a:r>
          </a:p>
          <a:p>
            <a:pPr>
              <a:lnSpc>
                <a:spcPct val="8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Nozione difficile da apprendere, perché si appoggia su dati non visibili.</a:t>
            </a:r>
          </a:p>
          <a:p>
            <a:pPr>
              <a:lnSpc>
                <a:spcPct val="8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trutturare 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la giornata attraverso una organizzazione del tempo, che informi ad ogni momento il bambino su ciò che sta accadendo, ciò che è accaduto e che accadrà.</a:t>
            </a:r>
          </a:p>
          <a:p>
            <a:pPr>
              <a:lnSpc>
                <a:spcPct val="8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Aumenta prevedibilità e il controllo della situazione e diminuiscono l'incertezza e le  fonti di ansia.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TEMPO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 “Agenda" giornaliera, orologio murale: sequenza di fasi, dove con oggetti, immagini o parole scritte si scandiscono fasi della giornata.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 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MATERIALI</a:t>
            </a:r>
          </a:p>
          <a:p>
            <a:pPr>
              <a:lnSpc>
                <a:spcPct val="9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"Che 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cosa?“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Supporto visivo (gettoni, simboli, colori, forme,ecc.)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SCHEMA </a:t>
            </a:r>
            <a:r>
              <a:rPr lang="it-IT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DI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LAVORO posizionato presso il tavolo di lavoro (lettere dell’alfabeto o numeri, ognuna delle quali è riportata su una scatola di lavoro)</a:t>
            </a:r>
          </a:p>
          <a:p>
            <a:pPr>
              <a:lnSpc>
                <a:spcPct val="90000"/>
              </a:lnSpc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Il lavoro da svolgere sarà presentato in modo chiaro: ogni compito è contenuto in una scatola sullo scaffale di sinistra, ogni scatola contrassegnata da un simbolo (lettera o numero).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 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STRUTTURAZIONE MATERIALI</a:t>
            </a:r>
          </a:p>
          <a:p>
            <a:pPr algn="ctr"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Compito 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sia "</a:t>
            </a:r>
            <a:r>
              <a:rPr lang="it-IT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autoesplicativo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", cioè comprensibile senza bisogno di 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spiegazioni.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 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RINFORZO</a:t>
            </a:r>
          </a:p>
          <a:p>
            <a:pPr algn="ctr">
              <a:buNone/>
            </a:pPr>
            <a:endParaRPr lang="it-IT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"</a:t>
            </a:r>
            <a:r>
              <a:rPr lang="it-IT" sz="2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Perchè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?"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per quale motivo deve eseguire dei compiti. 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Attività preferita, non importa se stereotipata, può costituire un rinforzo adeguato.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TEACCH 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AIUTO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“Come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?“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istruzioni verbali per spiegare il compito, un aiuto fisico o visuale </a:t>
            </a:r>
          </a:p>
          <a:p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rappresentazione del compito attraverso una serie di immagini che ne illustrano le varie tappe.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L’INSEGNAMENTO SPECIALE </a:t>
            </a:r>
            <a:b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(da </a:t>
            </a:r>
            <a:r>
              <a:rPr lang="it-IT" sz="2400" dirty="0" err="1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Peeters</a:t>
            </a:r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): LA COMUNICAZIONE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09600" indent="-609600" algn="ctr">
              <a:lnSpc>
                <a:spcPct val="80000"/>
              </a:lnSpc>
              <a:buFontTx/>
              <a:buNone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Distinguere principali variabili linguistiche: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FORMA  (strumenti, modalità o codici mediante i quali comunicazioni ha luogo: oggetti,</a:t>
            </a:r>
            <a:r>
              <a:rPr lang="it-IT" sz="24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motorio-gestuali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immagini,ecc</a:t>
            </a: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.)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FUNZIONI ( chiedere,rifiutare,fare osservazioni, fornire e chiedere informazioni,esprimere emozioni sentimenti,ECC.)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CONTESTI ( cambiano i significati. Riconoscere e verbalizzare situazioni: foto di un gatto e di gatti diversi, visi con diverse espressioni, immagini di frutta in contesti diversi,ecc.)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it-IT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SEMANTICA ( sfera dei significati, contenuti, messaggi,ecc.)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Strategie di </a:t>
            </a:r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classe</a:t>
            </a:r>
            <a:b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9" y="1676401"/>
            <a:ext cx="7858179" cy="45386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it-IT" sz="1400" b="0" dirty="0"/>
          </a:p>
          <a:p>
            <a:pPr algn="ctr">
              <a:lnSpc>
                <a:spcPct val="80000"/>
              </a:lnSpc>
              <a:buNone/>
            </a:pPr>
            <a:r>
              <a:rPr lang="it-IT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Problemi</a:t>
            </a:r>
          </a:p>
          <a:p>
            <a:pPr algn="ctr">
              <a:lnSpc>
                <a:spcPct val="80000"/>
              </a:lnSpc>
              <a:buNone/>
            </a:pPr>
            <a:endParaRPr lang="it-IT" sz="20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mancanza di generalizzazione nell’apprendimento;</a:t>
            </a:r>
          </a:p>
          <a:p>
            <a:pPr>
              <a:lnSpc>
                <a:spcPct val="80000"/>
              </a:lnSpc>
            </a:pP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</a:t>
            </a: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mancanza di apprendimento incidentale;</a:t>
            </a:r>
          </a:p>
          <a:p>
            <a:pPr>
              <a:lnSpc>
                <a:spcPct val="80000"/>
              </a:lnSpc>
            </a:pP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la comprensione letterale;</a:t>
            </a:r>
          </a:p>
          <a:p>
            <a:pPr>
              <a:lnSpc>
                <a:spcPct val="80000"/>
              </a:lnSpc>
            </a:pP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la difficoltà nell’essere coinvolto in attività di gruppo inclusi divertimenti e giochi;</a:t>
            </a:r>
          </a:p>
          <a:p>
            <a:pPr>
              <a:lnSpc>
                <a:spcPct val="80000"/>
              </a:lnSpc>
            </a:pP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possibile reazione ad </a:t>
            </a:r>
            <a:r>
              <a:rPr lang="it-IT" sz="2000" b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overstimulation</a:t>
            </a: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it-IT" sz="16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>
              <a:lnSpc>
                <a:spcPct val="80000"/>
              </a:lnSpc>
            </a:pPr>
            <a:endParaRPr lang="it-IT" sz="1600" b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Strategie di </a:t>
            </a:r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base</a:t>
            </a:r>
            <a:endParaRPr lang="it-IT" sz="2400" dirty="0">
              <a:solidFill>
                <a:srgbClr val="FF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676400"/>
            <a:ext cx="8001055" cy="45608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80000"/>
              </a:lnSpc>
            </a:pPr>
            <a:endParaRPr lang="it-IT" sz="18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Comportamento e gestione 'sociale'</a:t>
            </a:r>
          </a:p>
          <a:p>
            <a:pPr>
              <a:lnSpc>
                <a:spcPct val="80000"/>
              </a:lnSpc>
            </a:pPr>
            <a:r>
              <a:rPr lang="it-IT" sz="2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Offrire </a:t>
            </a: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una struttura molto chiara ed una routine quotidiana e fissa (inclusi i divertimenti)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Usare in modo chiaro e non ambiguo la lingua. Evitare umorismo/ironia, o frasi </a:t>
            </a:r>
            <a:r>
              <a:rPr lang="it-IT" sz="2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 </a:t>
            </a: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provocano confusione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Fare chiarezza (incluso un formo 'No') su quali comportamenti sono inaccettabili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Evitare frasi come 'Ti piacerebbe fare questo? ' o 'Perché fai questo? </a:t>
            </a:r>
            <a:r>
              <a:rPr lang="it-IT" sz="2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'</a:t>
            </a:r>
            <a:endParaRPr lang="it-IT" sz="2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Strategie di base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Rivolgersi sempre individualmente al bambino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Avvertire di tutti i cambiamenti imminenti di routine, odi  interruzione delle attività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Assicurare la coerenza delle aspettative di tutto il personale, ed evitare ogni 'ritorno indietro' una volta raggiunto un obiettivo ragionevole e maneggevole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Riconoscere che i cambi nei modi o nel comportamento possono riflettere ansia o stress 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Strategie di </a:t>
            </a:r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base</a:t>
            </a:r>
            <a:endParaRPr lang="it-IT" sz="2400" dirty="0">
              <a:solidFill>
                <a:srgbClr val="FF0000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42911" y="1676400"/>
            <a:ext cx="8001056" cy="4848225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it-IT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Comportamento e gestione sociale</a:t>
            </a:r>
          </a:p>
          <a:p>
            <a:pPr>
              <a:lnSpc>
                <a:spcPct val="80000"/>
              </a:lnSpc>
            </a:pP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Non </a:t>
            </a: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prendere come personale un comportamento evidentemente maleducato o aggressivo e riconoscere che l'obiettivo della rabbia del bambino può essere non correlato alla fonte di quella rabbia</a:t>
            </a:r>
          </a:p>
          <a:p>
            <a:pPr>
              <a:lnSpc>
                <a:spcPct val="80000"/>
              </a:lnSpc>
            </a:pP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Specifico insegnamento di regole/capacità sociali, come rispettare il turno e la distanza sociale; e di giochi per iniziare e mantenere una conversazione. Migliorare l’espressione verbale (intonazione) attraverso teatro, giochi di ruolo, e nastri audio o video riproposti (Questo tipo di intervento, con interrogatorio individuale successivo, può essere particolarmente indicato per alunni di scuola superiore)</a:t>
            </a:r>
          </a:p>
          <a:p>
            <a:pPr>
              <a:lnSpc>
                <a:spcPct val="80000"/>
              </a:lnSpc>
            </a:pP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Insegnamento specifico, mediante fotografie o video, di come sono espressi e si comunicano i sentimenti, e come, perciò, possono essere </a:t>
            </a: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riconosciuti</a:t>
            </a:r>
            <a:endParaRPr lang="it-IT" sz="20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Strategie di base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Proteggere il bambino dagli scherzi nel tempo libero, e fornire ai coetanei informazioni sulle necessità dei bambini dello spettro autistico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Regolare le opportunità per semplici conversazioni, incrementando l’uso delle domande 'come' e 'perché'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Usare tabelle per registrare i progressi del comportamento e come base per il miglioramento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Maggiore supervisione durante le attività pratiche o fisiche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Strategie di </a:t>
            </a:r>
            <a:r>
              <a:rPr lang="it-IT" sz="2400" dirty="0" smtClean="0">
                <a:solidFill>
                  <a:srgbClr val="FF0000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base</a:t>
            </a:r>
            <a: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00034" y="1676400"/>
            <a:ext cx="8143932" cy="4848225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Gestione scolastica</a:t>
            </a:r>
          </a:p>
          <a:p>
            <a:pPr>
              <a:lnSpc>
                <a:spcPct val="80000"/>
              </a:lnSpc>
            </a:pPr>
            <a:r>
              <a:rPr lang="it-IT" sz="2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Focalizzare </a:t>
            </a: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l'attenzione del bambino per tutte le comunicazioni - usando il suo nome o segnala concordati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Richieste o istruzioni chiare, semplici, una alla volta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Analisi dei compito – assicurarsi che i compiti siano fattibili all'interno della gamma di attenzione del bambino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Verificare sempre la comprensione ripetendo/</a:t>
            </a:r>
            <a:r>
              <a:rPr lang="it-IT" sz="2400" b="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rifrasando</a:t>
            </a: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le istruzioni se necessario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Far ripetere le capacità acquisite recentemente in contesti diversi per favorire la generalizzazione</a:t>
            </a:r>
          </a:p>
          <a:p>
            <a:pPr>
              <a:lnSpc>
                <a:spcPct val="80000"/>
              </a:lnSpc>
            </a:pPr>
            <a:r>
              <a:rPr lang="it-IT" sz="24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Usare vari strumenti di presentazione, come guida visuali e fisiche, </a:t>
            </a:r>
            <a:r>
              <a:rPr lang="it-IT" sz="24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modelli</a:t>
            </a:r>
            <a:endParaRPr lang="it-IT" sz="24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Strategie di base</a:t>
            </a: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Gestione scolastica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Insegnare quello che  vuole dire 'finito', ed assicurasi che il bambino sappia esattamente cosa fare per completare un determinato compito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Semplici e condivise tabelle per registrare i progressi, uso regolare di encomi o ricompense tangibili per evidenziare la buona prestazione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Enfatizzare le indicazioni ed i segnali visuali per aiutare la memoria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Specifico insegnamento di similitudini comuni e metafore, per ridurre la comprensione letterale e dimostrare che le parole non possono avere sempre la stessa faccia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FF0000"/>
                </a:solidFill>
                <a:effectLst/>
              </a:rPr>
              <a:t>Strategie di </a:t>
            </a:r>
            <a:r>
              <a:rPr lang="it-IT" sz="2400" dirty="0" smtClean="0">
                <a:solidFill>
                  <a:srgbClr val="FF0000"/>
                </a:solidFill>
                <a:effectLst/>
              </a:rPr>
              <a:t>base</a:t>
            </a:r>
            <a:r>
              <a:rPr lang="it-IT" sz="2400" dirty="0">
                <a:solidFill>
                  <a:srgbClr val="FF0000"/>
                </a:solidFill>
                <a:effectLst/>
              </a:rPr>
              <a:t/>
            </a:r>
            <a:br>
              <a:rPr lang="it-IT" sz="2400" dirty="0">
                <a:solidFill>
                  <a:srgbClr val="FF0000"/>
                </a:solidFill>
                <a:effectLst/>
              </a:rPr>
            </a:br>
            <a:endParaRPr lang="it-IT" sz="2400" dirty="0">
              <a:solidFill>
                <a:srgbClr val="FF0000"/>
              </a:solidFill>
              <a:effectLst/>
            </a:endParaRP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00101" y="1676400"/>
            <a:ext cx="7715304" cy="4848225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Gestione scolastica</a:t>
            </a:r>
          </a:p>
          <a:p>
            <a:pPr algn="ctr">
              <a:lnSpc>
                <a:spcPct val="80000"/>
              </a:lnSpc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</a:pP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Cercare </a:t>
            </a: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di collegare il lavoro ai particolari interessi del bambino</a:t>
            </a:r>
          </a:p>
          <a:p>
            <a:pPr>
              <a:lnSpc>
                <a:spcPct val="80000"/>
              </a:lnSpc>
            </a:pP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Esplorare </a:t>
            </a:r>
            <a:r>
              <a:rPr lang="it-IT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programmi al computer</a:t>
            </a: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e schemi </a:t>
            </a: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 </a:t>
            </a: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lo sviluppo letterario</a:t>
            </a:r>
          </a:p>
          <a:p>
            <a:pPr>
              <a:lnSpc>
                <a:spcPct val="80000"/>
              </a:lnSpc>
            </a:pPr>
            <a:r>
              <a:rPr lang="it-IT" sz="2000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Aumentare gradualmente la complessità del materiale da leggere (usando libri disegnati per lettori più lenti ma con un contenuto 'adulto</a:t>
            </a:r>
            <a:r>
              <a:rPr lang="it-IT" sz="2000" b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')</a:t>
            </a:r>
            <a:endParaRPr lang="it-IT" sz="2000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Strategie di base</a:t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600200"/>
            <a:ext cx="8186766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Gestione scolastica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Permettere al bambino di evitare le attività (come sport e giochi) che non può capire o che non gli possono piacere, e sostenere il bambino nei compiti liberi e di gruppo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Lasciare spazio al comportamento ossessivo come ricompensa a sforzi positivi su insiemi di compiti</a:t>
            </a:r>
          </a:p>
          <a:p>
            <a:pPr>
              <a:lnSpc>
                <a:spcPct val="80000"/>
              </a:lnSpc>
            </a:pPr>
            <a:r>
              <a:rPr lang="it-IT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Rimuovere o minimizzare le distrazioni, od offrire accesso ad un'area di lavoro individuale, quando è dato un compito che richiede concentrazione </a:t>
            </a:r>
            <a:endParaRPr lang="it-IT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1399</Words>
  <PresentationFormat>Presentazione su schermo (4:3)</PresentationFormat>
  <Paragraphs>229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Tema di Office</vt:lpstr>
      <vt:lpstr> Università degli Studi di Macerata Facoltà di Scienze della formazione</vt:lpstr>
      <vt:lpstr>DIAGRAMMA DEGLI INTERVENTI</vt:lpstr>
      <vt:lpstr>TRATTAMENTI</vt:lpstr>
      <vt:lpstr>TEACCH</vt:lpstr>
      <vt:lpstr>TEACCH</vt:lpstr>
      <vt:lpstr>TEACCH</vt:lpstr>
      <vt:lpstr>TEACCH</vt:lpstr>
      <vt:lpstr>TEACCH</vt:lpstr>
      <vt:lpstr>TEACCH</vt:lpstr>
      <vt:lpstr>TEACCH</vt:lpstr>
      <vt:lpstr>TEACCH</vt:lpstr>
      <vt:lpstr>TEACCH  </vt:lpstr>
      <vt:lpstr>PROGRAMMA TEACCH</vt:lpstr>
      <vt:lpstr>PROGRAMMA TEACCH</vt:lpstr>
      <vt:lpstr>PROGRAMMA TEACCH</vt:lpstr>
      <vt:lpstr>TEACCH </vt:lpstr>
      <vt:lpstr>TEACCH </vt:lpstr>
      <vt:lpstr>TEACCH  </vt:lpstr>
      <vt:lpstr>TEACCH </vt:lpstr>
      <vt:lpstr>TEACCH </vt:lpstr>
      <vt:lpstr>TEACCH  </vt:lpstr>
      <vt:lpstr>TEACCH  </vt:lpstr>
      <vt:lpstr>TEACCH  </vt:lpstr>
      <vt:lpstr>TEACCH  </vt:lpstr>
      <vt:lpstr>L’INSEGNAMENTO SPECIALE  (da Peeters): LA COMUNICAZIONE</vt:lpstr>
      <vt:lpstr>Strategie di classe </vt:lpstr>
      <vt:lpstr>Strategie di base</vt:lpstr>
      <vt:lpstr>Strategie di base</vt:lpstr>
      <vt:lpstr>Strategie di base</vt:lpstr>
      <vt:lpstr>Strategie di base</vt:lpstr>
      <vt:lpstr>Strategie di base </vt:lpstr>
      <vt:lpstr>Strategie di base </vt:lpstr>
      <vt:lpstr>Strategie di base </vt:lpstr>
      <vt:lpstr>Strategie di base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</dc:title>
  <dc:creator>Angela</dc:creator>
  <cp:lastModifiedBy>Angela</cp:lastModifiedBy>
  <cp:revision>12</cp:revision>
  <dcterms:created xsi:type="dcterms:W3CDTF">2011-04-19T09:04:33Z</dcterms:created>
  <dcterms:modified xsi:type="dcterms:W3CDTF">2011-04-25T20:24:45Z</dcterms:modified>
</cp:coreProperties>
</file>