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09/05/2011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09/05/2011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09/05/2011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09/05/2011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09/05/2011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09/05/2011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09/05/2011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09/05/2011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09/05/2011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09/05/2011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09/05/2011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09/05/2011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42910" y="1214422"/>
            <a:ext cx="7772400" cy="1898653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b="1" cap="all" dirty="0" smtClean="0"/>
              <a:t/>
            </a:r>
            <a:br>
              <a:rPr lang="it-IT" sz="2800" b="1" cap="all" dirty="0" smtClean="0"/>
            </a:br>
            <a:r>
              <a:rPr lang="it-IT" sz="2800" b="1" cap="all" dirty="0" smtClean="0"/>
              <a:t>Università degli Studi di Macerata</a:t>
            </a:r>
            <a:r>
              <a:rPr lang="it-IT" sz="2800" cap="all" dirty="0" smtClean="0"/>
              <a:t/>
            </a:r>
            <a:br>
              <a:rPr lang="it-IT" sz="2800" cap="all" dirty="0" smtClean="0"/>
            </a:br>
            <a:r>
              <a:rPr lang="it-IT" sz="2800" cap="all" dirty="0" smtClean="0"/>
              <a:t>Facoltà di Scienze della formazione</a:t>
            </a:r>
            <a:endParaRPr lang="it-IT" sz="28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71472" y="3500438"/>
            <a:ext cx="7786742" cy="2138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it-IT" dirty="0" smtClean="0">
                <a:solidFill>
                  <a:schemeClr val="tx1"/>
                </a:solidFill>
              </a:rPr>
              <a:t>SCIENZE DELLA FORMAZIONE PRIMARIA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DIDATTICA  SPECIALE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A.A. 2010/11     II Semestre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4" name="Immagine 3"/>
          <p:cNvPicPr>
            <a:picLocks noChangeAspect="1" noChangeArrowheads="1"/>
          </p:cNvPicPr>
          <p:nvPr/>
        </p:nvPicPr>
        <p:blipFill>
          <a:blip r:embed="rId2"/>
          <a:srcRect t="3404" r="71335"/>
          <a:stretch>
            <a:fillRect/>
          </a:stretch>
        </p:blipFill>
        <p:spPr bwMode="auto">
          <a:xfrm>
            <a:off x="4071934" y="1285860"/>
            <a:ext cx="7175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INTEGRAZIONE SCOLASTICA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LE FINALITA’ DELLA SCUOLA</a:t>
            </a:r>
          </a:p>
          <a:p>
            <a:pPr>
              <a:buNone/>
            </a:pPr>
            <a:r>
              <a:rPr lang="it-IT" sz="2400" dirty="0" smtClean="0"/>
              <a:t>RACCOMANDAZIONI PER GLI INTERVENTI A SCUOLA</a:t>
            </a:r>
            <a:endParaRPr lang="it-IT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INTEGRAZIONE SCOLASTICA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LE FINALITA’ DELLA SCUOLA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Promuovere processi di apprendimento significativi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Didattica speciale di qualità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Perseguimento dell’inclusione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Prospettive di sviluppo significative</a:t>
            </a:r>
            <a:endParaRPr lang="it-IT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INTEGRAZIONE SCOLASTICA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PAROLE CHIAVE DELL’INTERVENTO EDUCATIVO</a:t>
            </a:r>
          </a:p>
          <a:p>
            <a:pPr algn="ctr"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Osservazione 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Conoscenza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Pianificazione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Flessibilità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Prevedibilità</a:t>
            </a:r>
          </a:p>
          <a:p>
            <a:pPr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Condivisione</a:t>
            </a:r>
          </a:p>
          <a:p>
            <a:pPr>
              <a:buNone/>
            </a:pPr>
            <a:endParaRPr lang="it-IT" sz="2400" dirty="0" smtClean="0">
              <a:solidFill>
                <a:schemeClr val="tx1"/>
              </a:solidFill>
            </a:endParaRPr>
          </a:p>
          <a:p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INTEGRAZIONE SCOLASTICA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PAROLE CHIAVE DELL’INTERVENTO EDUCATIVO</a:t>
            </a:r>
          </a:p>
          <a:p>
            <a:pPr>
              <a:buNone/>
            </a:pPr>
            <a:r>
              <a:rPr lang="it-IT" sz="2400" dirty="0" smtClean="0"/>
              <a:t>Accoglienza</a:t>
            </a:r>
          </a:p>
          <a:p>
            <a:pPr>
              <a:buNone/>
            </a:pPr>
            <a:r>
              <a:rPr lang="it-IT" sz="2400" dirty="0" smtClean="0"/>
              <a:t>Apprendimento</a:t>
            </a:r>
          </a:p>
          <a:p>
            <a:pPr>
              <a:buNone/>
            </a:pPr>
            <a:r>
              <a:rPr lang="it-IT" sz="2400" dirty="0" smtClean="0"/>
              <a:t>Socializzazione</a:t>
            </a:r>
          </a:p>
          <a:p>
            <a:pPr>
              <a:buNone/>
            </a:pPr>
            <a:r>
              <a:rPr lang="it-IT" sz="2400" dirty="0" smtClean="0"/>
              <a:t>comportamento</a:t>
            </a:r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INTEGRAZIONE SCOLASTICA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RACCOMANDAZIONI PER GLI INTERVENTI A SCUOLA</a:t>
            </a:r>
          </a:p>
          <a:p>
            <a:pPr>
              <a:buNone/>
            </a:pPr>
            <a:r>
              <a:rPr lang="it-IT" sz="2400" dirty="0" smtClean="0"/>
              <a:t>Intervento precoce, intensivo, pianificato, condiviso.</a:t>
            </a:r>
          </a:p>
          <a:p>
            <a:pPr>
              <a:buNone/>
            </a:pPr>
            <a:r>
              <a:rPr lang="it-IT" sz="2400" dirty="0" smtClean="0"/>
              <a:t>Approccio </a:t>
            </a:r>
            <a:r>
              <a:rPr lang="it-IT" sz="2400" dirty="0" err="1" smtClean="0"/>
              <a:t>cognitivo-comportamentale</a:t>
            </a:r>
            <a:r>
              <a:rPr lang="it-IT" sz="2400" dirty="0" smtClean="0"/>
              <a:t>.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Intervento individualizzato, basato sulle abilità del soggetto.</a:t>
            </a:r>
          </a:p>
          <a:p>
            <a:pPr>
              <a:buNone/>
            </a:pPr>
            <a:r>
              <a:rPr lang="it-IT" sz="2400" dirty="0" smtClean="0"/>
              <a:t>Favorire l’adattamento attraverso predisposizione di obiettivi a breve e a medio/lungo termine.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Coerenza e collaborazione tra tutti gli operatori.</a:t>
            </a:r>
            <a:endParaRPr lang="it-IT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INTEGRAZIONE SCOLASTICA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Lavorare sul PEI e sul Progetto di vita</a:t>
            </a:r>
          </a:p>
          <a:p>
            <a:pPr>
              <a:buNone/>
            </a:pPr>
            <a:r>
              <a:rPr lang="it-IT" sz="2400" dirty="0" smtClean="0"/>
              <a:t>Organizzare spazi e tempi</a:t>
            </a:r>
          </a:p>
          <a:p>
            <a:pPr>
              <a:buNone/>
            </a:pPr>
            <a:r>
              <a:rPr lang="it-IT" sz="2400" dirty="0" smtClean="0"/>
              <a:t>Organizzare il processo di insegnamento-apprendimento</a:t>
            </a:r>
          </a:p>
          <a:p>
            <a:pPr>
              <a:buNone/>
            </a:pPr>
            <a:r>
              <a:rPr lang="it-IT" sz="2400" dirty="0" smtClean="0"/>
              <a:t>Prevedere attività individuali e di gruppo.</a:t>
            </a:r>
          </a:p>
          <a:p>
            <a:pPr>
              <a:buNone/>
            </a:pPr>
            <a:r>
              <a:rPr lang="it-IT" sz="2400" dirty="0" smtClean="0"/>
              <a:t>Flessibilità del percorso.</a:t>
            </a:r>
            <a:endParaRPr lang="it-IT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INTEGRAZIONE SCOLASTICA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Autonomia scolastica come risorsa per:</a:t>
            </a:r>
          </a:p>
          <a:p>
            <a:pPr>
              <a:buNone/>
            </a:pPr>
            <a:r>
              <a:rPr lang="it-IT" sz="2400" dirty="0" smtClean="0"/>
              <a:t>Riconoscimento e valorizzazione delle diversità</a:t>
            </a:r>
          </a:p>
          <a:p>
            <a:pPr>
              <a:buNone/>
            </a:pPr>
            <a:r>
              <a:rPr lang="it-IT" sz="2400" dirty="0" smtClean="0"/>
              <a:t>Promozione di percorsi che assecondino il diritto di apprendere</a:t>
            </a:r>
          </a:p>
          <a:p>
            <a:pPr>
              <a:buNone/>
            </a:pPr>
            <a:r>
              <a:rPr lang="it-IT" sz="2400" dirty="0" smtClean="0"/>
              <a:t>Valorizzazione delle potenzialità individuali</a:t>
            </a:r>
          </a:p>
          <a:p>
            <a:pPr>
              <a:buNone/>
            </a:pPr>
            <a:r>
              <a:rPr lang="it-IT" sz="2400" dirty="0" smtClean="0"/>
              <a:t>Flessibilità dell’organizzazione educativa e didattica, dei tempi, degli spazi.</a:t>
            </a:r>
            <a:endParaRPr lang="it-IT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INTEGRAZIONE SCOLASTICA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Strutturazione dello spazio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Strutturazione del tempo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Strutturazione del materiale di lavoro</a:t>
            </a:r>
            <a:endParaRPr lang="it-IT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INTEGRAZIONE SCOLASTICA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Indicazioni metodologiche:</a:t>
            </a:r>
          </a:p>
          <a:p>
            <a:pPr>
              <a:buNone/>
            </a:pPr>
            <a:endParaRPr lang="it-IT" sz="2400" dirty="0" smtClean="0"/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Istruzioni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Generalizzazione del compito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Utilizzo di ausili visivi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Rinforzi e aiuti</a:t>
            </a:r>
          </a:p>
          <a:p>
            <a:pPr>
              <a:buFont typeface="Wingdings" pitchFamily="2" charset="2"/>
              <a:buChar char="ü"/>
            </a:pPr>
            <a:endParaRPr lang="it-IT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INTEGRAZIONE SCOLASTICA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it-IT" sz="2400" dirty="0" smtClean="0"/>
              <a:t>Individualizzazione degli obiettivi</a:t>
            </a:r>
          </a:p>
          <a:p>
            <a:pPr>
              <a:buFont typeface="Wingdings" pitchFamily="2" charset="2"/>
              <a:buChar char="Ø"/>
            </a:pPr>
            <a:r>
              <a:rPr lang="it-IT" sz="2400" dirty="0" smtClean="0"/>
              <a:t>Aggiornamento periodico della valutazione</a:t>
            </a:r>
          </a:p>
          <a:p>
            <a:pPr>
              <a:buFont typeface="Wingdings" pitchFamily="2" charset="2"/>
              <a:buChar char="Ø"/>
            </a:pPr>
            <a:r>
              <a:rPr lang="it-IT" sz="2400" dirty="0" smtClean="0"/>
              <a:t>Organizzazione dei colloqui con la famiglia e con gli operatori</a:t>
            </a:r>
          </a:p>
          <a:p>
            <a:pPr>
              <a:buFont typeface="Wingdings" pitchFamily="2" charset="2"/>
              <a:buChar char="Ø"/>
            </a:pPr>
            <a:r>
              <a:rPr lang="it-IT" sz="2400" dirty="0" smtClean="0"/>
              <a:t>Organizzazione di incontri di conoscenza</a:t>
            </a:r>
          </a:p>
          <a:p>
            <a:pPr>
              <a:buFont typeface="Wingdings" pitchFamily="2" charset="2"/>
              <a:buChar char="Ø"/>
            </a:pPr>
            <a:endParaRPr lang="it-IT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INTEGRAZIONE SCOLASTICA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Font typeface="Wingdings" pitchFamily="2" charset="2"/>
              <a:buChar char="v"/>
            </a:pPr>
            <a:r>
              <a:rPr lang="it-IT" sz="2400" dirty="0" smtClean="0"/>
              <a:t>Formazione del personale 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/>
              <a:t>Lavoro di rete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/>
              <a:t>Programmazione congiunta tra docenti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/>
              <a:t>Gruppo classe come risorsa (tutoring, clima non competitivo)</a:t>
            </a:r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INTEGRAZIONE SCOLASTICA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INTERVENTI PRIORITARI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>
                <a:solidFill>
                  <a:schemeClr val="tx1"/>
                </a:solidFill>
              </a:rPr>
              <a:t>Comunicazione funzionale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>
                <a:solidFill>
                  <a:schemeClr val="tx1"/>
                </a:solidFill>
              </a:rPr>
              <a:t>Sviluppo di abilità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>
                <a:solidFill>
                  <a:schemeClr val="tx1"/>
                </a:solidFill>
              </a:rPr>
              <a:t>Sviluppo di abilità di gioco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>
                <a:solidFill>
                  <a:schemeClr val="tx1"/>
                </a:solidFill>
              </a:rPr>
              <a:t>Sviluppo di abilità cognitive funzionali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>
                <a:solidFill>
                  <a:schemeClr val="tx1"/>
                </a:solidFill>
              </a:rPr>
              <a:t>Prevenzione dei problemi di  comportamento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>
                <a:solidFill>
                  <a:schemeClr val="tx1"/>
                </a:solidFill>
              </a:rPr>
              <a:t>Attività didattiche curricolari</a:t>
            </a:r>
          </a:p>
          <a:p>
            <a:pPr>
              <a:buFont typeface="Courier New" pitchFamily="49" charset="0"/>
              <a:buChar char="o"/>
            </a:pPr>
            <a:endParaRPr lang="it-IT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289</Words>
  <PresentationFormat>Presentazione su schermo (4:3)</PresentationFormat>
  <Paragraphs>81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4" baseType="lpstr">
      <vt:lpstr>Tema di Office</vt:lpstr>
      <vt:lpstr> Università degli Studi di Macerata Facoltà di Scienze della formazione</vt:lpstr>
      <vt:lpstr>INTEGRAZIONE SCOLASTICA</vt:lpstr>
      <vt:lpstr>INTEGRAZIONE SCOLASTICA</vt:lpstr>
      <vt:lpstr>INTEGRAZIONE SCOLASTICA</vt:lpstr>
      <vt:lpstr>INTEGRAZIONE SCOLASTICA</vt:lpstr>
      <vt:lpstr>INTEGRAZIONE SCOLASTICA</vt:lpstr>
      <vt:lpstr>INTEGRAZIONE SCOLASTICA</vt:lpstr>
      <vt:lpstr>INTEGRAZIONE SCOLASTICA</vt:lpstr>
      <vt:lpstr>INTEGRAZIONE SCOLASTICA</vt:lpstr>
      <vt:lpstr>INTEGRAZIONE SCOLASTICA</vt:lpstr>
      <vt:lpstr>INTEGRAZIONE SCOLASTICA</vt:lpstr>
      <vt:lpstr>INTEGRAZIONE SCOLASTICA</vt:lpstr>
      <vt:lpstr>INTEGRAZIONE SCOLASTICA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Università degli Studi di Macerata Facoltà di Scienze della formazione</dc:title>
  <dc:creator>Angela</dc:creator>
  <cp:lastModifiedBy>Angela</cp:lastModifiedBy>
  <cp:revision>3</cp:revision>
  <dcterms:created xsi:type="dcterms:W3CDTF">2011-05-09T16:44:30Z</dcterms:created>
  <dcterms:modified xsi:type="dcterms:W3CDTF">2011-05-09T17:14:15Z</dcterms:modified>
</cp:coreProperties>
</file>