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6" r:id="rId13"/>
    <p:sldId id="267" r:id="rId14"/>
    <p:sldId id="270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08/05/2011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08/05/2011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08/05/2011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08/05/2011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08/05/2011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08/05/2011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08/05/2011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08/05/2011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08/05/2011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08/05/2011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055F8-1D02-4417-9241-55C834FD9970}" type="datetimeFigureOut">
              <a:rPr lang="it-IT" smtClean="0"/>
              <a:pPr/>
              <a:t>08/05/2011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055F8-1D02-4417-9241-55C834FD9970}" type="datetimeFigureOut">
              <a:rPr lang="it-IT" smtClean="0"/>
              <a:pPr/>
              <a:t>08/05/2011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07B441-5312-499D-93C3-6E37886527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42910" y="1214422"/>
            <a:ext cx="7772400" cy="189865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b="1" cap="all" dirty="0" smtClean="0"/>
              <a:t/>
            </a:r>
            <a:br>
              <a:rPr lang="it-IT" sz="2800" b="1" cap="all" dirty="0" smtClean="0"/>
            </a:br>
            <a:r>
              <a:rPr lang="it-IT" sz="2800" b="1" cap="all" dirty="0" smtClean="0"/>
              <a:t>Università degli Studi di Macerata</a:t>
            </a:r>
            <a:r>
              <a:rPr lang="it-IT" sz="2800" cap="all" dirty="0" smtClean="0"/>
              <a:t/>
            </a:r>
            <a:br>
              <a:rPr lang="it-IT" sz="2800" cap="all" dirty="0" smtClean="0"/>
            </a:br>
            <a:r>
              <a:rPr lang="it-IT" sz="2800" cap="all" dirty="0" smtClean="0"/>
              <a:t>Facoltà di Scienze della formazione</a:t>
            </a:r>
            <a:endParaRPr lang="it-IT" sz="28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71472" y="3500438"/>
            <a:ext cx="7786742" cy="2138362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it-IT" dirty="0" smtClean="0">
                <a:solidFill>
                  <a:schemeClr val="tx1"/>
                </a:solidFill>
              </a:rPr>
              <a:t>SCIENZE DELLA FORMAZIONE PRIMARIA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DIDATTICA  SPECIALE</a:t>
            </a:r>
          </a:p>
          <a:p>
            <a:r>
              <a:rPr lang="it-IT" dirty="0" smtClean="0">
                <a:solidFill>
                  <a:srgbClr val="FF0000"/>
                </a:solidFill>
              </a:rPr>
              <a:t>A.A. 2010/11     II Semestre</a:t>
            </a:r>
            <a:endParaRPr lang="it-IT" dirty="0">
              <a:solidFill>
                <a:srgbClr val="FF0000"/>
              </a:solidFill>
            </a:endParaRPr>
          </a:p>
        </p:txBody>
      </p:sp>
      <p:pic>
        <p:nvPicPr>
          <p:cNvPr id="4" name="Immagine 3"/>
          <p:cNvPicPr>
            <a:picLocks noChangeAspect="1" noChangeArrowheads="1"/>
          </p:cNvPicPr>
          <p:nvPr/>
        </p:nvPicPr>
        <p:blipFill>
          <a:blip r:embed="rId2"/>
          <a:srcRect t="3404" r="71335"/>
          <a:stretch>
            <a:fillRect/>
          </a:stretch>
        </p:blipFill>
        <p:spPr bwMode="auto">
          <a:xfrm>
            <a:off x="4071934" y="1285860"/>
            <a:ext cx="7175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EDUCATIVI E DIDATTICI</a:t>
            </a:r>
            <a:endParaRPr lang="it-IT" sz="2800" dirty="0">
              <a:solidFill>
                <a:srgbClr val="FF0000"/>
              </a:solidFill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Alcuni esempi: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Il contratto formativo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Il test dell’omino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L’educazione linguistica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L’adattamento</a:t>
            </a:r>
          </a:p>
          <a:p>
            <a:pPr>
              <a:buFont typeface="Wingdings" pitchFamily="2" charset="2"/>
              <a:buChar char="v"/>
            </a:pPr>
            <a:r>
              <a:rPr lang="it-IT" sz="2400" dirty="0" smtClean="0"/>
              <a:t>Uno strumento diagnostico: il profilo dinamico funzionale</a:t>
            </a:r>
            <a:endParaRPr lang="it-IT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EDUCATIVI E DIDATTICI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Il contratto formativo</a:t>
            </a:r>
          </a:p>
          <a:p>
            <a:pPr>
              <a:buNone/>
            </a:pPr>
            <a:r>
              <a:rPr lang="it-IT" sz="2400" dirty="0" smtClean="0"/>
              <a:t>Tre situazioni:</a:t>
            </a:r>
          </a:p>
          <a:p>
            <a:pPr>
              <a:buFontTx/>
              <a:buChar char="-"/>
            </a:pPr>
            <a:r>
              <a:rPr lang="it-IT" sz="2400" dirty="0" smtClean="0"/>
              <a:t>Attività didattiche </a:t>
            </a:r>
          </a:p>
          <a:p>
            <a:pPr>
              <a:buFontTx/>
              <a:buChar char="-"/>
            </a:pPr>
            <a:r>
              <a:rPr lang="it-IT" sz="2400" dirty="0" smtClean="0"/>
              <a:t>Attività ludiche</a:t>
            </a:r>
          </a:p>
          <a:p>
            <a:pPr>
              <a:buFontTx/>
              <a:buChar char="-"/>
            </a:pPr>
            <a:r>
              <a:rPr lang="it-IT" sz="2400" dirty="0" smtClean="0"/>
              <a:t>Pasti</a:t>
            </a:r>
          </a:p>
          <a:p>
            <a:pPr>
              <a:buFontTx/>
              <a:buChar char="-"/>
            </a:pPr>
            <a:endParaRPr lang="it-IT" sz="2400" dirty="0" smtClean="0"/>
          </a:p>
          <a:p>
            <a:pPr>
              <a:buFontTx/>
              <a:buChar char="-"/>
            </a:pPr>
            <a:endParaRPr lang="it-IT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EDUCATIVI E DIDATTICI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t-IT" sz="2400" dirty="0" smtClean="0"/>
              <a:t>Due cartelloni: condotte inadeguate da sopprimere o contenere e condotte adeguate (data di inizio del contratto e premio previsto al termine del percorso settimanale, quadri divisi in parti, annerire ciascuno spazio se la condotta è adeguata).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Attività: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err="1" smtClean="0"/>
              <a:t>Grafismi</a:t>
            </a:r>
            <a:endParaRPr lang="it-IT" sz="2400" dirty="0" smtClean="0"/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Discriminazione di figure geometriche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Topologia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Ascolto e comprensione di una lettura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Scrittura con tastiera</a:t>
            </a:r>
          </a:p>
          <a:p>
            <a:pPr>
              <a:buFont typeface="Wingdings" pitchFamily="2" charset="2"/>
              <a:buChar char="ü"/>
            </a:pPr>
            <a:r>
              <a:rPr lang="it-IT" sz="2400" dirty="0" smtClean="0"/>
              <a:t>Numeri </a:t>
            </a:r>
            <a:r>
              <a:rPr lang="it-IT" sz="2400" dirty="0" smtClean="0"/>
              <a:t>e quantità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EDUCATIVI E DIDATTICI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    Comportamenti </a:t>
            </a:r>
            <a:r>
              <a:rPr lang="it-IT" sz="2400" dirty="0" smtClean="0"/>
              <a:t>adeguati a tavola raffigurati in </a:t>
            </a:r>
            <a:r>
              <a:rPr lang="it-IT" sz="2400" dirty="0" smtClean="0"/>
              <a:t>cartellini.</a:t>
            </a: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    Richiesta </a:t>
            </a:r>
            <a:r>
              <a:rPr lang="it-IT" sz="2400" dirty="0" smtClean="0"/>
              <a:t>di disporli lungo una striscia se i </a:t>
            </a:r>
            <a:r>
              <a:rPr lang="it-IT" sz="2400" dirty="0" smtClean="0"/>
              <a:t>comportamenti </a:t>
            </a:r>
            <a:r>
              <a:rPr lang="it-IT" sz="2400" dirty="0" smtClean="0"/>
              <a:t>sono stati adeguati.</a:t>
            </a:r>
            <a:endParaRPr lang="it-IT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57158" y="285728"/>
            <a:ext cx="8229600" cy="1143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EDUCATIVI E DIDATTICI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t-IT" sz="2400" dirty="0" smtClean="0"/>
              <a:t>Il trattamento di riferimento è il TEACCH per:</a:t>
            </a:r>
          </a:p>
          <a:p>
            <a:pPr>
              <a:buFontTx/>
              <a:buChar char="-"/>
            </a:pPr>
            <a:r>
              <a:rPr lang="it-IT" sz="2400" dirty="0" smtClean="0"/>
              <a:t>Presa in carico globale</a:t>
            </a:r>
          </a:p>
          <a:p>
            <a:pPr>
              <a:buFontTx/>
              <a:buChar char="-"/>
            </a:pPr>
            <a:r>
              <a:rPr lang="it-IT" sz="2400" dirty="0" smtClean="0"/>
              <a:t>Costanti osservazioni/valutazioni</a:t>
            </a:r>
          </a:p>
          <a:p>
            <a:pPr>
              <a:buFontTx/>
              <a:buChar char="-"/>
            </a:pPr>
            <a:r>
              <a:rPr lang="it-IT" sz="2400" dirty="0" smtClean="0"/>
              <a:t>Individualità</a:t>
            </a:r>
          </a:p>
          <a:p>
            <a:pPr>
              <a:buFontTx/>
              <a:buChar char="-"/>
            </a:pPr>
            <a:r>
              <a:rPr lang="it-IT" sz="2400" dirty="0" smtClean="0"/>
              <a:t>Situazioni didattiche spontanee e provocate</a:t>
            </a:r>
          </a:p>
          <a:p>
            <a:pPr>
              <a:buFontTx/>
              <a:buChar char="-"/>
            </a:pPr>
            <a:r>
              <a:rPr lang="it-IT" sz="2400" dirty="0" smtClean="0"/>
              <a:t>Adattamento della classe</a:t>
            </a:r>
          </a:p>
          <a:p>
            <a:pPr>
              <a:buFontTx/>
              <a:buChar char="-"/>
            </a:pPr>
            <a:r>
              <a:rPr lang="it-IT" sz="2400" dirty="0" smtClean="0"/>
              <a:t>Sussidi elettronici</a:t>
            </a:r>
          </a:p>
          <a:p>
            <a:pPr>
              <a:buFontTx/>
              <a:buChar char="-"/>
            </a:pPr>
            <a:r>
              <a:rPr lang="it-IT" sz="2400" dirty="0" smtClean="0"/>
              <a:t>Materiali informali</a:t>
            </a:r>
          </a:p>
          <a:p>
            <a:pPr>
              <a:buFontTx/>
              <a:buChar char="-"/>
            </a:pPr>
            <a:r>
              <a:rPr lang="it-IT" sz="2400" dirty="0" smtClean="0"/>
              <a:t>Educazione della comunicazione</a:t>
            </a:r>
          </a:p>
          <a:p>
            <a:pPr>
              <a:buFontTx/>
              <a:buChar char="-"/>
            </a:pPr>
            <a:r>
              <a:rPr lang="it-IT" sz="2400" dirty="0" smtClean="0"/>
              <a:t>Educazione del linguaggio</a:t>
            </a:r>
          </a:p>
          <a:p>
            <a:pPr>
              <a:buFontTx/>
              <a:buChar char="-"/>
            </a:pPr>
            <a:r>
              <a:rPr lang="it-IT" sz="2400" dirty="0" smtClean="0"/>
              <a:t>Educazione corporea e motoria</a:t>
            </a:r>
          </a:p>
          <a:p>
            <a:pPr>
              <a:buFontTx/>
              <a:buChar char="-"/>
            </a:pPr>
            <a:r>
              <a:rPr lang="it-IT" sz="2400" dirty="0" smtClean="0"/>
              <a:t>Orologio murario.</a:t>
            </a:r>
            <a:endParaRPr lang="it-IT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EDUCATIVI E DIDATTICI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Requisiti richiesti:</a:t>
            </a:r>
          </a:p>
          <a:p>
            <a:pPr>
              <a:buFontTx/>
              <a:buChar char="-"/>
            </a:pPr>
            <a:r>
              <a:rPr lang="it-IT" sz="2400" dirty="0" smtClean="0"/>
              <a:t>Sufficiente livello mentale</a:t>
            </a:r>
          </a:p>
          <a:p>
            <a:pPr>
              <a:buFontTx/>
              <a:buChar char="-"/>
            </a:pPr>
            <a:r>
              <a:rPr lang="it-IT" sz="2400" dirty="0" smtClean="0"/>
              <a:t>Comprensione di regole</a:t>
            </a:r>
          </a:p>
          <a:p>
            <a:pPr>
              <a:buFontTx/>
              <a:buChar char="-"/>
            </a:pPr>
            <a:r>
              <a:rPr lang="it-IT" sz="2400" dirty="0" smtClean="0"/>
              <a:t>Comprensione di semplici consegne verbali e gestuali</a:t>
            </a:r>
          </a:p>
          <a:p>
            <a:pPr>
              <a:buFontTx/>
              <a:buChar char="-"/>
            </a:pPr>
            <a:r>
              <a:rPr lang="it-IT" sz="2400" dirty="0" smtClean="0"/>
              <a:t>Buona memoria visiva</a:t>
            </a:r>
          </a:p>
          <a:p>
            <a:pPr>
              <a:buFontTx/>
              <a:buChar char="-"/>
            </a:pPr>
            <a:r>
              <a:rPr lang="it-IT" sz="2400" dirty="0" smtClean="0"/>
              <a:t>Sufficiente attenzione e continuità nel lavoro.</a:t>
            </a:r>
            <a:endParaRPr lang="it-IT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EDUCATIVI E DIDATTICI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Il test dell’omino:</a:t>
            </a:r>
          </a:p>
          <a:p>
            <a:pPr>
              <a:buNone/>
            </a:pPr>
            <a:r>
              <a:rPr lang="it-IT" sz="2400" dirty="0" smtClean="0"/>
              <a:t>Test della figura umana di </a:t>
            </a:r>
            <a:r>
              <a:rPr lang="it-IT" sz="2400" dirty="0" err="1" smtClean="0"/>
              <a:t>Goodenough</a:t>
            </a:r>
            <a:endParaRPr lang="it-IT" sz="2400" dirty="0" smtClean="0"/>
          </a:p>
          <a:p>
            <a:pPr>
              <a:buFontTx/>
              <a:buChar char="-"/>
            </a:pPr>
            <a:r>
              <a:rPr lang="it-IT" sz="2400" dirty="0" smtClean="0"/>
              <a:t>Rileva alcune abilità come: intelligenza, immagine corporea, grafo-motricità e sollecita l0autonomia e la comprensione della regola.</a:t>
            </a:r>
          </a:p>
          <a:p>
            <a:pPr>
              <a:buFontTx/>
              <a:buChar char="-"/>
            </a:pPr>
            <a:endParaRPr lang="it-IT" sz="2400" dirty="0" smtClean="0"/>
          </a:p>
          <a:p>
            <a:pPr>
              <a:buFontTx/>
              <a:buChar char="-"/>
            </a:pPr>
            <a:r>
              <a:rPr lang="it-IT" sz="2400" dirty="0" smtClean="0"/>
              <a:t>È materiale che parla da solo,</a:t>
            </a:r>
          </a:p>
          <a:p>
            <a:pPr>
              <a:buFontTx/>
              <a:buChar char="-"/>
            </a:pPr>
            <a:r>
              <a:rPr lang="it-IT" sz="2400" dirty="0" smtClean="0"/>
              <a:t>La prova è eseguita in completa o parziale autonomia (aiuto verbale o fisico).</a:t>
            </a:r>
            <a:endParaRPr lang="it-IT" sz="2400" dirty="0" smtClean="0"/>
          </a:p>
          <a:p>
            <a:pPr>
              <a:buNone/>
            </a:pPr>
            <a:endParaRPr lang="it-IT" sz="2400" dirty="0" smtClean="0"/>
          </a:p>
          <a:p>
            <a:pPr>
              <a:buFontTx/>
              <a:buChar char="-"/>
            </a:pPr>
            <a:endParaRPr lang="it-IT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EDUCATIVI E DIDATTICI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it-IT" sz="2400" dirty="0" smtClean="0"/>
              <a:t>L’educazione linguistica:</a:t>
            </a:r>
          </a:p>
          <a:p>
            <a:pPr>
              <a:buNone/>
            </a:pPr>
            <a:r>
              <a:rPr lang="it-IT" sz="2400" dirty="0" smtClean="0"/>
              <a:t>Potenziamento della comunicazione</a:t>
            </a:r>
          </a:p>
          <a:p>
            <a:pPr>
              <a:buNone/>
            </a:pPr>
            <a:r>
              <a:rPr lang="it-IT" sz="2400" dirty="0" smtClean="0"/>
              <a:t>Attività spontanee</a:t>
            </a:r>
          </a:p>
          <a:p>
            <a:pPr>
              <a:buNone/>
            </a:pPr>
            <a:r>
              <a:rPr lang="it-IT" sz="2400" dirty="0" smtClean="0"/>
              <a:t>Supporto visuale</a:t>
            </a:r>
          </a:p>
          <a:p>
            <a:pPr>
              <a:buNone/>
            </a:pPr>
            <a:r>
              <a:rPr lang="it-IT" sz="2400" dirty="0" smtClean="0"/>
              <a:t>Verbalizzazione continua dell’esperienza del bambino (ripetizione di parole o frasi , completamento di parole o frasi, produzione di parole o frasi).</a:t>
            </a:r>
          </a:p>
          <a:p>
            <a:pPr>
              <a:buNone/>
            </a:pPr>
            <a:r>
              <a:rPr lang="it-IT" sz="2400" dirty="0" smtClean="0"/>
              <a:t>Attività:</a:t>
            </a:r>
          </a:p>
          <a:p>
            <a:pPr>
              <a:buNone/>
            </a:pPr>
            <a:r>
              <a:rPr lang="it-IT" sz="2400" dirty="0" smtClean="0"/>
              <a:t>Dare il nome a persone, oggetti, animali</a:t>
            </a:r>
          </a:p>
          <a:p>
            <a:pPr>
              <a:buNone/>
            </a:pPr>
            <a:r>
              <a:rPr lang="it-IT" sz="2400" dirty="0" smtClean="0"/>
              <a:t>Nominare azioni, emozioni, sentimenti, colori, materiali, forme, parti del corpo.</a:t>
            </a:r>
          </a:p>
          <a:p>
            <a:pPr>
              <a:buNone/>
            </a:pPr>
            <a:r>
              <a:rPr lang="it-IT" sz="2400" dirty="0" smtClean="0"/>
              <a:t>Verbalizzare azioni, eventi.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EDUCATIVI E DIDATTICI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Modalità didattiche: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Ripetizione della parola associata all’oggetto, all’immagine dell’oggetto, in assenza dell’oggetto,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 </a:t>
            </a:r>
            <a:r>
              <a:rPr lang="it-IT" sz="2400" dirty="0" smtClean="0"/>
              <a:t>S</a:t>
            </a:r>
            <a:r>
              <a:rPr lang="it-IT" sz="2400" dirty="0" smtClean="0"/>
              <a:t>celta della parola tra due alternative,</a:t>
            </a:r>
          </a:p>
          <a:p>
            <a:pPr>
              <a:buFont typeface="Courier New" pitchFamily="49" charset="0"/>
              <a:buChar char="o"/>
            </a:pPr>
            <a:r>
              <a:rPr lang="it-IT" sz="2400" dirty="0" smtClean="0"/>
              <a:t> Evocazione della parola in associazione a altre parole o oggetti.</a:t>
            </a:r>
            <a:endParaRPr lang="it-IT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EDUCATIVI E DIDATTICI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Comprensione verbale (associazione immagine-parola), dall’immagine alla parola</a:t>
            </a:r>
          </a:p>
          <a:p>
            <a:pPr>
              <a:buNone/>
            </a:pPr>
            <a:r>
              <a:rPr lang="it-IT" sz="2400" dirty="0" smtClean="0"/>
              <a:t>Apprendimento di strutture lessicali (pronomi, verbi, </a:t>
            </a:r>
            <a:r>
              <a:rPr lang="it-IT" sz="2400" dirty="0" err="1" smtClean="0"/>
              <a:t>atributi</a:t>
            </a:r>
            <a:r>
              <a:rPr lang="it-IT" sz="2400" dirty="0" smtClean="0"/>
              <a:t>, avverbi).</a:t>
            </a:r>
          </a:p>
          <a:p>
            <a:pPr>
              <a:buNone/>
            </a:pPr>
            <a:r>
              <a:rPr lang="it-IT" sz="2400" dirty="0" smtClean="0"/>
              <a:t>Associare aggettivi a nomi, </a:t>
            </a:r>
            <a:r>
              <a:rPr lang="it-IT" sz="2400" dirty="0" err="1" smtClean="0"/>
              <a:t>nomi</a:t>
            </a:r>
            <a:r>
              <a:rPr lang="it-IT" sz="2400" dirty="0" smtClean="0"/>
              <a:t> a aggettivi</a:t>
            </a:r>
          </a:p>
          <a:p>
            <a:pPr>
              <a:buNone/>
            </a:pPr>
            <a:r>
              <a:rPr lang="it-IT" sz="2400" dirty="0" smtClean="0"/>
              <a:t>Generalizzare il lessico, contestualizzare il lessico (riconoscere e nominare oggetti in contesti diversi, attribuire e nominare aggettivi in oggetti, contesti, persone diversi, riconoscere e nominare verbi e azioni in immagini, in riferimento a persone, animali.</a:t>
            </a:r>
          </a:p>
          <a:p>
            <a:pPr>
              <a:buNone/>
            </a:pPr>
            <a:r>
              <a:rPr lang="it-IT" sz="2400" dirty="0" smtClean="0"/>
              <a:t>Conoscenza e uso del SI  e del NO</a:t>
            </a:r>
            <a:endParaRPr lang="it-IT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EDUCATIVI E DIDATTICI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Sequenza DIRE-FARE (eseguire una azione e verbalizzarla mentre si esegue prima dall’educatore poi dal bambino).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 Sequenza  FARE-DIRE  (fare una azione e poi verbalizzarla)</a:t>
            </a:r>
          </a:p>
          <a:p>
            <a:pPr>
              <a:buNone/>
            </a:pP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Struttura della frase  con i cartoncini: (CHI-COSA FA-CON CHI-DOVE-COME)</a:t>
            </a:r>
          </a:p>
          <a:p>
            <a:pPr>
              <a:buNone/>
            </a:pPr>
            <a:r>
              <a:rPr lang="it-IT" sz="2400" dirty="0" smtClean="0"/>
              <a:t>Mostrare, verbalizzare, manipolare, narrare.</a:t>
            </a:r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EDUCATIVI E DIDATTICI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Verbalizzare sequenze:</a:t>
            </a:r>
          </a:p>
          <a:p>
            <a:pPr>
              <a:buNone/>
            </a:pPr>
            <a:r>
              <a:rPr lang="it-IT" sz="2400" dirty="0" smtClean="0"/>
              <a:t>Mostrare immagini in sequenza, verbalizzare</a:t>
            </a:r>
          </a:p>
          <a:p>
            <a:pPr>
              <a:buNone/>
            </a:pPr>
            <a:r>
              <a:rPr lang="it-IT" sz="2400" dirty="0" smtClean="0"/>
              <a:t>Mescolare sequenze, ricomporre e verbalizzare</a:t>
            </a:r>
          </a:p>
          <a:p>
            <a:pPr>
              <a:buNone/>
            </a:pPr>
            <a:r>
              <a:rPr lang="it-IT" sz="2400" dirty="0" smtClean="0"/>
              <a:t>Comporre semplici sequenze narrative</a:t>
            </a:r>
            <a:endParaRPr lang="it-IT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EDUCATIVI E DIDATTICI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Comprensione verbale (associazione immagine-parola), dall’immagine alla parola</a:t>
            </a:r>
          </a:p>
          <a:p>
            <a:pPr>
              <a:buNone/>
            </a:pPr>
            <a:r>
              <a:rPr lang="it-IT" sz="2400" dirty="0" smtClean="0"/>
              <a:t>Apprendimento di strutture lessicali (pronomi, verbi, </a:t>
            </a:r>
            <a:r>
              <a:rPr lang="it-IT" sz="2400" dirty="0" err="1" smtClean="0"/>
              <a:t>atributi</a:t>
            </a:r>
            <a:r>
              <a:rPr lang="it-IT" sz="2400" dirty="0" smtClean="0"/>
              <a:t>, avverbi).</a:t>
            </a:r>
          </a:p>
          <a:p>
            <a:pPr>
              <a:buNone/>
            </a:pPr>
            <a:r>
              <a:rPr lang="it-IT" sz="2400" dirty="0" smtClean="0"/>
              <a:t>Associare aggettivi a nomi, </a:t>
            </a:r>
            <a:r>
              <a:rPr lang="it-IT" sz="2400" dirty="0" err="1" smtClean="0"/>
              <a:t>nomi</a:t>
            </a:r>
            <a:r>
              <a:rPr lang="it-IT" sz="2400" dirty="0" smtClean="0"/>
              <a:t> a aggettivi</a:t>
            </a:r>
          </a:p>
          <a:p>
            <a:pPr>
              <a:buNone/>
            </a:pPr>
            <a:r>
              <a:rPr lang="it-IT" sz="2400" dirty="0" smtClean="0"/>
              <a:t>Generalizzare il lessico, contestualizzare il lessico (riconoscere e nominare oggetti in contesti diversi, attribuire e nominare aggettivi in oggetti, contesti, persone diversi, riconoscere e nominare verbi e azioni in immagini, in riferimento a persone, animali.</a:t>
            </a:r>
          </a:p>
          <a:p>
            <a:pPr>
              <a:buNone/>
            </a:pPr>
            <a:r>
              <a:rPr lang="it-IT" sz="2400" dirty="0" smtClean="0"/>
              <a:t>Conoscenza e uso del SI  e del NO</a:t>
            </a:r>
            <a:endParaRPr lang="it-IT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EDUCATIVI E DIDATTICI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Semantica:</a:t>
            </a:r>
          </a:p>
          <a:p>
            <a:pPr>
              <a:buNone/>
            </a:pPr>
            <a:r>
              <a:rPr lang="it-IT" sz="2400" dirty="0" smtClean="0"/>
              <a:t>Adattare la comunicazione all’interlocutore</a:t>
            </a:r>
          </a:p>
          <a:p>
            <a:pPr>
              <a:buNone/>
            </a:pPr>
            <a:r>
              <a:rPr lang="it-IT" sz="2400" dirty="0" smtClean="0"/>
              <a:t>Esercitare la comunicazione e le sue funzioni</a:t>
            </a:r>
            <a:endParaRPr lang="it-IT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EDUCATIVI E DIDATTICI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L’adattamento:</a:t>
            </a:r>
          </a:p>
          <a:p>
            <a:pPr>
              <a:buNone/>
            </a:pPr>
            <a:r>
              <a:rPr lang="it-IT" sz="2400" dirty="0" smtClean="0"/>
              <a:t>Star bene:</a:t>
            </a:r>
          </a:p>
          <a:p>
            <a:pPr>
              <a:buNone/>
            </a:pPr>
            <a:r>
              <a:rPr lang="it-IT" sz="2400" dirty="0" smtClean="0"/>
              <a:t>Controllare le emozioni</a:t>
            </a:r>
          </a:p>
          <a:p>
            <a:pPr>
              <a:buNone/>
            </a:pPr>
            <a:r>
              <a:rPr lang="it-IT" sz="2400" dirty="0" smtClean="0"/>
              <a:t>Capire cosa accade intorno</a:t>
            </a:r>
          </a:p>
          <a:p>
            <a:pPr>
              <a:buNone/>
            </a:pPr>
            <a:r>
              <a:rPr lang="it-IT" sz="2400" dirty="0" smtClean="0"/>
              <a:t>Riconoscere persone, luoghi, oggetti</a:t>
            </a:r>
          </a:p>
          <a:p>
            <a:pPr>
              <a:buNone/>
            </a:pPr>
            <a:r>
              <a:rPr lang="it-IT" sz="2400" dirty="0" smtClean="0"/>
              <a:t>Comunicare in qualche modo</a:t>
            </a:r>
          </a:p>
          <a:p>
            <a:pPr>
              <a:buNone/>
            </a:pPr>
            <a:r>
              <a:rPr lang="it-IT" sz="2400" dirty="0" smtClean="0"/>
              <a:t>Procedere negli apprendimenti</a:t>
            </a:r>
          </a:p>
          <a:p>
            <a:pPr>
              <a:buNone/>
            </a:pPr>
            <a:r>
              <a:rPr lang="it-IT" sz="2400" dirty="0" smtClean="0"/>
              <a:t>Partecipare a alcune attività</a:t>
            </a:r>
          </a:p>
          <a:p>
            <a:pPr>
              <a:buNone/>
            </a:pPr>
            <a:r>
              <a:rPr lang="it-IT" sz="2400" dirty="0" smtClean="0"/>
              <a:t>Essere sufficientemente autonomo</a:t>
            </a:r>
          </a:p>
          <a:p>
            <a:pPr>
              <a:buNone/>
            </a:pPr>
            <a:r>
              <a:rPr lang="it-IT" sz="2400" dirty="0" smtClean="0"/>
              <a:t>Capire le situazioni</a:t>
            </a:r>
            <a:endParaRPr lang="it-IT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EDUCATIVI E DIDATTICI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Progettare i cambiamenti:</a:t>
            </a:r>
          </a:p>
          <a:p>
            <a:pPr>
              <a:buNone/>
            </a:pPr>
            <a:r>
              <a:rPr lang="it-IT" sz="2400" dirty="0" smtClean="0"/>
              <a:t>Gradualità degli interventi</a:t>
            </a:r>
          </a:p>
          <a:p>
            <a:pPr>
              <a:buNone/>
            </a:pPr>
            <a:r>
              <a:rPr lang="it-IT" sz="2400" dirty="0" smtClean="0"/>
              <a:t>Progettare gli ambienti</a:t>
            </a:r>
          </a:p>
          <a:p>
            <a:pPr>
              <a:buNone/>
            </a:pPr>
            <a:r>
              <a:rPr lang="it-IT" sz="2400" dirty="0" smtClean="0"/>
              <a:t>Allestire spazi riservati</a:t>
            </a:r>
          </a:p>
          <a:p>
            <a:pPr>
              <a:buNone/>
            </a:pPr>
            <a:r>
              <a:rPr lang="it-IT" sz="2400" dirty="0" smtClean="0"/>
              <a:t>Eliminare sovraccarichi e novità</a:t>
            </a:r>
          </a:p>
          <a:p>
            <a:pPr>
              <a:buNone/>
            </a:pPr>
            <a:r>
              <a:rPr lang="it-IT" sz="2400" dirty="0" smtClean="0"/>
              <a:t>Introdurre dei mediatori</a:t>
            </a:r>
          </a:p>
          <a:p>
            <a:pPr>
              <a:buNone/>
            </a:pPr>
            <a:r>
              <a:rPr lang="it-IT" sz="2400" dirty="0" smtClean="0"/>
              <a:t>Presentare gli eventi e narrarli</a:t>
            </a:r>
          </a:p>
          <a:p>
            <a:pPr>
              <a:buNone/>
            </a:pPr>
            <a:r>
              <a:rPr lang="it-IT" sz="2400" dirty="0" smtClean="0"/>
              <a:t>Narrare eventi vissuti, immagini, strutture</a:t>
            </a:r>
          </a:p>
          <a:p>
            <a:pPr>
              <a:buNone/>
            </a:pPr>
            <a:r>
              <a:rPr lang="it-IT" sz="2400" dirty="0" smtClean="0"/>
              <a:t>Sostenere la narrazione</a:t>
            </a:r>
          </a:p>
          <a:p>
            <a:pPr>
              <a:buNone/>
            </a:pPr>
            <a:r>
              <a:rPr lang="it-IT" sz="2400" dirty="0" smtClean="0"/>
              <a:t>Ricercare, classificare visi, emozioni</a:t>
            </a:r>
            <a:endParaRPr lang="it-IT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EDUCATIVI E DIDATTICI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Progettare lo spazio e il tempo:</a:t>
            </a:r>
          </a:p>
          <a:p>
            <a:pPr>
              <a:buNone/>
            </a:pPr>
            <a:r>
              <a:rPr lang="it-IT" sz="2400" dirty="0" smtClean="0"/>
              <a:t>Schema della giornata</a:t>
            </a:r>
          </a:p>
          <a:p>
            <a:pPr>
              <a:buNone/>
            </a:pPr>
            <a:r>
              <a:rPr lang="it-IT" sz="2400" dirty="0" err="1" smtClean="0"/>
              <a:t>Calendarizzazione</a:t>
            </a:r>
            <a:r>
              <a:rPr lang="it-IT" sz="2400" dirty="0" smtClean="0"/>
              <a:t> della settimana</a:t>
            </a:r>
          </a:p>
          <a:p>
            <a:pPr>
              <a:buNone/>
            </a:pPr>
            <a:r>
              <a:rPr lang="it-IT" sz="2400" dirty="0" smtClean="0"/>
              <a:t>Ambienti e immagini semplici, pochi </a:t>
            </a:r>
            <a:r>
              <a:rPr lang="it-IT" sz="2400" dirty="0" err="1" smtClean="0"/>
              <a:t>distrattori</a:t>
            </a:r>
            <a:endParaRPr lang="it-IT" sz="2400" dirty="0" smtClean="0"/>
          </a:p>
          <a:p>
            <a:pPr>
              <a:buNone/>
            </a:pPr>
            <a:r>
              <a:rPr lang="it-IT" sz="2400" dirty="0" smtClean="0"/>
              <a:t>Uso di marcatori iconici (fotografie, disegni, immagini stilizzate, simboli)</a:t>
            </a:r>
            <a:endParaRPr lang="it-IT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EDUCATIVI E DIDATTICI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400" dirty="0" smtClean="0"/>
              <a:t>Ancore emotive, rassicuranti attraverso la relazione</a:t>
            </a:r>
          </a:p>
          <a:p>
            <a:r>
              <a:rPr lang="it-IT" sz="2400" dirty="0" smtClean="0"/>
              <a:t>Comportamenti rassicuranti</a:t>
            </a:r>
          </a:p>
          <a:p>
            <a:r>
              <a:rPr lang="it-IT" sz="2400" dirty="0" smtClean="0"/>
              <a:t>Ancora della ritualità</a:t>
            </a:r>
            <a:endParaRPr lang="it-IT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EDUCATIVI E DIDATTICI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Il Profilo Dinamico Funzionale:</a:t>
            </a:r>
          </a:p>
          <a:p>
            <a:pPr>
              <a:buFontTx/>
              <a:buChar char="-"/>
            </a:pPr>
            <a:r>
              <a:rPr lang="it-IT" sz="2400" dirty="0" smtClean="0"/>
              <a:t>Centrato sulle funzioni umane</a:t>
            </a:r>
          </a:p>
          <a:p>
            <a:pPr>
              <a:buFontTx/>
              <a:buChar char="-"/>
            </a:pPr>
            <a:r>
              <a:rPr lang="it-IT" sz="2400" dirty="0" smtClean="0"/>
              <a:t>Orientato alla struttura della personalità</a:t>
            </a:r>
          </a:p>
          <a:p>
            <a:pPr>
              <a:buFontTx/>
              <a:buChar char="-"/>
            </a:pPr>
            <a:r>
              <a:rPr lang="it-IT" sz="2400" dirty="0" smtClean="0"/>
              <a:t>Riconosce priorità corporea e primazia neurologica/neuro-psichiatrica.</a:t>
            </a:r>
          </a:p>
          <a:p>
            <a:pPr>
              <a:buFontTx/>
              <a:buChar char="-"/>
            </a:pPr>
            <a:endParaRPr lang="it-IT" sz="2400" dirty="0" smtClean="0"/>
          </a:p>
          <a:p>
            <a:pPr>
              <a:buFontTx/>
              <a:buChar char="-"/>
            </a:pPr>
            <a:r>
              <a:rPr lang="it-IT" sz="2400" dirty="0" smtClean="0"/>
              <a:t>E’ composto in 7 sezioni</a:t>
            </a:r>
          </a:p>
          <a:p>
            <a:pPr>
              <a:buFontTx/>
              <a:buChar char="-"/>
            </a:pPr>
            <a:r>
              <a:rPr lang="it-IT" sz="2400" dirty="0" smtClean="0"/>
              <a:t>Prospettiva diacronica e narrativa</a:t>
            </a:r>
          </a:p>
          <a:p>
            <a:pPr>
              <a:buFontTx/>
              <a:buChar char="-"/>
            </a:pPr>
            <a:r>
              <a:rPr lang="it-IT" sz="2400" dirty="0" smtClean="0"/>
              <a:t>Linee per il trattamento</a:t>
            </a:r>
            <a:endParaRPr lang="it-IT" sz="24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EDUCATIVI E DIDATTICI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it-IT" sz="2400" dirty="0" smtClean="0"/>
              <a:t>Azioni:</a:t>
            </a:r>
          </a:p>
          <a:p>
            <a:pPr>
              <a:buFontTx/>
              <a:buChar char="-"/>
            </a:pPr>
            <a:r>
              <a:rPr lang="it-IT" sz="2400" dirty="0" smtClean="0"/>
              <a:t>Presentazione clinica del caso da parte dei genitori e degli educatori</a:t>
            </a:r>
          </a:p>
          <a:p>
            <a:pPr>
              <a:buFontTx/>
              <a:buChar char="-"/>
            </a:pPr>
            <a:r>
              <a:rPr lang="it-IT" sz="2400" dirty="0" smtClean="0"/>
              <a:t>Consenso e partecipazione della famiglia</a:t>
            </a:r>
          </a:p>
          <a:p>
            <a:pPr>
              <a:buFontTx/>
              <a:buChar char="-"/>
            </a:pPr>
            <a:r>
              <a:rPr lang="it-IT" sz="2400" dirty="0" smtClean="0"/>
              <a:t>Accettazione del livello possibile e apprezzabile di diagnosi</a:t>
            </a:r>
          </a:p>
          <a:p>
            <a:pPr>
              <a:buFontTx/>
              <a:buChar char="-"/>
            </a:pPr>
            <a:r>
              <a:rPr lang="it-IT" sz="2400" dirty="0" smtClean="0"/>
              <a:t>Precisazione delle aspettative degli educatori</a:t>
            </a:r>
            <a:endParaRPr lang="it-IT" sz="24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it-IT" sz="2800" dirty="0" smtClean="0">
                <a:solidFill>
                  <a:srgbClr val="FF0000"/>
                </a:solidFill>
              </a:rPr>
              <a:t>TRATTAMENTI EDUCATIVI E DIDATTICI</a:t>
            </a:r>
            <a:endParaRPr lang="it-IT" sz="28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it-IT" sz="2400" dirty="0" smtClean="0"/>
              <a:t>ESERCITAZIONE</a:t>
            </a:r>
          </a:p>
          <a:p>
            <a:pPr>
              <a:buNone/>
            </a:pPr>
            <a:r>
              <a:rPr lang="it-IT" sz="2400" smtClean="0"/>
              <a:t>Progettare  </a:t>
            </a:r>
            <a:r>
              <a:rPr lang="it-IT" sz="2400" dirty="0" smtClean="0"/>
              <a:t>una o due </a:t>
            </a:r>
            <a:r>
              <a:rPr lang="it-IT" sz="2400" smtClean="0"/>
              <a:t>attività didattiche</a:t>
            </a:r>
            <a:endParaRPr lang="it-IT" sz="2400" dirty="0" smtClean="0"/>
          </a:p>
          <a:p>
            <a:pPr>
              <a:buNone/>
            </a:pPr>
            <a:endParaRPr lang="it-IT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871</Words>
  <PresentationFormat>Presentazione su schermo (4:3)</PresentationFormat>
  <Paragraphs>150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3" baseType="lpstr">
      <vt:lpstr>Tema di Office</vt:lpstr>
      <vt:lpstr> Università degli Studi di Macerata Facoltà di Scienze della formazione</vt:lpstr>
      <vt:lpstr>TRATTAMENTI EDUCATIVI E DIDATTICI</vt:lpstr>
      <vt:lpstr>TRATTAMENTI EDUCATIVI E DIDATTICI</vt:lpstr>
      <vt:lpstr>TRATTAMENTI EDUCATIVI E DIDATTICI</vt:lpstr>
      <vt:lpstr>TRATTAMENTI EDUCATIVI E DIDATTICI</vt:lpstr>
      <vt:lpstr>TRATTAMENTI EDUCATIVI E DIDATTICI</vt:lpstr>
      <vt:lpstr>TRATTAMENTI EDUCATIVI E DIDATTICI</vt:lpstr>
      <vt:lpstr>TRATTAMENTI EDUCATIVI E DIDATTICI</vt:lpstr>
      <vt:lpstr>TRATTAMENTI EDUCATIVI E DIDATTICI</vt:lpstr>
      <vt:lpstr>TRATTAMENTI EDUCATIVI E DIDATTICI</vt:lpstr>
      <vt:lpstr>TRATTAMENTI EDUCATIVI E DIDATTICI</vt:lpstr>
      <vt:lpstr>TRATTAMENTI EDUCATIVI E DIDATTICI</vt:lpstr>
      <vt:lpstr>TRATTAMENTI EDUCATIVI E DIDATTICI</vt:lpstr>
      <vt:lpstr>TRATTAMENTI EDUCATIVI E DIDATTICI</vt:lpstr>
      <vt:lpstr>TRATTAMENTI EDUCATIVI E DIDATTICI</vt:lpstr>
      <vt:lpstr>TRATTAMENTI EDUCATIVI E DIDATTICI</vt:lpstr>
      <vt:lpstr>TRATTAMENTI EDUCATIVI E DIDATTICI</vt:lpstr>
      <vt:lpstr>TRATTAMENTI EDUCATIVI E DIDATTICI</vt:lpstr>
      <vt:lpstr>TRATTAMENTI EDUCATIVI E DIDATTICI</vt:lpstr>
      <vt:lpstr>TRATTAMENTI EDUCATIVI E DIDATTICI</vt:lpstr>
      <vt:lpstr>TRATTAMENTI EDUCATIVI E DIDATTICI</vt:lpstr>
      <vt:lpstr>TRATTAMENTI EDUCATIVI E DIDATTICI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Università degli Studi di Macerata Facoltà di Scienze della formazione</dc:title>
  <dc:creator>Angela</dc:creator>
  <cp:lastModifiedBy>Angela</cp:lastModifiedBy>
  <cp:revision>9</cp:revision>
  <dcterms:created xsi:type="dcterms:W3CDTF">2011-05-08T07:22:18Z</dcterms:created>
  <dcterms:modified xsi:type="dcterms:W3CDTF">2011-05-08T09:34:42Z</dcterms:modified>
</cp:coreProperties>
</file>