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02/05/2011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err="1" smtClean="0">
                <a:solidFill>
                  <a:srgbClr val="FF0000"/>
                </a:solidFill>
              </a:rPr>
              <a:t>A.E.R.C.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ATTIVAZIONE EMOTIVA E RECIPROCITA’ CORPOREA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E’ un trattamento educativo ecologico per </a:t>
            </a:r>
            <a:r>
              <a:rPr lang="it-IT" sz="2400" dirty="0" smtClean="0"/>
              <a:t>bambini </a:t>
            </a:r>
            <a:r>
              <a:rPr lang="it-IT" sz="2400" dirty="0" smtClean="0"/>
              <a:t>da 0 a 7 anni.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Assegna priorità alla comunicazione bambino-adulto</a:t>
            </a:r>
            <a:r>
              <a:rPr lang="it-IT" sz="2400" dirty="0" smtClean="0"/>
              <a:t>.</a:t>
            </a:r>
          </a:p>
          <a:p>
            <a:pPr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Competenze dell’operatore: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Conoscere lo sviluppo normale, il pensiero, l’emotività del bambino, adeguare  il linguaggio verbale e non verbale a quello del bambino.</a:t>
            </a:r>
          </a:p>
          <a:p>
            <a:pPr>
              <a:buFont typeface="Wingdings" pitchFamily="2" charset="2"/>
              <a:buChar char="v"/>
            </a:pPr>
            <a:endParaRPr lang="it-IT" sz="2400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Fasi dello sviluppo relazionale (Trevarthen e ripresa da Zappella: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Intersoggettività primaria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Intersoggettività secondaria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Interazione sociale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Gioco simbolico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COMPETENZE PSICHICHE (Zappella):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Intersoggettività primaria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Intersoggettività secondaria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Spinta all’autonomia motoria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Teoria della mente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Gioco simbolico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Capacità di narrazione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TRIADE </a:t>
            </a:r>
            <a:r>
              <a:rPr lang="it-IT" sz="2400" dirty="0" smtClean="0">
                <a:solidFill>
                  <a:srgbClr val="002060"/>
                </a:solidFill>
              </a:rPr>
              <a:t>EDUCATIVA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Capacità genitoriali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Risorse dei bambini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Competenze metodologiche degli operatori</a:t>
            </a:r>
          </a:p>
          <a:p>
            <a:pPr>
              <a:buFont typeface="Wingdings" pitchFamily="2" charset="2"/>
              <a:buChar char="§"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Elementi della matrice etodinamica dei Tinbegen: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Conflitto motivazionale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Alternanza evitamento – esplorazione, attacco – fuga.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/>
              <a:t>Assenza di reciprocità madre – bambino.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La prima holding</a:t>
            </a:r>
          </a:p>
          <a:p>
            <a:pPr>
              <a:buNone/>
            </a:pPr>
            <a:r>
              <a:rPr lang="it-IT" sz="2400" dirty="0" smtClean="0"/>
              <a:t>Attivazione di: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Contatto corporeo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Contatto faccia a faccia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Comunicazione pre-lingiuistica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Comunicazione linguistica di riconoscimento, elogio …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Elementi:</a:t>
            </a:r>
          </a:p>
          <a:p>
            <a:pPr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Contatto oculare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Flusso verbale adulto – bambino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Dislivello di potere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Tratti psicoterapici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Nuove acquisizioni:</a:t>
            </a:r>
          </a:p>
          <a:p>
            <a:r>
              <a:rPr lang="it-IT" sz="2400" dirty="0" smtClean="0"/>
              <a:t>Osservazione clinica dei casi</a:t>
            </a:r>
          </a:p>
          <a:p>
            <a:r>
              <a:rPr lang="it-IT" sz="2400" dirty="0" smtClean="0"/>
              <a:t>Maggiore rispetto riservato al bambino</a:t>
            </a:r>
          </a:p>
          <a:p>
            <a:r>
              <a:rPr lang="it-IT" sz="2400" dirty="0" smtClean="0"/>
              <a:t>Minore intrusività</a:t>
            </a:r>
          </a:p>
          <a:p>
            <a:r>
              <a:rPr lang="it-IT" sz="2400" dirty="0" smtClean="0"/>
              <a:t>Coinvolgimento maggiore dei genitori</a:t>
            </a:r>
          </a:p>
          <a:p>
            <a:r>
              <a:rPr lang="it-IT" sz="2400" dirty="0" smtClean="0"/>
              <a:t>Incremento qualitativo e semantico della comunicazione</a:t>
            </a: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err="1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La seconda holding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Interazione a due bambino-genitore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Ripristino dell’intersoggettività primaria (modalità frontali)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Ripristino dell’intersoggettività secondaria (Rapporto mediato da oggetti, modalità laterali)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Setting progettato</a:t>
            </a:r>
          </a:p>
          <a:p>
            <a:r>
              <a:rPr lang="it-IT" sz="2400" dirty="0" smtClean="0">
                <a:solidFill>
                  <a:schemeClr val="tx1"/>
                </a:solidFill>
              </a:rPr>
              <a:t>Mediazione educativa dell’adulto</a:t>
            </a:r>
          </a:p>
          <a:p>
            <a:endParaRPr lang="it-IT" sz="2400" dirty="0" smtClean="0">
              <a:solidFill>
                <a:schemeClr val="tx1"/>
              </a:solidFill>
            </a:endParaRPr>
          </a:p>
          <a:p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COMPETENZE: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Conoscenza dei sintomi primari e secondari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Attivazione e dinamizzazione dell’emotività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Modulazione delle forme di stimolazione (voce, sguardo, contatto corporeo, attività motoria)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Collaborazione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Modalità del trattamento: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Colloquio genitori – terapista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Ridefinizione in positivo delle abilità del bambino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Ridefinizione in positivo delle abilità genitoriali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Uso  di: specchio, modulazione voce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Situazioni emozionali intense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Attivazione motoria e corporea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Tempi brevi di relazione diretta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Risorse: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Sguardo, 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voce,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 guida motoria,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 contatto corporeo,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 espressione del viso,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 modalità creative,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Narrazione e gioco simbolico</a:t>
            </a: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Strategie: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Saper attendere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Saper osservare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Accettare il copione del bambino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Anticipare i comportamenti problematici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Ricostruire situazioni e dargli senso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Fare nuove proposte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Indurre modificazioni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Essere consapevoli dei propri canali di espressione</a:t>
            </a:r>
          </a:p>
          <a:p>
            <a:pPr>
              <a:buNone/>
            </a:pPr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Nella scuola dell’infanzia:</a:t>
            </a:r>
          </a:p>
          <a:p>
            <a:r>
              <a:rPr lang="it-IT" sz="2400" dirty="0" smtClean="0"/>
              <a:t>Giochi con la palla e con il corpo</a:t>
            </a:r>
          </a:p>
          <a:p>
            <a:r>
              <a:rPr lang="it-IT" sz="2400" dirty="0" smtClean="0"/>
              <a:t>Giochi con gli oggetti</a:t>
            </a:r>
          </a:p>
          <a:p>
            <a:r>
              <a:rPr lang="it-IT" sz="2400" dirty="0" smtClean="0"/>
              <a:t>Ricerca del contatto corporeo (anche se per brevi momenti)</a:t>
            </a:r>
          </a:p>
          <a:p>
            <a:r>
              <a:rPr lang="it-IT" sz="2400" dirty="0" smtClean="0"/>
              <a:t>Ricerca del contatto oculare e della reciprocità dello sguardo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Insegnare al bambino autistico a giocare per:</a:t>
            </a:r>
          </a:p>
          <a:p>
            <a:pPr>
              <a:buFontTx/>
              <a:buChar char="-"/>
            </a:pPr>
            <a:r>
              <a:rPr lang="it-IT" sz="2400" dirty="0" smtClean="0"/>
              <a:t>Migliorare alcune funzioni cognitive di base</a:t>
            </a:r>
          </a:p>
          <a:p>
            <a:pPr>
              <a:buFontTx/>
              <a:buChar char="-"/>
            </a:pPr>
            <a:r>
              <a:rPr lang="it-IT" sz="2400" dirty="0" smtClean="0"/>
              <a:t>Favorire il rapporto con l’altro</a:t>
            </a:r>
          </a:p>
          <a:p>
            <a:pPr>
              <a:buFontTx/>
              <a:buChar char="-"/>
            </a:pPr>
            <a:r>
              <a:rPr lang="it-IT" sz="2400" dirty="0" smtClean="0"/>
              <a:t>Favorire la comprensione di sé e dell’altro</a:t>
            </a:r>
          </a:p>
          <a:p>
            <a:pPr>
              <a:buFontTx/>
              <a:buChar char="-"/>
            </a:pPr>
            <a:r>
              <a:rPr lang="it-IT" sz="2400" dirty="0" smtClean="0"/>
              <a:t>Consentire forme di prevenzione</a:t>
            </a:r>
          </a:p>
          <a:p>
            <a:pPr>
              <a:buFontTx/>
              <a:buChar char="-"/>
            </a:pPr>
            <a:r>
              <a:rPr lang="it-IT" sz="2400" dirty="0" smtClean="0"/>
              <a:t>Favorire momenti di divertimento</a:t>
            </a:r>
          </a:p>
          <a:p>
            <a:pPr>
              <a:buFontTx/>
              <a:buChar char="-"/>
            </a:pPr>
            <a:r>
              <a:rPr lang="it-IT" sz="2400" dirty="0" smtClean="0"/>
              <a:t>Favorire l’osservazione del comportamento del bambino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A.E.R.C.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Attributi: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Sistemico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Ecologico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Clinico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Professionale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A tecnologia plurale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Tendente al vissuto interiore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Quotidianità e spontaneità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non intrusività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Integrabile con altri approcci</a:t>
            </a:r>
          </a:p>
          <a:p>
            <a:pPr>
              <a:buFont typeface="Wingdings" pitchFamily="2" charset="2"/>
              <a:buChar char="v"/>
            </a:pPr>
            <a:endParaRPr lang="it-IT" sz="24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487</Words>
  <PresentationFormat>Presentazione su schermo (4:3)</PresentationFormat>
  <Paragraphs>126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18" baseType="lpstr">
      <vt:lpstr>Tema di Office</vt:lpstr>
      <vt:lpstr> Università degli Studi di Macerata Facoltà di Scienze della formazione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  <vt:lpstr>A.E.R.C.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</dc:title>
  <dc:creator>Angela</dc:creator>
  <cp:lastModifiedBy>Angela</cp:lastModifiedBy>
  <cp:revision>12</cp:revision>
  <dcterms:created xsi:type="dcterms:W3CDTF">2011-04-28T08:12:40Z</dcterms:created>
  <dcterms:modified xsi:type="dcterms:W3CDTF">2011-05-02T12:53:40Z</dcterms:modified>
</cp:coreProperties>
</file>