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8" r:id="rId7"/>
    <p:sldId id="260" r:id="rId8"/>
    <p:sldId id="265" r:id="rId9"/>
    <p:sldId id="259" r:id="rId10"/>
    <p:sldId id="266" r:id="rId11"/>
    <p:sldId id="267" r:id="rId12"/>
    <p:sldId id="269" r:id="rId13"/>
    <p:sldId id="273" r:id="rId14"/>
    <p:sldId id="274" r:id="rId15"/>
    <p:sldId id="270" r:id="rId16"/>
    <p:sldId id="275" r:id="rId17"/>
    <p:sldId id="276" r:id="rId18"/>
    <p:sldId id="271" r:id="rId19"/>
    <p:sldId id="272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14/03/2011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LO STATUTO EPISTEMOLOGICO DELLA DIDATTICA SPECIALE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Pedagogia e Pedagogia speciale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Didattica e Didattica speciale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Diagrammi fondativi della pedagogia speciale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Disabilità e educabilità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Patologie e  sindromi 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e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/>
              <a:t>Pedagogia come:</a:t>
            </a:r>
          </a:p>
          <a:p>
            <a:pPr>
              <a:buNone/>
            </a:pPr>
            <a:r>
              <a:rPr lang="it-IT" sz="2400" dirty="0" smtClean="0"/>
              <a:t>     scienza della formazione umana: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Maturazione + Ambiente =  Sviluppo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Intervento diretto + Intervento indiretto  = Educazione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Sviluppo (uomo che si forma)+ Educazione (uomo che è formato)  = Formazione</a:t>
            </a:r>
          </a:p>
          <a:p>
            <a:pPr>
              <a:buNone/>
            </a:pPr>
            <a:endParaRPr lang="it-IT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e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t-IT" sz="2400" b="1" dirty="0" smtClean="0"/>
              <a:t>Pedagogia</a:t>
            </a:r>
            <a:r>
              <a:rPr lang="it-IT" sz="2400" dirty="0" smtClean="0"/>
              <a:t> come duplice scienza: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b="1" dirty="0" smtClean="0"/>
              <a:t>Scienza dello sviluppo umano </a:t>
            </a:r>
            <a:r>
              <a:rPr lang="it-IT" sz="2400" dirty="0" smtClean="0"/>
              <a:t>(processi, condizioni, andamento)</a:t>
            </a:r>
          </a:p>
          <a:p>
            <a:pPr lvl="1">
              <a:buNone/>
            </a:pPr>
            <a:r>
              <a:rPr lang="it-IT" sz="2400" dirty="0" smtClean="0"/>
              <a:t>                                              e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b="1" dirty="0" smtClean="0"/>
              <a:t>Scienza dell’educazione </a:t>
            </a:r>
            <a:r>
              <a:rPr lang="it-IT" sz="2400" dirty="0" smtClean="0"/>
              <a:t>(processi di aiuto allo sviluppo, condizioni, progetti educativi)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e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Relazione sub-disciplinare tra:</a:t>
            </a:r>
          </a:p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Pedagogia come scienza dello sviluppo  e Pedagogia speciale</a:t>
            </a:r>
          </a:p>
          <a:p>
            <a:pPr>
              <a:buNone/>
            </a:pPr>
            <a:r>
              <a:rPr lang="it-IT" sz="2400" dirty="0" smtClean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e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sz="2400" b="1" dirty="0" smtClean="0"/>
              <a:t>Pedagogia speciale </a:t>
            </a:r>
            <a:r>
              <a:rPr lang="it-IT" sz="2400" dirty="0" smtClean="0"/>
              <a:t>come</a:t>
            </a:r>
            <a:r>
              <a:rPr lang="it-IT" sz="2400" b="1" dirty="0" smtClean="0"/>
              <a:t>:</a:t>
            </a:r>
          </a:p>
          <a:p>
            <a:pPr lvl="1">
              <a:buFont typeface="Courier New" pitchFamily="49" charset="0"/>
              <a:buChar char="o"/>
            </a:pPr>
            <a:r>
              <a:rPr lang="it-IT" sz="2000" b="1" dirty="0" smtClean="0"/>
              <a:t> </a:t>
            </a:r>
            <a:r>
              <a:rPr lang="it-IT" sz="2400" dirty="0" smtClean="0"/>
              <a:t>Scienza dello sviluppo e  di aiuto allo sviluppo in condizioni tipiche, per rispondere a bisogni educativi speciali.</a:t>
            </a:r>
          </a:p>
          <a:p>
            <a:pPr>
              <a:buFont typeface="Courier New" pitchFamily="49" charset="0"/>
              <a:buChar char="o"/>
            </a:pPr>
            <a:endParaRPr lang="it-IT" sz="2400" dirty="0" smtClean="0"/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Scienza della formazione umana in assetto speciale.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3100" dirty="0" smtClean="0">
                <a:solidFill>
                  <a:srgbClr val="FF0000"/>
                </a:solidFill>
              </a:rPr>
              <a:t>Didattica e Didattica speciale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 smtClean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b="1" dirty="0" smtClean="0"/>
              <a:t>Didattica </a:t>
            </a:r>
            <a:r>
              <a:rPr lang="it-IT" sz="2400" dirty="0" smtClean="0"/>
              <a:t>come:</a:t>
            </a:r>
          </a:p>
          <a:p>
            <a:pPr lvl="1"/>
            <a:r>
              <a:rPr lang="it-IT" sz="2400" dirty="0" smtClean="0"/>
              <a:t>Teoria o scienza dell’insegnamento.</a:t>
            </a:r>
          </a:p>
          <a:p>
            <a:pPr lvl="1"/>
            <a:r>
              <a:rPr lang="it-IT" sz="2400" dirty="0" smtClean="0"/>
              <a:t>Agire didattico, professionale.</a:t>
            </a:r>
          </a:p>
          <a:p>
            <a:pPr lvl="1"/>
            <a:r>
              <a:rPr lang="it-IT" sz="2400" dirty="0" smtClean="0"/>
              <a:t>Scienza autonoma con sub-discipline (teorie della valutazione, della progettazione,ecc).</a:t>
            </a:r>
          </a:p>
          <a:p>
            <a:pPr lvl="1"/>
            <a:r>
              <a:rPr lang="it-IT" sz="2400" dirty="0" smtClean="0"/>
              <a:t>Non è un metodo.</a:t>
            </a:r>
          </a:p>
          <a:p>
            <a:pPr lvl="1"/>
            <a:r>
              <a:rPr lang="it-IT" sz="2400" dirty="0" smtClean="0"/>
              <a:t>Non veicola una procedura o un protocollo.</a:t>
            </a:r>
          </a:p>
          <a:p>
            <a:pPr lvl="1"/>
            <a:r>
              <a:rPr lang="it-IT" sz="2400" dirty="0" smtClean="0">
                <a:latin typeface="+mj-lt"/>
              </a:rPr>
              <a:t>Interazione - comunicazione tra il soggetto che apprende e gli oggetti di apprendimento all’interno delle istituzioni intenzionalmente formative.</a:t>
            </a:r>
          </a:p>
          <a:p>
            <a:pPr lvl="1"/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e Didattica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Relazione sub-disciplinare tra:</a:t>
            </a:r>
          </a:p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Pedagogia come scienza dell’educazione e Didattica</a:t>
            </a:r>
          </a:p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↓</a:t>
            </a:r>
          </a:p>
          <a:p>
            <a:pPr algn="ctr">
              <a:buNone/>
            </a:pPr>
            <a:r>
              <a:rPr lang="it-IT" sz="2400" dirty="0" smtClean="0"/>
              <a:t>Relazione sub-disciplinare tra:</a:t>
            </a:r>
          </a:p>
          <a:p>
            <a:pPr algn="ctr">
              <a:buNone/>
            </a:pPr>
            <a:r>
              <a:rPr lang="it-IT" sz="2400" dirty="0" smtClean="0"/>
              <a:t>Pedagogia speciale e Didattica speciale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e Didattica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b="1" dirty="0" smtClean="0"/>
              <a:t>Didattica speciale </a:t>
            </a:r>
            <a:r>
              <a:rPr lang="it-IT" sz="2400" dirty="0" smtClean="0"/>
              <a:t>come:</a:t>
            </a:r>
          </a:p>
          <a:p>
            <a:pPr>
              <a:lnSpc>
                <a:spcPct val="110000"/>
              </a:lnSpc>
            </a:pPr>
            <a:r>
              <a:rPr lang="it-IT" sz="2400" dirty="0" smtClean="0">
                <a:latin typeface="+mj-lt"/>
              </a:rPr>
              <a:t>Definizione di strategie di insegnamento e di apprendimento specifiche.</a:t>
            </a:r>
          </a:p>
          <a:p>
            <a:pPr>
              <a:lnSpc>
                <a:spcPct val="110000"/>
              </a:lnSpc>
            </a:pPr>
            <a:r>
              <a:rPr lang="it-IT" sz="2400" dirty="0" smtClean="0">
                <a:latin typeface="+mj-lt"/>
              </a:rPr>
              <a:t>Riformulazione ed adattamento della didattica .</a:t>
            </a:r>
          </a:p>
          <a:p>
            <a:pPr>
              <a:lnSpc>
                <a:spcPct val="110000"/>
              </a:lnSpc>
            </a:pPr>
            <a:r>
              <a:rPr lang="it-IT" sz="2400" dirty="0" smtClean="0">
                <a:latin typeface="+mj-lt"/>
              </a:rPr>
              <a:t>Rispondenza ai bisogni dei soggetti disabili, in situazione di svantaggio socioculturale. </a:t>
            </a:r>
          </a:p>
          <a:p>
            <a:pPr>
              <a:lnSpc>
                <a:spcPct val="110000"/>
              </a:lnSpc>
            </a:pPr>
            <a:r>
              <a:rPr lang="it-IT" sz="2400" dirty="0" smtClean="0">
                <a:latin typeface="+mj-lt"/>
              </a:rPr>
              <a:t>Adozione di un insegnamento individualizzato, clinico.</a:t>
            </a:r>
          </a:p>
          <a:p>
            <a:pPr>
              <a:buFont typeface="Wingdings" pitchFamily="2" charset="2"/>
              <a:buChar char="v"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e Didattica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/>
              <a:t>EDUCAZIONE CLINICA A SCUOLA: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Relazione di aiuto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Ecologia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Individualità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Attenzione alle condizioni di ingresso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Attenzione alle diversità, disagi, patologie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Attivazione di una pluralità di opportunità e percorsi educativi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Accettazione di condizioni culturali personali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Adattamento alle situazioni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Progettazione di percorsi, attività, risorse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Controllo e valutazione dell’andamento formativo individuale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Ricorso a procedure didattiche e a sussidi  individualizzati</a:t>
            </a:r>
          </a:p>
          <a:p>
            <a:pPr lvl="1">
              <a:buFont typeface="Courier New" pitchFamily="49" charset="0"/>
              <a:buChar char="o"/>
            </a:pPr>
            <a:endParaRPr lang="it-IT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dirty="0" smtClean="0"/>
              <a:t>1</a:t>
            </a:r>
          </a:p>
          <a:p>
            <a:pPr>
              <a:buNone/>
            </a:pPr>
            <a:endParaRPr lang="it-IT" sz="2400" b="1" dirty="0" smtClean="0"/>
          </a:p>
          <a:p>
            <a:pPr algn="ctr">
              <a:buNone/>
            </a:pPr>
            <a:r>
              <a:rPr lang="it-IT" sz="2400" dirty="0" smtClean="0"/>
              <a:t>Sviluppo patologico  +  Educazione speciale  = Formazione</a:t>
            </a:r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dirty="0" smtClean="0"/>
              <a:t>2</a:t>
            </a:r>
          </a:p>
          <a:p>
            <a:pPr algn="ctr">
              <a:buNone/>
            </a:pPr>
            <a:r>
              <a:rPr lang="it-IT" sz="2400" dirty="0" smtClean="0"/>
              <a:t>Responsabilità</a:t>
            </a:r>
          </a:p>
          <a:p>
            <a:pPr algn="ctr">
              <a:buNone/>
            </a:pPr>
            <a:r>
              <a:rPr lang="it-IT" sz="2400" dirty="0" smtClean="0"/>
              <a:t>e</a:t>
            </a:r>
          </a:p>
          <a:p>
            <a:pPr algn="ctr">
              <a:buNone/>
            </a:pPr>
            <a:r>
              <a:rPr lang="it-IT" sz="2400" dirty="0" smtClean="0"/>
              <a:t>Competenza scientifica</a:t>
            </a:r>
          </a:p>
          <a:p>
            <a:pPr algn="ctr">
              <a:buNone/>
            </a:pPr>
            <a:r>
              <a:rPr lang="it-IT" sz="2400" dirty="0" smtClean="0"/>
              <a:t> (studio dei processi evolutivi patologici, teorizzazione dell’educazione speciale, formazione di educatori specializzati)</a:t>
            </a:r>
          </a:p>
          <a:p>
            <a:pPr>
              <a:buNone/>
            </a:pPr>
            <a:endParaRPr lang="it-IT" sz="2400" b="1" dirty="0" smtClean="0"/>
          </a:p>
          <a:p>
            <a:pPr>
              <a:buNone/>
            </a:pPr>
            <a:endParaRPr lang="it-IT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b="1" dirty="0" smtClean="0"/>
              <a:t>3</a:t>
            </a:r>
          </a:p>
          <a:p>
            <a:pPr>
              <a:buNone/>
            </a:pPr>
            <a:r>
              <a:rPr lang="it-IT" sz="2400" dirty="0" smtClean="0"/>
              <a:t>     Incremento della popolazione disabile (meno patologie a eziologia unica, più patologie complesse, croniche, invalidanti).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Cultura dell’accettazione della diversità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Maggiore sopravvivenza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Maggiore attenzione all’età infantile e senile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Crescita della popolazione anziana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Grave livello dell’infortunistica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Critiche condizioni di vita ambientali e psicologiche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dirty="0" smtClean="0"/>
              <a:t>migrazioni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it-IT" sz="2400" b="1" dirty="0" smtClean="0"/>
          </a:p>
          <a:p>
            <a:pPr>
              <a:buNone/>
            </a:pPr>
            <a:r>
              <a:rPr lang="it-IT" sz="2400" dirty="0" smtClean="0"/>
              <a:t>Compiti e oneri a carico dei servizi sociali:</a:t>
            </a:r>
          </a:p>
          <a:p>
            <a:pPr>
              <a:buNone/>
            </a:pPr>
            <a:r>
              <a:rPr lang="it-IT" sz="2400" dirty="0" smtClean="0"/>
              <a:t>Preventivi</a:t>
            </a:r>
          </a:p>
          <a:p>
            <a:pPr>
              <a:buNone/>
            </a:pPr>
            <a:r>
              <a:rPr lang="it-IT" sz="2400" dirty="0" smtClean="0"/>
              <a:t>Socio-sanitari</a:t>
            </a:r>
          </a:p>
          <a:p>
            <a:pPr>
              <a:buNone/>
            </a:pPr>
            <a:r>
              <a:rPr lang="it-IT" sz="2400" dirty="0" smtClean="0"/>
              <a:t>Scolastici</a:t>
            </a:r>
          </a:p>
          <a:p>
            <a:pPr>
              <a:buNone/>
            </a:pPr>
            <a:r>
              <a:rPr lang="it-IT" sz="2400" dirty="0" smtClean="0"/>
              <a:t>Assistenziali</a:t>
            </a:r>
          </a:p>
          <a:p>
            <a:pPr>
              <a:buNone/>
            </a:pPr>
            <a:r>
              <a:rPr lang="it-IT" sz="2400" dirty="0" smtClean="0"/>
              <a:t>previdenziali</a:t>
            </a: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b="1" dirty="0" smtClean="0">
                <a:solidFill>
                  <a:schemeClr val="tx1"/>
                </a:solidFill>
              </a:rPr>
              <a:t>4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b="1" dirty="0" smtClean="0">
                <a:solidFill>
                  <a:srgbClr val="FF0000"/>
                </a:solidFill>
              </a:rPr>
              <a:t>CURVA   DELLA   EDUCABILITA’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  da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     </a:t>
            </a:r>
            <a:r>
              <a:rPr lang="it-IT" sz="2400" dirty="0" smtClean="0">
                <a:solidFill>
                  <a:srgbClr val="002060"/>
                </a:solidFill>
              </a:rPr>
              <a:t>INEDUCABILITA’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 ↓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ITARD - VICTOR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  ad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	 </a:t>
            </a:r>
            <a:r>
              <a:rPr lang="it-IT" sz="2400" dirty="0" smtClean="0">
                <a:solidFill>
                  <a:srgbClr val="002060"/>
                </a:solidFill>
              </a:rPr>
              <a:t>EDUCABILITA’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dirty="0" smtClean="0"/>
              <a:t> </a:t>
            </a:r>
            <a:r>
              <a:rPr lang="it-IT" sz="2400" b="1" dirty="0" smtClean="0">
                <a:solidFill>
                  <a:srgbClr val="FF0000"/>
                </a:solidFill>
              </a:rPr>
              <a:t>OTTIMISMO    PEDAGOGICO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Diagrammi fondativi della pedagogia speciale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dirty="0" smtClean="0"/>
              <a:t>5</a:t>
            </a:r>
          </a:p>
          <a:p>
            <a:pPr algn="ctr">
              <a:buNone/>
            </a:pPr>
            <a:r>
              <a:rPr lang="it-IT" sz="2400" dirty="0" smtClean="0"/>
              <a:t>Fasi principali degli interventi educativi:</a:t>
            </a:r>
          </a:p>
          <a:p>
            <a:pPr>
              <a:buNone/>
            </a:pPr>
            <a:endParaRPr lang="it-IT" sz="2400" b="1" dirty="0" smtClean="0"/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PREFVENZIONE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DIAGNOSI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TRATTAMENTO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CONTROLLO</a:t>
            </a: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Disabilità e educabilità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b="1" dirty="0" smtClean="0">
                <a:solidFill>
                  <a:srgbClr val="002060"/>
                </a:solidFill>
              </a:rPr>
              <a:t>Disabilità:</a:t>
            </a:r>
          </a:p>
          <a:p>
            <a:pPr>
              <a:buNone/>
            </a:pPr>
            <a:r>
              <a:rPr lang="it-IT" sz="2400" dirty="0" smtClean="0"/>
              <a:t>     Situazione di disfunzione – deficit – ritardo a carico di una o più funzioni umane, che comporta difficoltà nella vita.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b="1" dirty="0" smtClean="0">
                <a:solidFill>
                  <a:srgbClr val="00B050"/>
                </a:solidFill>
              </a:rPr>
              <a:t>Disabile:</a:t>
            </a:r>
          </a:p>
          <a:p>
            <a:pPr algn="ctr">
              <a:buNone/>
            </a:pPr>
            <a:r>
              <a:rPr lang="it-IT" sz="2400" dirty="0" smtClean="0"/>
              <a:t>Un individuo che per condizioni soggettive, genetiche o acquisite, manifesta insufficienze o sofferenze che rendono nettamente tipica la sua personalità rispetto all’età o al contesto ambientale e culturale di appartenenza.</a:t>
            </a: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it-IT" sz="2800" dirty="0" smtClean="0">
                <a:solidFill>
                  <a:srgbClr val="FF0000"/>
                </a:solidFill>
              </a:rPr>
              <a:t>Disabilità e educabilità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75773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b="1" dirty="0" smtClean="0">
                <a:solidFill>
                  <a:schemeClr val="tx1"/>
                </a:solidFill>
              </a:rPr>
              <a:t>6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3800" dirty="0" smtClean="0">
              <a:solidFill>
                <a:srgbClr val="FF0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>
                <a:solidFill>
                  <a:srgbClr val="FF0000"/>
                </a:solidFill>
              </a:rPr>
              <a:t>PATOLOGIE – MENOMAZIONI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/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/>
              <a:t> ↓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>
                <a:solidFill>
                  <a:srgbClr val="002060"/>
                </a:solidFill>
              </a:rPr>
              <a:t>  </a:t>
            </a:r>
            <a:br>
              <a:rPr lang="it-IT" sz="3800" dirty="0" smtClean="0">
                <a:solidFill>
                  <a:srgbClr val="002060"/>
                </a:solidFill>
              </a:rPr>
            </a:br>
            <a:r>
              <a:rPr lang="it-IT" sz="3800" dirty="0" smtClean="0">
                <a:solidFill>
                  <a:srgbClr val="002060"/>
                </a:solidFill>
              </a:rPr>
              <a:t>DISABILITA’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>
                <a:solidFill>
                  <a:srgbClr val="002060"/>
                </a:solidFill>
              </a:rPr>
              <a:t> DISFUNZIONI – DISFUNZIONI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3800" dirty="0" smtClean="0">
              <a:solidFill>
                <a:srgbClr val="002060"/>
              </a:solidFill>
            </a:endParaRPr>
          </a:p>
          <a:p>
            <a:pPr algn="ctr">
              <a:buNone/>
              <a:defRPr/>
            </a:pPr>
            <a:r>
              <a:rPr lang="it-IT" sz="3800" dirty="0" smtClean="0"/>
              <a:t>  ↓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/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dirty="0" smtClean="0">
                <a:solidFill>
                  <a:srgbClr val="FF0000"/>
                </a:solidFill>
              </a:rPr>
              <a:t> </a:t>
            </a:r>
            <a:r>
              <a:rPr lang="it-IT" sz="3800" b="1" dirty="0" smtClean="0">
                <a:solidFill>
                  <a:srgbClr val="FF0000"/>
                </a:solidFill>
              </a:rPr>
              <a:t>HANDICAP - SVANTAGGIO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800" b="1" i="1" dirty="0" smtClean="0"/>
              <a:t> </a:t>
            </a:r>
            <a:endParaRPr lang="it-IT" sz="3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0000"/>
                </a:solidFill>
              </a:rPr>
              <a:t>Disabilità e educabilità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4489"/>
            <a:ext cx="8229600" cy="442915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400" b="1" dirty="0" smtClean="0"/>
              <a:t>7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INSERIMENTO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sz="2800" b="1" dirty="0" smtClean="0">
              <a:solidFill>
                <a:srgbClr val="00206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dirty="0" smtClean="0">
                <a:solidFill>
                  <a:srgbClr val="002060"/>
                </a:solidFill>
              </a:rPr>
              <a:t>    </a:t>
            </a:r>
            <a:r>
              <a:rPr lang="it-IT" sz="2800" b="1" dirty="0" smtClean="0">
                <a:solidFill>
                  <a:srgbClr val="002060"/>
                </a:solidFill>
              </a:rPr>
              <a:t>INTEGRAZIONE/EDUCAZIONE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dirty="0" smtClean="0">
                <a:solidFill>
                  <a:srgbClr val="002060"/>
                </a:solidFill>
              </a:rPr>
              <a:t> 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dirty="0" smtClean="0">
                <a:solidFill>
                  <a:srgbClr val="002060"/>
                </a:solidFill>
              </a:rPr>
              <a:t>  </a:t>
            </a:r>
            <a:r>
              <a:rPr lang="it-IT" sz="2800" b="1" dirty="0" smtClean="0">
                <a:solidFill>
                  <a:srgbClr val="002060"/>
                </a:solidFill>
              </a:rPr>
              <a:t>NORMALIZZAZIONE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dirty="0" smtClean="0"/>
              <a:t> 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4400" dirty="0" smtClean="0"/>
              <a:t>  </a:t>
            </a:r>
            <a:r>
              <a:rPr lang="it-IT" sz="4400" b="1" dirty="0" smtClean="0"/>
              <a:t> </a:t>
            </a:r>
            <a:endParaRPr lang="it-IT" sz="44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Disabilità e educabilità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  <a:defRPr/>
            </a:pPr>
            <a:r>
              <a:rPr lang="it-IT" sz="2600" dirty="0" smtClean="0"/>
              <a:t>Valore dell’inclusione come:</a:t>
            </a:r>
          </a:p>
          <a:p>
            <a:pPr>
              <a:buNone/>
              <a:defRPr/>
            </a:pPr>
            <a:endParaRPr lang="it-IT" sz="2600" i="1" dirty="0" smtClean="0"/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ACCETTAZIONE  DEL  PROPRIO  STATO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 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CONVIVENZA   CON   PROPRIE   DISABILITA’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 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OTTIMIZZAZIONE   FUNZIONI PRESENTI  E/O RESIDUALI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 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BENESSERE   PSICO-FISICO   INDIVIDUALE</a:t>
            </a:r>
          </a:p>
          <a:p>
            <a:pPr algn="ctr">
              <a:buNone/>
              <a:defRPr/>
            </a:pPr>
            <a:r>
              <a:rPr lang="it-IT" sz="2400" dirty="0" smtClean="0">
                <a:solidFill>
                  <a:srgbClr val="002060"/>
                </a:solidFill>
              </a:rPr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Patologie e  sindromi 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Eziologia:  </a:t>
            </a:r>
            <a:r>
              <a:rPr lang="it-IT" sz="2400" dirty="0" smtClean="0"/>
              <a:t>Studio delle cause</a:t>
            </a:r>
          </a:p>
          <a:p>
            <a:pPr>
              <a:buNone/>
            </a:pPr>
            <a:r>
              <a:rPr lang="it-IT" sz="2400" dirty="0" smtClean="0"/>
              <a:t>Debolezza del concetto di causa primaria perché:</a:t>
            </a:r>
          </a:p>
          <a:p>
            <a:pPr>
              <a:buFontTx/>
              <a:buChar char="-"/>
            </a:pPr>
            <a:r>
              <a:rPr lang="it-IT" sz="2400" dirty="0" smtClean="0"/>
              <a:t>Incremento di patologie plurime</a:t>
            </a:r>
          </a:p>
          <a:p>
            <a:pPr>
              <a:buFontTx/>
              <a:buChar char="-"/>
            </a:pPr>
            <a:r>
              <a:rPr lang="it-IT" sz="2400" dirty="0" smtClean="0"/>
              <a:t>Conoscenze in ambito medico, biomedico e </a:t>
            </a:r>
          </a:p>
          <a:p>
            <a:pPr>
              <a:buFontTx/>
              <a:buChar char="-"/>
            </a:pPr>
            <a:r>
              <a:rPr lang="it-IT" sz="2400" dirty="0" smtClean="0"/>
              <a:t>Attenzione da parte delle scienze  al versante genetico da cui consegue lo </a:t>
            </a:r>
          </a:p>
          <a:p>
            <a:pPr algn="ctr">
              <a:buNone/>
            </a:pPr>
            <a:r>
              <a:rPr lang="it-IT" sz="2400" dirty="0" smtClean="0"/>
              <a:t>SFONDAMENTO EZIOLOGICO</a:t>
            </a:r>
          </a:p>
          <a:p>
            <a:pPr>
              <a:buNone/>
            </a:pPr>
            <a:r>
              <a:rPr lang="it-IT" sz="2400" dirty="0" smtClean="0"/>
              <a:t>Meglio parlare di:</a:t>
            </a:r>
          </a:p>
          <a:p>
            <a:r>
              <a:rPr lang="it-IT" sz="2400" dirty="0" smtClean="0"/>
              <a:t>AGENTI EZIOLOGICI</a:t>
            </a:r>
          </a:p>
          <a:p>
            <a:pPr algn="ctr">
              <a:buNone/>
            </a:pPr>
            <a:r>
              <a:rPr lang="it-IT" sz="2400" dirty="0" smtClean="0"/>
              <a:t>E di:</a:t>
            </a:r>
          </a:p>
          <a:p>
            <a:r>
              <a:rPr lang="it-IT" sz="2400" dirty="0" smtClean="0"/>
              <a:t>PROCESSO </a:t>
            </a:r>
            <a:r>
              <a:rPr lang="it-IT" sz="2400" dirty="0" smtClean="0"/>
              <a:t>DI</a:t>
            </a:r>
            <a:r>
              <a:rPr lang="it-IT" sz="2400" dirty="0" smtClean="0"/>
              <a:t> RICERCA DELLE EZIOLOGIE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Patologie e  sindromi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Catena: </a:t>
            </a: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Le dimensioni eziologiche delle patologie transitano tra ambiti diversi.</a:t>
            </a:r>
          </a:p>
          <a:p>
            <a:pPr>
              <a:buNone/>
            </a:pPr>
            <a:r>
              <a:rPr lang="it-IT" sz="2400" dirty="0" smtClean="0"/>
              <a:t>Ambiti eziologici nuovi e diversi e Rincorsa causale.</a:t>
            </a:r>
          </a:p>
          <a:p>
            <a:pPr>
              <a:buNone/>
            </a:pPr>
            <a:r>
              <a:rPr lang="it-IT" sz="2400" dirty="0" smtClean="0"/>
              <a:t>Relazioni causali tra i sintomi.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Patologie e  sindromi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Catena causale:</a:t>
            </a:r>
          </a:p>
          <a:p>
            <a:pPr>
              <a:buNone/>
            </a:pPr>
            <a:r>
              <a:rPr lang="it-IT" sz="2400" dirty="0" smtClean="0"/>
              <a:t>Sintomi che generano altri sintomi consequenziali.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Ogni tratto della disabilità è sintomo e causa allo stesso tempo.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  INDICA  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LA  DOPPIA  NATURA  </a:t>
            </a:r>
            <a:r>
              <a:rPr lang="it-IT" sz="2400" dirty="0" smtClean="0"/>
              <a:t>DI</a:t>
            </a:r>
            <a:r>
              <a:rPr lang="it-IT" sz="2400" dirty="0" smtClean="0"/>
              <a:t>  CAUSA-EFFETTO </a:t>
            </a:r>
          </a:p>
          <a:p>
            <a:pPr algn="ctr">
              <a:buNone/>
            </a:pPr>
            <a:r>
              <a:rPr lang="it-IT" sz="2400" dirty="0" smtClean="0"/>
              <a:t>  </a:t>
            </a:r>
            <a:r>
              <a:rPr lang="it-IT" sz="2400" dirty="0" smtClean="0"/>
              <a:t>DI</a:t>
            </a:r>
            <a:r>
              <a:rPr lang="it-IT" sz="2400" dirty="0" smtClean="0"/>
              <a:t>  UN  PROCESSO  CAUSALE”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 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FONTE PRIMARIA/CONDIZIONE </a:t>
            </a:r>
            <a:r>
              <a:rPr lang="it-IT" sz="2400" dirty="0" smtClean="0"/>
              <a:t>DI</a:t>
            </a:r>
            <a:r>
              <a:rPr lang="it-IT" sz="2400" dirty="0" smtClean="0"/>
              <a:t> RISCHIO</a:t>
            </a:r>
          </a:p>
          <a:p>
            <a:pPr algn="ctr">
              <a:buNone/>
            </a:pPr>
            <a:r>
              <a:rPr lang="it-IT" sz="2400" dirty="0" smtClean="0"/>
              <a:t>CAUSE/SINTOMI</a:t>
            </a:r>
          </a:p>
          <a:p>
            <a:pPr algn="ctr">
              <a:buNone/>
            </a:pPr>
            <a:r>
              <a:rPr lang="it-IT" sz="2400" dirty="0" smtClean="0"/>
              <a:t>CAUSE/SINTOMI</a:t>
            </a:r>
          </a:p>
          <a:p>
            <a:pPr algn="ctr">
              <a:buNone/>
            </a:pPr>
            <a:r>
              <a:rPr lang="it-IT" sz="2400" dirty="0" smtClean="0"/>
              <a:t>CAUSE/SINTOMI</a:t>
            </a:r>
          </a:p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Patologie e  sindromi </a:t>
            </a: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Bisogna:</a:t>
            </a:r>
          </a:p>
          <a:p>
            <a:pPr>
              <a:buFontTx/>
              <a:buChar char="-"/>
            </a:pPr>
            <a:r>
              <a:rPr lang="it-IT" sz="2400" dirty="0" smtClean="0"/>
              <a:t>Discriminare i sintomi primari</a:t>
            </a:r>
          </a:p>
          <a:p>
            <a:pPr>
              <a:buFontTx/>
              <a:buChar char="-"/>
            </a:pPr>
            <a:r>
              <a:rPr lang="it-IT" sz="2400" dirty="0" smtClean="0"/>
              <a:t>Indagare i sintomi secondari</a:t>
            </a:r>
          </a:p>
          <a:p>
            <a:pPr>
              <a:buFontTx/>
              <a:buChar char="-"/>
            </a:pPr>
            <a:r>
              <a:rPr lang="it-IT" sz="2400" dirty="0" smtClean="0"/>
              <a:t>Fare una diagnosi ecologica e funzionale</a:t>
            </a:r>
          </a:p>
          <a:p>
            <a:pPr>
              <a:buFontTx/>
              <a:buChar char="-"/>
            </a:pPr>
            <a:r>
              <a:rPr lang="it-IT" sz="2400" dirty="0" smtClean="0"/>
              <a:t>Risalire la catena causale</a:t>
            </a:r>
          </a:p>
          <a:p>
            <a:pPr>
              <a:buFontTx/>
              <a:buChar char="-"/>
            </a:pPr>
            <a:r>
              <a:rPr lang="it-IT" sz="2400" dirty="0" smtClean="0"/>
              <a:t>Trovare il livello più inclusivo dei sintomi</a:t>
            </a:r>
          </a:p>
          <a:p>
            <a:pPr>
              <a:buFontTx/>
              <a:buChar char="-"/>
            </a:pPr>
            <a:r>
              <a:rPr lang="it-IT" sz="2400" dirty="0" smtClean="0"/>
              <a:t>Fare trattamento mirato sul sintomo più inclusivo e sull’intera personalità.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Quantitativo – qualitativo</a:t>
            </a:r>
          </a:p>
          <a:p>
            <a:pPr lvl="0"/>
            <a:r>
              <a:rPr lang="it-IT" sz="2400" i="1" dirty="0" smtClean="0"/>
              <a:t>Sindromi quantitative</a:t>
            </a:r>
            <a:r>
              <a:rPr lang="it-IT" sz="2400" dirty="0" smtClean="0"/>
              <a:t>, il cui indicatore è la </a:t>
            </a:r>
            <a:r>
              <a:rPr lang="it-IT" sz="2400" i="1" dirty="0" smtClean="0"/>
              <a:t>minorità</a:t>
            </a:r>
            <a:r>
              <a:rPr lang="it-IT" sz="2400" dirty="0" smtClean="0"/>
              <a:t>, o il livello di gravità, il confronto con il livello medio, la normalità, condizione esprimibile come minorazione, </a:t>
            </a:r>
            <a:r>
              <a:rPr lang="it-IT" sz="2400" i="1" dirty="0" smtClean="0"/>
              <a:t>deficit.</a:t>
            </a:r>
          </a:p>
          <a:p>
            <a:pPr lvl="0"/>
            <a:r>
              <a:rPr lang="it-IT" sz="2400" dirty="0" smtClean="0"/>
              <a:t> Di questa natura sono le minorazioni funzionali: ritardo mentale, deficit motori, deficit/minorazioni sensoriali, deficit linguistici (dislalie organiche), deficit della memoria, ecc. Esse sono primariamente identificabili come </a:t>
            </a:r>
            <a:r>
              <a:rPr lang="it-IT" sz="2400" i="1" dirty="0" smtClean="0"/>
              <a:t>disabilità</a:t>
            </a:r>
            <a:r>
              <a:rPr lang="it-IT" sz="2400" dirty="0" smtClean="0"/>
              <a:t>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2600" dirty="0" smtClean="0">
                <a:solidFill>
                  <a:srgbClr val="FF0000"/>
                </a:solidFill>
              </a:rPr>
              <a:t>Quantitativo – qualitativo</a:t>
            </a:r>
          </a:p>
          <a:p>
            <a:pPr algn="ctr"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pPr lvl="0"/>
            <a:r>
              <a:rPr lang="it-IT" sz="2600" i="1" dirty="0" smtClean="0"/>
              <a:t>Sindromi qualitative</a:t>
            </a:r>
            <a:r>
              <a:rPr lang="it-IT" sz="2600" dirty="0" smtClean="0"/>
              <a:t>, il cui indicatore è la </a:t>
            </a:r>
            <a:r>
              <a:rPr lang="it-IT" sz="2600" i="1" dirty="0" smtClean="0"/>
              <a:t>diversità</a:t>
            </a:r>
            <a:r>
              <a:rPr lang="it-IT" sz="2600" dirty="0" smtClean="0"/>
              <a:t> funzionale, la differente abilità, condizione esprimibile come </a:t>
            </a:r>
            <a:r>
              <a:rPr lang="it-IT" sz="2600" i="1" dirty="0" smtClean="0"/>
              <a:t>disordine</a:t>
            </a:r>
            <a:r>
              <a:rPr lang="it-IT" sz="2600" dirty="0" smtClean="0"/>
              <a:t>. Di questa natura sono le sindromi che generano comportamenti diversi: disadattamento, </a:t>
            </a:r>
            <a:r>
              <a:rPr lang="it-IT" sz="2600" dirty="0" smtClean="0"/>
              <a:t>disprassie</a:t>
            </a:r>
            <a:r>
              <a:rPr lang="it-IT" sz="2600" dirty="0" smtClean="0"/>
              <a:t>, disturbi cognitivi, disturbi di apprendimento, disordini linguistici (dislalie funzionali, disordini fonologici e lessicali, ritardo della frase), sindrome autistica primaria, sindrome da ADHD , disturbi psichici, disorganizzazione neurologica, disordini della memoria, della condotta, ecc.</a:t>
            </a:r>
          </a:p>
          <a:p>
            <a:pPr lvl="0">
              <a:buNone/>
            </a:pPr>
            <a:r>
              <a:rPr lang="it-IT" dirty="0" smtClean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400" dirty="0" smtClean="0"/>
              <a:t>I disturbi qualitativi coinvolgono globalmente i </a:t>
            </a:r>
            <a:r>
              <a:rPr lang="it-IT" sz="2400" i="1" dirty="0" smtClean="0"/>
              <a:t>processi cognitivi: </a:t>
            </a:r>
            <a:r>
              <a:rPr lang="it-IT" sz="2400" dirty="0" smtClean="0"/>
              <a:t>coordinamento/organizzazione di funzioni ( motorie, percettive, linguistiche, ecc.).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Quasi sempre riguardano la </a:t>
            </a:r>
            <a:r>
              <a:rPr lang="it-IT" sz="2400" i="1" dirty="0" smtClean="0"/>
              <a:t>struttura della successione, </a:t>
            </a:r>
            <a:r>
              <a:rPr lang="it-IT" sz="2400" dirty="0" smtClean="0"/>
              <a:t>struttura madre dei processi cognitivi. </a:t>
            </a:r>
            <a:endParaRPr lang="it-IT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 Patologie e  sindromi 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4400" dirty="0" smtClean="0">
                <a:solidFill>
                  <a:srgbClr val="002060"/>
                </a:solidFill>
              </a:rPr>
              <a:t>   </a:t>
            </a:r>
            <a:r>
              <a:rPr lang="it-IT" sz="2400" dirty="0" smtClean="0">
                <a:solidFill>
                  <a:srgbClr val="FF0000"/>
                </a:solidFill>
              </a:rPr>
              <a:t>Deficit – disordine</a:t>
            </a:r>
          </a:p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Classificazione delle possibili relazioni osservabili fra la condizione di </a:t>
            </a:r>
            <a:r>
              <a:rPr lang="it-IT" sz="2400" i="1" dirty="0" smtClean="0">
                <a:solidFill>
                  <a:srgbClr val="002060"/>
                </a:solidFill>
              </a:rPr>
              <a:t>minorità/deficit</a:t>
            </a:r>
            <a:r>
              <a:rPr lang="it-IT" sz="2400" dirty="0" smtClean="0">
                <a:solidFill>
                  <a:srgbClr val="002060"/>
                </a:solidFill>
              </a:rPr>
              <a:t> e quella di </a:t>
            </a:r>
            <a:r>
              <a:rPr lang="it-IT" sz="2400" i="1" dirty="0" smtClean="0">
                <a:solidFill>
                  <a:srgbClr val="002060"/>
                </a:solidFill>
              </a:rPr>
              <a:t>diversità/disordine</a:t>
            </a:r>
            <a:r>
              <a:rPr lang="it-IT" sz="2400" dirty="0" smtClean="0">
                <a:solidFill>
                  <a:srgbClr val="002060"/>
                </a:solidFill>
              </a:rPr>
              <a:t>:</a:t>
            </a:r>
          </a:p>
          <a:p>
            <a:pPr lvl="0"/>
            <a:r>
              <a:rPr lang="it-IT" sz="2400" dirty="0" smtClean="0"/>
              <a:t>deficit che non comportano disordini qualitativi;</a:t>
            </a:r>
          </a:p>
          <a:p>
            <a:pPr lvl="0"/>
            <a:r>
              <a:rPr lang="it-IT" sz="2400" dirty="0" smtClean="0"/>
              <a:t>deficit che comportano disordini qualitativi;</a:t>
            </a:r>
          </a:p>
          <a:p>
            <a:pPr lvl="0"/>
            <a:r>
              <a:rPr lang="it-IT" sz="2400" dirty="0" smtClean="0"/>
              <a:t>disordini che possono generare deficit quantitativi;</a:t>
            </a:r>
          </a:p>
          <a:p>
            <a:pPr lvl="0"/>
            <a:r>
              <a:rPr lang="it-IT" sz="2400" dirty="0" smtClean="0"/>
              <a:t>disordini che non generano deficit quantitativi;</a:t>
            </a:r>
          </a:p>
          <a:p>
            <a:pPr lvl="0"/>
            <a:r>
              <a:rPr lang="it-IT" sz="2400" dirty="0" smtClean="0"/>
              <a:t>stati di </a:t>
            </a:r>
            <a:r>
              <a:rPr lang="it-IT" sz="2400" dirty="0" smtClean="0"/>
              <a:t>indistinzione</a:t>
            </a:r>
            <a:r>
              <a:rPr lang="it-IT" sz="2400" dirty="0" smtClean="0"/>
              <a:t> tra deficit e disordine.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Deficit – disordine</a:t>
            </a:r>
          </a:p>
          <a:p>
            <a:pPr algn="ctr"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r>
              <a:rPr lang="it-IT" sz="2400" dirty="0" smtClean="0"/>
              <a:t>    DISTURBO    QUANTITATIVO =	 MINORITA’  =	</a:t>
            </a:r>
            <a:r>
              <a:rPr lang="it-IT" sz="2400" b="1" dirty="0" smtClean="0"/>
              <a:t>DEFICIT</a:t>
            </a: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         </a:t>
            </a:r>
            <a:endParaRPr lang="it-IT" sz="2400" dirty="0" smtClean="0"/>
          </a:p>
          <a:p>
            <a:r>
              <a:rPr lang="it-IT" sz="2400" b="1" dirty="0" smtClean="0"/>
              <a:t>     </a:t>
            </a:r>
            <a:r>
              <a:rPr lang="it-IT" sz="2400" dirty="0" smtClean="0"/>
              <a:t>DISTURBO   QUALITATIVO  =  DIVERSITA’  =  </a:t>
            </a:r>
            <a:r>
              <a:rPr lang="it-IT" sz="2400" b="1" dirty="0" smtClean="0"/>
              <a:t>DISORDINE</a:t>
            </a:r>
            <a:endParaRPr lang="it-IT" sz="2400" dirty="0" smtClean="0"/>
          </a:p>
          <a:p>
            <a:pPr>
              <a:buNone/>
            </a:pPr>
            <a:r>
              <a:rPr lang="it-IT" sz="2400" b="1" dirty="0" smtClean="0"/>
              <a:t>         </a:t>
            </a: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Qualitativo perché: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L’indicatore è la diversità funzionale, la differente abilità.</a:t>
            </a:r>
          </a:p>
          <a:p>
            <a:r>
              <a:rPr lang="it-IT" sz="2400" dirty="0" smtClean="0"/>
              <a:t>Sono coinvolti i processi cognitivi di coordinamento e organizzazione delle funzioni</a:t>
            </a:r>
          </a:p>
          <a:p>
            <a:r>
              <a:rPr lang="it-IT" sz="2400" dirty="0" smtClean="0"/>
              <a:t>E’ coinvolta la successione: struttura madre dei processi cognitivi.</a:t>
            </a:r>
            <a:endParaRPr lang="it-IT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   DISTURBI   QUALITATIVI</a:t>
            </a:r>
          </a:p>
          <a:p>
            <a:endParaRPr lang="it-IT" sz="2400" dirty="0" smtClean="0"/>
          </a:p>
          <a:p>
            <a:r>
              <a:rPr lang="it-IT" sz="2400" dirty="0" smtClean="0"/>
              <a:t> NON   SONO   MISURABILI</a:t>
            </a:r>
          </a:p>
          <a:p>
            <a:r>
              <a:rPr lang="it-IT" sz="2400" dirty="0" smtClean="0"/>
              <a:t> SONO   APPREZZABILI</a:t>
            </a:r>
          </a:p>
          <a:p>
            <a:r>
              <a:rPr lang="it-IT" sz="2400" dirty="0" smtClean="0"/>
              <a:t> SONO   DESCRIVIBILI</a:t>
            </a:r>
          </a:p>
          <a:p>
            <a:r>
              <a:rPr lang="it-IT" sz="2400" dirty="0" smtClean="0"/>
              <a:t>SONO NARRABILI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dirty="0" smtClean="0"/>
              <a:t>    </a:t>
            </a:r>
            <a:r>
              <a:rPr lang="it-IT" sz="2400" dirty="0" smtClean="0">
                <a:solidFill>
                  <a:srgbClr val="FF0000"/>
                </a:solidFill>
              </a:rPr>
              <a:t>Quadro </a:t>
            </a:r>
            <a:r>
              <a:rPr lang="it-IT" sz="2400" dirty="0" smtClean="0">
                <a:solidFill>
                  <a:srgbClr val="FF0000"/>
                </a:solidFill>
              </a:rPr>
              <a:t>sindromico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Sindrome è un insieme di sintomi (segnali, indizi, comportamenti).</a:t>
            </a:r>
          </a:p>
          <a:p>
            <a:pPr>
              <a:buNone/>
            </a:pPr>
            <a:r>
              <a:rPr lang="it-IT" sz="2400" dirty="0" smtClean="0"/>
              <a:t>    Complessità dei sintomi.</a:t>
            </a:r>
          </a:p>
          <a:p>
            <a:pPr>
              <a:buNone/>
            </a:pPr>
            <a:r>
              <a:rPr lang="it-IT" sz="2400" dirty="0" smtClean="0"/>
              <a:t>    Disomogeneità di sintomi negli individui.</a:t>
            </a:r>
            <a:endParaRPr lang="it-IT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/>
              <a:t>La sindrome ha:</a:t>
            </a:r>
          </a:p>
          <a:p>
            <a:r>
              <a:rPr lang="it-IT" sz="2400" dirty="0" smtClean="0"/>
              <a:t>Segnali deboli</a:t>
            </a:r>
          </a:p>
          <a:p>
            <a:r>
              <a:rPr lang="it-IT" sz="2400" dirty="0" smtClean="0"/>
              <a:t>Bassa associazione all’eziologia</a:t>
            </a:r>
          </a:p>
          <a:p>
            <a:r>
              <a:rPr lang="it-IT" sz="2400" dirty="0" smtClean="0"/>
              <a:t>Alta pluralità di sintomi primari e secondari</a:t>
            </a:r>
          </a:p>
          <a:p>
            <a:r>
              <a:rPr lang="it-IT" sz="2400" dirty="0" smtClean="0"/>
              <a:t>Variabilità individuale</a:t>
            </a:r>
          </a:p>
          <a:p>
            <a:r>
              <a:rPr lang="it-IT" sz="2400" dirty="0" smtClean="0"/>
              <a:t>Confini deboli con altri stati patologici</a:t>
            </a:r>
          </a:p>
          <a:p>
            <a:r>
              <a:rPr lang="it-IT" sz="2400" dirty="0" smtClean="0"/>
              <a:t>Minore definizione scientifica</a:t>
            </a:r>
          </a:p>
          <a:p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Patologie e  sindromi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Quadro </a:t>
            </a:r>
            <a:r>
              <a:rPr lang="it-IT" sz="2400" dirty="0" smtClean="0">
                <a:solidFill>
                  <a:srgbClr val="FF0000"/>
                </a:solidFill>
              </a:rPr>
              <a:t>sindromico</a:t>
            </a:r>
            <a:endParaRPr lang="it-IT" sz="24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pPr algn="ctr"/>
            <a:r>
              <a:rPr lang="it-IT" sz="2400" dirty="0" smtClean="0"/>
              <a:t>SINTOMI PRIMARI </a:t>
            </a:r>
          </a:p>
          <a:p>
            <a:pPr algn="ctr"/>
            <a:r>
              <a:rPr lang="it-IT" sz="2400" dirty="0" smtClean="0"/>
              <a:t>SINTOMI SECONDARI</a:t>
            </a:r>
          </a:p>
          <a:p>
            <a:pPr algn="ctr"/>
            <a:r>
              <a:rPr lang="it-IT" sz="2400" dirty="0" smtClean="0"/>
              <a:t>SINTOMI DERIVATI</a:t>
            </a:r>
          </a:p>
          <a:p>
            <a:pPr algn="ctr"/>
            <a:r>
              <a:rPr lang="it-IT" sz="2400" dirty="0" smtClean="0"/>
              <a:t>FALSI SINTOMI</a:t>
            </a:r>
          </a:p>
          <a:p>
            <a:pPr algn="ctr"/>
            <a:r>
              <a:rPr lang="it-IT" sz="2400" dirty="0" smtClean="0"/>
              <a:t>SITUAZIONI CRITICHE</a:t>
            </a: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1112</Words>
  <PresentationFormat>Presentazione su schermo (4:3)</PresentationFormat>
  <Paragraphs>259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Tema di Office</vt:lpstr>
      <vt:lpstr> Università degli Studi di Macerata Facoltà di Scienze della formazione</vt:lpstr>
      <vt:lpstr>LO STATUTO EPISTEMOLOGICO DELLA DIDATTICA SPECIALE</vt:lpstr>
      <vt:lpstr>Pedagogia e Pedagogia speciale</vt:lpstr>
      <vt:lpstr>Pedagogia e Pedagogia speciale</vt:lpstr>
      <vt:lpstr>Pedagogia e Pedagogia speciale</vt:lpstr>
      <vt:lpstr>Pedagogia e Pedagogia speciale</vt:lpstr>
      <vt:lpstr> Didattica e Didattica speciale </vt:lpstr>
      <vt:lpstr>Didattica e Didattica speciale</vt:lpstr>
      <vt:lpstr>Didattica e Didattica speciale</vt:lpstr>
      <vt:lpstr>Didattica e Didattica speciale</vt:lpstr>
      <vt:lpstr>Diagrammi fondativi della pedagogia speciale</vt:lpstr>
      <vt:lpstr>Diagrammi fondativi della pedagogia speciale</vt:lpstr>
      <vt:lpstr>Diagrammi fondativi della pedagogia speciale</vt:lpstr>
      <vt:lpstr>Diagrammi fondativi della pedagogia speciale</vt:lpstr>
      <vt:lpstr>Diagrammi fondativi della pedagogia speciale</vt:lpstr>
      <vt:lpstr>Diagrammi fondativi della pedagogia speciale</vt:lpstr>
      <vt:lpstr>Disabilità e educabilità </vt:lpstr>
      <vt:lpstr>Disabilità e educabilità </vt:lpstr>
      <vt:lpstr>Disabilità e educabilità</vt:lpstr>
      <vt:lpstr>Disabilità e educabilità</vt:lpstr>
      <vt:lpstr>Patologie e  sindromi   </vt:lpstr>
      <vt:lpstr>Patologie e  sindromi</vt:lpstr>
      <vt:lpstr>Patologie e  sindromi  </vt:lpstr>
      <vt:lpstr>Patologie e  sindromi  </vt:lpstr>
      <vt:lpstr>Patologie e  sindromi  </vt:lpstr>
      <vt:lpstr>Patologie e  sindromi  </vt:lpstr>
      <vt:lpstr>Patologie e  sindromi</vt:lpstr>
      <vt:lpstr>Patologie e  sindromi</vt:lpstr>
      <vt:lpstr>  Patologie e  sindromi </vt:lpstr>
      <vt:lpstr>Patologie e  sindromi  </vt:lpstr>
      <vt:lpstr>Patologie e  sindromi</vt:lpstr>
      <vt:lpstr>Patologie e  sindromi</vt:lpstr>
      <vt:lpstr>Patologie e  sindromi</vt:lpstr>
      <vt:lpstr>Patologie e  sindromi</vt:lpstr>
      <vt:lpstr>Patologie e  sindromi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18</cp:revision>
  <dcterms:created xsi:type="dcterms:W3CDTF">2011-03-14T08:23:36Z</dcterms:created>
  <dcterms:modified xsi:type="dcterms:W3CDTF">2011-03-14T14:54:49Z</dcterms:modified>
</cp:coreProperties>
</file>