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04/04/2011</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42910" y="1214422"/>
            <a:ext cx="7772400" cy="1898653"/>
          </a:xfrm>
        </p:spPr>
        <p:style>
          <a:lnRef idx="2">
            <a:schemeClr val="accent3"/>
          </a:lnRef>
          <a:fillRef idx="1">
            <a:schemeClr val="lt1"/>
          </a:fillRef>
          <a:effectRef idx="0">
            <a:schemeClr val="accent3"/>
          </a:effectRef>
          <a:fontRef idx="minor">
            <a:schemeClr val="dk1"/>
          </a:fontRef>
        </p:style>
        <p:txBody>
          <a:bodyPr>
            <a:normAutofit/>
          </a:bodyPr>
          <a:lstStyle/>
          <a:p>
            <a:r>
              <a:rPr lang="it-IT" sz="2800" b="1" cap="all" dirty="0" smtClean="0"/>
              <a:t/>
            </a:r>
            <a:br>
              <a:rPr lang="it-IT" sz="2800" b="1" cap="all" dirty="0" smtClean="0"/>
            </a:br>
            <a:r>
              <a:rPr lang="it-IT" sz="2800" b="1" cap="all" dirty="0" smtClean="0"/>
              <a:t>Università degli Studi di Macerata</a:t>
            </a:r>
            <a:r>
              <a:rPr lang="it-IT" sz="2800" cap="all" dirty="0" smtClean="0"/>
              <a:t/>
            </a:r>
            <a:br>
              <a:rPr lang="it-IT" sz="2800" cap="all" dirty="0" smtClean="0"/>
            </a:br>
            <a:r>
              <a:rPr lang="it-IT" sz="2800" cap="all" dirty="0" smtClean="0"/>
              <a:t>Facoltà di Scienze della formazione</a:t>
            </a:r>
            <a:endParaRPr lang="it-IT" sz="2800" dirty="0"/>
          </a:p>
        </p:txBody>
      </p:sp>
      <p:sp>
        <p:nvSpPr>
          <p:cNvPr id="3" name="Sottotitolo 2"/>
          <p:cNvSpPr>
            <a:spLocks noGrp="1"/>
          </p:cNvSpPr>
          <p:nvPr>
            <p:ph type="subTitle" idx="1"/>
          </p:nvPr>
        </p:nvSpPr>
        <p:spPr>
          <a:xfrm>
            <a:off x="571472" y="3500438"/>
            <a:ext cx="7786742" cy="2138362"/>
          </a:xfrm>
        </p:spPr>
        <p:style>
          <a:lnRef idx="2">
            <a:schemeClr val="accent2"/>
          </a:lnRef>
          <a:fillRef idx="1">
            <a:schemeClr val="lt1"/>
          </a:fillRef>
          <a:effectRef idx="0">
            <a:schemeClr val="accent2"/>
          </a:effectRef>
          <a:fontRef idx="minor">
            <a:schemeClr val="dk1"/>
          </a:fontRef>
        </p:style>
        <p:txBody>
          <a:bodyPr/>
          <a:lstStyle/>
          <a:p>
            <a:r>
              <a:rPr lang="it-IT" dirty="0" smtClean="0">
                <a:solidFill>
                  <a:schemeClr val="tx1"/>
                </a:solidFill>
              </a:rPr>
              <a:t>SCIENZE DELLA FORMAZIONE PRIMARIA</a:t>
            </a:r>
          </a:p>
          <a:p>
            <a:r>
              <a:rPr lang="it-IT" dirty="0" smtClean="0">
                <a:solidFill>
                  <a:srgbClr val="FF0000"/>
                </a:solidFill>
              </a:rPr>
              <a:t>DIDATTICA  SPECIALE</a:t>
            </a:r>
          </a:p>
          <a:p>
            <a:r>
              <a:rPr lang="it-IT" dirty="0" smtClean="0">
                <a:solidFill>
                  <a:srgbClr val="FF0000"/>
                </a:solidFill>
              </a:rPr>
              <a:t>A.A. 2010/11     II Semestre</a:t>
            </a:r>
            <a:endParaRPr lang="it-IT" dirty="0">
              <a:solidFill>
                <a:srgbClr val="FF0000"/>
              </a:solidFill>
            </a:endParaRPr>
          </a:p>
        </p:txBody>
      </p:sp>
      <p:pic>
        <p:nvPicPr>
          <p:cNvPr id="4" name="Immagine 3"/>
          <p:cNvPicPr>
            <a:picLocks noChangeAspect="1" noChangeArrowheads="1"/>
          </p:cNvPicPr>
          <p:nvPr/>
        </p:nvPicPr>
        <p:blipFill>
          <a:blip r:embed="rId2"/>
          <a:srcRect t="3404" r="71335"/>
          <a:stretch>
            <a:fillRect/>
          </a:stretch>
        </p:blipFill>
        <p:spPr bwMode="auto">
          <a:xfrm>
            <a:off x="4071934" y="1285860"/>
            <a:ext cx="717550" cy="73818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Autofit/>
          </a:bodyPr>
          <a:lstStyle/>
          <a:p>
            <a:r>
              <a:rPr lang="it-IT" sz="2400" dirty="0" smtClean="0">
                <a:solidFill>
                  <a:srgbClr val="FF0000"/>
                </a:solidFill>
                <a:latin typeface="Verdana" pitchFamily="34" charset="0"/>
                <a:ea typeface="Verdana" pitchFamily="34" charset="0"/>
                <a:cs typeface="Verdana" pitchFamily="34" charset="0"/>
              </a:rPr>
              <a:t>LISTA   DEGLI   STRUMENTI    DIAGNOSTICI</a:t>
            </a:r>
            <a:br>
              <a:rPr lang="it-IT" sz="2400" dirty="0" smtClean="0">
                <a:solidFill>
                  <a:srgbClr val="FF0000"/>
                </a:solidFill>
                <a:latin typeface="Verdana" pitchFamily="34" charset="0"/>
                <a:ea typeface="Verdana" pitchFamily="34" charset="0"/>
                <a:cs typeface="Verdana" pitchFamily="34" charset="0"/>
              </a:rPr>
            </a:br>
            <a:r>
              <a:rPr lang="it-IT" sz="2400" dirty="0" smtClean="0">
                <a:solidFill>
                  <a:srgbClr val="FF0000"/>
                </a:solidFill>
                <a:latin typeface="Verdana" pitchFamily="34" charset="0"/>
                <a:ea typeface="Verdana" pitchFamily="34" charset="0"/>
                <a:cs typeface="Verdana" pitchFamily="34" charset="0"/>
              </a:rPr>
              <a:t>SINDROME   AUTISTICA</a:t>
            </a:r>
            <a:br>
              <a:rPr lang="it-IT" sz="2400" dirty="0" smtClean="0">
                <a:solidFill>
                  <a:srgbClr val="FF0000"/>
                </a:solidFill>
                <a:latin typeface="Verdana" pitchFamily="34" charset="0"/>
                <a:ea typeface="Verdana" pitchFamily="34" charset="0"/>
                <a:cs typeface="Verdana" pitchFamily="34" charset="0"/>
              </a:rPr>
            </a:br>
            <a:endParaRPr lang="it-IT" sz="2400" dirty="0">
              <a:solidFill>
                <a:srgbClr val="FF0000"/>
              </a:solidFill>
              <a:latin typeface="Verdana" pitchFamily="34" charset="0"/>
              <a:ea typeface="Verdana" pitchFamily="34" charset="0"/>
              <a:cs typeface="Verdana" pitchFamily="34" charset="0"/>
            </a:endParaRPr>
          </a:p>
        </p:txBody>
      </p:sp>
      <p:sp>
        <p:nvSpPr>
          <p:cNvPr id="3" name="Segnaposto contenuto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70000" lnSpcReduction="20000"/>
          </a:bodyPr>
          <a:lstStyle/>
          <a:p>
            <a:pPr>
              <a:buNone/>
            </a:pPr>
            <a:r>
              <a:rPr lang="it-IT" dirty="0" smtClean="0"/>
              <a:t> </a:t>
            </a:r>
          </a:p>
          <a:p>
            <a:pPr lvl="0"/>
            <a:r>
              <a:rPr lang="it-IT" cap="all" dirty="0" smtClean="0">
                <a:latin typeface="Verdana" pitchFamily="34" charset="0"/>
                <a:ea typeface="Verdana" pitchFamily="34" charset="0"/>
                <a:cs typeface="Verdana" pitchFamily="34" charset="0"/>
              </a:rPr>
              <a:t>Esame funzionale generale dello stato di autismo</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Esame funzionale nelle condotte ludiche </a:t>
            </a:r>
            <a:r>
              <a:rPr lang="it-IT" cap="all" dirty="0" smtClean="0">
                <a:latin typeface="Verdana" pitchFamily="34" charset="0"/>
                <a:ea typeface="Verdana" pitchFamily="34" charset="0"/>
                <a:cs typeface="Verdana" pitchFamily="34" charset="0"/>
              </a:rPr>
              <a:t>autistiche 1</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Esame funzionale nelle condotte linguistiche autistiche </a:t>
            </a:r>
            <a:r>
              <a:rPr lang="it-IT" cap="all" dirty="0" smtClean="0">
                <a:latin typeface="Verdana" pitchFamily="34" charset="0"/>
                <a:ea typeface="Verdana" pitchFamily="34" charset="0"/>
                <a:cs typeface="Verdana" pitchFamily="34" charset="0"/>
              </a:rPr>
              <a:t>2</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Indicatori per la diagnosi precoce dell’autismo</a:t>
            </a:r>
            <a:endParaRPr lang="it-IT" dirty="0" smtClean="0">
              <a:latin typeface="Verdana" pitchFamily="34" charset="0"/>
              <a:ea typeface="Verdana" pitchFamily="34" charset="0"/>
              <a:cs typeface="Verdana" pitchFamily="34" charset="0"/>
            </a:endParaRPr>
          </a:p>
          <a:p>
            <a:pPr lvl="0"/>
            <a:r>
              <a:rPr lang="it-IT" cap="all" dirty="0" err="1" smtClean="0">
                <a:latin typeface="Verdana" pitchFamily="34" charset="0"/>
                <a:ea typeface="Verdana" pitchFamily="34" charset="0"/>
                <a:cs typeface="Verdana" pitchFamily="34" charset="0"/>
              </a:rPr>
              <a:t>CH.A.T.</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Test per l’individualizzazione di sintomi autistici nell’età pre-scolare</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Test diagnostico dell’autismo</a:t>
            </a:r>
            <a:endParaRPr lang="it-IT" dirty="0" smtClean="0">
              <a:latin typeface="Verdana" pitchFamily="34" charset="0"/>
              <a:ea typeface="Verdana" pitchFamily="34" charset="0"/>
              <a:cs typeface="Verdana" pitchFamily="34" charset="0"/>
            </a:endParaRPr>
          </a:p>
          <a:p>
            <a:pPr lvl="0"/>
            <a:r>
              <a:rPr lang="it-IT" cap="all" dirty="0" smtClean="0">
                <a:latin typeface="Verdana" pitchFamily="34" charset="0"/>
                <a:ea typeface="Verdana" pitchFamily="34" charset="0"/>
                <a:cs typeface="Verdana" pitchFamily="34" charset="0"/>
              </a:rPr>
              <a:t>Scala Bretonneau</a:t>
            </a:r>
            <a:endParaRPr lang="it-IT" dirty="0" smtClean="0">
              <a:latin typeface="Verdana" pitchFamily="34" charset="0"/>
              <a:ea typeface="Verdana" pitchFamily="34" charset="0"/>
              <a:cs typeface="Verdana" pitchFamily="34" charset="0"/>
            </a:endParaRP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4" name="Rectangle 6"/>
          <p:cNvSpPr>
            <a:spLocks noGrp="1" noChangeArrowheads="1"/>
          </p:cNvSpPr>
          <p:nvPr>
            <p:ph type="title"/>
          </p:nvPr>
        </p:nvSpPr>
        <p:spPr>
          <a:xfrm>
            <a:off x="1371600" y="304800"/>
            <a:ext cx="7486680" cy="1143000"/>
          </a:xfrm>
          <a:ln/>
        </p:spPr>
        <p:style>
          <a:lnRef idx="2">
            <a:schemeClr val="accent4"/>
          </a:lnRef>
          <a:fillRef idx="1">
            <a:schemeClr val="lt1"/>
          </a:fillRef>
          <a:effectRef idx="0">
            <a:schemeClr val="accent4"/>
          </a:effectRef>
          <a:fontRef idx="minor">
            <a:schemeClr val="dk1"/>
          </a:fontRef>
        </p:style>
        <p:txBody>
          <a:bodyPr>
            <a:noAutofit/>
          </a:bodyPr>
          <a:lstStyle/>
          <a:p>
            <a:pPr algn="ctr"/>
            <a:r>
              <a:rPr lang="it-IT" sz="2400" dirty="0">
                <a:latin typeface="Verdana" pitchFamily="34" charset="0"/>
                <a:ea typeface="Verdana" pitchFamily="34" charset="0"/>
                <a:cs typeface="Verdana" pitchFamily="34" charset="0"/>
              </a:rPr>
              <a:t>ESAME FUNZIONALE </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DELLE CONDOTTE LUDICHE AUTISTICHE</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A. Basile, 1999</a:t>
            </a:r>
          </a:p>
        </p:txBody>
      </p:sp>
      <p:sp>
        <p:nvSpPr>
          <p:cNvPr id="17415" name="Rectangle 7"/>
          <p:cNvSpPr>
            <a:spLocks noGrp="1" noChangeArrowheads="1"/>
          </p:cNvSpPr>
          <p:nvPr>
            <p:ph type="body" idx="1"/>
          </p:nvPr>
        </p:nvSpPr>
        <p:spPr>
          <a:xfrm>
            <a:off x="1447800" y="1524000"/>
            <a:ext cx="7410480" cy="4876800"/>
          </a:xfrm>
          <a:ln/>
        </p:spPr>
        <p:style>
          <a:lnRef idx="2">
            <a:schemeClr val="accent3"/>
          </a:lnRef>
          <a:fillRef idx="1">
            <a:schemeClr val="lt1"/>
          </a:fillRef>
          <a:effectRef idx="0">
            <a:schemeClr val="accent3"/>
          </a:effectRef>
          <a:fontRef idx="minor">
            <a:schemeClr val="dk1"/>
          </a:fontRef>
        </p:style>
        <p:txBody>
          <a:bodyPr>
            <a:normAutofit lnSpcReduction="10000"/>
          </a:bodyPr>
          <a:lstStyle/>
          <a:p>
            <a:pPr marL="914400" lvl="1" indent="-457200">
              <a:lnSpc>
                <a:spcPct val="90000"/>
              </a:lnSpc>
            </a:pPr>
            <a:r>
              <a:rPr lang="it-IT" sz="2000" dirty="0">
                <a:latin typeface="Verdana" pitchFamily="34" charset="0"/>
                <a:ea typeface="Verdana" pitchFamily="34" charset="0"/>
                <a:cs typeface="Verdana" pitchFamily="34" charset="0"/>
              </a:rPr>
              <a:t>USO NON FUNZIONALE DEGLI OGGETTI</a:t>
            </a:r>
          </a:p>
          <a:p>
            <a:pPr marL="914400" lvl="1" indent="-457200">
              <a:lnSpc>
                <a:spcPct val="90000"/>
              </a:lnSpc>
            </a:pPr>
            <a:r>
              <a:rPr lang="it-IT" sz="2000" dirty="0">
                <a:latin typeface="Verdana" pitchFamily="34" charset="0"/>
                <a:ea typeface="Verdana" pitchFamily="34" charset="0"/>
                <a:cs typeface="Verdana" pitchFamily="34" charset="0"/>
              </a:rPr>
              <a:t>ALLINEAMENTO DI OGGETTI</a:t>
            </a:r>
          </a:p>
          <a:p>
            <a:pPr marL="914400" lvl="1" indent="-457200">
              <a:lnSpc>
                <a:spcPct val="90000"/>
              </a:lnSpc>
            </a:pPr>
            <a:r>
              <a:rPr lang="it-IT" sz="2000" dirty="0">
                <a:latin typeface="Verdana" pitchFamily="34" charset="0"/>
                <a:ea typeface="Verdana" pitchFamily="34" charset="0"/>
                <a:cs typeface="Verdana" pitchFamily="34" charset="0"/>
              </a:rPr>
              <a:t>REITERAZIONE DI COMPORTAMENTI</a:t>
            </a:r>
          </a:p>
          <a:p>
            <a:pPr marL="914400" lvl="1" indent="-457200">
              <a:lnSpc>
                <a:spcPct val="90000"/>
              </a:lnSpc>
            </a:pPr>
            <a:r>
              <a:rPr lang="it-IT" sz="2000" dirty="0">
                <a:latin typeface="Verdana" pitchFamily="34" charset="0"/>
                <a:ea typeface="Verdana" pitchFamily="34" charset="0"/>
                <a:cs typeface="Verdana" pitchFamily="34" charset="0"/>
              </a:rPr>
              <a:t>POVERTA’ DEL GIOCO SIMBOLICO</a:t>
            </a:r>
          </a:p>
          <a:p>
            <a:pPr marL="914400" lvl="1" indent="-457200">
              <a:lnSpc>
                <a:spcPct val="90000"/>
              </a:lnSpc>
            </a:pPr>
            <a:r>
              <a:rPr lang="it-IT" sz="2000" dirty="0">
                <a:latin typeface="Verdana" pitchFamily="34" charset="0"/>
                <a:ea typeface="Verdana" pitchFamily="34" charset="0"/>
                <a:cs typeface="Verdana" pitchFamily="34" charset="0"/>
              </a:rPr>
              <a:t>MODESTA ATTIVITA’ IMITATIVA</a:t>
            </a:r>
          </a:p>
          <a:p>
            <a:pPr marL="914400" lvl="1" indent="-457200">
              <a:lnSpc>
                <a:spcPct val="90000"/>
              </a:lnSpc>
            </a:pPr>
            <a:r>
              <a:rPr lang="it-IT" sz="2000" dirty="0">
                <a:latin typeface="Verdana" pitchFamily="34" charset="0"/>
                <a:ea typeface="Verdana" pitchFamily="34" charset="0"/>
                <a:cs typeface="Verdana" pitchFamily="34" charset="0"/>
              </a:rPr>
              <a:t>MODESTA/ASSENTE CAPACITA’ ORGANIZZAZIONE ATTIVITA’ LUDICHE</a:t>
            </a:r>
          </a:p>
          <a:p>
            <a:pPr marL="914400" lvl="1" indent="-457200">
              <a:lnSpc>
                <a:spcPct val="90000"/>
              </a:lnSpc>
            </a:pPr>
            <a:r>
              <a:rPr lang="it-IT" sz="2000" dirty="0">
                <a:latin typeface="Verdana" pitchFamily="34" charset="0"/>
                <a:ea typeface="Verdana" pitchFamily="34" charset="0"/>
                <a:cs typeface="Verdana" pitchFamily="34" charset="0"/>
              </a:rPr>
              <a:t>ATRAZIONE ECCESSIVA VERSO UN GIOCATTOLO O PARTE DI ESSO</a:t>
            </a:r>
          </a:p>
          <a:p>
            <a:pPr marL="914400" lvl="1" indent="-457200">
              <a:lnSpc>
                <a:spcPct val="90000"/>
              </a:lnSpc>
            </a:pPr>
            <a:r>
              <a:rPr lang="it-IT" sz="2000" dirty="0">
                <a:latin typeface="Verdana" pitchFamily="34" charset="0"/>
                <a:ea typeface="Verdana" pitchFamily="34" charset="0"/>
                <a:cs typeface="Verdana" pitchFamily="34" charset="0"/>
              </a:rPr>
              <a:t>GIOCO IPERSELETTIVO</a:t>
            </a:r>
          </a:p>
          <a:p>
            <a:pPr marL="914400" lvl="1" indent="-457200">
              <a:lnSpc>
                <a:spcPct val="90000"/>
              </a:lnSpc>
            </a:pPr>
            <a:r>
              <a:rPr lang="it-IT" sz="2000" dirty="0">
                <a:latin typeface="Verdana" pitchFamily="34" charset="0"/>
                <a:ea typeface="Verdana" pitchFamily="34" charset="0"/>
                <a:cs typeface="Verdana" pitchFamily="34" charset="0"/>
              </a:rPr>
              <a:t>DIFFICOLTA’ NEL RISPETTO TURNAZIONE</a:t>
            </a:r>
          </a:p>
          <a:p>
            <a:pPr marL="914400" lvl="1" indent="-457200">
              <a:lnSpc>
                <a:spcPct val="90000"/>
              </a:lnSpc>
            </a:pPr>
            <a:r>
              <a:rPr lang="it-IT" sz="2000" dirty="0">
                <a:latin typeface="Verdana" pitchFamily="34" charset="0"/>
                <a:ea typeface="Verdana" pitchFamily="34" charset="0"/>
                <a:cs typeface="Verdana" pitchFamily="34" charset="0"/>
              </a:rPr>
              <a:t>LANCIO IMPROVVISO DI OGGETTI</a:t>
            </a:r>
          </a:p>
          <a:p>
            <a:pPr marL="914400" lvl="1" indent="-457200">
              <a:lnSpc>
                <a:spcPct val="90000"/>
              </a:lnSpc>
            </a:pPr>
            <a:r>
              <a:rPr lang="it-IT" sz="2000" dirty="0">
                <a:latin typeface="Verdana" pitchFamily="34" charset="0"/>
                <a:ea typeface="Verdana" pitchFamily="34" charset="0"/>
                <a:cs typeface="Verdana" pitchFamily="34" charset="0"/>
              </a:rPr>
              <a:t>APPARENTE POCA PARTECIPAZIONE EMOTIVA</a:t>
            </a:r>
          </a:p>
          <a:p>
            <a:pPr marL="914400" lvl="1" indent="-457200">
              <a:lnSpc>
                <a:spcPct val="90000"/>
              </a:lnSpc>
            </a:pPr>
            <a:r>
              <a:rPr lang="it-IT" sz="2000" dirty="0">
                <a:latin typeface="Verdana" pitchFamily="34" charset="0"/>
                <a:ea typeface="Verdana" pitchFamily="34" charset="0"/>
                <a:cs typeface="Verdana" pitchFamily="34" charset="0"/>
              </a:rPr>
              <a:t>GIOCHI BIZZARRI</a:t>
            </a:r>
          </a:p>
          <a:p>
            <a:pPr marL="914400" lvl="1" indent="-457200">
              <a:lnSpc>
                <a:spcPct val="90000"/>
              </a:lnSpc>
            </a:pPr>
            <a:r>
              <a:rPr lang="it-IT" sz="2000" dirty="0">
                <a:latin typeface="Verdana" pitchFamily="34" charset="0"/>
                <a:ea typeface="Verdana" pitchFamily="34" charset="0"/>
                <a:cs typeface="Verdana" pitchFamily="34" charset="0"/>
              </a:rPr>
              <a:t>DIFFICOLTA’ RISPETTO REGOLE</a:t>
            </a:r>
          </a:p>
          <a:p>
            <a:pPr marL="914400" lvl="1" indent="-457200">
              <a:lnSpc>
                <a:spcPct val="90000"/>
              </a:lnSpc>
              <a:buFontTx/>
              <a:buNone/>
            </a:pPr>
            <a:endParaRPr lang="it-IT" sz="2000" dirty="0">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7414"/>
                                        </p:tgtEl>
                                        <p:attrNameLst>
                                          <p:attrName>style.visibility</p:attrName>
                                        </p:attrNameLst>
                                      </p:cBhvr>
                                      <p:to>
                                        <p:strVal val="visible"/>
                                      </p:to>
                                    </p:set>
                                    <p:anim calcmode="lin" valueType="num">
                                      <p:cBhvr additive="base">
                                        <p:cTn id="7" dur="500" fill="hold"/>
                                        <p:tgtEl>
                                          <p:spTgt spid="17414"/>
                                        </p:tgtEl>
                                        <p:attrNameLst>
                                          <p:attrName>ppt_x</p:attrName>
                                        </p:attrNameLst>
                                      </p:cBhvr>
                                      <p:tavLst>
                                        <p:tav tm="0">
                                          <p:val>
                                            <p:strVal val="0-#ppt_w/2"/>
                                          </p:val>
                                        </p:tav>
                                        <p:tav tm="100000">
                                          <p:val>
                                            <p:strVal val="#ppt_x"/>
                                          </p:val>
                                        </p:tav>
                                      </p:tavLst>
                                    </p:anim>
                                    <p:anim calcmode="lin" valueType="num">
                                      <p:cBhvr additive="base">
                                        <p:cTn id="8" dur="500" fill="hold"/>
                                        <p:tgtEl>
                                          <p:spTgt spid="174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7415">
                                            <p:txEl>
                                              <p:pRg st="0" end="0"/>
                                            </p:txEl>
                                          </p:spTgt>
                                        </p:tgtEl>
                                        <p:attrNameLst>
                                          <p:attrName>style.visibility</p:attrName>
                                        </p:attrNameLst>
                                      </p:cBhvr>
                                      <p:to>
                                        <p:strVal val="visible"/>
                                      </p:to>
                                    </p:set>
                                    <p:anim calcmode="lin" valueType="num">
                                      <p:cBhvr additive="base">
                                        <p:cTn id="13" dur="500" fill="hold"/>
                                        <p:tgtEl>
                                          <p:spTgt spid="1741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5">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9" fill="hold" grpId="0" nodeType="withEffect">
                                  <p:stCondLst>
                                    <p:cond delay="0"/>
                                  </p:stCondLst>
                                  <p:childTnLst>
                                    <p:set>
                                      <p:cBhvr>
                                        <p:cTn id="16" dur="1" fill="hold">
                                          <p:stCondLst>
                                            <p:cond delay="0"/>
                                          </p:stCondLst>
                                        </p:cTn>
                                        <p:tgtEl>
                                          <p:spTgt spid="17415">
                                            <p:txEl>
                                              <p:pRg st="1" end="1"/>
                                            </p:txEl>
                                          </p:spTgt>
                                        </p:tgtEl>
                                        <p:attrNameLst>
                                          <p:attrName>style.visibility</p:attrName>
                                        </p:attrNameLst>
                                      </p:cBhvr>
                                      <p:to>
                                        <p:strVal val="visible"/>
                                      </p:to>
                                    </p:set>
                                    <p:anim calcmode="lin" valueType="num">
                                      <p:cBhvr additive="base">
                                        <p:cTn id="17" dur="500" fill="hold"/>
                                        <p:tgtEl>
                                          <p:spTgt spid="1741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7415">
                                            <p:txEl>
                                              <p:pRg st="1" end="1"/>
                                            </p:txEl>
                                          </p:spTgt>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17415">
                                            <p:txEl>
                                              <p:pRg st="2" end="2"/>
                                            </p:txEl>
                                          </p:spTgt>
                                        </p:tgtEl>
                                        <p:attrNameLst>
                                          <p:attrName>style.visibility</p:attrName>
                                        </p:attrNameLst>
                                      </p:cBhvr>
                                      <p:to>
                                        <p:strVal val="visible"/>
                                      </p:to>
                                    </p:set>
                                    <p:anim calcmode="lin" valueType="num">
                                      <p:cBhvr additive="base">
                                        <p:cTn id="21" dur="500" fill="hold"/>
                                        <p:tgtEl>
                                          <p:spTgt spid="17415">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7415">
                                            <p:txEl>
                                              <p:pRg st="2" end="2"/>
                                            </p:txEl>
                                          </p:spTgt>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17415">
                                            <p:txEl>
                                              <p:pRg st="3" end="3"/>
                                            </p:txEl>
                                          </p:spTgt>
                                        </p:tgtEl>
                                        <p:attrNameLst>
                                          <p:attrName>style.visibility</p:attrName>
                                        </p:attrNameLst>
                                      </p:cBhvr>
                                      <p:to>
                                        <p:strVal val="visible"/>
                                      </p:to>
                                    </p:set>
                                    <p:anim calcmode="lin" valueType="num">
                                      <p:cBhvr additive="base">
                                        <p:cTn id="25" dur="500" fill="hold"/>
                                        <p:tgtEl>
                                          <p:spTgt spid="174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5">
                                            <p:txEl>
                                              <p:pRg st="3" end="3"/>
                                            </p:txEl>
                                          </p:spTgt>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7415">
                                            <p:txEl>
                                              <p:pRg st="4" end="4"/>
                                            </p:txEl>
                                          </p:spTgt>
                                        </p:tgtEl>
                                        <p:attrNameLst>
                                          <p:attrName>style.visibility</p:attrName>
                                        </p:attrNameLst>
                                      </p:cBhvr>
                                      <p:to>
                                        <p:strVal val="visible"/>
                                      </p:to>
                                    </p:set>
                                    <p:anim calcmode="lin" valueType="num">
                                      <p:cBhvr additive="base">
                                        <p:cTn id="29" dur="500" fill="hold"/>
                                        <p:tgtEl>
                                          <p:spTgt spid="17415">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7415">
                                            <p:txEl>
                                              <p:pRg st="4" end="4"/>
                                            </p:txEl>
                                          </p:spTgt>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0"/>
                                  </p:stCondLst>
                                  <p:childTnLst>
                                    <p:set>
                                      <p:cBhvr>
                                        <p:cTn id="32" dur="1" fill="hold">
                                          <p:stCondLst>
                                            <p:cond delay="0"/>
                                          </p:stCondLst>
                                        </p:cTn>
                                        <p:tgtEl>
                                          <p:spTgt spid="17415">
                                            <p:txEl>
                                              <p:pRg st="5" end="5"/>
                                            </p:txEl>
                                          </p:spTgt>
                                        </p:tgtEl>
                                        <p:attrNameLst>
                                          <p:attrName>style.visibility</p:attrName>
                                        </p:attrNameLst>
                                      </p:cBhvr>
                                      <p:to>
                                        <p:strVal val="visible"/>
                                      </p:to>
                                    </p:set>
                                    <p:anim calcmode="lin" valueType="num">
                                      <p:cBhvr additive="base">
                                        <p:cTn id="33" dur="500" fill="hold"/>
                                        <p:tgtEl>
                                          <p:spTgt spid="1741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7415">
                                            <p:txEl>
                                              <p:pRg st="5" end="5"/>
                                            </p:txEl>
                                          </p:spTgt>
                                        </p:tgtEl>
                                        <p:attrNameLst>
                                          <p:attrName>ppt_y</p:attrName>
                                        </p:attrNameLst>
                                      </p:cBhvr>
                                      <p:tavLst>
                                        <p:tav tm="0">
                                          <p:val>
                                            <p:strVal val="0-#ppt_h/2"/>
                                          </p:val>
                                        </p:tav>
                                        <p:tav tm="100000">
                                          <p:val>
                                            <p:strVal val="#ppt_y"/>
                                          </p:val>
                                        </p:tav>
                                      </p:tavLst>
                                    </p:anim>
                                  </p:childTnLst>
                                </p:cTn>
                              </p:par>
                              <p:par>
                                <p:cTn id="35" presetID="2" presetClass="entr" presetSubtype="9" fill="hold" grpId="0" nodeType="withEffect">
                                  <p:stCondLst>
                                    <p:cond delay="0"/>
                                  </p:stCondLst>
                                  <p:childTnLst>
                                    <p:set>
                                      <p:cBhvr>
                                        <p:cTn id="36" dur="1" fill="hold">
                                          <p:stCondLst>
                                            <p:cond delay="0"/>
                                          </p:stCondLst>
                                        </p:cTn>
                                        <p:tgtEl>
                                          <p:spTgt spid="17415">
                                            <p:txEl>
                                              <p:pRg st="6" end="6"/>
                                            </p:txEl>
                                          </p:spTgt>
                                        </p:tgtEl>
                                        <p:attrNameLst>
                                          <p:attrName>style.visibility</p:attrName>
                                        </p:attrNameLst>
                                      </p:cBhvr>
                                      <p:to>
                                        <p:strVal val="visible"/>
                                      </p:to>
                                    </p:set>
                                    <p:anim calcmode="lin" valueType="num">
                                      <p:cBhvr additive="base">
                                        <p:cTn id="37" dur="500" fill="hold"/>
                                        <p:tgtEl>
                                          <p:spTgt spid="17415">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7415">
                                            <p:txEl>
                                              <p:pRg st="6" end="6"/>
                                            </p:txEl>
                                          </p:spTgt>
                                        </p:tgtEl>
                                        <p:attrNameLst>
                                          <p:attrName>ppt_y</p:attrName>
                                        </p:attrNameLst>
                                      </p:cBhvr>
                                      <p:tavLst>
                                        <p:tav tm="0">
                                          <p:val>
                                            <p:strVal val="0-#ppt_h/2"/>
                                          </p:val>
                                        </p:tav>
                                        <p:tav tm="100000">
                                          <p:val>
                                            <p:strVal val="#ppt_y"/>
                                          </p:val>
                                        </p:tav>
                                      </p:tavLst>
                                    </p:anim>
                                  </p:childTnLst>
                                </p:cTn>
                              </p:par>
                              <p:par>
                                <p:cTn id="39" presetID="2" presetClass="entr" presetSubtype="9" fill="hold" grpId="0" nodeType="withEffect">
                                  <p:stCondLst>
                                    <p:cond delay="0"/>
                                  </p:stCondLst>
                                  <p:childTnLst>
                                    <p:set>
                                      <p:cBhvr>
                                        <p:cTn id="40" dur="1" fill="hold">
                                          <p:stCondLst>
                                            <p:cond delay="0"/>
                                          </p:stCondLst>
                                        </p:cTn>
                                        <p:tgtEl>
                                          <p:spTgt spid="17415">
                                            <p:txEl>
                                              <p:pRg st="7" end="7"/>
                                            </p:txEl>
                                          </p:spTgt>
                                        </p:tgtEl>
                                        <p:attrNameLst>
                                          <p:attrName>style.visibility</p:attrName>
                                        </p:attrNameLst>
                                      </p:cBhvr>
                                      <p:to>
                                        <p:strVal val="visible"/>
                                      </p:to>
                                    </p:set>
                                    <p:anim calcmode="lin" valueType="num">
                                      <p:cBhvr additive="base">
                                        <p:cTn id="41" dur="500" fill="hold"/>
                                        <p:tgtEl>
                                          <p:spTgt spid="17415">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7415">
                                            <p:txEl>
                                              <p:pRg st="7" end="7"/>
                                            </p:txEl>
                                          </p:spTgt>
                                        </p:tgtEl>
                                        <p:attrNameLst>
                                          <p:attrName>ppt_y</p:attrName>
                                        </p:attrNameLst>
                                      </p:cBhvr>
                                      <p:tavLst>
                                        <p:tav tm="0">
                                          <p:val>
                                            <p:strVal val="0-#ppt_h/2"/>
                                          </p:val>
                                        </p:tav>
                                        <p:tav tm="100000">
                                          <p:val>
                                            <p:strVal val="#ppt_y"/>
                                          </p:val>
                                        </p:tav>
                                      </p:tavLst>
                                    </p:anim>
                                  </p:childTnLst>
                                </p:cTn>
                              </p:par>
                              <p:par>
                                <p:cTn id="43" presetID="2" presetClass="entr" presetSubtype="9" fill="hold" grpId="0" nodeType="withEffect">
                                  <p:stCondLst>
                                    <p:cond delay="0"/>
                                  </p:stCondLst>
                                  <p:childTnLst>
                                    <p:set>
                                      <p:cBhvr>
                                        <p:cTn id="44" dur="1" fill="hold">
                                          <p:stCondLst>
                                            <p:cond delay="0"/>
                                          </p:stCondLst>
                                        </p:cTn>
                                        <p:tgtEl>
                                          <p:spTgt spid="17415">
                                            <p:txEl>
                                              <p:pRg st="8" end="8"/>
                                            </p:txEl>
                                          </p:spTgt>
                                        </p:tgtEl>
                                        <p:attrNameLst>
                                          <p:attrName>style.visibility</p:attrName>
                                        </p:attrNameLst>
                                      </p:cBhvr>
                                      <p:to>
                                        <p:strVal val="visible"/>
                                      </p:to>
                                    </p:set>
                                    <p:anim calcmode="lin" valueType="num">
                                      <p:cBhvr additive="base">
                                        <p:cTn id="45" dur="500" fill="hold"/>
                                        <p:tgtEl>
                                          <p:spTgt spid="17415">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7415">
                                            <p:txEl>
                                              <p:pRg st="8" end="8"/>
                                            </p:txEl>
                                          </p:spTgt>
                                        </p:tgtEl>
                                        <p:attrNameLst>
                                          <p:attrName>ppt_y</p:attrName>
                                        </p:attrNameLst>
                                      </p:cBhvr>
                                      <p:tavLst>
                                        <p:tav tm="0">
                                          <p:val>
                                            <p:strVal val="0-#ppt_h/2"/>
                                          </p:val>
                                        </p:tav>
                                        <p:tav tm="100000">
                                          <p:val>
                                            <p:strVal val="#ppt_y"/>
                                          </p:val>
                                        </p:tav>
                                      </p:tavLst>
                                    </p:anim>
                                  </p:childTnLst>
                                </p:cTn>
                              </p:par>
                              <p:par>
                                <p:cTn id="47" presetID="2" presetClass="entr" presetSubtype="9" fill="hold" grpId="0" nodeType="withEffect">
                                  <p:stCondLst>
                                    <p:cond delay="0"/>
                                  </p:stCondLst>
                                  <p:childTnLst>
                                    <p:set>
                                      <p:cBhvr>
                                        <p:cTn id="48" dur="1" fill="hold">
                                          <p:stCondLst>
                                            <p:cond delay="0"/>
                                          </p:stCondLst>
                                        </p:cTn>
                                        <p:tgtEl>
                                          <p:spTgt spid="17415">
                                            <p:txEl>
                                              <p:pRg st="9" end="9"/>
                                            </p:txEl>
                                          </p:spTgt>
                                        </p:tgtEl>
                                        <p:attrNameLst>
                                          <p:attrName>style.visibility</p:attrName>
                                        </p:attrNameLst>
                                      </p:cBhvr>
                                      <p:to>
                                        <p:strVal val="visible"/>
                                      </p:to>
                                    </p:set>
                                    <p:anim calcmode="lin" valueType="num">
                                      <p:cBhvr additive="base">
                                        <p:cTn id="49" dur="500" fill="hold"/>
                                        <p:tgtEl>
                                          <p:spTgt spid="17415">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7415">
                                            <p:txEl>
                                              <p:pRg st="9" end="9"/>
                                            </p:txEl>
                                          </p:spTgt>
                                        </p:tgtEl>
                                        <p:attrNameLst>
                                          <p:attrName>ppt_y</p:attrName>
                                        </p:attrNameLst>
                                      </p:cBhvr>
                                      <p:tavLst>
                                        <p:tav tm="0">
                                          <p:val>
                                            <p:strVal val="0-#ppt_h/2"/>
                                          </p:val>
                                        </p:tav>
                                        <p:tav tm="100000">
                                          <p:val>
                                            <p:strVal val="#ppt_y"/>
                                          </p:val>
                                        </p:tav>
                                      </p:tavLst>
                                    </p:anim>
                                  </p:childTnLst>
                                </p:cTn>
                              </p:par>
                              <p:par>
                                <p:cTn id="51" presetID="2" presetClass="entr" presetSubtype="9" fill="hold" grpId="0" nodeType="withEffect">
                                  <p:stCondLst>
                                    <p:cond delay="0"/>
                                  </p:stCondLst>
                                  <p:childTnLst>
                                    <p:set>
                                      <p:cBhvr>
                                        <p:cTn id="52" dur="1" fill="hold">
                                          <p:stCondLst>
                                            <p:cond delay="0"/>
                                          </p:stCondLst>
                                        </p:cTn>
                                        <p:tgtEl>
                                          <p:spTgt spid="17415">
                                            <p:txEl>
                                              <p:pRg st="10" end="10"/>
                                            </p:txEl>
                                          </p:spTgt>
                                        </p:tgtEl>
                                        <p:attrNameLst>
                                          <p:attrName>style.visibility</p:attrName>
                                        </p:attrNameLst>
                                      </p:cBhvr>
                                      <p:to>
                                        <p:strVal val="visible"/>
                                      </p:to>
                                    </p:set>
                                    <p:anim calcmode="lin" valueType="num">
                                      <p:cBhvr additive="base">
                                        <p:cTn id="53" dur="500" fill="hold"/>
                                        <p:tgtEl>
                                          <p:spTgt spid="17415">
                                            <p:txEl>
                                              <p:pRg st="10" end="10"/>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7415">
                                            <p:txEl>
                                              <p:pRg st="10" end="10"/>
                                            </p:txEl>
                                          </p:spTgt>
                                        </p:tgtEl>
                                        <p:attrNameLst>
                                          <p:attrName>ppt_y</p:attrName>
                                        </p:attrNameLst>
                                      </p:cBhvr>
                                      <p:tavLst>
                                        <p:tav tm="0">
                                          <p:val>
                                            <p:strVal val="0-#ppt_h/2"/>
                                          </p:val>
                                        </p:tav>
                                        <p:tav tm="100000">
                                          <p:val>
                                            <p:strVal val="#ppt_y"/>
                                          </p:val>
                                        </p:tav>
                                      </p:tavLst>
                                    </p:anim>
                                  </p:childTnLst>
                                </p:cTn>
                              </p:par>
                              <p:par>
                                <p:cTn id="55" presetID="2" presetClass="entr" presetSubtype="9" fill="hold" grpId="0" nodeType="withEffect">
                                  <p:stCondLst>
                                    <p:cond delay="0"/>
                                  </p:stCondLst>
                                  <p:childTnLst>
                                    <p:set>
                                      <p:cBhvr>
                                        <p:cTn id="56" dur="1" fill="hold">
                                          <p:stCondLst>
                                            <p:cond delay="0"/>
                                          </p:stCondLst>
                                        </p:cTn>
                                        <p:tgtEl>
                                          <p:spTgt spid="17415">
                                            <p:txEl>
                                              <p:pRg st="11" end="11"/>
                                            </p:txEl>
                                          </p:spTgt>
                                        </p:tgtEl>
                                        <p:attrNameLst>
                                          <p:attrName>style.visibility</p:attrName>
                                        </p:attrNameLst>
                                      </p:cBhvr>
                                      <p:to>
                                        <p:strVal val="visible"/>
                                      </p:to>
                                    </p:set>
                                    <p:anim calcmode="lin" valueType="num">
                                      <p:cBhvr additive="base">
                                        <p:cTn id="57" dur="500" fill="hold"/>
                                        <p:tgtEl>
                                          <p:spTgt spid="17415">
                                            <p:txEl>
                                              <p:pRg st="11" end="11"/>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17415">
                                            <p:txEl>
                                              <p:pRg st="11" end="11"/>
                                            </p:txEl>
                                          </p:spTgt>
                                        </p:tgtEl>
                                        <p:attrNameLst>
                                          <p:attrName>ppt_y</p:attrName>
                                        </p:attrNameLst>
                                      </p:cBhvr>
                                      <p:tavLst>
                                        <p:tav tm="0">
                                          <p:val>
                                            <p:strVal val="0-#ppt_h/2"/>
                                          </p:val>
                                        </p:tav>
                                        <p:tav tm="100000">
                                          <p:val>
                                            <p:strVal val="#ppt_y"/>
                                          </p:val>
                                        </p:tav>
                                      </p:tavLst>
                                    </p:anim>
                                  </p:childTnLst>
                                </p:cTn>
                              </p:par>
                              <p:par>
                                <p:cTn id="59" presetID="2" presetClass="entr" presetSubtype="9" fill="hold" grpId="0" nodeType="withEffect">
                                  <p:stCondLst>
                                    <p:cond delay="0"/>
                                  </p:stCondLst>
                                  <p:childTnLst>
                                    <p:set>
                                      <p:cBhvr>
                                        <p:cTn id="60" dur="1" fill="hold">
                                          <p:stCondLst>
                                            <p:cond delay="0"/>
                                          </p:stCondLst>
                                        </p:cTn>
                                        <p:tgtEl>
                                          <p:spTgt spid="17415">
                                            <p:txEl>
                                              <p:pRg st="12" end="12"/>
                                            </p:txEl>
                                          </p:spTgt>
                                        </p:tgtEl>
                                        <p:attrNameLst>
                                          <p:attrName>style.visibility</p:attrName>
                                        </p:attrNameLst>
                                      </p:cBhvr>
                                      <p:to>
                                        <p:strVal val="visible"/>
                                      </p:to>
                                    </p:set>
                                    <p:anim calcmode="lin" valueType="num">
                                      <p:cBhvr additive="base">
                                        <p:cTn id="61" dur="500" fill="hold"/>
                                        <p:tgtEl>
                                          <p:spTgt spid="17415">
                                            <p:txEl>
                                              <p:pRg st="12" end="12"/>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7415">
                                            <p:txEl>
                                              <p:pRg st="12" end="1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animBg="1" autoUpdateAnimBg="0"/>
      <p:bldP spid="1741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fontScale="90000"/>
          </a:bodyPr>
          <a:lstStyle/>
          <a:p>
            <a:r>
              <a:rPr lang="it-IT" sz="2400" dirty="0" smtClean="0">
                <a:latin typeface="Verdana" pitchFamily="34" charset="0"/>
                <a:ea typeface="Verdana" pitchFamily="34" charset="0"/>
                <a:cs typeface="Verdana" pitchFamily="34" charset="0"/>
              </a:rPr>
              <a:t/>
            </a:r>
            <a:br>
              <a:rPr lang="it-IT" sz="2400" dirty="0" smtClean="0">
                <a:latin typeface="Verdana" pitchFamily="34" charset="0"/>
                <a:ea typeface="Verdana" pitchFamily="34" charset="0"/>
                <a:cs typeface="Verdana" pitchFamily="34" charset="0"/>
              </a:rPr>
            </a:br>
            <a:r>
              <a:rPr lang="it-IT" sz="2400" dirty="0" smtClean="0">
                <a:latin typeface="Verdana" pitchFamily="34" charset="0"/>
                <a:ea typeface="Verdana" pitchFamily="34" charset="0"/>
                <a:cs typeface="Verdana" pitchFamily="34" charset="0"/>
              </a:rPr>
              <a:t>ESAME FUNZIONALE </a:t>
            </a:r>
            <a:br>
              <a:rPr lang="it-IT" sz="2400" dirty="0" smtClean="0">
                <a:latin typeface="Verdana" pitchFamily="34" charset="0"/>
                <a:ea typeface="Verdana" pitchFamily="34" charset="0"/>
                <a:cs typeface="Verdana" pitchFamily="34" charset="0"/>
              </a:rPr>
            </a:br>
            <a:r>
              <a:rPr lang="it-IT" sz="2400" dirty="0" smtClean="0">
                <a:latin typeface="Verdana" pitchFamily="34" charset="0"/>
                <a:ea typeface="Verdana" pitchFamily="34" charset="0"/>
                <a:cs typeface="Verdana" pitchFamily="34" charset="0"/>
              </a:rPr>
              <a:t>DELLE CONDOTTE LINGUISTICHE AUTISTICHE</a:t>
            </a:r>
            <a:br>
              <a:rPr lang="it-IT" sz="2400" dirty="0" smtClean="0">
                <a:latin typeface="Verdana" pitchFamily="34" charset="0"/>
                <a:ea typeface="Verdana" pitchFamily="34" charset="0"/>
                <a:cs typeface="Verdana" pitchFamily="34" charset="0"/>
              </a:rPr>
            </a:br>
            <a:r>
              <a:rPr lang="it-IT" sz="2400" dirty="0" smtClean="0">
                <a:latin typeface="Verdana" pitchFamily="34" charset="0"/>
                <a:ea typeface="Verdana" pitchFamily="34" charset="0"/>
                <a:cs typeface="Verdana" pitchFamily="34" charset="0"/>
              </a:rPr>
              <a:t>P. CRISPIANI, 1999</a:t>
            </a:r>
            <a:br>
              <a:rPr lang="it-IT" sz="2400" dirty="0" smtClean="0">
                <a:latin typeface="Verdana" pitchFamily="34" charset="0"/>
                <a:ea typeface="Verdana" pitchFamily="34" charset="0"/>
                <a:cs typeface="Verdana" pitchFamily="34" charset="0"/>
              </a:rPr>
            </a:br>
            <a:endParaRPr lang="it-IT" sz="24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642910" y="1571612"/>
            <a:ext cx="8072494" cy="5000660"/>
          </a:xfrm>
        </p:spPr>
        <p:style>
          <a:lnRef idx="2">
            <a:schemeClr val="accent3"/>
          </a:lnRef>
          <a:fillRef idx="1">
            <a:schemeClr val="lt1"/>
          </a:fillRef>
          <a:effectRef idx="0">
            <a:schemeClr val="accent3"/>
          </a:effectRef>
          <a:fontRef idx="minor">
            <a:schemeClr val="dk1"/>
          </a:fontRef>
        </p:style>
        <p:txBody>
          <a:bodyPr>
            <a:normAutofit fontScale="32500" lnSpcReduction="20000"/>
          </a:bodyPr>
          <a:lstStyle/>
          <a:p>
            <a:pPr>
              <a:buNone/>
            </a:pPr>
            <a:r>
              <a:rPr lang="it-IT" dirty="0" smtClean="0">
                <a:latin typeface="Verdana" pitchFamily="34" charset="0"/>
                <a:ea typeface="Verdana" pitchFamily="34" charset="0"/>
                <a:cs typeface="Verdana" pitchFamily="34" charset="0"/>
              </a:rPr>
              <a:t> </a:t>
            </a:r>
          </a:p>
          <a:p>
            <a:pPr lvl="0"/>
            <a:r>
              <a:rPr lang="it-IT" sz="5500" dirty="0" smtClean="0">
                <a:latin typeface="Verdana" pitchFamily="34" charset="0"/>
                <a:ea typeface="Verdana" pitchFamily="34" charset="0"/>
                <a:cs typeface="Verdana" pitchFamily="34" charset="0"/>
              </a:rPr>
              <a:t>DISTURBI FONATORI</a:t>
            </a:r>
          </a:p>
          <a:p>
            <a:pPr lvl="0"/>
            <a:r>
              <a:rPr lang="it-IT" sz="5500" dirty="0" smtClean="0">
                <a:latin typeface="Verdana" pitchFamily="34" charset="0"/>
                <a:ea typeface="Verdana" pitchFamily="34" charset="0"/>
                <a:cs typeface="Verdana" pitchFamily="34" charset="0"/>
              </a:rPr>
              <a:t>RITARDO DI PAROLA (sillabe contratte, alterazione sequenza, sostituzione sillabe)</a:t>
            </a:r>
          </a:p>
          <a:p>
            <a:pPr lvl="0"/>
            <a:r>
              <a:rPr lang="it-IT" sz="5500" dirty="0" smtClean="0">
                <a:latin typeface="Verdana" pitchFamily="34" charset="0"/>
                <a:ea typeface="Verdana" pitchFamily="34" charset="0"/>
                <a:cs typeface="Verdana" pitchFamily="34" charset="0"/>
              </a:rPr>
              <a:t>RIPETITIVITA’ LESSICALE E SINTATTICA</a:t>
            </a:r>
          </a:p>
          <a:p>
            <a:pPr lvl="0"/>
            <a:r>
              <a:rPr lang="it-IT" sz="5500" dirty="0" smtClean="0">
                <a:latin typeface="Verdana" pitchFamily="34" charset="0"/>
                <a:ea typeface="Verdana" pitchFamily="34" charset="0"/>
                <a:cs typeface="Verdana" pitchFamily="34" charset="0"/>
              </a:rPr>
              <a:t>RITARDO FRASALE (parola-frase, frase contratta,ecc)</a:t>
            </a:r>
          </a:p>
          <a:p>
            <a:pPr lvl="0"/>
            <a:r>
              <a:rPr lang="it-IT" sz="5500" dirty="0" smtClean="0">
                <a:latin typeface="Verdana" pitchFamily="34" charset="0"/>
                <a:ea typeface="Verdana" pitchFamily="34" charset="0"/>
                <a:cs typeface="Verdana" pitchFamily="34" charset="0"/>
              </a:rPr>
              <a:t>DISCOMPRENSIONE DOMANDE/CONSEGNE SEMPLICI</a:t>
            </a:r>
          </a:p>
          <a:p>
            <a:pPr lvl="0"/>
            <a:r>
              <a:rPr lang="it-IT" sz="5500" dirty="0" smtClean="0">
                <a:latin typeface="Verdana" pitchFamily="34" charset="0"/>
                <a:ea typeface="Verdana" pitchFamily="34" charset="0"/>
                <a:cs typeface="Verdana" pitchFamily="34" charset="0"/>
              </a:rPr>
              <a:t>DISTURBO  DI CONVERSAZIONE ( iniziarla e sostenerla)</a:t>
            </a:r>
          </a:p>
          <a:p>
            <a:pPr lvl="0"/>
            <a:r>
              <a:rPr lang="it-IT" sz="5500" dirty="0" smtClean="0">
                <a:latin typeface="Verdana" pitchFamily="34" charset="0"/>
                <a:ea typeface="Verdana" pitchFamily="34" charset="0"/>
                <a:cs typeface="Verdana" pitchFamily="34" charset="0"/>
              </a:rPr>
              <a:t>INVERSIONE PRONOMINALE</a:t>
            </a:r>
          </a:p>
          <a:p>
            <a:pPr lvl="0"/>
            <a:r>
              <a:rPr lang="it-IT" sz="5500" dirty="0" smtClean="0">
                <a:latin typeface="Verdana" pitchFamily="34" charset="0"/>
                <a:ea typeface="Verdana" pitchFamily="34" charset="0"/>
                <a:cs typeface="Verdana" pitchFamily="34" charset="0"/>
              </a:rPr>
              <a:t>REALISMO LINGUISTICO (significato letterale, concreto, decontestuale)</a:t>
            </a:r>
          </a:p>
          <a:p>
            <a:pPr lvl="0"/>
            <a:r>
              <a:rPr lang="it-IT" sz="5500" dirty="0" smtClean="0">
                <a:latin typeface="Verdana" pitchFamily="34" charset="0"/>
                <a:ea typeface="Verdana" pitchFamily="34" charset="0"/>
                <a:cs typeface="Verdana" pitchFamily="34" charset="0"/>
              </a:rPr>
              <a:t>AFFERMAZIONI IN FORMA INTERROGATIVA ( Sono io Luca? Io vado a scuola?)</a:t>
            </a:r>
          </a:p>
          <a:p>
            <a:pPr lvl="0"/>
            <a:r>
              <a:rPr lang="it-IT" sz="5500" dirty="0" smtClean="0">
                <a:latin typeface="Verdana" pitchFamily="34" charset="0"/>
                <a:ea typeface="Verdana" pitchFamily="34" charset="0"/>
                <a:cs typeface="Verdana" pitchFamily="34" charset="0"/>
              </a:rPr>
              <a:t>ESPRESSIONI INSOLITE, BIZZARRE</a:t>
            </a:r>
          </a:p>
          <a:p>
            <a:pPr lvl="0"/>
            <a:r>
              <a:rPr lang="it-IT" sz="5500" dirty="0" smtClean="0">
                <a:latin typeface="Verdana" pitchFamily="34" charset="0"/>
                <a:ea typeface="Verdana" pitchFamily="34" charset="0"/>
                <a:cs typeface="Verdana" pitchFamily="34" charset="0"/>
              </a:rPr>
              <a:t>SCARSA INTONAZIONE E PROSODIA</a:t>
            </a:r>
          </a:p>
          <a:p>
            <a:pPr lvl="0"/>
            <a:r>
              <a:rPr lang="it-IT" sz="5500" dirty="0" smtClean="0">
                <a:latin typeface="Verdana" pitchFamily="34" charset="0"/>
                <a:ea typeface="Verdana" pitchFamily="34" charset="0"/>
                <a:cs typeface="Verdana" pitchFamily="34" charset="0"/>
              </a:rPr>
              <a:t>ECOLALIA</a:t>
            </a:r>
          </a:p>
          <a:p>
            <a:pPr lvl="0"/>
            <a:r>
              <a:rPr lang="it-IT" sz="5500" dirty="0" smtClean="0">
                <a:latin typeface="Verdana" pitchFamily="34" charset="0"/>
                <a:ea typeface="Verdana" pitchFamily="34" charset="0"/>
                <a:cs typeface="Verdana" pitchFamily="34" charset="0"/>
              </a:rPr>
              <a:t>SCARSA CREATIVITA’ LINGUISTICA</a:t>
            </a:r>
          </a:p>
          <a:p>
            <a:pPr lvl="0"/>
            <a:r>
              <a:rPr lang="it-IT" sz="5500" dirty="0" smtClean="0">
                <a:latin typeface="Verdana" pitchFamily="34" charset="0"/>
                <a:ea typeface="Verdana" pitchFamily="34" charset="0"/>
                <a:cs typeface="Verdana" pitchFamily="34" charset="0"/>
              </a:rPr>
              <a:t>AUDIO-MUTISMO</a:t>
            </a:r>
          </a:p>
          <a:p>
            <a:pPr>
              <a:buNone/>
            </a:pPr>
            <a:r>
              <a:rPr lang="it-IT" sz="5500" dirty="0" smtClean="0">
                <a:latin typeface="Verdana" pitchFamily="34" charset="0"/>
                <a:ea typeface="Verdana" pitchFamily="34" charset="0"/>
                <a:cs typeface="Verdana" pitchFamily="34" charset="0"/>
              </a:rPr>
              <a:t> </a:t>
            </a:r>
          </a:p>
          <a:p>
            <a:endParaRPr lang="it-IT" sz="5500" dirty="0">
              <a:latin typeface="Verdana" pitchFamily="34" charset="0"/>
              <a:ea typeface="Verdana" pitchFamily="34" charset="0"/>
              <a:cs typeface="Verdan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8" name="Rectangle 6"/>
          <p:cNvSpPr>
            <a:spLocks noGrp="1" noChangeArrowheads="1"/>
          </p:cNvSpPr>
          <p:nvPr>
            <p:ph type="title"/>
          </p:nvPr>
        </p:nvSpPr>
        <p:spPr>
          <a:xfrm>
            <a:off x="1371600" y="642918"/>
            <a:ext cx="7486680" cy="1643082"/>
          </a:xfrm>
          <a:ln/>
        </p:spPr>
        <p:style>
          <a:lnRef idx="2">
            <a:schemeClr val="accent4"/>
          </a:lnRef>
          <a:fillRef idx="1">
            <a:schemeClr val="lt1"/>
          </a:fillRef>
          <a:effectRef idx="0">
            <a:schemeClr val="accent4"/>
          </a:effectRef>
          <a:fontRef idx="minor">
            <a:schemeClr val="dk1"/>
          </a:fontRef>
        </p:style>
        <p:txBody>
          <a:bodyPr>
            <a:noAutofit/>
          </a:bodyPr>
          <a:lstStyle/>
          <a:p>
            <a:pPr algn="ctr"/>
            <a:r>
              <a:rPr lang="it-IT" sz="2400" dirty="0">
                <a:latin typeface="Verdana" pitchFamily="34" charset="0"/>
                <a:ea typeface="Verdana" pitchFamily="34" charset="0"/>
                <a:cs typeface="Verdana" pitchFamily="34" charset="0"/>
              </a:rPr>
              <a:t>SCALA DI LIVELLO</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per la rilevazione dei comportamenti </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del soggetto con autismo</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Theo Peeters</a:t>
            </a:r>
          </a:p>
        </p:txBody>
      </p:sp>
      <p:sp>
        <p:nvSpPr>
          <p:cNvPr id="18439" name="Rectangle 7"/>
          <p:cNvSpPr>
            <a:spLocks noGrp="1" noChangeArrowheads="1"/>
          </p:cNvSpPr>
          <p:nvPr>
            <p:ph type="body" idx="1"/>
          </p:nvPr>
        </p:nvSpPr>
        <p:spPr>
          <a:xfrm>
            <a:off x="1447800" y="2514600"/>
            <a:ext cx="7481918" cy="3886200"/>
          </a:xfrm>
          <a:ln/>
        </p:spPr>
        <p:style>
          <a:lnRef idx="2">
            <a:schemeClr val="accent2"/>
          </a:lnRef>
          <a:fillRef idx="1">
            <a:schemeClr val="lt1"/>
          </a:fillRef>
          <a:effectRef idx="0">
            <a:schemeClr val="accent2"/>
          </a:effectRef>
          <a:fontRef idx="minor">
            <a:schemeClr val="dk1"/>
          </a:fontRef>
        </p:style>
        <p:txBody>
          <a:bodyPr>
            <a:normAutofit/>
          </a:bodyPr>
          <a:lstStyle/>
          <a:p>
            <a:pPr marL="914400" lvl="1" indent="-457200">
              <a:lnSpc>
                <a:spcPct val="90000"/>
              </a:lnSpc>
            </a:pPr>
            <a:r>
              <a:rPr lang="it-IT" sz="2400" dirty="0">
                <a:latin typeface="Verdana" pitchFamily="34" charset="0"/>
                <a:ea typeface="Verdana" pitchFamily="34" charset="0"/>
                <a:cs typeface="Verdana" pitchFamily="34" charset="0"/>
              </a:rPr>
              <a:t>ESEGUE AUTONOMAMENTE</a:t>
            </a:r>
          </a:p>
          <a:p>
            <a:pPr marL="914400" lvl="1" indent="-457200">
              <a:lnSpc>
                <a:spcPct val="90000"/>
              </a:lnSpc>
            </a:pPr>
            <a:r>
              <a:rPr lang="it-IT" sz="2400" dirty="0">
                <a:latin typeface="Verdana" pitchFamily="34" charset="0"/>
                <a:ea typeface="Verdana" pitchFamily="34" charset="0"/>
                <a:cs typeface="Verdana" pitchFamily="34" charset="0"/>
              </a:rPr>
              <a:t>ESEGUE CON L’ADULTO VICINO</a:t>
            </a:r>
          </a:p>
          <a:p>
            <a:pPr marL="914400" lvl="1" indent="-457200">
              <a:lnSpc>
                <a:spcPct val="90000"/>
              </a:lnSpc>
            </a:pPr>
            <a:r>
              <a:rPr lang="it-IT" sz="2400" dirty="0">
                <a:latin typeface="Verdana" pitchFamily="34" charset="0"/>
                <a:ea typeface="Verdana" pitchFamily="34" charset="0"/>
                <a:cs typeface="Verdana" pitchFamily="34" charset="0"/>
              </a:rPr>
              <a:t>ESEGUE CON L’AIUTO VERBALE</a:t>
            </a:r>
          </a:p>
          <a:p>
            <a:pPr marL="914400" lvl="1" indent="-457200">
              <a:lnSpc>
                <a:spcPct val="90000"/>
              </a:lnSpc>
            </a:pPr>
            <a:r>
              <a:rPr lang="it-IT" sz="2400" dirty="0">
                <a:latin typeface="Verdana" pitchFamily="34" charset="0"/>
                <a:ea typeface="Verdana" pitchFamily="34" charset="0"/>
                <a:cs typeface="Verdana" pitchFamily="34" charset="0"/>
              </a:rPr>
              <a:t>ESEGUE CON IMITAZIONE</a:t>
            </a:r>
          </a:p>
          <a:p>
            <a:pPr marL="914400" lvl="1" indent="-457200">
              <a:lnSpc>
                <a:spcPct val="90000"/>
              </a:lnSpc>
            </a:pPr>
            <a:r>
              <a:rPr lang="it-IT" sz="2400" dirty="0">
                <a:latin typeface="Verdana" pitchFamily="34" charset="0"/>
                <a:ea typeface="Verdana" pitchFamily="34" charset="0"/>
                <a:cs typeface="Verdana" pitchFamily="34" charset="0"/>
              </a:rPr>
              <a:t>ESEGUE CON INDICAZIONI GESTUALI</a:t>
            </a:r>
          </a:p>
          <a:p>
            <a:pPr marL="914400" lvl="1" indent="-457200">
              <a:lnSpc>
                <a:spcPct val="90000"/>
              </a:lnSpc>
            </a:pPr>
            <a:r>
              <a:rPr lang="it-IT" sz="2400" dirty="0">
                <a:latin typeface="Verdana" pitchFamily="34" charset="0"/>
                <a:ea typeface="Verdana" pitchFamily="34" charset="0"/>
                <a:cs typeface="Verdana" pitchFamily="34" charset="0"/>
              </a:rPr>
              <a:t>ESEGUE CON GUIDA FISICA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8438"/>
                                        </p:tgtEl>
                                        <p:attrNameLst>
                                          <p:attrName>style.visibility</p:attrName>
                                        </p:attrNameLst>
                                      </p:cBhvr>
                                      <p:to>
                                        <p:strVal val="visible"/>
                                      </p:to>
                                    </p:set>
                                    <p:anim calcmode="lin" valueType="num">
                                      <p:cBhvr additive="base">
                                        <p:cTn id="7" dur="500" fill="hold"/>
                                        <p:tgtEl>
                                          <p:spTgt spid="18438"/>
                                        </p:tgtEl>
                                        <p:attrNameLst>
                                          <p:attrName>ppt_x</p:attrName>
                                        </p:attrNameLst>
                                      </p:cBhvr>
                                      <p:tavLst>
                                        <p:tav tm="0">
                                          <p:val>
                                            <p:strVal val="0-#ppt_w/2"/>
                                          </p:val>
                                        </p:tav>
                                        <p:tav tm="100000">
                                          <p:val>
                                            <p:strVal val="#ppt_x"/>
                                          </p:val>
                                        </p:tav>
                                      </p:tavLst>
                                    </p:anim>
                                    <p:anim calcmode="lin" valueType="num">
                                      <p:cBhvr additive="base">
                                        <p:cTn id="8" dur="500" fill="hold"/>
                                        <p:tgtEl>
                                          <p:spTgt spid="1843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8439">
                                            <p:txEl>
                                              <p:pRg st="0" end="0"/>
                                            </p:txEl>
                                          </p:spTgt>
                                        </p:tgtEl>
                                        <p:attrNameLst>
                                          <p:attrName>style.visibility</p:attrName>
                                        </p:attrNameLst>
                                      </p:cBhvr>
                                      <p:to>
                                        <p:strVal val="visible"/>
                                      </p:to>
                                    </p:set>
                                    <p:anim calcmode="lin" valueType="num">
                                      <p:cBhvr additive="base">
                                        <p:cTn id="13" dur="500" fill="hold"/>
                                        <p:tgtEl>
                                          <p:spTgt spid="184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9">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9" fill="hold" grpId="0" nodeType="withEffect">
                                  <p:stCondLst>
                                    <p:cond delay="0"/>
                                  </p:stCondLst>
                                  <p:childTnLst>
                                    <p:set>
                                      <p:cBhvr>
                                        <p:cTn id="16" dur="1" fill="hold">
                                          <p:stCondLst>
                                            <p:cond delay="0"/>
                                          </p:stCondLst>
                                        </p:cTn>
                                        <p:tgtEl>
                                          <p:spTgt spid="18439">
                                            <p:txEl>
                                              <p:pRg st="1" end="1"/>
                                            </p:txEl>
                                          </p:spTgt>
                                        </p:tgtEl>
                                        <p:attrNameLst>
                                          <p:attrName>style.visibility</p:attrName>
                                        </p:attrNameLst>
                                      </p:cBhvr>
                                      <p:to>
                                        <p:strVal val="visible"/>
                                      </p:to>
                                    </p:set>
                                    <p:anim calcmode="lin" valueType="num">
                                      <p:cBhvr additive="base">
                                        <p:cTn id="17" dur="500" fill="hold"/>
                                        <p:tgtEl>
                                          <p:spTgt spid="18439">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8439">
                                            <p:txEl>
                                              <p:pRg st="1" end="1"/>
                                            </p:txEl>
                                          </p:spTgt>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18439">
                                            <p:txEl>
                                              <p:pRg st="2" end="2"/>
                                            </p:txEl>
                                          </p:spTgt>
                                        </p:tgtEl>
                                        <p:attrNameLst>
                                          <p:attrName>style.visibility</p:attrName>
                                        </p:attrNameLst>
                                      </p:cBhvr>
                                      <p:to>
                                        <p:strVal val="visible"/>
                                      </p:to>
                                    </p:set>
                                    <p:anim calcmode="lin" valueType="num">
                                      <p:cBhvr additive="base">
                                        <p:cTn id="21" dur="500" fill="hold"/>
                                        <p:tgtEl>
                                          <p:spTgt spid="18439">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8439">
                                            <p:txEl>
                                              <p:pRg st="2" end="2"/>
                                            </p:txEl>
                                          </p:spTgt>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18439">
                                            <p:txEl>
                                              <p:pRg st="3" end="3"/>
                                            </p:txEl>
                                          </p:spTgt>
                                        </p:tgtEl>
                                        <p:attrNameLst>
                                          <p:attrName>style.visibility</p:attrName>
                                        </p:attrNameLst>
                                      </p:cBhvr>
                                      <p:to>
                                        <p:strVal val="visible"/>
                                      </p:to>
                                    </p:set>
                                    <p:anim calcmode="lin" valueType="num">
                                      <p:cBhvr additive="base">
                                        <p:cTn id="25" dur="500" fill="hold"/>
                                        <p:tgtEl>
                                          <p:spTgt spid="184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8439">
                                            <p:txEl>
                                              <p:pRg st="3" end="3"/>
                                            </p:txEl>
                                          </p:spTgt>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8439">
                                            <p:txEl>
                                              <p:pRg st="4" end="4"/>
                                            </p:txEl>
                                          </p:spTgt>
                                        </p:tgtEl>
                                        <p:attrNameLst>
                                          <p:attrName>style.visibility</p:attrName>
                                        </p:attrNameLst>
                                      </p:cBhvr>
                                      <p:to>
                                        <p:strVal val="visible"/>
                                      </p:to>
                                    </p:set>
                                    <p:anim calcmode="lin" valueType="num">
                                      <p:cBhvr additive="base">
                                        <p:cTn id="29" dur="500" fill="hold"/>
                                        <p:tgtEl>
                                          <p:spTgt spid="1843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8439">
                                            <p:txEl>
                                              <p:pRg st="4" end="4"/>
                                            </p:txEl>
                                          </p:spTgt>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0"/>
                                  </p:stCondLst>
                                  <p:childTnLst>
                                    <p:set>
                                      <p:cBhvr>
                                        <p:cTn id="32" dur="1" fill="hold">
                                          <p:stCondLst>
                                            <p:cond delay="0"/>
                                          </p:stCondLst>
                                        </p:cTn>
                                        <p:tgtEl>
                                          <p:spTgt spid="18439">
                                            <p:txEl>
                                              <p:pRg st="5" end="5"/>
                                            </p:txEl>
                                          </p:spTgt>
                                        </p:tgtEl>
                                        <p:attrNameLst>
                                          <p:attrName>style.visibility</p:attrName>
                                        </p:attrNameLst>
                                      </p:cBhvr>
                                      <p:to>
                                        <p:strVal val="visible"/>
                                      </p:to>
                                    </p:set>
                                    <p:anim calcmode="lin" valueType="num">
                                      <p:cBhvr additive="base">
                                        <p:cTn id="33" dur="500" fill="hold"/>
                                        <p:tgtEl>
                                          <p:spTgt spid="18439">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8439">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animBg="1" autoUpdateAnimBg="0"/>
      <p:bldP spid="1843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style>
          <a:lnRef idx="2">
            <a:schemeClr val="accent3"/>
          </a:lnRef>
          <a:fillRef idx="1">
            <a:schemeClr val="lt1"/>
          </a:fillRef>
          <a:effectRef idx="0">
            <a:schemeClr val="accent3"/>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TEST CH.A.T.:</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LISTA DI CONTROLLO</a:t>
            </a:r>
          </a:p>
        </p:txBody>
      </p:sp>
      <p:sp>
        <p:nvSpPr>
          <p:cNvPr id="158723" name="Rectangle 3"/>
          <p:cNvSpPr>
            <a:spLocks noGrp="1" noChangeArrowheads="1"/>
          </p:cNvSpPr>
          <p:nvPr>
            <p:ph type="body" idx="1"/>
          </p:nvPr>
        </p:nvSpPr>
        <p:spPr/>
        <p:style>
          <a:lnRef idx="2">
            <a:schemeClr val="accent1"/>
          </a:lnRef>
          <a:fillRef idx="1">
            <a:schemeClr val="lt1"/>
          </a:fillRef>
          <a:effectRef idx="0">
            <a:schemeClr val="accent1"/>
          </a:effectRef>
          <a:fontRef idx="minor">
            <a:schemeClr val="dk1"/>
          </a:fontRef>
        </p:style>
        <p:txBody>
          <a:bodyPr/>
          <a:lstStyle/>
          <a:p>
            <a:r>
              <a:rPr lang="it-IT" sz="2400" dirty="0">
                <a:latin typeface="Verdana" pitchFamily="34" charset="0"/>
                <a:ea typeface="Verdana" pitchFamily="34" charset="0"/>
                <a:cs typeface="Verdana" pitchFamily="34" charset="0"/>
              </a:rPr>
              <a:t>Durante la visita il bambino ha realizzato un contatto oculare con voi?</a:t>
            </a:r>
          </a:p>
          <a:p>
            <a:r>
              <a:rPr lang="it-IT" sz="2400" dirty="0">
                <a:latin typeface="Verdana" pitchFamily="34" charset="0"/>
                <a:ea typeface="Verdana" pitchFamily="34" charset="0"/>
                <a:cs typeface="Verdana" pitchFamily="34" charset="0"/>
              </a:rPr>
              <a:t>Ottenete l’attenzione dal bambino e indicando con la mano un oggetto interessante all’altro lato della stanza, esclamate: “Ehi, guarda!C’è un..(nome dell’oggetto). Controllate l’espressione del bambino: rivolge lo sguardo verso l’oggetto che avete indicato?</a:t>
            </a:r>
          </a:p>
          <a:p>
            <a:pPr>
              <a:buFontTx/>
              <a:buNone/>
            </a:pPr>
            <a:r>
              <a:rPr lang="it-IT" sz="2400" dirty="0">
                <a:latin typeface="Verdana" pitchFamily="34" charset="0"/>
                <a:ea typeface="Verdana" pitchFamily="34" charset="0"/>
                <a:cs typeface="Verdana" pitchFamily="34" charset="0"/>
              </a:rPr>
              <a:t>N.B. Accertarsi che bambino guardi l’oggetto e non la mano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TEST CH.A.T.:</a:t>
            </a:r>
            <a:br>
              <a:rPr lang="it-IT" sz="2400" dirty="0">
                <a:latin typeface="Verdana" pitchFamily="34" charset="0"/>
                <a:ea typeface="Verdana" pitchFamily="34" charset="0"/>
                <a:cs typeface="Verdana" pitchFamily="34" charset="0"/>
              </a:rPr>
            </a:br>
            <a:r>
              <a:rPr lang="it-IT" sz="2400" dirty="0">
                <a:latin typeface="Verdana" pitchFamily="34" charset="0"/>
                <a:ea typeface="Verdana" pitchFamily="34" charset="0"/>
                <a:cs typeface="Verdana" pitchFamily="34" charset="0"/>
              </a:rPr>
              <a:t>LISTA DI CONTROLLO</a:t>
            </a:r>
          </a:p>
        </p:txBody>
      </p:sp>
      <p:sp>
        <p:nvSpPr>
          <p:cNvPr id="160771" name="Rectangle 3"/>
          <p:cNvSpPr>
            <a:spLocks noGrp="1" noChangeArrowheads="1"/>
          </p:cNvSpPr>
          <p:nvPr>
            <p:ph type="body" idx="1"/>
          </p:nvPr>
        </p:nvSpPr>
        <p:spPr>
          <a:xfrm>
            <a:off x="642911" y="1785925"/>
            <a:ext cx="8215370" cy="4522799"/>
          </a:xfrm>
        </p:spPr>
        <p:style>
          <a:lnRef idx="2">
            <a:schemeClr val="accent3"/>
          </a:lnRef>
          <a:fillRef idx="1">
            <a:schemeClr val="lt1"/>
          </a:fillRef>
          <a:effectRef idx="0">
            <a:schemeClr val="accent3"/>
          </a:effectRef>
          <a:fontRef idx="minor">
            <a:schemeClr val="dk1"/>
          </a:fontRef>
        </p:style>
        <p:txBody>
          <a:bodyPr>
            <a:normAutofit/>
          </a:bodyPr>
          <a:lstStyle/>
          <a:p>
            <a:r>
              <a:rPr lang="it-IT" sz="2400" dirty="0">
                <a:latin typeface="Verdana" pitchFamily="34" charset="0"/>
                <a:ea typeface="Verdana" pitchFamily="34" charset="0"/>
                <a:cs typeface="Verdana" pitchFamily="34" charset="0"/>
              </a:rPr>
              <a:t>Date al bambino un bicchiere e una bottiglia vuota e chiedetegli: “Sai versare l’acqua?” Il bambino accenna l’azione di versare o bere?</a:t>
            </a:r>
          </a:p>
          <a:p>
            <a:r>
              <a:rPr lang="it-IT" sz="2400" dirty="0">
                <a:latin typeface="Verdana" pitchFamily="34" charset="0"/>
                <a:ea typeface="Verdana" pitchFamily="34" charset="0"/>
                <a:cs typeface="Verdana" pitchFamily="34" charset="0"/>
              </a:rPr>
              <a:t>Chiedete al bambino “dov’è la luce” o fammi vedere la luce”. Il bambino punta il suo indice verso la luce? Se non conosce ancora la parola luce potete usare un altro oggetto di sua conoscenza, sempre al di fuori della sua portata</a:t>
            </a:r>
          </a:p>
          <a:p>
            <a:pPr>
              <a:buFontTx/>
              <a:buNone/>
            </a:pPr>
            <a:r>
              <a:rPr lang="it-IT" sz="2400" dirty="0">
                <a:latin typeface="Verdana" pitchFamily="34" charset="0"/>
                <a:ea typeface="Verdana" pitchFamily="34" charset="0"/>
                <a:cs typeface="Verdana" pitchFamily="34" charset="0"/>
              </a:rPr>
              <a:t>N.B. Il bambino vi deve guardare in faccia quando indica</a:t>
            </a:r>
          </a:p>
          <a:p>
            <a:r>
              <a:rPr lang="it-IT" sz="2400" dirty="0">
                <a:latin typeface="Verdana" pitchFamily="34" charset="0"/>
                <a:ea typeface="Verdana" pitchFamily="34" charset="0"/>
                <a:cs typeface="Verdana" pitchFamily="34" charset="0"/>
              </a:rPr>
              <a:t>Il bambino riesce a costruire una torre di tubi?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INDIVIDUAZIONE SINTOMI- ETA’ PRESCOLARE</a:t>
            </a:r>
          </a:p>
        </p:txBody>
      </p:sp>
      <p:sp>
        <p:nvSpPr>
          <p:cNvPr id="162819" name="Rectangle 3"/>
          <p:cNvSpPr>
            <a:spLocks noGrp="1" noChangeArrowheads="1"/>
          </p:cNvSpPr>
          <p:nvPr>
            <p:ph type="body" idx="1"/>
          </p:nvPr>
        </p:nvSpPr>
        <p:spPr/>
        <p:style>
          <a:lnRef idx="2">
            <a:schemeClr val="accent2"/>
          </a:lnRef>
          <a:fillRef idx="1">
            <a:schemeClr val="lt1"/>
          </a:fillRef>
          <a:effectRef idx="0">
            <a:schemeClr val="accent2"/>
          </a:effectRef>
          <a:fontRef idx="minor">
            <a:schemeClr val="dk1"/>
          </a:fontRef>
        </p:style>
        <p:txBody>
          <a:bodyPr/>
          <a:lstStyle/>
          <a:p>
            <a:pPr marL="609600" indent="-609600" algn="ctr">
              <a:buFontTx/>
              <a:buAutoNum type="alphaUcPeriod"/>
            </a:pPr>
            <a:r>
              <a:rPr lang="it-IT" sz="2400" dirty="0">
                <a:latin typeface="Verdana" pitchFamily="34" charset="0"/>
                <a:ea typeface="Verdana" pitchFamily="34" charset="0"/>
                <a:cs typeface="Verdana" pitchFamily="34" charset="0"/>
              </a:rPr>
              <a:t>DOMANDE AI GENITOTI</a:t>
            </a:r>
          </a:p>
          <a:p>
            <a:pPr marL="609600" indent="-609600">
              <a:buFontTx/>
              <a:buAutoNum type="arabicPeriod"/>
            </a:pPr>
            <a:r>
              <a:rPr lang="it-IT" sz="2000" dirty="0">
                <a:latin typeface="Verdana" pitchFamily="34" charset="0"/>
                <a:ea typeface="Verdana" pitchFamily="34" charset="0"/>
                <a:cs typeface="Verdana" pitchFamily="34" charset="0"/>
              </a:rPr>
              <a:t>Al bambino piace essere dondolato o fatto saltellare sulle ginocchia?</a:t>
            </a:r>
          </a:p>
          <a:p>
            <a:pPr marL="609600" indent="-609600">
              <a:buFontTx/>
              <a:buAutoNum type="arabicPeriod"/>
            </a:pPr>
            <a:r>
              <a:rPr lang="it-IT" sz="2000" dirty="0">
                <a:latin typeface="Verdana" pitchFamily="34" charset="0"/>
                <a:ea typeface="Verdana" pitchFamily="34" charset="0"/>
                <a:cs typeface="Verdana" pitchFamily="34" charset="0"/>
              </a:rPr>
              <a:t>Si interessa agli altri bambini?</a:t>
            </a:r>
          </a:p>
          <a:p>
            <a:pPr marL="609600" indent="-609600">
              <a:buFontTx/>
              <a:buAutoNum type="arabicPeriod"/>
            </a:pPr>
            <a:r>
              <a:rPr lang="it-IT" sz="2000" dirty="0">
                <a:latin typeface="Verdana" pitchFamily="34" charset="0"/>
                <a:ea typeface="Verdana" pitchFamily="34" charset="0"/>
                <a:cs typeface="Verdana" pitchFamily="34" charset="0"/>
              </a:rPr>
              <a:t>Gli piace arrampicarsi sui mobili o sulle scale?</a:t>
            </a:r>
          </a:p>
          <a:p>
            <a:pPr marL="609600" indent="-609600">
              <a:buFontTx/>
              <a:buAutoNum type="arabicPeriod"/>
            </a:pPr>
            <a:r>
              <a:rPr lang="it-IT" sz="2000" dirty="0">
                <a:latin typeface="Verdana" pitchFamily="34" charset="0"/>
                <a:ea typeface="Verdana" pitchFamily="34" charset="0"/>
                <a:cs typeface="Verdana" pitchFamily="34" charset="0"/>
              </a:rPr>
              <a:t>Si diverte a fare giochi tipo nascondino?</a:t>
            </a:r>
          </a:p>
          <a:p>
            <a:pPr marL="609600" indent="-609600">
              <a:buFontTx/>
              <a:buAutoNum type="arabicPeriod"/>
            </a:pPr>
            <a:r>
              <a:rPr lang="it-IT" sz="2000" dirty="0">
                <a:latin typeface="Verdana" pitchFamily="34" charset="0"/>
                <a:ea typeface="Verdana" pitchFamily="34" charset="0"/>
                <a:cs typeface="Verdana" pitchFamily="34" charset="0"/>
              </a:rPr>
              <a:t>Gioca a “far finta di” preparare da mangiare,ecc.?</a:t>
            </a:r>
          </a:p>
          <a:p>
            <a:pPr marL="609600" indent="-609600">
              <a:buFontTx/>
              <a:buAutoNum type="arabicPeriod"/>
            </a:pPr>
            <a:r>
              <a:rPr lang="it-IT" sz="2000" dirty="0">
                <a:latin typeface="Verdana" pitchFamily="34" charset="0"/>
                <a:ea typeface="Verdana" pitchFamily="34" charset="0"/>
                <a:cs typeface="Verdana" pitchFamily="34" charset="0"/>
              </a:rPr>
              <a:t>Usa dito per indicare o chiedere?</a:t>
            </a:r>
          </a:p>
          <a:p>
            <a:pPr marL="609600" indent="-609600">
              <a:buFontTx/>
              <a:buAutoNum type="arabicPeriod"/>
            </a:pPr>
            <a:r>
              <a:rPr lang="it-IT" sz="2000" dirty="0">
                <a:latin typeface="Verdana" pitchFamily="34" charset="0"/>
                <a:ea typeface="Verdana" pitchFamily="34" charset="0"/>
                <a:cs typeface="Verdana" pitchFamily="34" charset="0"/>
              </a:rPr>
              <a:t>Usa dito per indicare interesse in qualcosa?</a:t>
            </a:r>
          </a:p>
          <a:p>
            <a:pPr marL="609600" indent="-609600">
              <a:buFontTx/>
              <a:buAutoNum type="arabicPeriod"/>
            </a:pPr>
            <a:r>
              <a:rPr lang="it-IT" sz="2000" dirty="0">
                <a:latin typeface="Verdana" pitchFamily="34" charset="0"/>
                <a:ea typeface="Verdana" pitchFamily="34" charset="0"/>
                <a:cs typeface="Verdana" pitchFamily="34" charset="0"/>
              </a:rPr>
              <a:t>Gioca in modo appropriato con i giocattoli?</a:t>
            </a:r>
          </a:p>
          <a:p>
            <a:pPr marL="609600" indent="-609600">
              <a:buFontTx/>
              <a:buAutoNum type="arabicPeriod"/>
            </a:pPr>
            <a:r>
              <a:rPr lang="it-IT" sz="2000" dirty="0">
                <a:latin typeface="Verdana" pitchFamily="34" charset="0"/>
                <a:ea typeface="Verdana" pitchFamily="34" charset="0"/>
                <a:cs typeface="Verdana" pitchFamily="34" charset="0"/>
              </a:rPr>
              <a:t>Vi porge oggetti per farveli vedere?</a:t>
            </a:r>
          </a:p>
          <a:p>
            <a:pPr marL="609600" indent="-609600">
              <a:buFontTx/>
              <a:buNone/>
            </a:pPr>
            <a:endParaRPr lang="it-IT"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INDIVIDUAZIONE SINTOMI- ETA’ PRESCOLARE</a:t>
            </a:r>
          </a:p>
        </p:txBody>
      </p:sp>
      <p:sp>
        <p:nvSpPr>
          <p:cNvPr id="163843"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lstStyle/>
          <a:p>
            <a:pPr marL="609600" indent="-609600" algn="ctr">
              <a:buFontTx/>
              <a:buNone/>
            </a:pPr>
            <a:r>
              <a:rPr lang="it-IT" sz="2400" dirty="0">
                <a:latin typeface="Verdana" pitchFamily="34" charset="0"/>
                <a:ea typeface="Verdana" pitchFamily="34" charset="0"/>
                <a:cs typeface="Verdana" pitchFamily="34" charset="0"/>
              </a:rPr>
              <a:t>B. OSSERVAZIONI DURANTE LA VISITA</a:t>
            </a:r>
          </a:p>
          <a:p>
            <a:pPr marL="609600" indent="-609600">
              <a:buFontTx/>
              <a:buNone/>
            </a:pPr>
            <a:r>
              <a:rPr lang="it-IT" sz="2400" dirty="0">
                <a:latin typeface="Verdana" pitchFamily="34" charset="0"/>
                <a:ea typeface="Verdana" pitchFamily="34" charset="0"/>
                <a:cs typeface="Verdana" pitchFamily="34" charset="0"/>
              </a:rPr>
              <a:t>10.Vi fissa negli occhi?</a:t>
            </a:r>
          </a:p>
          <a:p>
            <a:pPr marL="609600" indent="-609600">
              <a:buFontTx/>
              <a:buNone/>
            </a:pPr>
            <a:r>
              <a:rPr lang="it-IT" sz="2400" dirty="0">
                <a:latin typeface="Verdana" pitchFamily="34" charset="0"/>
                <a:ea typeface="Verdana" pitchFamily="34" charset="0"/>
                <a:cs typeface="Verdana" pitchFamily="34" charset="0"/>
              </a:rPr>
              <a:t>11. Guarda ciò che indicate?</a:t>
            </a:r>
          </a:p>
          <a:p>
            <a:pPr marL="609600" indent="-609600">
              <a:buFontTx/>
              <a:buNone/>
            </a:pPr>
            <a:r>
              <a:rPr lang="it-IT" sz="2400" dirty="0">
                <a:latin typeface="Verdana" pitchFamily="34" charset="0"/>
                <a:ea typeface="Verdana" pitchFamily="34" charset="0"/>
                <a:cs typeface="Verdana" pitchFamily="34" charset="0"/>
              </a:rPr>
              <a:t>12. Quanti cubi sovrappone?</a:t>
            </a:r>
          </a:p>
          <a:p>
            <a:pPr marL="609600" indent="-609600">
              <a:buFontTx/>
              <a:buNone/>
            </a:pPr>
            <a:r>
              <a:rPr lang="it-IT" sz="2400" dirty="0">
                <a:latin typeface="Verdana" pitchFamily="34" charset="0"/>
                <a:ea typeface="Verdana" pitchFamily="34" charset="0"/>
                <a:cs typeface="Verdana" pitchFamily="34" charset="0"/>
              </a:rPr>
              <a:t>13. Indica un oggetto che gli mostrate e mentre indica guarda l’interlocutore?</a:t>
            </a:r>
          </a:p>
          <a:p>
            <a:pPr marL="609600" indent="-609600">
              <a:buFontTx/>
              <a:buNone/>
            </a:pPr>
            <a:endParaRPr lang="it-IT" sz="2400" dirty="0">
              <a:latin typeface="Verdana" pitchFamily="34" charset="0"/>
              <a:ea typeface="Verdana" pitchFamily="34" charset="0"/>
              <a:cs typeface="Verdana" pitchFamily="34" charset="0"/>
            </a:endParaRPr>
          </a:p>
          <a:p>
            <a:pPr marL="609600" indent="-609600" algn="ctr">
              <a:buFontTx/>
              <a:buNone/>
            </a:pPr>
            <a:r>
              <a:rPr lang="it-IT" sz="2400" dirty="0">
                <a:latin typeface="Verdana" pitchFamily="34" charset="0"/>
                <a:ea typeface="Verdana" pitchFamily="34" charset="0"/>
                <a:cs typeface="Verdana" pitchFamily="34" charset="0"/>
              </a:rPr>
              <a:t>APPROFONDIMENTO DIAGNOSTICO: </a:t>
            </a:r>
          </a:p>
          <a:p>
            <a:pPr marL="609600" indent="-609600" algn="ctr">
              <a:buFontTx/>
              <a:buNone/>
            </a:pPr>
            <a:r>
              <a:rPr lang="it-IT" sz="2400" dirty="0">
                <a:latin typeface="Verdana" pitchFamily="34" charset="0"/>
                <a:ea typeface="Verdana" pitchFamily="34" charset="0"/>
                <a:cs typeface="Verdana" pitchFamily="34" charset="0"/>
              </a:rPr>
              <a:t>7 RISPOSTE NO SU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SCALA BRETONNEAU</a:t>
            </a:r>
          </a:p>
        </p:txBody>
      </p:sp>
      <p:sp>
        <p:nvSpPr>
          <p:cNvPr id="168963" name="Rectangle 3"/>
          <p:cNvSpPr>
            <a:spLocks noGrp="1" noChangeArrowheads="1"/>
          </p:cNvSpPr>
          <p:nvPr>
            <p:ph type="body" idx="1"/>
          </p:nvPr>
        </p:nvSpPr>
        <p:spPr/>
        <p:style>
          <a:lnRef idx="2">
            <a:schemeClr val="accent4"/>
          </a:lnRef>
          <a:fillRef idx="1">
            <a:schemeClr val="lt1"/>
          </a:fillRef>
          <a:effectRef idx="0">
            <a:schemeClr val="accent4"/>
          </a:effectRef>
          <a:fontRef idx="minor">
            <a:schemeClr val="dk1"/>
          </a:fontRef>
        </p:style>
        <p:txBody>
          <a:bodyPr/>
          <a:lstStyle/>
          <a:p>
            <a:pPr marL="609600" indent="-609600">
              <a:buFontTx/>
              <a:buAutoNum type="alphaUcPeriod"/>
            </a:pPr>
            <a:r>
              <a:rPr lang="it-IT" sz="2400" dirty="0">
                <a:latin typeface="Verdana" pitchFamily="34" charset="0"/>
                <a:ea typeface="Verdana" pitchFamily="34" charset="0"/>
                <a:cs typeface="Verdana" pitchFamily="34" charset="0"/>
              </a:rPr>
              <a:t>SINTOMI CARATTERISTICI DELL’AUTISMO</a:t>
            </a:r>
          </a:p>
          <a:p>
            <a:pPr marL="609600" indent="-609600" algn="ctr">
              <a:buFontTx/>
              <a:buAutoNum type="arabicPeriod"/>
            </a:pPr>
            <a:endParaRPr lang="it-IT" sz="2400" dirty="0">
              <a:latin typeface="Verdana" pitchFamily="34" charset="0"/>
              <a:ea typeface="Verdana" pitchFamily="34" charset="0"/>
              <a:cs typeface="Verdana" pitchFamily="34" charset="0"/>
            </a:endParaRPr>
          </a:p>
          <a:p>
            <a:pPr marL="609600" indent="-609600" algn="ctr">
              <a:buFontTx/>
              <a:buAutoNum type="arabicPeriod"/>
            </a:pPr>
            <a:r>
              <a:rPr lang="it-IT" sz="2400" dirty="0">
                <a:latin typeface="Verdana" pitchFamily="34" charset="0"/>
                <a:ea typeface="Verdana" pitchFamily="34" charset="0"/>
                <a:cs typeface="Verdana" pitchFamily="34" charset="0"/>
              </a:rPr>
              <a:t>CHIUSURA AUTISTICA</a:t>
            </a:r>
          </a:p>
          <a:p>
            <a:pPr marL="609600" indent="-609600">
              <a:buFontTx/>
              <a:buAutoNum type="alphaLcPeriod"/>
            </a:pPr>
            <a:r>
              <a:rPr lang="it-IT" sz="2400" dirty="0">
                <a:latin typeface="Verdana" pitchFamily="34" charset="0"/>
                <a:ea typeface="Verdana" pitchFamily="34" charset="0"/>
                <a:cs typeface="Verdana" pitchFamily="34" charset="0"/>
              </a:rPr>
              <a:t>Cerca l’isolamento</a:t>
            </a:r>
          </a:p>
          <a:p>
            <a:pPr marL="609600" indent="-609600">
              <a:buFontTx/>
              <a:buAutoNum type="alphaLcPeriod"/>
            </a:pPr>
            <a:r>
              <a:rPr lang="it-IT" sz="2400" dirty="0">
                <a:latin typeface="Verdana" pitchFamily="34" charset="0"/>
                <a:ea typeface="Verdana" pitchFamily="34" charset="0"/>
                <a:cs typeface="Verdana" pitchFamily="34" charset="0"/>
              </a:rPr>
              <a:t>Ignora gli altri</a:t>
            </a:r>
          </a:p>
          <a:p>
            <a:pPr marL="609600" indent="-609600">
              <a:buFontTx/>
              <a:buAutoNum type="alphaLcPeriod"/>
            </a:pPr>
            <a:r>
              <a:rPr lang="it-IT" sz="2400" dirty="0">
                <a:latin typeface="Verdana" pitchFamily="34" charset="0"/>
                <a:ea typeface="Verdana" pitchFamily="34" charset="0"/>
                <a:cs typeface="Verdana" pitchFamily="34" charset="0"/>
              </a:rPr>
              <a:t>Interazione sociale insufficiente</a:t>
            </a:r>
          </a:p>
          <a:p>
            <a:pPr marL="609600" indent="-609600">
              <a:buFontTx/>
              <a:buAutoNum type="alphaLcPeriod"/>
            </a:pPr>
            <a:r>
              <a:rPr lang="it-IT" sz="2400" dirty="0">
                <a:latin typeface="Verdana" pitchFamily="34" charset="0"/>
                <a:ea typeface="Verdana" pitchFamily="34" charset="0"/>
                <a:cs typeface="Verdana" pitchFamily="34" charset="0"/>
              </a:rPr>
              <a:t>Sguardo inadeguato alla situazione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SCALA BRETONNEAU</a:t>
            </a:r>
          </a:p>
        </p:txBody>
      </p:sp>
      <p:sp>
        <p:nvSpPr>
          <p:cNvPr id="169987" name="Rectangle 3"/>
          <p:cNvSpPr>
            <a:spLocks noGrp="1" noChangeArrowheads="1"/>
          </p:cNvSpPr>
          <p:nvPr>
            <p:ph type="body" idx="1"/>
          </p:nvPr>
        </p:nvSpPr>
        <p:spPr/>
        <p:style>
          <a:lnRef idx="2">
            <a:schemeClr val="accent3"/>
          </a:lnRef>
          <a:fillRef idx="1">
            <a:schemeClr val="lt1"/>
          </a:fillRef>
          <a:effectRef idx="0">
            <a:schemeClr val="accent3"/>
          </a:effectRef>
          <a:fontRef idx="minor">
            <a:schemeClr val="dk1"/>
          </a:fontRef>
        </p:style>
        <p:txBody>
          <a:bodyPr/>
          <a:lstStyle/>
          <a:p>
            <a:pPr marL="609600" indent="-609600">
              <a:buFontTx/>
              <a:buAutoNum type="alphaUcPeriod"/>
            </a:pPr>
            <a:r>
              <a:rPr lang="it-IT" sz="2400" dirty="0">
                <a:latin typeface="Verdana" pitchFamily="34" charset="0"/>
                <a:ea typeface="Verdana" pitchFamily="34" charset="0"/>
                <a:cs typeface="Verdana" pitchFamily="34" charset="0"/>
              </a:rPr>
              <a:t>SINTOMI CARATTERISTICI DELL’AUTISMO</a:t>
            </a:r>
          </a:p>
          <a:p>
            <a:pPr marL="609600" indent="-609600" algn="ctr">
              <a:buFontTx/>
              <a:buNone/>
            </a:pPr>
            <a:endParaRPr lang="it-IT" sz="2400" dirty="0">
              <a:latin typeface="Verdana" pitchFamily="34" charset="0"/>
              <a:ea typeface="Verdana" pitchFamily="34" charset="0"/>
              <a:cs typeface="Verdana" pitchFamily="34" charset="0"/>
            </a:endParaRPr>
          </a:p>
          <a:p>
            <a:pPr marL="609600" indent="-609600" algn="ctr">
              <a:buFontTx/>
              <a:buNone/>
            </a:pPr>
            <a:r>
              <a:rPr lang="it-IT" sz="2400" dirty="0">
                <a:latin typeface="Verdana" pitchFamily="34" charset="0"/>
                <a:ea typeface="Verdana" pitchFamily="34" charset="0"/>
                <a:cs typeface="Verdana" pitchFamily="34" charset="0"/>
              </a:rPr>
              <a:t>2. TURBE DELLA COMUNICAZIONE </a:t>
            </a:r>
          </a:p>
          <a:p>
            <a:pPr marL="609600" indent="-609600" algn="ctr">
              <a:buFontTx/>
              <a:buNone/>
            </a:pPr>
            <a:r>
              <a:rPr lang="it-IT" sz="2400" dirty="0">
                <a:latin typeface="Verdana" pitchFamily="34" charset="0"/>
                <a:ea typeface="Verdana" pitchFamily="34" charset="0"/>
                <a:cs typeface="Verdana" pitchFamily="34" charset="0"/>
              </a:rPr>
              <a:t>VERBALE E NON VERBALE</a:t>
            </a:r>
          </a:p>
          <a:p>
            <a:pPr marL="609600" indent="-609600">
              <a:buFontTx/>
              <a:buAutoNum type="alphaLcPeriod"/>
            </a:pPr>
            <a:r>
              <a:rPr lang="it-IT" sz="2400" dirty="0">
                <a:latin typeface="Verdana" pitchFamily="34" charset="0"/>
                <a:ea typeface="Verdana" pitchFamily="34" charset="0"/>
                <a:cs typeface="Verdana" pitchFamily="34" charset="0"/>
              </a:rPr>
              <a:t>Non fa nessun tentativo di comunicare mediante la parola</a:t>
            </a:r>
          </a:p>
          <a:p>
            <a:pPr marL="609600" indent="-609600">
              <a:buFontTx/>
              <a:buAutoNum type="alphaLcPeriod"/>
            </a:pPr>
            <a:r>
              <a:rPr lang="it-IT" sz="2400" dirty="0">
                <a:latin typeface="Verdana" pitchFamily="34" charset="0"/>
                <a:ea typeface="Verdana" pitchFamily="34" charset="0"/>
                <a:cs typeface="Verdana" pitchFamily="34" charset="0"/>
              </a:rPr>
              <a:t>Difficoltà a comunicare mediante la parola</a:t>
            </a:r>
          </a:p>
          <a:p>
            <a:pPr marL="609600" indent="-609600">
              <a:buFontTx/>
              <a:buAutoNum type="alphaLcPeriod"/>
            </a:pPr>
            <a:r>
              <a:rPr lang="it-IT" sz="2400" dirty="0">
                <a:latin typeface="Verdana" pitchFamily="34" charset="0"/>
                <a:ea typeface="Verdana" pitchFamily="34" charset="0"/>
                <a:cs typeface="Verdana" pitchFamily="34" charset="0"/>
              </a:rPr>
              <a:t>Emissioni vocali o verbali stereotipate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SCALA BRETONNEAU</a:t>
            </a:r>
          </a:p>
        </p:txBody>
      </p:sp>
      <p:sp>
        <p:nvSpPr>
          <p:cNvPr id="171011" name="Rectangle 3"/>
          <p:cNvSpPr>
            <a:spLocks noGrp="1" noChangeArrowheads="1"/>
          </p:cNvSpPr>
          <p:nvPr>
            <p:ph type="body" idx="1"/>
          </p:nvPr>
        </p:nvSpPr>
        <p:spPr/>
        <p:style>
          <a:lnRef idx="2">
            <a:schemeClr val="accent5"/>
          </a:lnRef>
          <a:fillRef idx="1">
            <a:schemeClr val="lt1"/>
          </a:fillRef>
          <a:effectRef idx="0">
            <a:schemeClr val="accent5"/>
          </a:effectRef>
          <a:fontRef idx="minor">
            <a:schemeClr val="dk1"/>
          </a:fontRef>
        </p:style>
        <p:txBody>
          <a:bodyPr/>
          <a:lstStyle/>
          <a:p>
            <a:pPr marL="609600" indent="-609600">
              <a:buFontTx/>
              <a:buAutoNum type="alphaUcPeriod"/>
            </a:pPr>
            <a:r>
              <a:rPr lang="it-IT" sz="2400" dirty="0">
                <a:latin typeface="Verdana" pitchFamily="34" charset="0"/>
                <a:ea typeface="Verdana" pitchFamily="34" charset="0"/>
                <a:cs typeface="Verdana" pitchFamily="34" charset="0"/>
              </a:rPr>
              <a:t>SINTOMI CARATTERISTICI DELL’AUTISMO</a:t>
            </a:r>
          </a:p>
          <a:p>
            <a:pPr marL="609600" indent="-609600" algn="ctr">
              <a:buFontTx/>
              <a:buNone/>
            </a:pPr>
            <a:endParaRPr lang="it-IT" sz="2400" dirty="0">
              <a:latin typeface="Verdana" pitchFamily="34" charset="0"/>
              <a:ea typeface="Verdana" pitchFamily="34" charset="0"/>
              <a:cs typeface="Verdana" pitchFamily="34" charset="0"/>
            </a:endParaRPr>
          </a:p>
          <a:p>
            <a:pPr marL="609600" indent="-609600" algn="ctr">
              <a:buFontTx/>
              <a:buNone/>
            </a:pPr>
            <a:r>
              <a:rPr lang="it-IT" sz="2400" dirty="0">
                <a:latin typeface="Verdana" pitchFamily="34" charset="0"/>
                <a:ea typeface="Verdana" pitchFamily="34" charset="0"/>
                <a:cs typeface="Verdana" pitchFamily="34" charset="0"/>
              </a:rPr>
              <a:t>3. REAZIONI BIZZARRE ALL’AMBIENTE</a:t>
            </a:r>
          </a:p>
          <a:p>
            <a:pPr marL="609600" indent="-609600">
              <a:buFontTx/>
              <a:buAutoNum type="alphaLcPeriod"/>
            </a:pPr>
            <a:r>
              <a:rPr lang="it-IT" sz="2400" dirty="0">
                <a:latin typeface="Verdana" pitchFamily="34" charset="0"/>
                <a:ea typeface="Verdana" pitchFamily="34" charset="0"/>
                <a:cs typeface="Verdana" pitchFamily="34" charset="0"/>
              </a:rPr>
              <a:t>Mancanza di iniziativa</a:t>
            </a:r>
          </a:p>
          <a:p>
            <a:pPr marL="609600" indent="-609600">
              <a:buFontTx/>
              <a:buAutoNum type="alphaLcPeriod"/>
            </a:pPr>
            <a:r>
              <a:rPr lang="it-IT" sz="2400" dirty="0">
                <a:latin typeface="Verdana" pitchFamily="34" charset="0"/>
                <a:ea typeface="Verdana" pitchFamily="34" charset="0"/>
                <a:cs typeface="Verdana" pitchFamily="34" charset="0"/>
              </a:rPr>
              <a:t>Ridotta attività spontanea</a:t>
            </a:r>
          </a:p>
          <a:p>
            <a:pPr marL="609600" indent="-609600">
              <a:buFontTx/>
              <a:buAutoNum type="alphaLcPeriod"/>
            </a:pPr>
            <a:r>
              <a:rPr lang="it-IT" sz="2400" dirty="0">
                <a:latin typeface="Verdana" pitchFamily="34" charset="0"/>
                <a:ea typeface="Verdana" pitchFamily="34" charset="0"/>
                <a:cs typeface="Verdana" pitchFamily="34" charset="0"/>
              </a:rPr>
              <a:t>Strani comportamenti con gli oggetti (bambole)</a:t>
            </a:r>
          </a:p>
          <a:p>
            <a:pPr marL="609600" indent="-609600">
              <a:buFontTx/>
              <a:buAutoNum type="alphaLcPeriod"/>
            </a:pPr>
            <a:r>
              <a:rPr lang="it-IT" sz="2400" dirty="0">
                <a:latin typeface="Verdana" pitchFamily="34" charset="0"/>
                <a:ea typeface="Verdana" pitchFamily="34" charset="0"/>
                <a:cs typeface="Verdana" pitchFamily="34" charset="0"/>
              </a:rPr>
              <a:t>Intolleranza nei confronti dei cambiamenti e delle frustrazioni</a:t>
            </a:r>
          </a:p>
          <a:p>
            <a:pPr marL="609600" indent="-609600">
              <a:buFontTx/>
              <a:buAutoNum type="alphaUcPeriod"/>
            </a:pPr>
            <a:endParaRPr lang="it-IT" sz="2400" dirty="0">
              <a:latin typeface="Verdana" pitchFamily="34" charset="0"/>
              <a:ea typeface="Verdana" pitchFamily="34" charset="0"/>
              <a:cs typeface="Verdana"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SCALA BRETONNEAU</a:t>
            </a:r>
          </a:p>
        </p:txBody>
      </p:sp>
      <p:sp>
        <p:nvSpPr>
          <p:cNvPr id="172035" name="Rectangle 3"/>
          <p:cNvSpPr>
            <a:spLocks noGrp="1" noChangeArrowheads="1"/>
          </p:cNvSpPr>
          <p:nvPr>
            <p:ph type="body" idx="1"/>
          </p:nvPr>
        </p:nvSpPr>
        <p:spPr/>
        <p:style>
          <a:lnRef idx="2">
            <a:schemeClr val="accent1"/>
          </a:lnRef>
          <a:fillRef idx="1">
            <a:schemeClr val="lt1"/>
          </a:fillRef>
          <a:effectRef idx="0">
            <a:schemeClr val="accent1"/>
          </a:effectRef>
          <a:fontRef idx="minor">
            <a:schemeClr val="dk1"/>
          </a:fontRef>
        </p:style>
        <p:txBody>
          <a:bodyPr/>
          <a:lstStyle/>
          <a:p>
            <a:pPr marL="609600" indent="-609600">
              <a:lnSpc>
                <a:spcPct val="90000"/>
              </a:lnSpc>
              <a:buFontTx/>
              <a:buNone/>
            </a:pPr>
            <a:r>
              <a:rPr lang="it-IT" sz="2400" dirty="0">
                <a:latin typeface="Verdana" pitchFamily="34" charset="0"/>
                <a:ea typeface="Verdana" pitchFamily="34" charset="0"/>
                <a:cs typeface="Verdana" pitchFamily="34" charset="0"/>
              </a:rPr>
              <a:t>B. SINTOMI ASSOCIATI</a:t>
            </a:r>
          </a:p>
          <a:p>
            <a:pPr marL="609600" indent="-609600" algn="ctr">
              <a:lnSpc>
                <a:spcPct val="90000"/>
              </a:lnSpc>
              <a:buFontTx/>
              <a:buAutoNum type="arabicPeriod"/>
            </a:pPr>
            <a:r>
              <a:rPr lang="it-IT" sz="2400" dirty="0">
                <a:latin typeface="Verdana" pitchFamily="34" charset="0"/>
                <a:ea typeface="Verdana" pitchFamily="34" charset="0"/>
                <a:cs typeface="Verdana" pitchFamily="34" charset="0"/>
              </a:rPr>
              <a:t>TURBE DELLA MOTRICITA’</a:t>
            </a:r>
          </a:p>
          <a:p>
            <a:pPr marL="609600" indent="-609600">
              <a:lnSpc>
                <a:spcPct val="90000"/>
              </a:lnSpc>
              <a:buFontTx/>
              <a:buNone/>
            </a:pPr>
            <a:r>
              <a:rPr lang="it-IT" sz="2400" dirty="0">
                <a:latin typeface="Verdana" pitchFamily="34" charset="0"/>
                <a:ea typeface="Verdana" pitchFamily="34" charset="0"/>
                <a:cs typeface="Verdana" pitchFamily="34" charset="0"/>
              </a:rPr>
              <a:t>a. attività sensoriale e motoria stereotipata.</a:t>
            </a:r>
          </a:p>
          <a:p>
            <a:pPr marL="609600" indent="-609600">
              <a:lnSpc>
                <a:spcPct val="90000"/>
              </a:lnSpc>
              <a:buFontTx/>
              <a:buNone/>
            </a:pPr>
            <a:r>
              <a:rPr lang="it-IT" sz="2400" dirty="0">
                <a:latin typeface="Verdana" pitchFamily="34" charset="0"/>
                <a:ea typeface="Verdana" pitchFamily="34" charset="0"/>
                <a:cs typeface="Verdana" pitchFamily="34" charset="0"/>
              </a:rPr>
              <a:t>b. Agitazione e turbolenza.</a:t>
            </a:r>
          </a:p>
          <a:p>
            <a:pPr marL="609600" indent="-609600">
              <a:lnSpc>
                <a:spcPct val="90000"/>
              </a:lnSpc>
              <a:buFontTx/>
              <a:buNone/>
            </a:pPr>
            <a:r>
              <a:rPr lang="it-IT" sz="2400" dirty="0">
                <a:latin typeface="Verdana" pitchFamily="34" charset="0"/>
                <a:ea typeface="Verdana" pitchFamily="34" charset="0"/>
                <a:cs typeface="Verdana" pitchFamily="34" charset="0"/>
              </a:rPr>
              <a:t>c. Mimica, postura, marce bizzarre</a:t>
            </a:r>
          </a:p>
          <a:p>
            <a:pPr marL="609600" indent="-609600" algn="ctr">
              <a:lnSpc>
                <a:spcPct val="90000"/>
              </a:lnSpc>
              <a:buFontTx/>
              <a:buNone/>
            </a:pPr>
            <a:r>
              <a:rPr lang="it-IT" sz="2400" dirty="0">
                <a:latin typeface="Verdana" pitchFamily="34" charset="0"/>
                <a:ea typeface="Verdana" pitchFamily="34" charset="0"/>
                <a:cs typeface="Verdana" pitchFamily="34" charset="0"/>
              </a:rPr>
              <a:t>2. REAZIONI AFFETTIVE INADEGUATE</a:t>
            </a:r>
          </a:p>
          <a:p>
            <a:pPr marL="609600" indent="-609600">
              <a:lnSpc>
                <a:spcPct val="90000"/>
              </a:lnSpc>
              <a:buFontTx/>
              <a:buAutoNum type="alphaLcPeriod"/>
            </a:pPr>
            <a:r>
              <a:rPr lang="it-IT" sz="2400" dirty="0">
                <a:latin typeface="Verdana" pitchFamily="34" charset="0"/>
                <a:ea typeface="Verdana" pitchFamily="34" charset="0"/>
                <a:cs typeface="Verdana" pitchFamily="34" charset="0"/>
              </a:rPr>
              <a:t>Autoagressività</a:t>
            </a:r>
          </a:p>
          <a:p>
            <a:pPr marL="609600" indent="-609600">
              <a:lnSpc>
                <a:spcPct val="90000"/>
              </a:lnSpc>
              <a:buFontTx/>
              <a:buAutoNum type="alphaLcPeriod"/>
            </a:pPr>
            <a:r>
              <a:rPr lang="it-IT" sz="2400" dirty="0">
                <a:latin typeface="Verdana" pitchFamily="34" charset="0"/>
                <a:ea typeface="Verdana" pitchFamily="34" charset="0"/>
                <a:cs typeface="Verdana" pitchFamily="34" charset="0"/>
              </a:rPr>
              <a:t>Eteroaggressività</a:t>
            </a:r>
          </a:p>
          <a:p>
            <a:pPr marL="609600" indent="-609600">
              <a:lnSpc>
                <a:spcPct val="90000"/>
              </a:lnSpc>
              <a:buFontTx/>
              <a:buAutoNum type="alphaLcPeriod"/>
            </a:pPr>
            <a:r>
              <a:rPr lang="it-IT" sz="2400" dirty="0">
                <a:latin typeface="Verdana" pitchFamily="34" charset="0"/>
                <a:ea typeface="Verdana" pitchFamily="34" charset="0"/>
                <a:cs typeface="Verdana" pitchFamily="34" charset="0"/>
              </a:rPr>
              <a:t>Piccoli segni di angoscia</a:t>
            </a:r>
          </a:p>
          <a:p>
            <a:pPr marL="609600" indent="-609600">
              <a:lnSpc>
                <a:spcPct val="90000"/>
              </a:lnSpc>
              <a:buFontTx/>
              <a:buAutoNum type="alphaLcPeriod"/>
            </a:pPr>
            <a:r>
              <a:rPr lang="it-IT" sz="2400" dirty="0">
                <a:latin typeface="Verdana" pitchFamily="34" charset="0"/>
                <a:ea typeface="Verdana" pitchFamily="34" charset="0"/>
                <a:cs typeface="Verdana" pitchFamily="34" charset="0"/>
              </a:rPr>
              <a:t>Alterazione dell’umore</a:t>
            </a:r>
          </a:p>
          <a:p>
            <a:pPr marL="609600" indent="-609600">
              <a:lnSpc>
                <a:spcPct val="90000"/>
              </a:lnSpc>
              <a:buFontTx/>
              <a:buNone/>
            </a:pPr>
            <a:endParaRPr lang="it-IT" sz="2400" dirty="0">
              <a:latin typeface="Verdana" pitchFamily="34" charset="0"/>
              <a:ea typeface="Verdana" pitchFamily="34" charset="0"/>
              <a:cs typeface="Verdana"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400" dirty="0">
                <a:latin typeface="Verdana" pitchFamily="34" charset="0"/>
                <a:ea typeface="Verdana" pitchFamily="34" charset="0"/>
                <a:cs typeface="Verdana" pitchFamily="34" charset="0"/>
              </a:rPr>
              <a:t>SCALA BRETONNEAU</a:t>
            </a:r>
          </a:p>
        </p:txBody>
      </p:sp>
      <p:sp>
        <p:nvSpPr>
          <p:cNvPr id="173059" name="Rectangle 3"/>
          <p:cNvSpPr>
            <a:spLocks noGrp="1" noChangeArrowheads="1"/>
          </p:cNvSpPr>
          <p:nvPr>
            <p:ph type="body" idx="1"/>
          </p:nvPr>
        </p:nvSpPr>
        <p:spPr/>
        <p:style>
          <a:lnRef idx="2">
            <a:schemeClr val="accent4"/>
          </a:lnRef>
          <a:fillRef idx="1">
            <a:schemeClr val="lt1"/>
          </a:fillRef>
          <a:effectRef idx="0">
            <a:schemeClr val="accent4"/>
          </a:effectRef>
          <a:fontRef idx="minor">
            <a:schemeClr val="dk1"/>
          </a:fontRef>
        </p:style>
        <p:txBody>
          <a:bodyPr/>
          <a:lstStyle/>
          <a:p>
            <a:pPr marL="609600" indent="-609600">
              <a:buFontTx/>
              <a:buNone/>
            </a:pPr>
            <a:r>
              <a:rPr lang="it-IT" sz="2400" dirty="0">
                <a:latin typeface="Verdana" pitchFamily="34" charset="0"/>
                <a:ea typeface="Verdana" pitchFamily="34" charset="0"/>
                <a:cs typeface="Verdana" pitchFamily="34" charset="0"/>
              </a:rPr>
              <a:t>B. SINTOMI ASSOCIATI</a:t>
            </a:r>
          </a:p>
          <a:p>
            <a:pPr marL="609600" indent="-609600" algn="ctr">
              <a:buFontTx/>
              <a:buNone/>
            </a:pPr>
            <a:r>
              <a:rPr lang="it-IT" sz="2400" dirty="0">
                <a:latin typeface="Verdana" pitchFamily="34" charset="0"/>
                <a:ea typeface="Verdana" pitchFamily="34" charset="0"/>
                <a:cs typeface="Verdana" pitchFamily="34" charset="0"/>
              </a:rPr>
              <a:t>3. TURBE DELLE GRANDI FUNZIONI ISTINTIVE</a:t>
            </a:r>
          </a:p>
          <a:p>
            <a:pPr marL="609600" indent="-609600">
              <a:buFontTx/>
              <a:buAutoNum type="alphaLcPeriod"/>
            </a:pPr>
            <a:r>
              <a:rPr lang="it-IT" sz="2400" dirty="0">
                <a:latin typeface="Verdana" pitchFamily="34" charset="0"/>
                <a:ea typeface="Verdana" pitchFamily="34" charset="0"/>
                <a:cs typeface="Verdana" pitchFamily="34" charset="0"/>
              </a:rPr>
              <a:t>Turbe dei comportamenti alimentari</a:t>
            </a:r>
          </a:p>
          <a:p>
            <a:pPr marL="609600" indent="-609600">
              <a:buFontTx/>
              <a:buAutoNum type="alphaLcPeriod"/>
            </a:pPr>
            <a:r>
              <a:rPr lang="it-IT" sz="2400" dirty="0">
                <a:latin typeface="Verdana" pitchFamily="34" charset="0"/>
                <a:ea typeface="Verdana" pitchFamily="34" charset="0"/>
                <a:cs typeface="Verdana" pitchFamily="34" charset="0"/>
              </a:rPr>
              <a:t>Disturbi dell’attenzione, della percezione e delle funzioni intellettuali</a:t>
            </a:r>
          </a:p>
          <a:p>
            <a:pPr marL="609600" indent="-609600">
              <a:buFontTx/>
              <a:buAutoNum type="alphaLcPeriod"/>
            </a:pPr>
            <a:r>
              <a:rPr lang="it-IT" sz="2400" dirty="0">
                <a:latin typeface="Verdana" pitchFamily="34" charset="0"/>
                <a:ea typeface="Verdana" pitchFamily="34" charset="0"/>
                <a:cs typeface="Verdana" pitchFamily="34" charset="0"/>
              </a:rPr>
              <a:t>Difficoltà a fissare l’attenzione su qualcosa, facile distraibilità</a:t>
            </a:r>
          </a:p>
          <a:p>
            <a:pPr marL="609600" indent="-609600">
              <a:buFontTx/>
              <a:buAutoNum type="alphaLcPeriod"/>
            </a:pPr>
            <a:r>
              <a:rPr lang="it-IT" sz="2400" dirty="0">
                <a:latin typeface="Verdana" pitchFamily="34" charset="0"/>
                <a:ea typeface="Verdana" pitchFamily="34" charset="0"/>
                <a:cs typeface="Verdana" pitchFamily="34" charset="0"/>
              </a:rPr>
              <a:t>Bizzarrie nelle reazioni ai suoni</a:t>
            </a:r>
          </a:p>
          <a:p>
            <a:pPr marL="609600" indent="-609600">
              <a:buFontTx/>
              <a:buAutoNum type="alphaLcPeriod"/>
            </a:pPr>
            <a:endParaRPr lang="it-IT" sz="2400" dirty="0"/>
          </a:p>
          <a:p>
            <a:pPr marL="609600" indent="-609600">
              <a:buFontTx/>
              <a:buNone/>
            </a:pPr>
            <a:endParaRPr lang="it-IT"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it-IT" sz="2800" dirty="0">
                <a:solidFill>
                  <a:srgbClr val="FF0000"/>
                </a:solidFill>
                <a:latin typeface="Verdana" pitchFamily="34" charset="0"/>
                <a:ea typeface="Verdana" pitchFamily="34" charset="0"/>
                <a:cs typeface="Verdana" pitchFamily="34" charset="0"/>
              </a:rPr>
              <a:t>DIFFERENZE </a:t>
            </a:r>
            <a:br>
              <a:rPr lang="it-IT" sz="2800" dirty="0">
                <a:solidFill>
                  <a:srgbClr val="FF0000"/>
                </a:solidFill>
                <a:latin typeface="Verdana" pitchFamily="34" charset="0"/>
                <a:ea typeface="Verdana" pitchFamily="34" charset="0"/>
                <a:cs typeface="Verdana" pitchFamily="34" charset="0"/>
              </a:rPr>
            </a:br>
            <a:r>
              <a:rPr lang="it-IT" sz="2800" dirty="0">
                <a:solidFill>
                  <a:srgbClr val="FF0000"/>
                </a:solidFill>
                <a:latin typeface="Verdana" pitchFamily="34" charset="0"/>
                <a:ea typeface="Verdana" pitchFamily="34" charset="0"/>
                <a:cs typeface="Verdana" pitchFamily="34" charset="0"/>
              </a:rPr>
              <a:t>TRA BAMBINI NORMALI E AUTISTICI</a:t>
            </a:r>
          </a:p>
        </p:txBody>
      </p:sp>
      <p:sp>
        <p:nvSpPr>
          <p:cNvPr id="179203" name="Rectangle 3"/>
          <p:cNvSpPr>
            <a:spLocks noGrp="1" noChangeArrowheads="1"/>
          </p:cNvSpPr>
          <p:nvPr>
            <p:ph type="body" idx="1"/>
          </p:nvPr>
        </p:nvSpPr>
        <p:spPr/>
        <p:style>
          <a:lnRef idx="2">
            <a:schemeClr val="accent2"/>
          </a:lnRef>
          <a:fillRef idx="1">
            <a:schemeClr val="lt1"/>
          </a:fillRef>
          <a:effectRef idx="0">
            <a:schemeClr val="accent2"/>
          </a:effectRef>
          <a:fontRef idx="minor">
            <a:schemeClr val="dk1"/>
          </a:fontRef>
        </p:style>
        <p:txBody>
          <a:bodyPr>
            <a:normAutofit/>
          </a:bodyPr>
          <a:lstStyle/>
          <a:p>
            <a:r>
              <a:rPr lang="it-IT" sz="2400" dirty="0">
                <a:latin typeface="Verdana" pitchFamily="34" charset="0"/>
                <a:ea typeface="Verdana" pitchFamily="34" charset="0"/>
                <a:cs typeface="Verdana" pitchFamily="34" charset="0"/>
              </a:rPr>
              <a:t>COMUNICAZIONE</a:t>
            </a:r>
          </a:p>
          <a:p>
            <a:r>
              <a:rPr lang="it-IT" sz="2400" dirty="0">
                <a:latin typeface="Verdana" pitchFamily="34" charset="0"/>
                <a:ea typeface="Verdana" pitchFamily="34" charset="0"/>
                <a:cs typeface="Verdana" pitchFamily="34" charset="0"/>
              </a:rPr>
              <a:t>RELAZIONE SOCIALE</a:t>
            </a:r>
          </a:p>
          <a:p>
            <a:r>
              <a:rPr lang="it-IT" sz="2400" dirty="0">
                <a:latin typeface="Verdana" pitchFamily="34" charset="0"/>
                <a:ea typeface="Verdana" pitchFamily="34" charset="0"/>
                <a:cs typeface="Verdana" pitchFamily="34" charset="0"/>
              </a:rPr>
              <a:t>ESPLORAZIONE DELL’AMBIENTE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Rectangle 4"/>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lstStyle/>
          <a:p>
            <a:pPr algn="ctr"/>
            <a:r>
              <a:rPr lang="it-IT" sz="2400" dirty="0">
                <a:solidFill>
                  <a:srgbClr val="FF0000"/>
                </a:solidFill>
              </a:rPr>
              <a:t>DIFFERENZE  TRA BAMBINI NORMALI E AUTISTICI.</a:t>
            </a:r>
            <a:br>
              <a:rPr lang="it-IT" sz="2400" dirty="0">
                <a:solidFill>
                  <a:srgbClr val="FF0000"/>
                </a:solidFill>
              </a:rPr>
            </a:br>
            <a:r>
              <a:rPr lang="it-IT" sz="2400" dirty="0">
                <a:solidFill>
                  <a:srgbClr val="FF0000"/>
                </a:solidFill>
              </a:rPr>
              <a:t>COMUNICAZIONE</a:t>
            </a:r>
          </a:p>
        </p:txBody>
      </p:sp>
      <p:sp>
        <p:nvSpPr>
          <p:cNvPr id="177157" name="Rectangle 5"/>
          <p:cNvSpPr>
            <a:spLocks noGrp="1" noChangeArrowheads="1"/>
          </p:cNvSpPr>
          <p:nvPr>
            <p:ph type="body" sz="half" idx="1"/>
          </p:nvPr>
        </p:nvSpPr>
        <p:spPr/>
        <p:style>
          <a:lnRef idx="2">
            <a:schemeClr val="accent2"/>
          </a:lnRef>
          <a:fillRef idx="1">
            <a:schemeClr val="lt1"/>
          </a:fillRef>
          <a:effectRef idx="0">
            <a:schemeClr val="accent2"/>
          </a:effectRef>
          <a:fontRef idx="minor">
            <a:schemeClr val="dk1"/>
          </a:fontRef>
        </p:style>
        <p:txBody>
          <a:bodyPr/>
          <a:lstStyle/>
          <a:p>
            <a:r>
              <a:rPr lang="it-IT" sz="2400" dirty="0"/>
              <a:t>EVITA CONTATTO VISIVO</a:t>
            </a:r>
          </a:p>
          <a:p>
            <a:r>
              <a:rPr lang="it-IT" sz="2400" dirty="0"/>
              <a:t>SEMBRANO SORDI</a:t>
            </a:r>
          </a:p>
          <a:p>
            <a:r>
              <a:rPr lang="it-IT" sz="2400" dirty="0"/>
              <a:t>INIZIANO A SVILUPPARE IL LINGUAGGIO, POI IMPROVVISAMENTE SMETTONO COMPLETAMENTE </a:t>
            </a:r>
            <a:r>
              <a:rPr lang="it-IT" sz="2400" dirty="0" err="1"/>
              <a:t>DI</a:t>
            </a:r>
            <a:r>
              <a:rPr lang="it-IT" sz="2400" dirty="0"/>
              <a:t> PARLARE</a:t>
            </a:r>
          </a:p>
        </p:txBody>
      </p:sp>
      <p:sp>
        <p:nvSpPr>
          <p:cNvPr id="177158" name="Rectangle 6"/>
          <p:cNvSpPr>
            <a:spLocks noGrp="1" noChangeArrowheads="1"/>
          </p:cNvSpPr>
          <p:nvPr>
            <p:ph type="body" sz="half" idx="2"/>
          </p:nvPr>
        </p:nvSpPr>
        <p:spPr/>
        <p:style>
          <a:lnRef idx="2">
            <a:schemeClr val="accent3"/>
          </a:lnRef>
          <a:fillRef idx="1">
            <a:schemeClr val="lt1"/>
          </a:fillRef>
          <a:effectRef idx="0">
            <a:schemeClr val="accent3"/>
          </a:effectRef>
          <a:fontRef idx="minor">
            <a:schemeClr val="dk1"/>
          </a:fontRef>
        </p:style>
        <p:txBody>
          <a:bodyPr/>
          <a:lstStyle/>
          <a:p>
            <a:r>
              <a:rPr lang="it-IT" sz="2400" dirty="0"/>
              <a:t>STUDIANO IL VISO DELLA MADRE</a:t>
            </a:r>
          </a:p>
          <a:p>
            <a:r>
              <a:rPr lang="it-IT" sz="2400" dirty="0"/>
              <a:t>SONO FACILMENTE  STIMOLATI DAI SUONI.</a:t>
            </a:r>
          </a:p>
          <a:p>
            <a:r>
              <a:rPr lang="it-IT" sz="2400" dirty="0"/>
              <a:t>AMPLIAMENTO CONTINUO DEL VOCABOLARIO E DELL’USO DELLA GRAMMATICA.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style>
          <a:lnRef idx="2">
            <a:schemeClr val="accent5"/>
          </a:lnRef>
          <a:fillRef idx="1">
            <a:schemeClr val="lt1"/>
          </a:fillRef>
          <a:effectRef idx="0">
            <a:schemeClr val="accent5"/>
          </a:effectRef>
          <a:fontRef idx="minor">
            <a:schemeClr val="dk1"/>
          </a:fontRef>
        </p:style>
        <p:txBody>
          <a:bodyPr/>
          <a:lstStyle/>
          <a:p>
            <a:pPr algn="ctr"/>
            <a:r>
              <a:rPr lang="it-IT" sz="2400" dirty="0">
                <a:solidFill>
                  <a:srgbClr val="FF0000"/>
                </a:solidFill>
              </a:rPr>
              <a:t>DIFFERENZE  TRA BAMBINI NORMALI E AUTISTICI.</a:t>
            </a:r>
            <a:br>
              <a:rPr lang="it-IT" sz="2400" dirty="0">
                <a:solidFill>
                  <a:srgbClr val="FF0000"/>
                </a:solidFill>
              </a:rPr>
            </a:br>
            <a:r>
              <a:rPr lang="it-IT" sz="2400" dirty="0">
                <a:solidFill>
                  <a:srgbClr val="FF0000"/>
                </a:solidFill>
              </a:rPr>
              <a:t>RELAZIONI SOCIALI</a:t>
            </a:r>
          </a:p>
        </p:txBody>
      </p:sp>
      <p:sp>
        <p:nvSpPr>
          <p:cNvPr id="180228" name="Rectangle 4"/>
          <p:cNvSpPr>
            <a:spLocks noGrp="1" noChangeArrowheads="1"/>
          </p:cNvSpPr>
          <p:nvPr>
            <p:ph type="body" sz="half" idx="1"/>
          </p:nvPr>
        </p:nvSpPr>
        <p:spPr/>
        <p:style>
          <a:lnRef idx="2">
            <a:schemeClr val="dk1"/>
          </a:lnRef>
          <a:fillRef idx="1">
            <a:schemeClr val="lt1"/>
          </a:fillRef>
          <a:effectRef idx="0">
            <a:schemeClr val="dk1"/>
          </a:effectRef>
          <a:fontRef idx="minor">
            <a:schemeClr val="dk1"/>
          </a:fontRef>
        </p:style>
        <p:txBody>
          <a:bodyPr/>
          <a:lstStyle/>
          <a:p>
            <a:pPr>
              <a:lnSpc>
                <a:spcPct val="80000"/>
              </a:lnSpc>
            </a:pPr>
            <a:r>
              <a:rPr lang="it-IT" sz="2400" dirty="0"/>
              <a:t>AGISCONO COME INCONSAPEVOLI DELL’ANDARE E VENIRE DEGLI ALTRI</a:t>
            </a:r>
          </a:p>
          <a:p>
            <a:pPr>
              <a:lnSpc>
                <a:spcPct val="80000"/>
              </a:lnSpc>
            </a:pPr>
            <a:r>
              <a:rPr lang="it-IT" sz="2400" dirty="0"/>
              <a:t>ATTACCANO FISICAMENTE E FANNO DEL MALE AGLI ALTRI SENZA ESSERE STATI PROVOCATI</a:t>
            </a:r>
          </a:p>
          <a:p>
            <a:pPr>
              <a:lnSpc>
                <a:spcPct val="80000"/>
              </a:lnSpc>
            </a:pPr>
            <a:r>
              <a:rPr lang="it-IT" sz="2400" dirty="0"/>
              <a:t>INACCESSIBILI COME UN GUSCIO</a:t>
            </a:r>
          </a:p>
        </p:txBody>
      </p:sp>
      <p:sp>
        <p:nvSpPr>
          <p:cNvPr id="180229" name="Rectangle 5"/>
          <p:cNvSpPr>
            <a:spLocks noGrp="1" noChangeArrowheads="1"/>
          </p:cNvSpPr>
          <p:nvPr>
            <p:ph type="body" sz="half" idx="2"/>
          </p:nvPr>
        </p:nvSpPr>
        <p:spPr/>
        <p:style>
          <a:lnRef idx="2">
            <a:schemeClr val="accent4"/>
          </a:lnRef>
          <a:fillRef idx="1">
            <a:schemeClr val="lt1"/>
          </a:fillRef>
          <a:effectRef idx="0">
            <a:schemeClr val="accent4"/>
          </a:effectRef>
          <a:fontRef idx="minor">
            <a:schemeClr val="dk1"/>
          </a:fontRef>
        </p:style>
        <p:txBody>
          <a:bodyPr/>
          <a:lstStyle/>
          <a:p>
            <a:pPr>
              <a:lnSpc>
                <a:spcPct val="80000"/>
              </a:lnSpc>
            </a:pPr>
            <a:r>
              <a:rPr lang="it-IT" sz="2400" dirty="0"/>
              <a:t>PIANTO QUANDO LA MADRE SE NE VA O ANSIA CON ESTRANEI</a:t>
            </a:r>
          </a:p>
          <a:p>
            <a:pPr>
              <a:lnSpc>
                <a:spcPct val="80000"/>
              </a:lnSpc>
            </a:pPr>
            <a:r>
              <a:rPr lang="it-IT" sz="2400" dirty="0"/>
              <a:t>TURBAMENTO SE ARRABBIATI O FRUSTRATI</a:t>
            </a:r>
          </a:p>
          <a:p>
            <a:pPr>
              <a:lnSpc>
                <a:spcPct val="80000"/>
              </a:lnSpc>
            </a:pPr>
            <a:r>
              <a:rPr lang="it-IT" sz="2400" dirty="0"/>
              <a:t>RICONOSCONO VISI FAMILIARI E SORRIDONO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lstStyle/>
          <a:p>
            <a:pPr algn="ctr"/>
            <a:r>
              <a:rPr lang="it-IT" sz="2400" dirty="0">
                <a:solidFill>
                  <a:srgbClr val="FF0000"/>
                </a:solidFill>
              </a:rPr>
              <a:t>DIFFERENZE  TRA BAMBINI NORMALI E AUTISTICI.</a:t>
            </a:r>
            <a:br>
              <a:rPr lang="it-IT" sz="2400" dirty="0">
                <a:solidFill>
                  <a:srgbClr val="FF0000"/>
                </a:solidFill>
              </a:rPr>
            </a:br>
            <a:r>
              <a:rPr lang="it-IT" sz="2400" dirty="0">
                <a:solidFill>
                  <a:srgbClr val="FF0000"/>
                </a:solidFill>
              </a:rPr>
              <a:t>ESPLORAZIONE DELL’AMBIENTE</a:t>
            </a:r>
          </a:p>
        </p:txBody>
      </p:sp>
      <p:sp>
        <p:nvSpPr>
          <p:cNvPr id="182275" name="Rectangle 3"/>
          <p:cNvSpPr>
            <a:spLocks noGrp="1" noChangeArrowheads="1"/>
          </p:cNvSpPr>
          <p:nvPr>
            <p:ph type="body" sz="half" idx="1"/>
          </p:nvPr>
        </p:nvSpPr>
        <p:spPr/>
        <p:style>
          <a:lnRef idx="2">
            <a:schemeClr val="accent4"/>
          </a:lnRef>
          <a:fillRef idx="1">
            <a:schemeClr val="lt1"/>
          </a:fillRef>
          <a:effectRef idx="0">
            <a:schemeClr val="accent4"/>
          </a:effectRef>
          <a:fontRef idx="minor">
            <a:schemeClr val="dk1"/>
          </a:fontRef>
        </p:style>
        <p:txBody>
          <a:bodyPr/>
          <a:lstStyle/>
          <a:p>
            <a:pPr>
              <a:lnSpc>
                <a:spcPct val="80000"/>
              </a:lnSpc>
            </a:pPr>
            <a:r>
              <a:rPr lang="it-IT" sz="2000" dirty="0"/>
              <a:t>FISSAZIONE SU UN SINGOLO OGGETTO O ATTIVITA’</a:t>
            </a:r>
          </a:p>
          <a:p>
            <a:pPr>
              <a:lnSpc>
                <a:spcPct val="80000"/>
              </a:lnSpc>
            </a:pPr>
            <a:r>
              <a:rPr lang="it-IT" sz="2000" dirty="0"/>
              <a:t>AZIONI BIZZARRE. ES</a:t>
            </a:r>
            <a:r>
              <a:rPr lang="it-IT" sz="2000" dirty="0" smtClean="0"/>
              <a:t>.  DONDOLAMENTO </a:t>
            </a:r>
            <a:r>
              <a:rPr lang="it-IT" sz="2000" dirty="0"/>
              <a:t>O SBATTERE LE MANI</a:t>
            </a:r>
          </a:p>
          <a:p>
            <a:pPr>
              <a:lnSpc>
                <a:spcPct val="80000"/>
              </a:lnSpc>
            </a:pPr>
            <a:r>
              <a:rPr lang="it-IT" sz="2000" dirty="0"/>
              <a:t>ODORANO O LECCANO I GIOCATTOLI</a:t>
            </a:r>
          </a:p>
          <a:p>
            <a:pPr>
              <a:lnSpc>
                <a:spcPct val="80000"/>
              </a:lnSpc>
            </a:pPr>
            <a:r>
              <a:rPr lang="it-IT" sz="2000" dirty="0"/>
              <a:t>NON SENSIBILITA’ ALLE SCOTTATURE O ALLE FERITE, E SI FANNO MALE METTENDOSI OGGETTI NEGLI OCCHI,ECC.</a:t>
            </a:r>
          </a:p>
          <a:p>
            <a:pPr>
              <a:lnSpc>
                <a:spcPct val="80000"/>
              </a:lnSpc>
            </a:pPr>
            <a:endParaRPr lang="it-IT" sz="2000" dirty="0"/>
          </a:p>
        </p:txBody>
      </p:sp>
      <p:sp>
        <p:nvSpPr>
          <p:cNvPr id="182276" name="Rectangle 4"/>
          <p:cNvSpPr>
            <a:spLocks noGrp="1" noChangeArrowheads="1"/>
          </p:cNvSpPr>
          <p:nvPr>
            <p:ph type="body" sz="half" idx="2"/>
          </p:nvPr>
        </p:nvSpPr>
        <p:spPr/>
        <p:style>
          <a:lnRef idx="2">
            <a:schemeClr val="accent5"/>
          </a:lnRef>
          <a:fillRef idx="1">
            <a:schemeClr val="lt1"/>
          </a:fillRef>
          <a:effectRef idx="0">
            <a:schemeClr val="accent5"/>
          </a:effectRef>
          <a:fontRef idx="minor">
            <a:schemeClr val="dk1"/>
          </a:fontRef>
        </p:style>
        <p:txBody>
          <a:bodyPr/>
          <a:lstStyle/>
          <a:p>
            <a:pPr>
              <a:lnSpc>
                <a:spcPct val="80000"/>
              </a:lnSpc>
            </a:pPr>
            <a:r>
              <a:rPr lang="it-IT" sz="2000" dirty="0"/>
              <a:t>MOVIMENTO TRA OGGETTI O ATTIVITA’ VARIE</a:t>
            </a:r>
          </a:p>
          <a:p>
            <a:pPr>
              <a:lnSpc>
                <a:spcPct val="80000"/>
              </a:lnSpc>
            </a:pPr>
            <a:r>
              <a:rPr lang="it-IT" sz="2000" dirty="0"/>
              <a:t>USANO CORPO PER RAGGIUNGERE O PRENDERE UN OGGETTO</a:t>
            </a:r>
          </a:p>
          <a:p>
            <a:pPr>
              <a:lnSpc>
                <a:spcPct val="80000"/>
              </a:lnSpc>
            </a:pPr>
            <a:r>
              <a:rPr lang="it-IT" sz="2000" dirty="0"/>
              <a:t>ESPLORANO E GIOCANO CON I GIOCATTOLI</a:t>
            </a:r>
          </a:p>
          <a:p>
            <a:pPr>
              <a:lnSpc>
                <a:spcPct val="80000"/>
              </a:lnSpc>
            </a:pPr>
            <a:r>
              <a:rPr lang="it-IT" sz="2000" dirty="0"/>
              <a:t>CERCANO PIACEREED EVITANO IL DOLORE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800" dirty="0">
                <a:solidFill>
                  <a:srgbClr val="FF0000"/>
                </a:solidFill>
              </a:rPr>
              <a:t>DIAGNOSI DIFFERENZIALE</a:t>
            </a:r>
          </a:p>
        </p:txBody>
      </p:sp>
      <p:sp>
        <p:nvSpPr>
          <p:cNvPr id="183299"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normAutofit/>
          </a:bodyPr>
          <a:lstStyle/>
          <a:p>
            <a:pPr>
              <a:lnSpc>
                <a:spcPct val="80000"/>
              </a:lnSpc>
            </a:pPr>
            <a:r>
              <a:rPr lang="it-IT" sz="2400" dirty="0"/>
              <a:t>SINDROME </a:t>
            </a:r>
            <a:r>
              <a:rPr lang="it-IT" sz="2400" dirty="0" err="1"/>
              <a:t>DI</a:t>
            </a:r>
            <a:r>
              <a:rPr lang="it-IT" sz="2400" dirty="0"/>
              <a:t> ASPERGER</a:t>
            </a:r>
          </a:p>
          <a:p>
            <a:pPr>
              <a:lnSpc>
                <a:spcPct val="80000"/>
              </a:lnSpc>
            </a:pPr>
            <a:r>
              <a:rPr lang="it-IT" sz="2400" dirty="0"/>
              <a:t>SINDROMIN BORDER LINE</a:t>
            </a:r>
          </a:p>
          <a:p>
            <a:pPr>
              <a:lnSpc>
                <a:spcPct val="80000"/>
              </a:lnSpc>
            </a:pPr>
            <a:r>
              <a:rPr lang="it-IT" sz="2400" dirty="0"/>
              <a:t>DISTURBO </a:t>
            </a:r>
            <a:r>
              <a:rPr lang="it-IT" sz="2400" dirty="0" err="1"/>
              <a:t>DI</a:t>
            </a:r>
            <a:r>
              <a:rPr lang="it-IT" sz="2400" dirty="0"/>
              <a:t> RETT</a:t>
            </a:r>
          </a:p>
          <a:p>
            <a:pPr>
              <a:lnSpc>
                <a:spcPct val="80000"/>
              </a:lnSpc>
            </a:pPr>
            <a:r>
              <a:rPr lang="it-IT" sz="2400" dirty="0"/>
              <a:t>DISTURBO DISINTEGRATIVO DELLA FANCIULLEZZA</a:t>
            </a:r>
          </a:p>
          <a:p>
            <a:pPr>
              <a:lnSpc>
                <a:spcPct val="80000"/>
              </a:lnSpc>
            </a:pPr>
            <a:r>
              <a:rPr lang="it-IT" sz="2400" dirty="0"/>
              <a:t>SCHIZOFRENIA</a:t>
            </a:r>
          </a:p>
          <a:p>
            <a:pPr>
              <a:lnSpc>
                <a:spcPct val="80000"/>
              </a:lnSpc>
            </a:pPr>
            <a:r>
              <a:rPr lang="it-IT" sz="2400" dirty="0"/>
              <a:t>MUTISMO SELETTIVO</a:t>
            </a:r>
          </a:p>
          <a:p>
            <a:pPr>
              <a:lnSpc>
                <a:spcPct val="80000"/>
              </a:lnSpc>
            </a:pPr>
            <a:r>
              <a:rPr lang="it-IT" sz="2400" dirty="0"/>
              <a:t>DISTURBI DA MOVIMENTI STEREOTIPATI</a:t>
            </a:r>
          </a:p>
          <a:p>
            <a:pPr>
              <a:lnSpc>
                <a:spcPct val="80000"/>
              </a:lnSpc>
            </a:pPr>
            <a:r>
              <a:rPr lang="it-IT" sz="2400" dirty="0"/>
              <a:t>DISTURBO DELL’ESPRESSIONE DEL LINGUGGIO</a:t>
            </a:r>
          </a:p>
          <a:p>
            <a:pPr>
              <a:lnSpc>
                <a:spcPct val="80000"/>
              </a:lnSpc>
            </a:pPr>
            <a:r>
              <a:rPr lang="it-IT" sz="2400" dirty="0"/>
              <a:t>DISTURBO MISTO DELLA ESPRESSIONE E DELLA RICEZIONE DEL LINGUAGGIO</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779</Words>
  <PresentationFormat>Presentazione su schermo (4:3)</PresentationFormat>
  <Paragraphs>160</Paragraphs>
  <Slides>19</Slides>
  <Notes>0</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Tema di Office</vt:lpstr>
      <vt:lpstr> Università degli Studi di Macerata Facoltà di Scienze della formazione</vt:lpstr>
      <vt:lpstr>LISTA   DEGLI   STRUMENTI    DIAGNOSTICI SINDROME   AUTISTICA </vt:lpstr>
      <vt:lpstr>ESAME FUNZIONALE  DELLE CONDOTTE LUDICHE AUTISTICHE A. Basile, 1999</vt:lpstr>
      <vt:lpstr> ESAME FUNZIONALE  DELLE CONDOTTE LINGUISTICHE AUTISTICHE P. CRISPIANI, 1999 </vt:lpstr>
      <vt:lpstr>SCALA DI LIVELLO per la rilevazione dei comportamenti  del soggetto con autismo Theo Peeters</vt:lpstr>
      <vt:lpstr>TEST CH.A.T.: LISTA DI CONTROLLO</vt:lpstr>
      <vt:lpstr>TEST CH.A.T.: LISTA DI CONTROLLO</vt:lpstr>
      <vt:lpstr>INDIVIDUAZIONE SINTOMI- ETA’ PRESCOLARE</vt:lpstr>
      <vt:lpstr>INDIVIDUAZIONE SINTOMI- ETA’ PRESCOLARE</vt:lpstr>
      <vt:lpstr>SCALA BRETONNEAU</vt:lpstr>
      <vt:lpstr>SCALA BRETONNEAU</vt:lpstr>
      <vt:lpstr>SCALA BRETONNEAU</vt:lpstr>
      <vt:lpstr>SCALA BRETONNEAU</vt:lpstr>
      <vt:lpstr>SCALA BRETONNEAU</vt:lpstr>
      <vt:lpstr>DIFFERENZE  TRA BAMBINI NORMALI E AUTISTICI</vt:lpstr>
      <vt:lpstr>DIFFERENZE  TRA BAMBINI NORMALI E AUTISTICI. COMUNICAZIONE</vt:lpstr>
      <vt:lpstr>DIFFERENZE  TRA BAMBINI NORMALI E AUTISTICI. RELAZIONI SOCIALI</vt:lpstr>
      <vt:lpstr>DIFFERENZE  TRA BAMBINI NORMALI E AUTISTICI. ESPLORAZIONE DELL’AMBIENTE</vt:lpstr>
      <vt:lpstr>DIAGNOSI DIFFERENZIALE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Università degli Studi di Macerata Facoltà di Scienze della formazione</dc:title>
  <dc:creator>Angela</dc:creator>
  <cp:lastModifiedBy>Angela</cp:lastModifiedBy>
  <cp:revision>6</cp:revision>
  <dcterms:created xsi:type="dcterms:W3CDTF">2011-04-03T19:49:51Z</dcterms:created>
  <dcterms:modified xsi:type="dcterms:W3CDTF">2011-04-04T19:34:46Z</dcterms:modified>
</cp:coreProperties>
</file>