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64" r:id="rId6"/>
    <p:sldId id="259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31/10/2010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31/10/2010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31/10/2010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31/10/2010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31/10/2010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31/10/2010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31/10/2010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31/10/2010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31/10/2010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31/10/2010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31/10/2010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31/10/2010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785813"/>
            <a:ext cx="7772400" cy="28146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>
              <a:defRPr/>
            </a:pPr>
            <a:r>
              <a:rPr lang="it-IT" cap="all" dirty="0" smtClean="0"/>
              <a:t/>
            </a:r>
            <a:br>
              <a:rPr lang="it-IT" cap="all" dirty="0" smtClean="0"/>
            </a:br>
            <a:r>
              <a:rPr lang="it-IT" cap="all" dirty="0"/>
              <a:t/>
            </a:r>
            <a:br>
              <a:rPr lang="it-IT" cap="all" dirty="0"/>
            </a:br>
            <a:r>
              <a:rPr lang="it-IT" sz="3100" b="1" cap="all" dirty="0"/>
              <a:t>Università degli Studi di Macerata</a:t>
            </a:r>
            <a:r>
              <a:rPr lang="it-IT" sz="3100" cap="all" dirty="0"/>
              <a:t/>
            </a:r>
            <a:br>
              <a:rPr lang="it-IT" sz="3100" cap="all" dirty="0"/>
            </a:br>
            <a:r>
              <a:rPr lang="it-IT" sz="3100" cap="all" dirty="0"/>
              <a:t>Facoltà di Scienze della </a:t>
            </a:r>
            <a:r>
              <a:rPr lang="it-IT" sz="3100" cap="all" dirty="0" smtClean="0"/>
              <a:t>formazione</a:t>
            </a:r>
            <a:r>
              <a:rPr lang="it-IT" cap="all" dirty="0"/>
              <a:t/>
            </a:r>
            <a:br>
              <a:rPr lang="it-IT" cap="all" dirty="0"/>
            </a:br>
            <a:r>
              <a:rPr lang="it-IT" b="1" dirty="0" smtClean="0">
                <a:solidFill>
                  <a:srgbClr val="FF0000"/>
                </a:solidFill>
              </a:rPr>
              <a:t>SCIENZE PEDAGOGICHE</a:t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85813" y="3886200"/>
            <a:ext cx="7643812" cy="22574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DISTURBI  </a:t>
            </a:r>
            <a:r>
              <a:rPr lang="it-IT" sz="2800" b="1" dirty="0" smtClean="0">
                <a:solidFill>
                  <a:srgbClr val="FF0000"/>
                </a:solidFill>
              </a:rPr>
              <a:t>DELL’  </a:t>
            </a:r>
            <a:r>
              <a:rPr lang="it-IT" sz="2800" b="1" dirty="0" smtClean="0">
                <a:solidFill>
                  <a:srgbClr val="FF0000"/>
                </a:solidFill>
              </a:rPr>
              <a:t>APRRENDIMENTO </a:t>
            </a:r>
          </a:p>
          <a:p>
            <a:pPr>
              <a:defRPr/>
            </a:pPr>
            <a:r>
              <a:rPr lang="it-IT" sz="2800" b="1" dirty="0" smtClean="0">
                <a:solidFill>
                  <a:srgbClr val="002060"/>
                </a:solidFill>
              </a:rPr>
              <a:t>A.A. 2010/11 -   I SEMESTRE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chemeClr val="tx1"/>
                </a:solidFill>
              </a:rPr>
              <a:t>Dott.ssa   Angela Fiorillo</a:t>
            </a:r>
            <a:endParaRPr lang="it-IT" sz="280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43372" y="857232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VELOCITA’ DI LETTURA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dirty="0" smtClean="0">
                <a:solidFill>
                  <a:srgbClr val="002060"/>
                </a:solidFill>
              </a:rPr>
              <a:t>Dipende da:</a:t>
            </a:r>
          </a:p>
          <a:p>
            <a:pPr algn="ctr">
              <a:buNone/>
            </a:pPr>
            <a:endParaRPr lang="it-IT" dirty="0" smtClean="0">
              <a:solidFill>
                <a:srgbClr val="002060"/>
              </a:solidFill>
            </a:endParaRPr>
          </a:p>
          <a:p>
            <a:pPr lvl="0"/>
            <a:r>
              <a:rPr lang="it-IT" dirty="0" smtClean="0"/>
              <a:t>Patrimonio lessicale</a:t>
            </a:r>
          </a:p>
          <a:p>
            <a:pPr lvl="0"/>
            <a:r>
              <a:rPr lang="it-IT" dirty="0" smtClean="0"/>
              <a:t>Competenza sintattica</a:t>
            </a:r>
          </a:p>
          <a:p>
            <a:pPr lvl="0"/>
            <a:r>
              <a:rPr lang="it-IT" dirty="0" smtClean="0"/>
              <a:t>Intenzionalità</a:t>
            </a:r>
          </a:p>
          <a:p>
            <a:pPr lvl="0"/>
            <a:r>
              <a:rPr lang="it-IT" dirty="0" smtClean="0"/>
              <a:t>Autostima</a:t>
            </a:r>
          </a:p>
          <a:p>
            <a:pPr lvl="0"/>
            <a:r>
              <a:rPr lang="it-IT" dirty="0" smtClean="0"/>
              <a:t>Tipologia testuale</a:t>
            </a:r>
          </a:p>
          <a:p>
            <a:pPr lvl="0"/>
            <a:r>
              <a:rPr lang="it-IT" dirty="0" smtClean="0"/>
              <a:t>Indice di difficoltà</a:t>
            </a:r>
          </a:p>
          <a:p>
            <a:pPr lvl="0"/>
            <a:r>
              <a:rPr lang="it-IT" dirty="0" smtClean="0"/>
              <a:t>Conoscenza del contesto</a:t>
            </a:r>
          </a:p>
          <a:p>
            <a:pPr lvl="0"/>
            <a:r>
              <a:rPr lang="it-IT" dirty="0" smtClean="0"/>
              <a:t>Previsionalità del testo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INDICE DI DIFFICOLTA’ – INDICE DI VELOCITA’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Per calcolare l’</a:t>
            </a:r>
            <a:r>
              <a:rPr lang="it-IT" sz="2400" i="1" dirty="0" smtClean="0"/>
              <a:t>Indice di Fluidità </a:t>
            </a:r>
            <a:r>
              <a:rPr lang="it-IT" sz="2400" dirty="0" smtClean="0"/>
              <a:t>individuale dividere il numero delle parole, compresi monemi e spazi, per il tempo impiegato e misurato in secondi: IF = N. Parole (spazio)/Tempo. </a:t>
            </a:r>
          </a:p>
          <a:p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r>
              <a:rPr lang="it-IT" sz="2400" dirty="0" smtClean="0"/>
              <a:t>Per calcolare l’</a:t>
            </a:r>
            <a:r>
              <a:rPr lang="it-IT" sz="2400" i="1" dirty="0" smtClean="0"/>
              <a:t>Indice di Difficoltà </a:t>
            </a:r>
            <a:r>
              <a:rPr lang="it-IT" sz="2400" dirty="0" smtClean="0"/>
              <a:t>del testo dividere il numero delle parole, quadrisillabe o maggiori, per il numero totale delle parole: ID = N. Parole quadr / N. totale Parole.</a:t>
            </a: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FISIOLOGIA DELLA SCRITTURA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800" dirty="0" smtClean="0">
                <a:solidFill>
                  <a:srgbClr val="002060"/>
                </a:solidFill>
              </a:rPr>
              <a:t>SOMMARIO</a:t>
            </a:r>
          </a:p>
          <a:p>
            <a:pPr>
              <a:buFont typeface="Wingdings" pitchFamily="2" charset="2"/>
              <a:buChar char="v"/>
            </a:pPr>
            <a:r>
              <a:rPr lang="it-IT" sz="2800" dirty="0" smtClean="0"/>
              <a:t>Tappe dell’evoluzione grafo-motoria</a:t>
            </a:r>
          </a:p>
          <a:p>
            <a:pPr>
              <a:buFont typeface="Wingdings" pitchFamily="2" charset="2"/>
              <a:buChar char="v"/>
            </a:pPr>
            <a:r>
              <a:rPr lang="it-IT" sz="2800" dirty="0" smtClean="0"/>
              <a:t> Requisiti e competenze coinvolte</a:t>
            </a:r>
          </a:p>
          <a:p>
            <a:pPr>
              <a:buFont typeface="Wingdings" pitchFamily="2" charset="2"/>
              <a:buChar char="v"/>
            </a:pPr>
            <a:r>
              <a:rPr lang="it-IT" sz="2800" dirty="0" smtClean="0"/>
              <a:t>Dal tracciato alla </a:t>
            </a:r>
            <a:r>
              <a:rPr lang="it-IT" sz="2800" dirty="0" smtClean="0">
                <a:solidFill>
                  <a:schemeClr val="tx1"/>
                </a:solidFill>
              </a:rPr>
              <a:t>scrittura (Ricerche di Ferreiro e Teberosky)</a:t>
            </a:r>
          </a:p>
          <a:p>
            <a:pPr>
              <a:buFont typeface="Wingdings" pitchFamily="2" charset="2"/>
              <a:buChar char="v"/>
            </a:pPr>
            <a:r>
              <a:rPr lang="it-IT" sz="2800" dirty="0" smtClean="0"/>
              <a:t>Livelli di costruzione della lingua scritta dai 3 a i 5 anni</a:t>
            </a:r>
          </a:p>
          <a:p>
            <a:pPr>
              <a:buFont typeface="Wingdings" pitchFamily="2" charset="2"/>
              <a:buChar char="v"/>
            </a:pPr>
            <a:r>
              <a:rPr lang="it-IT" sz="2800" dirty="0" smtClean="0"/>
              <a:t>Scrittura  predittiva</a:t>
            </a:r>
          </a:p>
          <a:p>
            <a:pPr>
              <a:buFont typeface="Wingdings" pitchFamily="2" charset="2"/>
              <a:buChar char="v"/>
            </a:pPr>
            <a:r>
              <a:rPr lang="it-IT" sz="2800" dirty="0" smtClean="0"/>
              <a:t>Letto-scrittura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 smtClean="0"/>
          </a:p>
          <a:p>
            <a:pPr>
              <a:buNone/>
            </a:pPr>
            <a:endParaRPr lang="it-IT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Tappe dell’evoluzione grafo-motoria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Lo sviluppo delle competenze grafo-motorie segue linee evolutive.</a:t>
            </a:r>
          </a:p>
          <a:p>
            <a:endParaRPr lang="it-IT" sz="2400" dirty="0" smtClean="0"/>
          </a:p>
          <a:p>
            <a:r>
              <a:rPr lang="it-IT" sz="2400" dirty="0" smtClean="0"/>
              <a:t>Inizialmente il bambino traccia segni su una superficie  con qualsiasi mezzo appuntito e punteggia.</a:t>
            </a:r>
          </a:p>
          <a:p>
            <a:pPr>
              <a:buNone/>
            </a:pPr>
            <a:endParaRPr lang="it-IT" sz="2400" dirty="0" smtClean="0"/>
          </a:p>
          <a:p>
            <a:r>
              <a:rPr lang="it-IT" sz="2400" dirty="0" smtClean="0"/>
              <a:t>Poi prolunga la punteggiatura e esegue una traccia informale.</a:t>
            </a:r>
          </a:p>
          <a:p>
            <a:pPr>
              <a:buNone/>
            </a:pPr>
            <a:endParaRPr lang="it-IT" sz="2400" dirty="0" smtClean="0"/>
          </a:p>
          <a:p>
            <a:r>
              <a:rPr lang="it-IT" sz="2400" dirty="0" smtClean="0"/>
              <a:t>È uno sviluppo in sequenza, qualitativo ( derivazione piagetiana), lavora per processi, non è lineare.</a:t>
            </a:r>
          </a:p>
          <a:p>
            <a:pPr>
              <a:buNone/>
            </a:pPr>
            <a:endParaRPr lang="it-IT" sz="2400" dirty="0" smtClean="0"/>
          </a:p>
          <a:p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Tappe dell’evoluzione grafo-motoria</a:t>
            </a: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it-IT" dirty="0" smtClean="0"/>
              <a:t>Primi 3 mesi di vita: osservazione delle proprie mani e manipolazione di oggetti.</a:t>
            </a:r>
          </a:p>
          <a:p>
            <a:r>
              <a:rPr lang="it-IT" dirty="0" smtClean="0"/>
              <a:t> Dai 6 mesi in poi: Inseguimento visivo degli oggetti in movimento e </a:t>
            </a:r>
          </a:p>
          <a:p>
            <a:pPr>
              <a:buNone/>
            </a:pPr>
            <a:r>
              <a:rPr lang="it-IT" dirty="0" smtClean="0"/>
              <a:t>      aspetto bidimensionale degli oggetti.</a:t>
            </a:r>
          </a:p>
          <a:p>
            <a:r>
              <a:rPr lang="it-IT" dirty="0" smtClean="0"/>
              <a:t>A 3 anni: adeguata prensione del mezzo per scrivere (prensione digitale).</a:t>
            </a:r>
          </a:p>
          <a:p>
            <a:r>
              <a:rPr lang="it-IT" dirty="0" smtClean="0"/>
              <a:t>Replica di comportamenti grafo-motori, traccia lasciata da oggetti e produzione dei segni.</a:t>
            </a:r>
          </a:p>
          <a:p>
            <a:r>
              <a:rPr lang="it-IT" dirty="0" smtClean="0"/>
              <a:t>Dopo i 3 anni: segno come risultato dei gesti che coinvolgono tutto il corpo e in base alla postura.</a:t>
            </a:r>
          </a:p>
          <a:p>
            <a:r>
              <a:rPr lang="it-IT" dirty="0" smtClean="0"/>
              <a:t>Scarabocchi e movimenti larghi.</a:t>
            </a:r>
          </a:p>
          <a:p>
            <a:r>
              <a:rPr lang="it-IT" dirty="0" smtClean="0"/>
              <a:t>Scoperta del rapporto tra i propri movimenti e i segni ottenuti.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Tappe dell’evoluzione grafo-motoria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600" dirty="0" smtClean="0">
                <a:solidFill>
                  <a:srgbClr val="002060"/>
                </a:solidFill>
              </a:rPr>
              <a:t>Tre fasi dello scarabocchio:</a:t>
            </a:r>
          </a:p>
          <a:p>
            <a:pPr algn="ctr">
              <a:buNone/>
            </a:pPr>
            <a:endParaRPr lang="it-IT" sz="2600" dirty="0" smtClean="0"/>
          </a:p>
          <a:p>
            <a:pPr lvl="0"/>
            <a:r>
              <a:rPr lang="it-IT" sz="2400" dirty="0" smtClean="0"/>
              <a:t>Mero scarabocchio, ghirigori: tracce a tendenza ripetitiva e circolari privi di alcun significato (fino a 2 anni e mezzo).</a:t>
            </a:r>
          </a:p>
          <a:p>
            <a:pPr lvl="0"/>
            <a:r>
              <a:rPr lang="it-IT" sz="2400" dirty="0" smtClean="0"/>
              <a:t>Scarabocchio con significato conferito a posteriori e mutevole nel tempo, privo di intenzionalità simbolica ( fino a 4 anni e mezzo).</a:t>
            </a:r>
          </a:p>
          <a:p>
            <a:pPr lvl="0"/>
            <a:r>
              <a:rPr lang="it-IT" sz="2400" dirty="0" smtClean="0"/>
              <a:t>Scarabocchio con intenzionalità simbolico-rappresentativa, significato preventivo, rappresentazione della realtà.</a:t>
            </a:r>
          </a:p>
          <a:p>
            <a:pPr>
              <a:buNone/>
            </a:pPr>
            <a:r>
              <a:rPr lang="it-IT" sz="2600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Tappe dell’evoluzione grafo-motoria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5769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sz="3100" dirty="0" smtClean="0">
                <a:solidFill>
                  <a:srgbClr val="002060"/>
                </a:solidFill>
              </a:rPr>
              <a:t>EVOLUZIONE DELLE LINEE</a:t>
            </a:r>
          </a:p>
          <a:p>
            <a:pPr algn="ctr">
              <a:buNone/>
            </a:pPr>
            <a:endParaRPr lang="it-IT" sz="3100" dirty="0" smtClean="0">
              <a:solidFill>
                <a:srgbClr val="002060"/>
              </a:solidFill>
            </a:endParaRPr>
          </a:p>
          <a:p>
            <a:pPr lvl="0"/>
            <a:r>
              <a:rPr lang="it-IT" sz="3100" dirty="0" smtClean="0"/>
              <a:t>Linea verticale</a:t>
            </a:r>
          </a:p>
          <a:p>
            <a:pPr lvl="0"/>
            <a:r>
              <a:rPr lang="it-IT" sz="3100" dirty="0" smtClean="0"/>
              <a:t>Linea obliqua</a:t>
            </a:r>
          </a:p>
          <a:p>
            <a:pPr lvl="0"/>
            <a:r>
              <a:rPr lang="it-IT" sz="3100" dirty="0" smtClean="0"/>
              <a:t>Linea orizzontale</a:t>
            </a:r>
          </a:p>
          <a:p>
            <a:pPr lvl="0"/>
            <a:r>
              <a:rPr lang="it-IT" sz="3100" dirty="0" smtClean="0"/>
              <a:t>Linea aperta</a:t>
            </a:r>
          </a:p>
          <a:p>
            <a:pPr lvl="0"/>
            <a:r>
              <a:rPr lang="it-IT" sz="3100" dirty="0" smtClean="0"/>
              <a:t>Linea chiusa</a:t>
            </a:r>
          </a:p>
          <a:p>
            <a:pPr lvl="0"/>
            <a:r>
              <a:rPr lang="it-IT" sz="3100" dirty="0" smtClean="0"/>
              <a:t>Incrocio di linee</a:t>
            </a:r>
          </a:p>
          <a:p>
            <a:r>
              <a:rPr lang="it-IT" sz="3100" dirty="0" smtClean="0"/>
              <a:t>Semicerchio</a:t>
            </a:r>
          </a:p>
          <a:p>
            <a:r>
              <a:rPr lang="it-IT" sz="3100" dirty="0" smtClean="0"/>
              <a:t>Controllo della dimensione</a:t>
            </a:r>
          </a:p>
          <a:p>
            <a:r>
              <a:rPr lang="it-IT" sz="3100" dirty="0" smtClean="0"/>
              <a:t>Chiusura antioraria del cerchio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Tappe dell’evoluzione grafo-motoria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PER IL COLORE:</a:t>
            </a:r>
          </a:p>
          <a:p>
            <a:pPr lvl="0"/>
            <a:r>
              <a:rPr lang="it-IT" sz="2400" dirty="0" smtClean="0"/>
              <a:t>Tratto continuo per il colore</a:t>
            </a:r>
          </a:p>
          <a:p>
            <a:pPr lvl="0"/>
            <a:r>
              <a:rPr lang="it-IT" sz="2400" dirty="0" smtClean="0"/>
              <a:t>Tratto spezzato (cambio di direzione o senso)</a:t>
            </a:r>
          </a:p>
          <a:p>
            <a:pPr lvl="0"/>
            <a:r>
              <a:rPr lang="it-IT" sz="2400" dirty="0" smtClean="0"/>
              <a:t>Tratto curvo</a:t>
            </a:r>
          </a:p>
          <a:p>
            <a:pPr lvl="0"/>
            <a:r>
              <a:rPr lang="it-IT" sz="2400" dirty="0" smtClean="0"/>
              <a:t>Tratto ondulatorio</a:t>
            </a:r>
          </a:p>
          <a:p>
            <a:pPr lvl="0" algn="ctr">
              <a:buNone/>
            </a:pPr>
            <a:r>
              <a:rPr lang="it-IT" sz="2400" dirty="0" smtClean="0"/>
              <a:t>NEL DISEGNO:</a:t>
            </a:r>
          </a:p>
          <a:p>
            <a:r>
              <a:rPr lang="it-IT" sz="2400" dirty="0" smtClean="0"/>
              <a:t>Disegno imitativo</a:t>
            </a:r>
          </a:p>
          <a:p>
            <a:r>
              <a:rPr lang="it-IT" sz="2400" dirty="0" smtClean="0"/>
              <a:t>Disegno geometrico</a:t>
            </a:r>
          </a:p>
          <a:p>
            <a:pPr lvl="0"/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LISTA EVOLUTIVA DELLE COMPETENZE GRAFICHE 1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(Crispiani)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 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cap="all" dirty="0" smtClean="0"/>
              <a:t>1.Punteggiatura</a:t>
            </a:r>
            <a:endParaRPr lang="it-IT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cap="all" dirty="0" smtClean="0"/>
              <a:t>2.Traccia  informale</a:t>
            </a:r>
            <a:endParaRPr lang="it-IT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cap="all" dirty="0" smtClean="0"/>
              <a:t> 3.Scarabocchio</a:t>
            </a:r>
            <a:endParaRPr lang="it-IT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cap="all" dirty="0" smtClean="0"/>
              <a:t> 4.Linea  verticale</a:t>
            </a:r>
            <a:endParaRPr lang="it-IT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cap="all" dirty="0" smtClean="0"/>
              <a:t>5.Linea  obliqua</a:t>
            </a:r>
            <a:endParaRPr lang="it-IT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cap="all" dirty="0" smtClean="0"/>
              <a:t> 6.Linea  orizzontale</a:t>
            </a:r>
            <a:endParaRPr lang="it-IT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cap="all" dirty="0" smtClean="0"/>
              <a:t> 7.Linea  aperta</a:t>
            </a:r>
            <a:endParaRPr lang="it-IT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cap="all" dirty="0" smtClean="0"/>
              <a:t> 8.Linea  chiusa</a:t>
            </a:r>
            <a:endParaRPr lang="it-IT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cap="all" dirty="0" smtClean="0"/>
              <a:t> 9.Cerchio</a:t>
            </a:r>
            <a:endParaRPr lang="it-IT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cap="all" dirty="0" smtClean="0"/>
              <a:t> 10.Incrocio  di  linee</a:t>
            </a:r>
            <a:endParaRPr lang="it-IT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cap="all" dirty="0" smtClean="0"/>
              <a:t> 11.Stesura  del colore</a:t>
            </a:r>
            <a:endParaRPr lang="it-IT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400" cap="all" dirty="0" smtClean="0"/>
              <a:t> </a:t>
            </a:r>
            <a:endParaRPr lang="it-IT" sz="24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LISTA EVOLUTIVA DELLE COMPETENZE GRAFICHE 2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(Crispiani)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6000" cap="all" dirty="0" smtClean="0"/>
              <a:t>12.Tratto  continuo</a:t>
            </a:r>
            <a:endParaRPr lang="it-IT" sz="60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6000" cap="all" dirty="0" smtClean="0"/>
              <a:t> 13.Tratto  spezzato</a:t>
            </a:r>
            <a:endParaRPr lang="it-IT" sz="60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6000" cap="all" dirty="0" smtClean="0"/>
              <a:t> 14.Tratto  curvo</a:t>
            </a:r>
            <a:endParaRPr lang="it-IT" sz="60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6000" cap="all" dirty="0" smtClean="0"/>
              <a:t> 15.Tratto  ondulatorio</a:t>
            </a:r>
            <a:endParaRPr lang="it-IT" sz="60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6000" cap="all" dirty="0" smtClean="0"/>
              <a:t> 16.Semicerchio</a:t>
            </a:r>
            <a:endParaRPr lang="it-IT" sz="60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6000" cap="all" dirty="0" smtClean="0"/>
              <a:t> 17.Imitazione  di  tratti</a:t>
            </a:r>
            <a:endParaRPr lang="it-IT" sz="60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6000" cap="all" dirty="0" smtClean="0"/>
              <a:t> 18.Controllo  direzione  grafica</a:t>
            </a:r>
            <a:endParaRPr lang="it-IT" sz="60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6000" cap="all" dirty="0" smtClean="0"/>
              <a:t> 19.Controllo  dimensione  grafica</a:t>
            </a:r>
            <a:endParaRPr lang="it-IT" sz="60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6000" cap="all" dirty="0" smtClean="0"/>
              <a:t> 20.Chiusura  cerchio  antioraria</a:t>
            </a:r>
            <a:endParaRPr lang="it-IT" sz="60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6000" cap="all" dirty="0" smtClean="0"/>
              <a:t> 21.Disegno  imitativo</a:t>
            </a:r>
            <a:endParaRPr lang="it-IT" sz="60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6000" cap="all" dirty="0" smtClean="0"/>
              <a:t> 22.Disegno  geometrico</a:t>
            </a:r>
            <a:endParaRPr lang="it-IT" sz="60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6000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Requisiti e competenze coinvolte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Componente:</a:t>
            </a:r>
          </a:p>
          <a:p>
            <a:pPr lvl="0"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it-IT" sz="2400" dirty="0" smtClean="0"/>
              <a:t>Motoria (prensione)</a:t>
            </a:r>
          </a:p>
          <a:p>
            <a:pPr lvl="0">
              <a:buFont typeface="Wingdings" pitchFamily="2" charset="2"/>
              <a:buChar char="ü"/>
            </a:pPr>
            <a:r>
              <a:rPr lang="it-IT" sz="2400" dirty="0" smtClean="0"/>
              <a:t>Percettiva (gestione dello spazio)</a:t>
            </a:r>
          </a:p>
          <a:p>
            <a:pPr lvl="0">
              <a:buFont typeface="Wingdings" pitchFamily="2" charset="2"/>
              <a:buChar char="ü"/>
            </a:pPr>
            <a:r>
              <a:rPr lang="it-IT" sz="2400" dirty="0" smtClean="0"/>
              <a:t>Psico-motoria (coordinamento oculo-manuale, spazio-temporale, direzionalità).</a:t>
            </a:r>
          </a:p>
          <a:p>
            <a:pPr>
              <a:buFont typeface="Wingdings" pitchFamily="2" charset="2"/>
              <a:buChar char="ü"/>
            </a:pPr>
            <a:endParaRPr lang="it-IT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Dal tracciato alla scrittura </a:t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(Ricerche di Ferreiro e Teberosky)</a:t>
            </a:r>
            <a:br>
              <a:rPr lang="it-IT" sz="3100" dirty="0" smtClean="0">
                <a:solidFill>
                  <a:srgbClr val="FF0000"/>
                </a:solidFill>
              </a:rPr>
            </a:br>
            <a:endParaRPr lang="it-IT" sz="31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it-IT" dirty="0" smtClean="0"/>
              <a:t>Apprendimento della scrittura come acquisizione concettuale.</a:t>
            </a:r>
          </a:p>
          <a:p>
            <a:r>
              <a:rPr lang="it-IT" dirty="0" smtClean="0"/>
              <a:t>Legato al processo di alfabetizzazione ( l’alfabetizzazione non equivale alla scolarizzazione).</a:t>
            </a:r>
          </a:p>
          <a:p>
            <a:r>
              <a:rPr lang="it-IT" dirty="0" smtClean="0"/>
              <a:t>La scrittura appare al bambino come un oggetto culturale con proprietà specifiche che fanno parte delle conoscenze che egli possiede prima dell’esperienza scolastica.</a:t>
            </a:r>
          </a:p>
          <a:p>
            <a:r>
              <a:rPr lang="it-IT" dirty="0" smtClean="0"/>
              <a:t>È un processo che si attua per tappe evolutive, con un percorso per la soluzione di problemi cognitivi.</a:t>
            </a:r>
          </a:p>
          <a:p>
            <a:r>
              <a:rPr lang="it-IT" dirty="0" smtClean="0"/>
              <a:t>L’insegnamento degli strumenti per la lettura e la scrittura tiene conto delle conoscenze pregresse e delle singole strategie di apprendimento spontanee di ciascun bambino.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Dal tracciato alla scrittura 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(Ricerche di Ferreiro e Teberosky)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DUE AREE DI STUDI</a:t>
            </a:r>
          </a:p>
          <a:p>
            <a:pPr lvl="0"/>
            <a:r>
              <a:rPr lang="it-IT" sz="2400" i="1" dirty="0" smtClean="0"/>
              <a:t>Concettualizzazione della lingua scritta</a:t>
            </a:r>
            <a:r>
              <a:rPr lang="it-IT" sz="2400" dirty="0" smtClean="0"/>
              <a:t>: progressione regolare nelle soluzioni che i bambini adottano per scoprire la natura della scrittura. L’ordine di progressione dei comportamenti non implica però un ritmo determinato, ci sono differenze individuali.</a:t>
            </a:r>
          </a:p>
          <a:p>
            <a:pPr lvl="0"/>
            <a:r>
              <a:rPr lang="it-IT" sz="2400" i="1" dirty="0" smtClean="0"/>
              <a:t>Dimensione metalinguistica</a:t>
            </a:r>
            <a:r>
              <a:rPr lang="it-IT" sz="2400" dirty="0" smtClean="0"/>
              <a:t>: consapevolezza posseduta sulla lingua.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Livelli di costruzione della lingua scritta dai 3 a i 5 anni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0066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it-IT" sz="2400" dirty="0" smtClean="0"/>
              <a:t>    Sono le tappe che precedono la scoperta del codice alfabetico, della corrispondenza convenzionale tra gli aspetti sonori del parlato e i segni grafici dello scritto.</a:t>
            </a:r>
          </a:p>
          <a:p>
            <a:pPr>
              <a:buNone/>
            </a:pPr>
            <a:r>
              <a:rPr lang="it-IT" sz="2400" dirty="0" smtClean="0"/>
              <a:t>     La differenziazione graduale tra disegno e scrittura avviene in 4 fasi:</a:t>
            </a:r>
          </a:p>
          <a:p>
            <a:pPr lvl="0"/>
            <a:r>
              <a:rPr lang="it-IT" sz="2400" dirty="0" smtClean="0">
                <a:solidFill>
                  <a:srgbClr val="00B050"/>
                </a:solidFill>
              </a:rPr>
              <a:t>LIVELLO PRESILLABICO:</a:t>
            </a:r>
            <a:r>
              <a:rPr lang="it-IT" sz="2400" dirty="0" smtClean="0"/>
              <a:t> distinzione tra disegno e non disegno, scrittura ideografica, utilizzo di forme stilizzate.</a:t>
            </a:r>
          </a:p>
          <a:p>
            <a:pPr lvl="0"/>
            <a:r>
              <a:rPr lang="it-IT" sz="2400" dirty="0" smtClean="0">
                <a:solidFill>
                  <a:srgbClr val="7030A0"/>
                </a:solidFill>
              </a:rPr>
              <a:t>LIVELLO SILLABICO:  </a:t>
            </a:r>
            <a:r>
              <a:rPr lang="it-IT" sz="2400" dirty="0" smtClean="0"/>
              <a:t>comparsa dei segni grafici ma non c’è corrispondenza grafema-suono. Il bambino si interessa alle caratteristiche visive della produzione. Compaiono oltre alle lettere, le pseudo lettere. C’è interesse per il numero di lettere utilizzate e una quantità minima di lettere per rappresentare una parola.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Livelli di costruzione della lingua scritta dai 3 a i 5 anni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it-IT" sz="2400" dirty="0" smtClean="0">
                <a:solidFill>
                  <a:srgbClr val="C00000"/>
                </a:solidFill>
              </a:rPr>
              <a:t>LIVELLO SILLABICO – ALFABETICO:  </a:t>
            </a:r>
            <a:r>
              <a:rPr lang="it-IT" sz="2400" dirty="0" smtClean="0"/>
              <a:t>per significati uguali. Comparsa delle condotte di differenziazione, il bambino cerca di rappresentare ogni parola diversa con segni diversi.</a:t>
            </a:r>
          </a:p>
          <a:p>
            <a:pPr lvl="0">
              <a:buNone/>
            </a:pPr>
            <a:endParaRPr lang="it-IT" sz="2400" dirty="0" smtClean="0"/>
          </a:p>
          <a:p>
            <a:pPr lvl="0"/>
            <a:r>
              <a:rPr lang="it-IT" sz="2400" dirty="0" smtClean="0">
                <a:solidFill>
                  <a:srgbClr val="00B0F0"/>
                </a:solidFill>
              </a:rPr>
              <a:t>LIVELLO ALFABETICO: </a:t>
            </a:r>
            <a:r>
              <a:rPr lang="it-IT" sz="2400" dirty="0" smtClean="0"/>
              <a:t>ad ogni significante un significato. Scoperta del rapporto convenzionale del suono con la parola scritta. Compare l’ipotesi sillabica che è la prima messa in corrispondenza tra parti dello scritto e parti dell’aspetto sonoro delle parole. Ad ogni lettera corrisponde una sillaba.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Scrittura  predittiva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it-IT" dirty="0" smtClean="0"/>
              <a:t>   </a:t>
            </a:r>
            <a:r>
              <a:rPr lang="it-IT" sz="2400" dirty="0" smtClean="0"/>
              <a:t>Si scrive esercitando degli automatismi grafici e simbolici sul pensiero che si vuole scrivere procedendo sequenzialmente in avanti nel tempo e da sinistra a destra nello spazio.</a:t>
            </a:r>
          </a:p>
          <a:p>
            <a:pPr>
              <a:buNone/>
            </a:pPr>
            <a:endParaRPr lang="it-IT" sz="2400" dirty="0" smtClean="0"/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    Si fa una azione predittiva e cognitiva legata al significato delle parole, non alle lettere che le compongono, attivando una intensa connessione con la memoria.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/>
              <a:t>     La memoria, nella fase di ideazione della scrittura, fornisce un contributo mettendo a disposizione parole, sintagmi, enunciati che , sula base di indizi cognitivi, recupera dalla mente e consente di predire quanto si va a scrivere.</a:t>
            </a:r>
          </a:p>
          <a:p>
            <a:pPr>
              <a:buNone/>
            </a:pPr>
            <a:endParaRPr lang="it-IT" sz="2400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Scrittura  predittiva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it-IT" dirty="0" smtClean="0"/>
              <a:t>Si sceglie una parola tra le tante (</a:t>
            </a:r>
            <a:r>
              <a:rPr lang="it-IT" i="1" dirty="0" smtClean="0"/>
              <a:t>selezione</a:t>
            </a:r>
            <a:r>
              <a:rPr lang="it-IT" dirty="0" smtClean="0"/>
              <a:t>) e nell’intreccio con le altre del messaggio (</a:t>
            </a:r>
            <a:r>
              <a:rPr lang="it-IT" i="1" dirty="0" smtClean="0"/>
              <a:t>combinazione</a:t>
            </a:r>
            <a:r>
              <a:rPr lang="it-IT" dirty="0" smtClean="0"/>
              <a:t>) si  aziona la natura produttiva o ricostruttiva della memoria.</a:t>
            </a:r>
          </a:p>
          <a:p>
            <a:r>
              <a:rPr lang="it-IT" dirty="0" smtClean="0"/>
              <a:t>Sono processi rapidi e automatici e distribuiti in parallelo in quanto si attivano contemporaneamente più azioni.</a:t>
            </a:r>
          </a:p>
          <a:p>
            <a:r>
              <a:rPr lang="it-IT" dirty="0" smtClean="0"/>
              <a:t>La mente processa l’indizio del messaggio orale o scritto, i primi suoni uditi, alcune lettere percepite, elementi del pensiero da scrivere, quindi evoca o prefigura rapidamente la parola già presente nel paradigma verbale individuale. Il nuovo dato viene simultaneamente confrontato con tutti i contenuti della memoria.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Letto-scrittura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dirty="0" smtClean="0"/>
              <a:t>   </a:t>
            </a:r>
            <a:r>
              <a:rPr lang="it-IT" sz="2400" dirty="0" smtClean="0"/>
              <a:t>Sono processi sinergici.</a:t>
            </a:r>
          </a:p>
          <a:p>
            <a:pPr>
              <a:buNone/>
            </a:pPr>
            <a:r>
              <a:rPr lang="it-IT" sz="2400" dirty="0" smtClean="0"/>
              <a:t>    Hanno la stessa matrice mentale e cognitiva.</a:t>
            </a:r>
          </a:p>
          <a:p>
            <a:pPr>
              <a:buNone/>
            </a:pPr>
            <a:r>
              <a:rPr lang="it-IT" dirty="0" smtClean="0"/>
              <a:t>   </a:t>
            </a:r>
            <a:r>
              <a:rPr lang="it-IT" sz="2400" dirty="0" smtClean="0"/>
              <a:t>Nella lettura e nella scrittura come nella decodifica di messaggi, la mente fissa gruppi di parole.</a:t>
            </a:r>
          </a:p>
          <a:p>
            <a:pPr>
              <a:buNone/>
            </a:pPr>
            <a:r>
              <a:rPr lang="it-IT" sz="2400" dirty="0" smtClean="0"/>
              <a:t>   I processi mentali di decodifica riservano una precedenza alla parola intera perché dotata di significato, rispetto a non parole.</a:t>
            </a:r>
          </a:p>
          <a:p>
            <a:pPr>
              <a:buNone/>
            </a:pPr>
            <a:r>
              <a:rPr lang="it-IT" sz="2400" dirty="0" smtClean="0"/>
              <a:t>    L’azione di decodifica del messaggio orale o scritto procede dalla parola intuita nella sua interezza e attraverso associazioni di parole.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1102</Words>
  <PresentationFormat>Presentazione su schermo (4:3)</PresentationFormat>
  <Paragraphs>141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Tema di Office</vt:lpstr>
      <vt:lpstr>  Università degli Studi di Macerata Facoltà di Scienze della formazione SCIENZE PEDAGOGICHE </vt:lpstr>
      <vt:lpstr>VELOCITA’ DI LETTURA </vt:lpstr>
      <vt:lpstr>INDICE DI DIFFICOLTA’ – INDICE DI VELOCITA’</vt:lpstr>
      <vt:lpstr>FISIOLOGIA DELLA SCRITTURA</vt:lpstr>
      <vt:lpstr>Tappe dell’evoluzione grafo-motoria </vt:lpstr>
      <vt:lpstr> Tappe dell’evoluzione grafo-motoria </vt:lpstr>
      <vt:lpstr>Tappe dell’evoluzione grafo-motoria </vt:lpstr>
      <vt:lpstr>Tappe dell’evoluzione grafo-motoria </vt:lpstr>
      <vt:lpstr>Tappe dell’evoluzione grafo-motoria</vt:lpstr>
      <vt:lpstr>  LISTA EVOLUTIVA DELLE COMPETENZE GRAFICHE 1 (Crispiani)   </vt:lpstr>
      <vt:lpstr>LISTA EVOLUTIVA DELLE COMPETENZE GRAFICHE 2 (Crispiani)</vt:lpstr>
      <vt:lpstr>Requisiti e competenze coinvolte</vt:lpstr>
      <vt:lpstr> Dal tracciato alla scrittura  (Ricerche di Ferreiro e Teberosky) </vt:lpstr>
      <vt:lpstr> Dal tracciato alla scrittura  (Ricerche di Ferreiro e Teberosky) </vt:lpstr>
      <vt:lpstr>Livelli di costruzione della lingua scritta dai 3 a i 5 anni</vt:lpstr>
      <vt:lpstr>Livelli di costruzione della lingua scritta dai 3 a i 5 anni</vt:lpstr>
      <vt:lpstr>Scrittura  predittiva</vt:lpstr>
      <vt:lpstr>Scrittura  predittiva</vt:lpstr>
      <vt:lpstr>Letto-scrittura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Università degli Studi di Macerata Facoltà di Scienze della formazione SCIENZE PEDAGOGICHE </dc:title>
  <dc:creator>Angela</dc:creator>
  <cp:lastModifiedBy>Angela</cp:lastModifiedBy>
  <cp:revision>8</cp:revision>
  <dcterms:created xsi:type="dcterms:W3CDTF">2010-10-25T14:47:23Z</dcterms:created>
  <dcterms:modified xsi:type="dcterms:W3CDTF">2010-10-31T09:18:46Z</dcterms:modified>
</cp:coreProperties>
</file>