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03/12/2010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03/12/2010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03/12/2010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03/12/2010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03/12/2010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03/12/2010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03/12/2010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03/12/2010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03/12/2010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03/12/2010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03/12/2010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03/12/2010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785813"/>
            <a:ext cx="7772400" cy="281463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>
              <a:defRPr/>
            </a:pPr>
            <a:r>
              <a:rPr lang="it-IT" cap="all" dirty="0" smtClean="0"/>
              <a:t/>
            </a:r>
            <a:br>
              <a:rPr lang="it-IT" cap="all" dirty="0" smtClean="0"/>
            </a:br>
            <a:r>
              <a:rPr lang="it-IT" cap="all" dirty="0"/>
              <a:t/>
            </a:r>
            <a:br>
              <a:rPr lang="it-IT" cap="all" dirty="0"/>
            </a:br>
            <a:r>
              <a:rPr lang="it-IT" sz="3100" b="1" cap="all" dirty="0"/>
              <a:t>Università degli Studi di Macerata</a:t>
            </a:r>
            <a:r>
              <a:rPr lang="it-IT" sz="3100" cap="all" dirty="0"/>
              <a:t/>
            </a:r>
            <a:br>
              <a:rPr lang="it-IT" sz="3100" cap="all" dirty="0"/>
            </a:br>
            <a:r>
              <a:rPr lang="it-IT" sz="3100" cap="all" dirty="0"/>
              <a:t>Facoltà di Scienze della </a:t>
            </a:r>
            <a:r>
              <a:rPr lang="it-IT" sz="3100" cap="all" dirty="0" smtClean="0"/>
              <a:t>formazione</a:t>
            </a:r>
            <a:r>
              <a:rPr lang="it-IT" cap="all" dirty="0"/>
              <a:t/>
            </a:r>
            <a:br>
              <a:rPr lang="it-IT" cap="all" dirty="0"/>
            </a:br>
            <a:r>
              <a:rPr lang="it-IT" b="1" dirty="0" smtClean="0">
                <a:solidFill>
                  <a:srgbClr val="FF0000"/>
                </a:solidFill>
              </a:rPr>
              <a:t>SCIENZE PEDAGOGICHE</a:t>
            </a:r>
            <a:br>
              <a:rPr lang="it-IT" b="1" dirty="0" smtClean="0">
                <a:solidFill>
                  <a:srgbClr val="FF0000"/>
                </a:solidFill>
              </a:rPr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85813" y="3886200"/>
            <a:ext cx="7643812" cy="225744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b="1" dirty="0" smtClean="0">
                <a:solidFill>
                  <a:srgbClr val="FF0000"/>
                </a:solidFill>
              </a:rPr>
              <a:t>DISTURBI  DELL’  APRRENDIMENTO </a:t>
            </a:r>
          </a:p>
          <a:p>
            <a:pPr>
              <a:defRPr/>
            </a:pPr>
            <a:r>
              <a:rPr lang="it-IT" sz="2800" b="1" dirty="0" smtClean="0">
                <a:solidFill>
                  <a:srgbClr val="002060"/>
                </a:solidFill>
              </a:rPr>
              <a:t>A.A. 2010/11 -   I SEMESTRE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it-IT" sz="2800" b="1" dirty="0" smtClean="0">
                <a:solidFill>
                  <a:schemeClr val="tx1"/>
                </a:solidFill>
              </a:rPr>
              <a:t>Dott.ssa   Angela Fiorillo</a:t>
            </a:r>
            <a:endParaRPr lang="it-IT" sz="2800" dirty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</p:txBody>
      </p:sp>
      <p:pic>
        <p:nvPicPr>
          <p:cNvPr id="2052" name="Immagine 3"/>
          <p:cNvPicPr>
            <a:picLocks noChangeAspect="1" noChangeArrowheads="1"/>
          </p:cNvPicPr>
          <p:nvPr/>
        </p:nvPicPr>
        <p:blipFill>
          <a:blip r:embed="rId2"/>
          <a:srcRect t="3404" r="71335"/>
          <a:stretch>
            <a:fillRect/>
          </a:stretch>
        </p:blipFill>
        <p:spPr bwMode="auto">
          <a:xfrm>
            <a:off x="4143372" y="857232"/>
            <a:ext cx="7175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857224" y="2714620"/>
            <a:ext cx="7429552" cy="292418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SMARRIMENTO COGNITIVO SEQUENZIALE</a:t>
            </a:r>
          </a:p>
          <a:p>
            <a:endParaRPr lang="it-IT" sz="2400" dirty="0" smtClean="0">
              <a:solidFill>
                <a:srgbClr val="FF0000"/>
              </a:solidFill>
            </a:endParaRPr>
          </a:p>
          <a:p>
            <a:r>
              <a:rPr lang="it-IT" sz="2400" dirty="0" smtClean="0">
                <a:solidFill>
                  <a:srgbClr val="FF0000"/>
                </a:solidFill>
              </a:rPr>
              <a:t>I BAMBINI CHE SI PERDONO NELLE SEQUENZE</a:t>
            </a:r>
          </a:p>
          <a:p>
            <a:endParaRPr lang="it-IT" sz="2400" dirty="0" smtClean="0">
              <a:solidFill>
                <a:schemeClr val="tx1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1643073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LA SINDROME DI JACK</a:t>
            </a:r>
            <a:endParaRPr lang="it-IT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SINDROME DI JACK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FF6600"/>
            </a:solidFill>
          </a:ln>
        </p:spPr>
        <p:txBody>
          <a:bodyPr/>
          <a:lstStyle/>
          <a:p>
            <a:pPr algn="ctr">
              <a:buNone/>
            </a:pPr>
            <a:r>
              <a:rPr lang="it-IT" sz="2400" dirty="0" smtClean="0"/>
              <a:t>SOMMARIO</a:t>
            </a:r>
          </a:p>
          <a:p>
            <a:pPr algn="ctr">
              <a:buNone/>
            </a:pPr>
            <a:endParaRPr lang="it-IT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it-IT" sz="2400" dirty="0" smtClean="0"/>
              <a:t>ORIGINI E FONTI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400" dirty="0" smtClean="0"/>
              <a:t>IL QUADRO SINDROMICO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400" dirty="0" smtClean="0"/>
              <a:t>LA DIAGNOSI/VALUTAZIONE</a:t>
            </a:r>
          </a:p>
          <a:p>
            <a:pPr marL="457200" indent="-457200">
              <a:buNone/>
            </a:pPr>
            <a:endParaRPr lang="it-IT" sz="2400" dirty="0" smtClean="0"/>
          </a:p>
          <a:p>
            <a:pPr marL="457200" indent="-457200">
              <a:buFont typeface="+mj-lt"/>
              <a:buAutoNum type="arabicPeriod"/>
            </a:pPr>
            <a:endParaRPr lang="it-IT" sz="2400" dirty="0" smtClean="0"/>
          </a:p>
          <a:p>
            <a:pPr marL="457200" indent="-457200">
              <a:buFont typeface="+mj-lt"/>
              <a:buAutoNum type="arabicPeriod"/>
            </a:pPr>
            <a:endParaRPr lang="it-IT" sz="2400" dirty="0" smtClean="0"/>
          </a:p>
          <a:p>
            <a:pPr marL="457200" indent="-457200">
              <a:buNone/>
            </a:pPr>
            <a:endParaRPr lang="it-IT" sz="2400" dirty="0" smtClean="0"/>
          </a:p>
          <a:p>
            <a:pPr algn="ctr"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SINDROME DI JACK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3399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it-IT" i="1" dirty="0" smtClean="0"/>
              <a:t>    </a:t>
            </a:r>
            <a:r>
              <a:rPr lang="it-IT" i="1" dirty="0" smtClean="0">
                <a:solidFill>
                  <a:srgbClr val="FF0000"/>
                </a:solidFill>
              </a:rPr>
              <a:t>Sindrome di Jack </a:t>
            </a:r>
            <a:r>
              <a:rPr lang="it-IT" dirty="0" smtClean="0"/>
              <a:t>(dal</a:t>
            </a:r>
            <a:r>
              <a:rPr lang="it-IT" i="1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racconto </a:t>
            </a:r>
            <a:r>
              <a:rPr lang="it-IT" i="1" dirty="0" smtClean="0"/>
              <a:t>Jack Frusciante è uscito dal gruppo</a:t>
            </a:r>
            <a:r>
              <a:rPr lang="it-IT" dirty="0" smtClean="0"/>
              <a:t>, di Enrico Brizzi)</a:t>
            </a:r>
            <a:r>
              <a:rPr lang="it-IT" i="1" dirty="0" smtClean="0">
                <a:solidFill>
                  <a:srgbClr val="FF0000"/>
                </a:solidFill>
              </a:rPr>
              <a:t>:</a:t>
            </a:r>
          </a:p>
          <a:p>
            <a:pPr algn="ctr">
              <a:buNone/>
            </a:pPr>
            <a:r>
              <a:rPr lang="it-IT" i="1" dirty="0" smtClean="0">
                <a:solidFill>
                  <a:srgbClr val="FF0000"/>
                </a:solidFill>
              </a:rPr>
              <a:t>     Disturbo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i="1" dirty="0" smtClean="0">
                <a:solidFill>
                  <a:srgbClr val="FF0000"/>
                </a:solidFill>
              </a:rPr>
              <a:t>specifico</a:t>
            </a:r>
            <a:endParaRPr lang="it-IT" dirty="0" smtClean="0"/>
          </a:p>
          <a:p>
            <a:pPr algn="ctr">
              <a:buNone/>
            </a:pPr>
            <a:r>
              <a:rPr lang="it-IT" dirty="0" smtClean="0"/>
              <a:t>o</a:t>
            </a:r>
          </a:p>
          <a:p>
            <a:pPr algn="ctr">
              <a:buNone/>
            </a:pPr>
            <a:r>
              <a:rPr lang="it-IT" dirty="0" smtClean="0"/>
              <a:t>    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i="1" dirty="0" smtClean="0">
                <a:solidFill>
                  <a:srgbClr val="FF0000"/>
                </a:solidFill>
              </a:rPr>
              <a:t>primario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</a:p>
          <a:p>
            <a:pPr algn="ctr">
              <a:buNone/>
            </a:pPr>
            <a:r>
              <a:rPr lang="it-IT" dirty="0" smtClean="0">
                <a:solidFill>
                  <a:srgbClr val="FF0000"/>
                </a:solidFill>
              </a:rPr>
              <a:t>     </a:t>
            </a:r>
            <a:r>
              <a:rPr lang="it-IT" i="1" dirty="0" smtClean="0">
                <a:solidFill>
                  <a:srgbClr val="FF0000"/>
                </a:solidFill>
              </a:rPr>
              <a:t>essenziale</a:t>
            </a:r>
            <a:endParaRPr lang="it-IT" dirty="0" smtClean="0"/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SINDROME DI JACK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Ambito:</a:t>
            </a:r>
          </a:p>
          <a:p>
            <a:pPr>
              <a:buNone/>
            </a:pPr>
            <a:r>
              <a:rPr lang="it-IT" sz="2400" dirty="0" smtClean="0"/>
              <a:t>     </a:t>
            </a:r>
            <a:r>
              <a:rPr lang="it-IT" sz="2400" i="1" dirty="0" smtClean="0"/>
              <a:t>Pratica clinica  </a:t>
            </a:r>
            <a:r>
              <a:rPr lang="it-IT" sz="2400" dirty="0" smtClean="0"/>
              <a:t>di educatori,  insegnanti,  genitori e professionisti del comportamento umano.</a:t>
            </a:r>
          </a:p>
          <a:p>
            <a:pPr>
              <a:buNone/>
            </a:pPr>
            <a:endParaRPr lang="it-IT" sz="2400" dirty="0" smtClean="0"/>
          </a:p>
          <a:p>
            <a:pPr algn="ctr">
              <a:buNone/>
            </a:pPr>
            <a:r>
              <a:rPr lang="it-IT" sz="2400" dirty="0" smtClean="0"/>
              <a:t>   Scenario di pertinenze :</a:t>
            </a:r>
          </a:p>
          <a:p>
            <a:pPr>
              <a:buNone/>
            </a:pPr>
            <a:r>
              <a:rPr lang="it-IT" sz="2400" dirty="0" smtClean="0"/>
              <a:t>  “Pedagogia popolare”  di J.Bruner</a:t>
            </a:r>
          </a:p>
          <a:p>
            <a:pPr>
              <a:buNone/>
            </a:pPr>
            <a:r>
              <a:rPr lang="it-IT" sz="2400" dirty="0" smtClean="0"/>
              <a:t>   “Didattica popolare” di P. Crispiani. </a:t>
            </a:r>
          </a:p>
          <a:p>
            <a:pPr>
              <a:buNone/>
            </a:pPr>
            <a:r>
              <a:rPr lang="it-IT" sz="2400" dirty="0" smtClean="0"/>
              <a:t>	</a:t>
            </a:r>
          </a:p>
          <a:p>
            <a:pPr>
              <a:buNone/>
            </a:pPr>
            <a:r>
              <a:rPr lang="it-IT" sz="2000" dirty="0" smtClean="0"/>
              <a:t>J. Bruner</a:t>
            </a:r>
            <a:r>
              <a:rPr lang="it-IT" sz="2000" i="1" dirty="0" smtClean="0"/>
              <a:t>, La cultura dell’educazione</a:t>
            </a:r>
            <a:r>
              <a:rPr lang="it-IT" sz="2000" dirty="0" smtClean="0"/>
              <a:t>, Harvard 1996, Feltrinelli, Milano 1997.</a:t>
            </a:r>
          </a:p>
          <a:p>
            <a:pPr>
              <a:buNone/>
            </a:pPr>
            <a:r>
              <a:rPr lang="it-IT" sz="2000" dirty="0" smtClean="0"/>
              <a:t>  P. Crispiani</a:t>
            </a:r>
            <a:r>
              <a:rPr lang="it-IT" sz="2000" i="1" dirty="0" smtClean="0"/>
              <a:t>, Didattica cognitivista</a:t>
            </a:r>
            <a:r>
              <a:rPr lang="it-IT" sz="2000" dirty="0" smtClean="0"/>
              <a:t>, Armando, Roma 2004.</a:t>
            </a:r>
          </a:p>
          <a:p>
            <a:endParaRPr lang="it-IT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SINDROME DI JACK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it-IT" dirty="0" smtClean="0">
                <a:solidFill>
                  <a:srgbClr val="FF0000"/>
                </a:solidFill>
              </a:rPr>
              <a:t>OPZIONI EPISTTEMOLOGICHE</a:t>
            </a:r>
          </a:p>
          <a:p>
            <a:pPr>
              <a:buNone/>
            </a:pPr>
            <a:r>
              <a:rPr lang="it-IT" i="1" dirty="0" smtClean="0"/>
              <a:t>    </a:t>
            </a:r>
            <a:r>
              <a:rPr lang="it-IT" i="1" dirty="0" smtClean="0">
                <a:solidFill>
                  <a:srgbClr val="FF0000"/>
                </a:solidFill>
              </a:rPr>
              <a:t> Clinicità</a:t>
            </a:r>
            <a:r>
              <a:rPr lang="it-IT" dirty="0" smtClean="0">
                <a:solidFill>
                  <a:srgbClr val="FF0000"/>
                </a:solidFill>
              </a:rPr>
              <a:t>:</a:t>
            </a:r>
          </a:p>
          <a:p>
            <a:pPr>
              <a:buNone/>
            </a:pPr>
            <a:r>
              <a:rPr lang="it-IT" dirty="0" smtClean="0">
                <a:solidFill>
                  <a:srgbClr val="FF0000"/>
                </a:solidFill>
              </a:rPr>
              <a:t>   </a:t>
            </a:r>
            <a:r>
              <a:rPr lang="it-IT" dirty="0" smtClean="0"/>
              <a:t>  Modalità di  lavoro connotata dagli attributi di:</a:t>
            </a:r>
          </a:p>
          <a:p>
            <a:pPr>
              <a:buFont typeface="Wingdings" pitchFamily="2" charset="2"/>
              <a:buChar char="v"/>
            </a:pPr>
            <a:r>
              <a:rPr lang="it-IT" dirty="0" smtClean="0"/>
              <a:t>   sensibilità alla </a:t>
            </a:r>
            <a:r>
              <a:rPr lang="it-IT" i="1" dirty="0" smtClean="0"/>
              <a:t>individualità</a:t>
            </a:r>
            <a:r>
              <a:rPr lang="it-IT" dirty="0" smtClean="0"/>
              <a:t> dei casi,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it-IT" dirty="0" smtClean="0"/>
              <a:t> natura </a:t>
            </a:r>
            <a:r>
              <a:rPr lang="it-IT" i="1" dirty="0" smtClean="0"/>
              <a:t>empirica</a:t>
            </a:r>
            <a:r>
              <a:rPr lang="it-IT" dirty="0" smtClean="0"/>
              <a:t> delle rilevazioni,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it-IT" dirty="0" smtClean="0"/>
              <a:t>vocazionale </a:t>
            </a:r>
            <a:r>
              <a:rPr lang="it-IT" i="1" dirty="0" smtClean="0"/>
              <a:t>ecologia</a:t>
            </a:r>
            <a:r>
              <a:rPr lang="it-IT" dirty="0" smtClean="0"/>
              <a:t> del globale approccio ai casi.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it-IT" dirty="0" smtClean="0"/>
              <a:t> specificità delle situazioni valorizzazione della singolarità o eccezionalità (legge dei </a:t>
            </a:r>
            <a:r>
              <a:rPr lang="it-IT" i="1" dirty="0" smtClean="0"/>
              <a:t>piccoli numeri</a:t>
            </a:r>
            <a:r>
              <a:rPr lang="it-IT" dirty="0" smtClean="0"/>
              <a:t>)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it-IT" dirty="0" smtClean="0"/>
              <a:t>Non generalizzazione delle regolarità o tendenze generali (legge dei </a:t>
            </a:r>
            <a:r>
              <a:rPr lang="it-IT" i="1" dirty="0" smtClean="0"/>
              <a:t>grandi numeri</a:t>
            </a:r>
            <a:r>
              <a:rPr lang="it-IT" dirty="0" smtClean="0"/>
              <a:t>).</a:t>
            </a:r>
          </a:p>
          <a:p>
            <a:pPr>
              <a:buNone/>
            </a:pPr>
            <a:r>
              <a:rPr lang="it-IT" sz="2900" dirty="0" smtClean="0"/>
              <a:t>P. Crispiani, </a:t>
            </a:r>
            <a:r>
              <a:rPr lang="it-IT" sz="2900" i="1" dirty="0" smtClean="0"/>
              <a:t>Pedagogia clinica, </a:t>
            </a:r>
            <a:r>
              <a:rPr lang="it-IT" sz="2900" dirty="0" smtClean="0"/>
              <a:t>Junior, Bergamo 2001.</a:t>
            </a:r>
          </a:p>
          <a:p>
            <a:pPr>
              <a:buNone/>
            </a:pPr>
            <a:r>
              <a:rPr lang="it-IT" sz="2900" dirty="0" smtClean="0"/>
              <a:t>Cfr. Stengers I., </a:t>
            </a:r>
            <a:r>
              <a:rPr lang="it-IT" sz="2900" i="1" dirty="0" smtClean="0"/>
              <a:t>“Perché non può esserci un paradigma della complessità”</a:t>
            </a:r>
            <a:r>
              <a:rPr lang="it-IT" sz="2900" dirty="0" smtClean="0"/>
              <a:t>, in Bocchi G.-Ceruti M., </a:t>
            </a:r>
            <a:r>
              <a:rPr lang="it-IT" sz="2900" i="1" dirty="0" smtClean="0"/>
              <a:t>La sfida della complessità</a:t>
            </a:r>
            <a:r>
              <a:rPr lang="it-IT" sz="2900" dirty="0" smtClean="0"/>
              <a:t>, Feltrinelli, Milano 1985, pp. 61-83.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SINDROME DI JACK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FFFF0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      </a:t>
            </a:r>
            <a:r>
              <a:rPr lang="it-IT" sz="2400" dirty="0" smtClean="0">
                <a:solidFill>
                  <a:srgbClr val="FF0000"/>
                </a:solidFill>
              </a:rPr>
              <a:t>T</a:t>
            </a:r>
            <a:r>
              <a:rPr lang="it-IT" sz="2400" i="1" dirty="0" smtClean="0">
                <a:solidFill>
                  <a:srgbClr val="FF0000"/>
                </a:solidFill>
              </a:rPr>
              <a:t>ransdisciplinarità</a:t>
            </a:r>
            <a:r>
              <a:rPr lang="it-IT" sz="2400" dirty="0" smtClean="0"/>
              <a:t>:</a:t>
            </a:r>
          </a:p>
          <a:p>
            <a:pPr>
              <a:buNone/>
            </a:pPr>
            <a:r>
              <a:rPr lang="it-IT" sz="2400" dirty="0" smtClean="0"/>
              <a:t>     (Paradigma epistemologico avanzato principalmente da E.Morin )</a:t>
            </a:r>
          </a:p>
          <a:p>
            <a:pPr>
              <a:buNone/>
            </a:pPr>
            <a:r>
              <a:rPr lang="it-IT" sz="2400" dirty="0" smtClean="0"/>
              <a:t>     Assetto delle relazioni disciplinari connotato da deboli confini e da fasce di sovrapposizione tra i saperi,  tra analisi e quadri concettuali di natura neurobiologica, neuromotoria, neurolinguistica, pedagogica, psicologica, ecc.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000" dirty="0" smtClean="0"/>
              <a:t>E. Morin, </a:t>
            </a:r>
            <a:r>
              <a:rPr lang="it-IT" sz="2000" i="1" dirty="0" smtClean="0"/>
              <a:t>La testa ben fatta</a:t>
            </a:r>
            <a:r>
              <a:rPr lang="it-IT" sz="2000" dirty="0" smtClean="0"/>
              <a:t>, Seuil 1999, Cortina, Milano 2000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SINDROME DI JACK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i="1" dirty="0" smtClean="0">
                <a:solidFill>
                  <a:srgbClr val="FF0000"/>
                </a:solidFill>
              </a:rPr>
              <a:t>     Studi di caso</a:t>
            </a:r>
          </a:p>
          <a:p>
            <a:pPr>
              <a:buNone/>
            </a:pPr>
            <a:r>
              <a:rPr lang="it-IT" sz="2400" i="1" dirty="0" smtClean="0"/>
              <a:t>   </a:t>
            </a:r>
            <a:r>
              <a:rPr lang="it-IT" sz="2400" dirty="0" smtClean="0"/>
              <a:t>  Condotti come osservazione e valutazione globale sia sincronica che diacronica dello stato funzionale di oltre trecento soggetti in età scolastica (da 5 a 18 anni), analizzati singolarmente.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     Grande quantità di </a:t>
            </a:r>
            <a:r>
              <a:rPr lang="it-IT" sz="2400" i="1" dirty="0" smtClean="0"/>
              <a:t>esperienze osservative</a:t>
            </a:r>
            <a:r>
              <a:rPr lang="it-IT" sz="2400" dirty="0" smtClean="0"/>
              <a:t> </a:t>
            </a:r>
            <a:r>
              <a:rPr lang="it-IT" sz="2400" i="1" dirty="0" smtClean="0"/>
              <a:t>più massive</a:t>
            </a:r>
            <a:r>
              <a:rPr lang="it-IT" sz="2400" dirty="0" smtClean="0"/>
              <a:t> condotte nelle scuole e nelle sedi formative anche di adulti.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SINDROME DI JACK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     </a:t>
            </a:r>
            <a:r>
              <a:rPr lang="it-IT" sz="2400" i="1" dirty="0" smtClean="0">
                <a:solidFill>
                  <a:srgbClr val="FF0000"/>
                </a:solidFill>
              </a:rPr>
              <a:t>Attenzione ai fenomeni qualitativi</a:t>
            </a:r>
          </a:p>
          <a:p>
            <a:pPr algn="ctr">
              <a:buNone/>
            </a:pPr>
            <a:r>
              <a:rPr lang="it-IT" sz="2400" i="1" dirty="0" smtClean="0">
                <a:solidFill>
                  <a:srgbClr val="FF0000"/>
                </a:solidFill>
              </a:rPr>
              <a:t>  e</a:t>
            </a:r>
          </a:p>
          <a:p>
            <a:pPr algn="ctr">
              <a:buNone/>
            </a:pPr>
            <a:r>
              <a:rPr lang="it-IT" sz="2400" dirty="0" smtClean="0"/>
              <a:t>     </a:t>
            </a:r>
            <a:r>
              <a:rPr lang="it-IT" sz="2400" i="1" dirty="0" smtClean="0">
                <a:solidFill>
                  <a:srgbClr val="FF0000"/>
                </a:solidFill>
              </a:rPr>
              <a:t>Assunzione di procedure qualitative di analisi </a:t>
            </a:r>
            <a:r>
              <a:rPr lang="it-IT" sz="2400" i="1" dirty="0" smtClean="0"/>
              <a:t>(</a:t>
            </a:r>
            <a:r>
              <a:rPr lang="it-IT" sz="2400" dirty="0" smtClean="0"/>
              <a:t>narrative, descrittive, comparative anziché indagini di natura quantitativa, misurativa o psicometrica) </a:t>
            </a:r>
          </a:p>
          <a:p>
            <a:pPr>
              <a:buNone/>
            </a:pPr>
            <a:endParaRPr lang="it-IT" sz="2400" i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it-IT" sz="2400" i="1" dirty="0" smtClean="0">
                <a:solidFill>
                  <a:srgbClr val="FF0000"/>
                </a:solidFill>
              </a:rPr>
              <a:t>     diversità</a:t>
            </a:r>
            <a:r>
              <a:rPr lang="it-IT" sz="2400" dirty="0" smtClean="0">
                <a:solidFill>
                  <a:srgbClr val="FF0000"/>
                </a:solidFill>
              </a:rPr>
              <a:t> </a:t>
            </a:r>
            <a:r>
              <a:rPr lang="it-IT" sz="2400" dirty="0" smtClean="0"/>
              <a:t>più che  </a:t>
            </a:r>
            <a:r>
              <a:rPr lang="it-IT" sz="2400" i="1" dirty="0" smtClean="0"/>
              <a:t>minorità</a:t>
            </a:r>
            <a:endParaRPr lang="it-IT" sz="2400" dirty="0" smtClean="0"/>
          </a:p>
          <a:p>
            <a:pPr>
              <a:buNone/>
            </a:pPr>
            <a:endParaRPr lang="it-IT" sz="2400" dirty="0" smtClean="0"/>
          </a:p>
          <a:p>
            <a:pPr algn="ctr">
              <a:buNone/>
            </a:pPr>
            <a:r>
              <a:rPr lang="it-IT" sz="2400" dirty="0" smtClean="0"/>
              <a:t>    categoria del </a:t>
            </a:r>
            <a:r>
              <a:rPr lang="it-IT" sz="2400" i="1" dirty="0" smtClean="0">
                <a:solidFill>
                  <a:srgbClr val="FF0000"/>
                </a:solidFill>
              </a:rPr>
              <a:t>disordine funzionale</a:t>
            </a:r>
            <a:r>
              <a:rPr lang="it-IT" sz="2400" dirty="0" smtClean="0">
                <a:solidFill>
                  <a:srgbClr val="FF0000"/>
                </a:solidFill>
              </a:rPr>
              <a:t> </a:t>
            </a:r>
            <a:r>
              <a:rPr lang="it-IT" sz="2400" dirty="0" smtClean="0"/>
              <a:t>più che del </a:t>
            </a:r>
            <a:r>
              <a:rPr lang="it-IT" sz="2400" i="1" dirty="0" smtClean="0"/>
              <a:t>deficit</a:t>
            </a:r>
            <a:r>
              <a:rPr lang="it-IT" sz="2400" dirty="0" smtClean="0"/>
              <a:t> 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SINDROME DI JACK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00B050"/>
            </a:solidFill>
          </a:ln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it-IT" dirty="0" smtClean="0">
                <a:solidFill>
                  <a:srgbClr val="FF0000"/>
                </a:solidFill>
              </a:rPr>
              <a:t>Indicatori epistemologici</a:t>
            </a:r>
          </a:p>
          <a:p>
            <a:pPr lvl="1">
              <a:buFont typeface="Wingdings" pitchFamily="2" charset="2"/>
              <a:buChar char="§"/>
            </a:pPr>
            <a:r>
              <a:rPr lang="it-IT" dirty="0" smtClean="0"/>
              <a:t>clinicità;</a:t>
            </a:r>
          </a:p>
          <a:p>
            <a:pPr lvl="1">
              <a:buFont typeface="Wingdings" pitchFamily="2" charset="2"/>
              <a:buChar char="§"/>
            </a:pPr>
            <a:r>
              <a:rPr lang="it-IT" dirty="0" smtClean="0"/>
              <a:t>individualità;</a:t>
            </a:r>
          </a:p>
          <a:p>
            <a:pPr lvl="1">
              <a:buFont typeface="Wingdings" pitchFamily="2" charset="2"/>
              <a:buChar char="§"/>
            </a:pPr>
            <a:r>
              <a:rPr lang="it-IT" dirty="0" smtClean="0"/>
              <a:t>empiricità;</a:t>
            </a:r>
          </a:p>
          <a:p>
            <a:pPr lvl="1">
              <a:buFont typeface="Wingdings" pitchFamily="2" charset="2"/>
              <a:buChar char="§"/>
            </a:pPr>
            <a:r>
              <a:rPr lang="it-IT" dirty="0" smtClean="0"/>
              <a:t>quotidianità;</a:t>
            </a:r>
          </a:p>
          <a:p>
            <a:pPr lvl="1">
              <a:buFont typeface="Wingdings" pitchFamily="2" charset="2"/>
              <a:buChar char="§"/>
            </a:pPr>
            <a:r>
              <a:rPr lang="it-IT" dirty="0" smtClean="0"/>
              <a:t>ecologia;</a:t>
            </a:r>
          </a:p>
          <a:p>
            <a:pPr lvl="1">
              <a:buFont typeface="Wingdings" pitchFamily="2" charset="2"/>
              <a:buChar char="§"/>
            </a:pPr>
            <a:r>
              <a:rPr lang="it-IT" dirty="0" smtClean="0"/>
              <a:t>longitudinalità</a:t>
            </a:r>
          </a:p>
          <a:p>
            <a:pPr lvl="1">
              <a:buFont typeface="Wingdings" pitchFamily="2" charset="2"/>
              <a:buChar char="§"/>
            </a:pPr>
            <a:r>
              <a:rPr lang="it-IT" dirty="0" smtClean="0"/>
              <a:t>transdisciplinarità;</a:t>
            </a:r>
          </a:p>
          <a:p>
            <a:pPr lvl="1">
              <a:buFont typeface="Wingdings" pitchFamily="2" charset="2"/>
              <a:buChar char="§"/>
            </a:pPr>
            <a:r>
              <a:rPr lang="it-IT" dirty="0" smtClean="0"/>
              <a:t>studi di caso;</a:t>
            </a:r>
          </a:p>
          <a:p>
            <a:pPr lvl="1">
              <a:buFont typeface="Wingdings" pitchFamily="2" charset="2"/>
              <a:buChar char="§"/>
            </a:pPr>
            <a:r>
              <a:rPr lang="it-IT" dirty="0" smtClean="0"/>
              <a:t>massive esperienze osservative;</a:t>
            </a:r>
          </a:p>
          <a:p>
            <a:pPr lvl="1">
              <a:buFont typeface="Wingdings" pitchFamily="2" charset="2"/>
              <a:buChar char="§"/>
            </a:pPr>
            <a:r>
              <a:rPr lang="it-IT" dirty="0" smtClean="0"/>
              <a:t>confrontazione scientifica;</a:t>
            </a:r>
          </a:p>
          <a:p>
            <a:pPr lvl="1">
              <a:buFont typeface="Wingdings" pitchFamily="2" charset="2"/>
              <a:buChar char="§"/>
            </a:pPr>
            <a:r>
              <a:rPr lang="it-IT" dirty="0" smtClean="0"/>
              <a:t>riferimento ai fenomeni qualitativi;</a:t>
            </a:r>
          </a:p>
          <a:p>
            <a:pPr lvl="1">
              <a:buFont typeface="Wingdings" pitchFamily="2" charset="2"/>
              <a:buChar char="§"/>
            </a:pPr>
            <a:r>
              <a:rPr lang="it-IT" dirty="0" smtClean="0"/>
              <a:t>ricorso a procedure qualitative.</a:t>
            </a:r>
          </a:p>
          <a:p>
            <a:pPr>
              <a:buFont typeface="Wingdings" pitchFamily="2" charset="2"/>
              <a:buChar char="§"/>
            </a:pPr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SINDROME DI JACK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000660"/>
          </a:xfrm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FONTI</a:t>
            </a:r>
          </a:p>
          <a:p>
            <a:pPr lvl="0"/>
            <a:r>
              <a:rPr lang="it-IT" sz="2400" dirty="0" smtClean="0"/>
              <a:t>Prolungate osservazioni cliniche</a:t>
            </a:r>
          </a:p>
          <a:p>
            <a:pPr lvl="0"/>
            <a:r>
              <a:rPr lang="it-IT" sz="2400" dirty="0" smtClean="0"/>
              <a:t>Informazioni riferite da genitori ed insegnanti.</a:t>
            </a:r>
          </a:p>
          <a:p>
            <a:pPr lvl="0"/>
            <a:r>
              <a:rPr lang="it-IT" sz="2400" dirty="0" smtClean="0"/>
              <a:t>Studi di casi.</a:t>
            </a:r>
          </a:p>
          <a:p>
            <a:pPr lvl="0"/>
            <a:r>
              <a:rPr lang="it-IT" sz="2400" dirty="0" smtClean="0"/>
              <a:t>Ricerche scientifiche di settore sui processi psichici connessi alle funzioni esecutive.</a:t>
            </a:r>
          </a:p>
          <a:p>
            <a:pPr lvl="0"/>
            <a:r>
              <a:rPr lang="it-IT" sz="2400" dirty="0" smtClean="0"/>
              <a:t>Elaborazione comparativa di riscontri sindromici con alcune condizioni patologiche  (ritardo mentale, autismo , altre forme di disturbo generalizzato dello sviluppo, patologie neuro-motorie, afasia ed altre logopatie, condizioni di disordine funzionale: Disturbi specifici di apprendimento (DSA),Disturbo di attenzione ed iperattività (ADHD).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SINDROME DI JACK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336600"/>
            </a:solidFill>
          </a:ln>
        </p:spPr>
        <p:txBody>
          <a:bodyPr>
            <a:normAutofit fontScale="70000" lnSpcReduction="20000"/>
          </a:bodyPr>
          <a:lstStyle/>
          <a:p>
            <a:pPr lvl="0"/>
            <a:r>
              <a:rPr lang="it-IT" dirty="0" smtClean="0"/>
              <a:t>Studi sul cervello e sulla mente, di natura neurobiologica, neuropsicologica.</a:t>
            </a:r>
          </a:p>
          <a:p>
            <a:pPr lvl="0"/>
            <a:r>
              <a:rPr lang="it-IT" dirty="0" smtClean="0"/>
              <a:t>Studi e ricerche sui processi mentali della lettura, della scrittura, del calcolo e della risoluzione dei problemi matematici unitamente ai lavori sulle loro difficoltà, definite come Disturbi Specifici di Apprendimento.</a:t>
            </a:r>
          </a:p>
          <a:p>
            <a:pPr lvl="0"/>
            <a:r>
              <a:rPr lang="it-IT" dirty="0" smtClean="0"/>
              <a:t>Contributi in materia di neuromotricità, neurolinguistica, teorie della letto-scrittura, con particolare attenzione all’area delle condizioni, non stabilmente definite (lesioni cerebrali minime, danno cerebrale minimo, disfunzioni cerebrali minime, ecc.), dei disordini neurologici a carico dei circuiti neurali (schemi, moduli, cablaggi, mappe).</a:t>
            </a:r>
          </a:p>
          <a:p>
            <a:r>
              <a:rPr lang="it-IT" dirty="0" smtClean="0"/>
              <a:t>Studi sulla musica e sulle pratiche musicali dal punto di vista funzionale e neurolopsicologico.</a:t>
            </a:r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SINDROME DI JACK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336600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2400" i="1" dirty="0" smtClean="0"/>
              <a:t>     </a:t>
            </a:r>
            <a:r>
              <a:rPr lang="it-IT" sz="2800" i="1" dirty="0" smtClean="0">
                <a:solidFill>
                  <a:srgbClr val="FF0000"/>
                </a:solidFill>
              </a:rPr>
              <a:t>Trivio scientifico</a:t>
            </a:r>
            <a:r>
              <a:rPr lang="it-IT" sz="2800" dirty="0" smtClean="0">
                <a:solidFill>
                  <a:srgbClr val="FF0000"/>
                </a:solidFill>
              </a:rPr>
              <a:t> </a:t>
            </a:r>
          </a:p>
          <a:p>
            <a:pPr algn="ctr">
              <a:buNone/>
            </a:pPr>
            <a:r>
              <a:rPr lang="it-IT" sz="2400" dirty="0" smtClean="0"/>
              <a:t>di</a:t>
            </a:r>
          </a:p>
          <a:p>
            <a:pPr algn="ctr">
              <a:buNone/>
            </a:pPr>
            <a:r>
              <a:rPr lang="it-IT" sz="2400" dirty="0" smtClean="0"/>
              <a:t>      3 Funzioni elevatamente solidali: </a:t>
            </a:r>
          </a:p>
          <a:p>
            <a:pPr>
              <a:buNone/>
            </a:pPr>
            <a:endParaRPr lang="it-IT" sz="2400" dirty="0" smtClean="0"/>
          </a:p>
          <a:p>
            <a:pPr algn="ctr">
              <a:buNone/>
            </a:pPr>
            <a:r>
              <a:rPr lang="it-IT" sz="2400" dirty="0" smtClean="0">
                <a:solidFill>
                  <a:srgbClr val="0070C0"/>
                </a:solidFill>
              </a:rPr>
              <a:t>   la motricità</a:t>
            </a:r>
          </a:p>
          <a:p>
            <a:pPr algn="ctr">
              <a:buNone/>
            </a:pPr>
            <a:r>
              <a:rPr lang="it-IT" sz="2400" dirty="0" smtClean="0">
                <a:solidFill>
                  <a:srgbClr val="0070C0"/>
                </a:solidFill>
              </a:rPr>
              <a:t> la lateralità</a:t>
            </a:r>
          </a:p>
          <a:p>
            <a:pPr algn="ctr">
              <a:buNone/>
            </a:pPr>
            <a:r>
              <a:rPr lang="it-IT" sz="2400" dirty="0" smtClean="0">
                <a:solidFill>
                  <a:srgbClr val="0070C0"/>
                </a:solidFill>
              </a:rPr>
              <a:t>il linguaggio</a:t>
            </a:r>
            <a:endParaRPr lang="it-IT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SINDROME DI JACK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00066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r>
              <a:rPr lang="it-IT" b="1" dirty="0" smtClean="0"/>
              <a:t>Funzioni esecutive</a:t>
            </a:r>
            <a:r>
              <a:rPr lang="it-IT" dirty="0" smtClean="0"/>
              <a:t> - Processi di ideazione, attivazione, controllo e coordinazione dell’agire umano intenzionale e del funzionamento del sistema cognitivo, si esplicano fondamentalmente nella regolazione delle funzioni umane (motorie, percettive, emotive, motivazionali, comunicative, intellettive, linguistiche, relazionali, operative) e delle relative congiunzioni/sinestesie, rendendo possibile l’esercizio dell’intenzionalità, la risoluzione di problemi, la qualità dell’agire, ecc. e, in generale, l’adattamento. Le funzioni esecutive, che si distinguono dalle condotte automatiche e da quelle ripetitive o imitative, sono pertanto capaci di:</a:t>
            </a:r>
          </a:p>
          <a:p>
            <a:pPr lvl="0"/>
            <a:r>
              <a:rPr lang="it-IT" dirty="0" smtClean="0"/>
              <a:t>formulare mentalmente piani d’azione;</a:t>
            </a:r>
          </a:p>
          <a:p>
            <a:pPr lvl="0"/>
            <a:r>
              <a:rPr lang="it-IT" dirty="0" smtClean="0"/>
              <a:t>organizzare e coordinare azioni intenzionali;</a:t>
            </a:r>
          </a:p>
          <a:p>
            <a:pPr lvl="0"/>
            <a:r>
              <a:rPr lang="it-IT" dirty="0" smtClean="0"/>
              <a:t>coordinare l’esecuzione simultanea di più funzioni (sinestesie percettiva-motoria, motoria-linguistica, ideativa-motoria, ecc.),</a:t>
            </a:r>
          </a:p>
          <a:p>
            <a:pPr lvl="0"/>
            <a:r>
              <a:rPr lang="it-IT" dirty="0" smtClean="0"/>
              <a:t>inibire reazioni impulsive;</a:t>
            </a:r>
          </a:p>
          <a:p>
            <a:pPr lvl="0"/>
            <a:r>
              <a:rPr lang="it-IT" dirty="0" smtClean="0"/>
              <a:t>spostare e mantenere l’attenzione;</a:t>
            </a:r>
          </a:p>
          <a:p>
            <a:pPr lvl="0"/>
            <a:r>
              <a:rPr lang="it-IT" dirty="0" smtClean="0"/>
              <a:t>attivare la memoria di lavoro;</a:t>
            </a:r>
          </a:p>
          <a:p>
            <a:pPr lvl="0"/>
            <a:r>
              <a:rPr lang="it-IT" dirty="0" smtClean="0"/>
              <a:t>garantire la sequenzialità delle azioni;</a:t>
            </a:r>
          </a:p>
          <a:p>
            <a:pPr lvl="0"/>
            <a:r>
              <a:rPr lang="it-IT" dirty="0" smtClean="0"/>
              <a:t>garantire l’adattabilità delle azioni ai contesti e le relazioni parte-tutto;</a:t>
            </a:r>
          </a:p>
          <a:p>
            <a:pPr lvl="0"/>
            <a:r>
              <a:rPr lang="it-IT" dirty="0" smtClean="0"/>
              <a:t>monitorare, valutare ed autoregolare il proprio comportamento;</a:t>
            </a:r>
          </a:p>
          <a:p>
            <a:pPr lvl="0"/>
            <a:r>
              <a:rPr lang="it-IT" dirty="0" smtClean="0"/>
              <a:t>generare nuove strategie.</a:t>
            </a:r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SINDROME DI JACK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it-IT" sz="2800" dirty="0" smtClean="0">
                <a:solidFill>
                  <a:srgbClr val="0070C0"/>
                </a:solidFill>
              </a:rPr>
              <a:t>IL QUADRO SINDROMICO</a:t>
            </a:r>
          </a:p>
          <a:p>
            <a:pPr algn="ctr">
              <a:buNone/>
            </a:pPr>
            <a:r>
              <a:rPr lang="it-IT" sz="2400" i="1" dirty="0" smtClean="0">
                <a:solidFill>
                  <a:srgbClr val="FF0000"/>
                </a:solidFill>
              </a:rPr>
              <a:t> Smarrimento cognitivo:</a:t>
            </a:r>
          </a:p>
          <a:p>
            <a:pPr algn="ctr">
              <a:buNone/>
            </a:pPr>
            <a:r>
              <a:rPr lang="it-IT" sz="2400" i="1" dirty="0" smtClean="0"/>
              <a:t>     </a:t>
            </a:r>
            <a:r>
              <a:rPr lang="it-IT" sz="2400" i="1" dirty="0" smtClean="0">
                <a:solidFill>
                  <a:srgbClr val="002060"/>
                </a:solidFill>
              </a:rPr>
              <a:t>Discontinuità esecutiva</a:t>
            </a:r>
            <a:r>
              <a:rPr lang="it-IT" sz="2400" dirty="0" smtClean="0">
                <a:solidFill>
                  <a:srgbClr val="002060"/>
                </a:solidFill>
              </a:rPr>
              <a:t> </a:t>
            </a:r>
          </a:p>
          <a:p>
            <a:pPr algn="ctr">
              <a:buNone/>
            </a:pPr>
            <a:r>
              <a:rPr lang="it-IT" sz="2400" i="1" dirty="0" smtClean="0"/>
              <a:t>e</a:t>
            </a:r>
          </a:p>
          <a:p>
            <a:pPr>
              <a:buNone/>
            </a:pPr>
            <a:r>
              <a:rPr lang="it-IT" sz="2400" i="1" dirty="0" smtClean="0"/>
              <a:t>     </a:t>
            </a:r>
            <a:r>
              <a:rPr lang="it-IT" sz="2400" i="1" dirty="0" smtClean="0">
                <a:solidFill>
                  <a:srgbClr val="002060"/>
                </a:solidFill>
              </a:rPr>
              <a:t>Insufficiente coordinamento dell’agire</a:t>
            </a:r>
            <a:r>
              <a:rPr lang="it-IT" sz="2400" dirty="0" smtClean="0"/>
              <a:t>, cui conseguono interruzioni dell’attenzione nelle più svariate situazioni.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     Il soggetto tende a </a:t>
            </a:r>
            <a:r>
              <a:rPr lang="it-IT" sz="2400" i="1" dirty="0" smtClean="0"/>
              <a:t>disperdere la concentrazione </a:t>
            </a:r>
            <a:r>
              <a:rPr lang="it-IT" sz="2400" dirty="0" smtClean="0"/>
              <a:t>,</a:t>
            </a:r>
          </a:p>
          <a:p>
            <a:pPr>
              <a:buNone/>
            </a:pPr>
            <a:r>
              <a:rPr lang="it-IT" sz="2400" dirty="0" smtClean="0"/>
              <a:t>    “esce dalla situazione”, soprattutto quando gli si parla a lungo, o tende a </a:t>
            </a:r>
            <a:r>
              <a:rPr lang="it-IT" sz="2400" i="1" dirty="0" smtClean="0"/>
              <a:t>perdere coordinamento e sequenzialità </a:t>
            </a:r>
            <a:r>
              <a:rPr lang="it-IT" sz="2400" dirty="0" smtClean="0"/>
              <a:t>quando egli stesso parla a lungo.</a:t>
            </a:r>
            <a:endParaRPr lang="it-IT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SINDROME DI JACK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Disturbo funzionale qualitativo</a:t>
            </a:r>
          </a:p>
          <a:p>
            <a:pPr>
              <a:buNone/>
            </a:pPr>
            <a:endParaRPr lang="it-IT" sz="2400" dirty="0" smtClean="0"/>
          </a:p>
          <a:p>
            <a:pPr algn="ctr">
              <a:buNone/>
            </a:pPr>
            <a:r>
              <a:rPr lang="it-IT" sz="2400" dirty="0" smtClean="0"/>
              <a:t>  Discontinuità</a:t>
            </a:r>
          </a:p>
          <a:p>
            <a:pPr algn="ctr">
              <a:buNone/>
            </a:pPr>
            <a:r>
              <a:rPr lang="it-IT" sz="2400" dirty="0" smtClean="0"/>
              <a:t>scoordinamento dell’agire</a:t>
            </a:r>
          </a:p>
          <a:p>
            <a:pPr algn="ctr">
              <a:buNone/>
            </a:pPr>
            <a:r>
              <a:rPr lang="it-IT" sz="2400" dirty="0" smtClean="0"/>
              <a:t>perdita del senso dell’agire </a:t>
            </a:r>
          </a:p>
          <a:p>
            <a:pPr algn="ctr">
              <a:buNone/>
            </a:pPr>
            <a:r>
              <a:rPr lang="it-IT" sz="2400" dirty="0" smtClean="0"/>
              <a:t> e</a:t>
            </a:r>
          </a:p>
          <a:p>
            <a:pPr algn="ctr">
              <a:buNone/>
            </a:pPr>
            <a:r>
              <a:rPr lang="it-IT" sz="2400" dirty="0" smtClean="0"/>
              <a:t>della successione</a:t>
            </a:r>
            <a:endParaRPr lang="it-IT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FFFF0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SINDROME DI JACK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Scala ordinale  della </a:t>
            </a:r>
            <a:r>
              <a:rPr lang="it-IT" sz="2400" i="1" dirty="0" smtClean="0">
                <a:solidFill>
                  <a:srgbClr val="FF0000"/>
                </a:solidFill>
              </a:rPr>
              <a:t>partecipazione cognitiva</a:t>
            </a:r>
            <a:r>
              <a:rPr lang="it-IT" sz="2400" dirty="0" smtClean="0">
                <a:solidFill>
                  <a:srgbClr val="FF0000"/>
                </a:solidFill>
              </a:rPr>
              <a:t>:</a:t>
            </a:r>
          </a:p>
          <a:p>
            <a:pPr algn="ctr">
              <a:buNone/>
            </a:pPr>
            <a:endParaRPr lang="it-IT" sz="2400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it-IT" sz="2400" dirty="0" smtClean="0">
                <a:solidFill>
                  <a:srgbClr val="002060"/>
                </a:solidFill>
              </a:rPr>
              <a:t>Esitante	</a:t>
            </a:r>
            <a:r>
              <a:rPr lang="it-IT" sz="2400" dirty="0" smtClean="0"/>
              <a:t>	smarrimento lieve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>
                <a:solidFill>
                  <a:srgbClr val="002060"/>
                </a:solidFill>
              </a:rPr>
              <a:t>Discontinua	 </a:t>
            </a:r>
            <a:r>
              <a:rPr lang="it-IT" sz="2400" dirty="0" smtClean="0"/>
              <a:t>	smarrimento medio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>
                <a:solidFill>
                  <a:srgbClr val="002060"/>
                </a:solidFill>
              </a:rPr>
              <a:t>Disorientata</a:t>
            </a:r>
            <a:r>
              <a:rPr lang="it-IT" sz="2400" dirty="0" smtClean="0"/>
              <a:t>	smarrimento grave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>
                <a:solidFill>
                  <a:srgbClr val="002060"/>
                </a:solidFill>
              </a:rPr>
              <a:t>Inefficace	</a:t>
            </a:r>
            <a:r>
              <a:rPr lang="it-IT" sz="2400" dirty="0" smtClean="0"/>
              <a:t>	smarrimento radicale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>
                <a:solidFill>
                  <a:srgbClr val="002060"/>
                </a:solidFill>
              </a:rPr>
              <a:t>Di rifiuto </a:t>
            </a:r>
            <a:r>
              <a:rPr lang="it-IT" sz="2400" dirty="0" smtClean="0"/>
              <a:t>		smarrimento non apprezzabile </a:t>
            </a:r>
          </a:p>
          <a:p>
            <a:pPr>
              <a:buFont typeface="Wingdings" pitchFamily="2" charset="2"/>
              <a:buChar char="ü"/>
            </a:pPr>
            <a:endParaRPr lang="it-IT" sz="2400" dirty="0" smtClean="0"/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SINDROME DI JACK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    Comportamenti o condotte per “rientrare nelle situazioni”:</a:t>
            </a:r>
          </a:p>
          <a:p>
            <a:pPr>
              <a:buNone/>
            </a:pPr>
            <a:endParaRPr lang="it-IT" sz="24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it-IT" sz="2400" dirty="0" smtClean="0"/>
              <a:t>     Due grandi tendenze opposte o </a:t>
            </a:r>
            <a:r>
              <a:rPr lang="it-IT" sz="2400" i="1" dirty="0" smtClean="0">
                <a:solidFill>
                  <a:srgbClr val="FF0000"/>
                </a:solidFill>
              </a:rPr>
              <a:t>“diadi funzionali”: </a:t>
            </a:r>
          </a:p>
          <a:p>
            <a:pPr marL="457200" indent="-457200">
              <a:buFont typeface="+mj-lt"/>
              <a:buAutoNum type="arabicPeriod"/>
            </a:pPr>
            <a:r>
              <a:rPr lang="it-IT" sz="2400" dirty="0" smtClean="0"/>
              <a:t>infastidisce, diviene eccessivamente irrequieto, manifesta atteggiamenti provocatori o trasgressivi</a:t>
            </a:r>
          </a:p>
          <a:p>
            <a:pPr algn="ctr">
              <a:buNone/>
            </a:pPr>
            <a:r>
              <a:rPr lang="it-IT" sz="2400" dirty="0" smtClean="0"/>
              <a:t>O</a:t>
            </a:r>
          </a:p>
          <a:p>
            <a:pPr marL="457200" indent="-457200">
              <a:buNone/>
            </a:pPr>
            <a:r>
              <a:rPr lang="it-IT" sz="2400" dirty="0" smtClean="0"/>
              <a:t>  2.  appare distaccato, immobile, “fisso”  o “perso nel vuoto”, “incantato”ed assente dal contesto.</a:t>
            </a:r>
            <a:endParaRPr lang="it-IT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INDICATORI</a:t>
            </a:r>
            <a:br>
              <a:rPr lang="it-IT" sz="2400" dirty="0" smtClean="0">
                <a:solidFill>
                  <a:srgbClr val="FF0000"/>
                </a:solidFill>
              </a:rPr>
            </a:b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sz="2800" dirty="0" smtClean="0">
                <a:solidFill>
                  <a:srgbClr val="002060"/>
                </a:solidFill>
              </a:rPr>
              <a:t>Riferimento alle dimensioni e aree della personalità</a:t>
            </a:r>
          </a:p>
          <a:p>
            <a:pPr>
              <a:buNone/>
            </a:pPr>
            <a:endParaRPr lang="it-IT" sz="2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178" name="Group 2"/>
          <p:cNvGraphicFramePr>
            <a:graphicFrameLocks noGrp="1"/>
          </p:cNvGraphicFramePr>
          <p:nvPr/>
        </p:nvGraphicFramePr>
        <p:xfrm>
          <a:off x="914400" y="533400"/>
          <a:ext cx="7848600" cy="6365875"/>
        </p:xfrm>
        <a:graphic>
          <a:graphicData uri="http://schemas.openxmlformats.org/drawingml/2006/table">
            <a:tbl>
              <a:tblPr/>
              <a:tblGrid>
                <a:gridCol w="2616200"/>
                <a:gridCol w="2616200"/>
                <a:gridCol w="2616200"/>
              </a:tblGrid>
              <a:tr h="1092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Dimensione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OPERATIVA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Area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operativa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Funzioni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fare,ripetere,rinnovare,…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2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Dimensione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PSICOLOGICA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-sociale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it-IT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-linguistica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it-IT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-intellettiva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it-IT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-affettiva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it-IT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-emotiva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it-IT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-percettiva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it-IT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it-IT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-fonazione …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it-IT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-memoria,logica..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-interessi,motivazioni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attenzione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-emozioni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it-IT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-percezioni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60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Dimensione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CORPOREA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-motoria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it-IT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-organica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-schemi motori, psicomotori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-apparati e strutture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33400"/>
            <a:ext cx="7772400" cy="609600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it-IT" sz="3300" dirty="0">
                <a:solidFill>
                  <a:srgbClr val="FF3300"/>
                </a:solidFill>
              </a:rPr>
              <a:t>Struttura della personalità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1428736"/>
            <a:ext cx="7543800" cy="4643470"/>
          </a:xfrm>
          <a:ln>
            <a:solidFill>
              <a:srgbClr val="FF0000"/>
            </a:solidFill>
          </a:ln>
        </p:spPr>
        <p:txBody>
          <a:bodyPr/>
          <a:lstStyle/>
          <a:p>
            <a:r>
              <a:rPr lang="it-IT" sz="2400" dirty="0">
                <a:solidFill>
                  <a:schemeClr val="tx1"/>
                </a:solidFill>
              </a:rPr>
              <a:t>Aree della dimensione psicologica:</a:t>
            </a:r>
          </a:p>
          <a:p>
            <a:pPr algn="l"/>
            <a:r>
              <a:rPr lang="it-IT" sz="2400" dirty="0">
                <a:solidFill>
                  <a:schemeClr val="tx1"/>
                </a:solidFill>
              </a:rPr>
              <a:t>PERCETTIVA (sensazioni e percezioni)</a:t>
            </a:r>
          </a:p>
          <a:p>
            <a:pPr algn="l"/>
            <a:r>
              <a:rPr lang="it-IT" sz="2400" dirty="0">
                <a:solidFill>
                  <a:schemeClr val="tx1"/>
                </a:solidFill>
              </a:rPr>
              <a:t>EMOTIVA reazioni emozionali)</a:t>
            </a:r>
          </a:p>
          <a:p>
            <a:pPr algn="l"/>
            <a:r>
              <a:rPr lang="it-IT" sz="2400" dirty="0">
                <a:solidFill>
                  <a:schemeClr val="tx1"/>
                </a:solidFill>
              </a:rPr>
              <a:t>AFFETTIVA (motivazioni, interessi, affetti)</a:t>
            </a:r>
          </a:p>
          <a:p>
            <a:pPr algn="l"/>
            <a:r>
              <a:rPr lang="it-IT" sz="2400" dirty="0">
                <a:solidFill>
                  <a:schemeClr val="tx1"/>
                </a:solidFill>
              </a:rPr>
              <a:t>INTELLETTIVA (attenzione, memoria, spazialità, temporalità, logica, creatività …)</a:t>
            </a:r>
          </a:p>
          <a:p>
            <a:pPr algn="l"/>
            <a:r>
              <a:rPr lang="it-IT" sz="2400" dirty="0">
                <a:solidFill>
                  <a:schemeClr val="tx1"/>
                </a:solidFill>
              </a:rPr>
              <a:t>LINGUISTICA (comprensione, prosodia, pragmatica …)</a:t>
            </a:r>
          </a:p>
          <a:p>
            <a:pPr algn="l"/>
            <a:r>
              <a:rPr lang="it-IT" sz="2400" dirty="0">
                <a:solidFill>
                  <a:schemeClr val="tx1"/>
                </a:solidFill>
              </a:rPr>
              <a:t>SOCIALE (relazioni)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SINDROME DI JACK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829196"/>
          </a:xfrm>
          <a:ln>
            <a:solidFill>
              <a:srgbClr val="00B050"/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it-IT" sz="2000" b="1" i="1" dirty="0" smtClean="0"/>
              <a:t>      Area motoria</a:t>
            </a:r>
            <a:r>
              <a:rPr lang="it-IT" sz="2000" i="1" dirty="0" smtClean="0"/>
              <a:t> – </a:t>
            </a:r>
            <a:r>
              <a:rPr lang="it-IT" sz="2000" dirty="0" smtClean="0"/>
              <a:t>Schemi motori completi seppur con qualche impaccio o lentezza, negli schemi rapidi e crociati, incerta discriminazione/esecuzione di ritmi, lateralità tipica, raramente destra integrale. Talvolta si registrano, nelle prime età, esitazioni o precipitazione nella discesa delle scale, nell’attraversamento della strada, nei giochi motori di gruppo, qualche ritardo nelle prassie e nel vestirsi, scoordinamenti vari.</a:t>
            </a:r>
          </a:p>
          <a:p>
            <a:pPr>
              <a:buNone/>
            </a:pPr>
            <a:r>
              <a:rPr lang="it-IT" sz="2000" b="1" i="1" dirty="0" smtClean="0"/>
              <a:t>      Area emotiva</a:t>
            </a:r>
            <a:r>
              <a:rPr lang="it-IT" sz="2000" i="1" dirty="0" smtClean="0"/>
              <a:t> – </a:t>
            </a:r>
            <a:r>
              <a:rPr lang="it-IT" sz="2000" dirty="0" smtClean="0"/>
              <a:t>Sensibilità emozionale e buon attaccamento ai genitori, possibile discontinua disponibilità ai compiti ed alle relazioni. </a:t>
            </a:r>
          </a:p>
          <a:p>
            <a:pPr>
              <a:buNone/>
            </a:pPr>
            <a:r>
              <a:rPr lang="it-IT" sz="2000" b="1" i="1" dirty="0" smtClean="0"/>
              <a:t>      Area affettiva</a:t>
            </a:r>
            <a:r>
              <a:rPr lang="it-IT" sz="2000" i="1" dirty="0" smtClean="0"/>
              <a:t> – </a:t>
            </a:r>
            <a:r>
              <a:rPr lang="it-IT" sz="2000" dirty="0" smtClean="0"/>
              <a:t>Raramente è compromesso lo sviluppo affettivo/motivazionale.</a:t>
            </a:r>
          </a:p>
          <a:p>
            <a:pPr>
              <a:buNone/>
            </a:pPr>
            <a:endParaRPr lang="it-IT" sz="2000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FF660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SINDROME DI JACK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it-IT" sz="2400" b="1" i="1" dirty="0" smtClean="0"/>
              <a:t>Area linguistica e comunicativa</a:t>
            </a:r>
            <a:r>
              <a:rPr lang="it-IT" sz="2400" dirty="0" smtClean="0"/>
              <a:t> – Compaiono interruzioni di inseguimento, quindi di comprensione, nelle sequenze comunicative lunghe, Jack  tende a perdersi nei messaggi verbali a struttura sintattica estesa. Necessita talvolta della doppia consegna. In presenza di messaggi comunicativi lunghi o rapidi ed improvvisi.</a:t>
            </a:r>
          </a:p>
          <a:p>
            <a:r>
              <a:rPr lang="it-IT" sz="2400" b="1" i="1" dirty="0" smtClean="0"/>
              <a:t>Area sociale</a:t>
            </a:r>
            <a:r>
              <a:rPr lang="it-IT" sz="2400" dirty="0" smtClean="0"/>
              <a:t> –  Normale disponibilità alle relazioni umane ed alla collaborazione.</a:t>
            </a:r>
            <a:endParaRPr lang="it-IT" sz="2400" i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SINDROME DI JACK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FFC000"/>
            </a:solidFill>
          </a:ln>
        </p:spPr>
        <p:txBody>
          <a:bodyPr>
            <a:normAutofit fontScale="70000" lnSpcReduction="20000"/>
          </a:bodyPr>
          <a:lstStyle/>
          <a:p>
            <a:r>
              <a:rPr lang="it-IT" b="1" i="1" dirty="0" smtClean="0"/>
              <a:t>Area percettiva</a:t>
            </a:r>
            <a:r>
              <a:rPr lang="it-IT" i="1" dirty="0" smtClean="0"/>
              <a:t> </a:t>
            </a:r>
            <a:r>
              <a:rPr lang="it-IT" dirty="0" smtClean="0"/>
              <a:t>– Normale discriminazione percettiva e memoria, incerta discriminazione/esecuzione di ritmi, qualche difficoltà nel “colpo d’occhio” come forma di disordine spazio-temporale e dell’inseguimento di figure in movimento. Normale discriminazione di lettere, numeri e forme singole o in sequenze brevi.</a:t>
            </a:r>
          </a:p>
          <a:p>
            <a:r>
              <a:rPr lang="it-IT" b="1" i="1" dirty="0" smtClean="0"/>
              <a:t>Area intellettiva</a:t>
            </a:r>
            <a:r>
              <a:rPr lang="it-IT" i="1" dirty="0" smtClean="0"/>
              <a:t> – </a:t>
            </a:r>
            <a:r>
              <a:rPr lang="it-IT" dirty="0" smtClean="0"/>
              <a:t>Qualche</a:t>
            </a:r>
            <a:r>
              <a:rPr lang="it-IT" i="1" dirty="0" smtClean="0"/>
              <a:t> </a:t>
            </a:r>
            <a:r>
              <a:rPr lang="it-IT" dirty="0" smtClean="0"/>
              <a:t>incertezza</a:t>
            </a:r>
            <a:r>
              <a:rPr lang="it-IT" i="1" dirty="0" smtClean="0"/>
              <a:t> </a:t>
            </a:r>
            <a:r>
              <a:rPr lang="it-IT" dirty="0" smtClean="0"/>
              <a:t>nelle strutture temporali e sequenziali</a:t>
            </a:r>
            <a:r>
              <a:rPr lang="it-IT" i="1" dirty="0" smtClean="0"/>
              <a:t> (</a:t>
            </a:r>
            <a:r>
              <a:rPr lang="it-IT" dirty="0" smtClean="0"/>
              <a:t>sequenze, ritmi sequenziali, movimento nella linea del tempo, prima-dopo, ieri-oggi-domani, giorni della settimana, percezione della durata/intervallo, consultazione dell’orologio,</a:t>
            </a:r>
            <a:r>
              <a:rPr lang="it-IT" i="1" dirty="0" smtClean="0"/>
              <a:t> </a:t>
            </a:r>
            <a:r>
              <a:rPr lang="it-IT" dirty="0" smtClean="0"/>
              <a:t>ecc.</a:t>
            </a:r>
            <a:r>
              <a:rPr lang="it-IT" i="1" dirty="0" smtClean="0"/>
              <a:t>)</a:t>
            </a:r>
            <a:r>
              <a:rPr lang="it-IT" dirty="0" smtClean="0"/>
              <a:t>. Disordine sequenziale nella memoria</a:t>
            </a:r>
            <a:r>
              <a:rPr lang="it-IT" i="1" dirty="0" smtClean="0"/>
              <a:t> (</a:t>
            </a:r>
            <a:r>
              <a:rPr lang="it-IT" dirty="0" smtClean="0"/>
              <a:t>memoria d’ordine</a:t>
            </a:r>
            <a:r>
              <a:rPr lang="it-IT" i="1" dirty="0" smtClean="0"/>
              <a:t>), </a:t>
            </a:r>
            <a:r>
              <a:rPr lang="it-IT" dirty="0" smtClean="0"/>
              <a:t>nel resoconto</a:t>
            </a:r>
            <a:r>
              <a:rPr lang="it-IT" i="1" dirty="0" smtClean="0"/>
              <a:t> </a:t>
            </a:r>
            <a:r>
              <a:rPr lang="it-IT" dirty="0" smtClean="0"/>
              <a:t>(racconto, riassunto, sintesi, ecc.). Normale sviluppo logico/intellettivo, tendenza all’intuitività.per progressione ma continuità.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SINDROME DI JACK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336600"/>
            </a:solidFill>
          </a:ln>
        </p:spPr>
        <p:txBody>
          <a:bodyPr>
            <a:normAutofit fontScale="70000" lnSpcReduction="20000"/>
          </a:bodyPr>
          <a:lstStyle/>
          <a:p>
            <a:r>
              <a:rPr lang="it-IT" b="1" i="1" dirty="0" smtClean="0"/>
              <a:t>Apprendimenti</a:t>
            </a:r>
            <a:r>
              <a:rPr lang="it-IT" i="1" dirty="0" smtClean="0"/>
              <a:t> – </a:t>
            </a:r>
            <a:r>
              <a:rPr lang="it-IT" dirty="0" smtClean="0"/>
              <a:t>Con qualche frequenza, il bambino/ragazzo con la Sindrome di Jack, esibisce qualche lentezza o disturbo nelle azioni apprenditive di base come la lettura, la scrittura, il calcolo e la comprensione del testo dei problemi matematici, soprattutto nel senso di disordine spaziale, inciampi e lentezza, inversioni, irregolarità generale, perdita della comprensione, ecc.</a:t>
            </a:r>
            <a:endParaRPr lang="it-IT" i="1" dirty="0" smtClean="0"/>
          </a:p>
          <a:p>
            <a:r>
              <a:rPr lang="it-IT" b="1" i="1" dirty="0" smtClean="0"/>
              <a:t>Situazione scolastica</a:t>
            </a:r>
            <a:r>
              <a:rPr lang="it-IT" dirty="0" smtClean="0"/>
              <a:t> – Il rendimento è variamente  interessato dalle disfunzioni coordinative e dalla difficoltà a seguire messaggi verbali prolungati (disturbo della successione), ma con personali abilità di compensazione, pertanto si osservano esiti molto lievi in alcuni casi, a fronte di condizioni di difficoltà generale e di conseguente demotivazione, in altri. Complessivamente si rilevano disturbi di natura qualitativa (disordini), non quantitativa.</a:t>
            </a:r>
            <a:endParaRPr lang="it-IT" i="1" dirty="0" smtClean="0"/>
          </a:p>
          <a:p>
            <a:pPr>
              <a:buNone/>
            </a:pPr>
            <a:r>
              <a:rPr lang="it-IT" dirty="0" smtClean="0"/>
              <a:t> 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MAPPA DEGLI INDICATORI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5720" y="1071546"/>
            <a:ext cx="8643998" cy="5500726"/>
          </a:xfrm>
          <a:ln>
            <a:solidFill>
              <a:srgbClr val="00B0F0"/>
            </a:solidFill>
          </a:ln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it-IT" dirty="0" smtClean="0"/>
              <a:t>         </a:t>
            </a:r>
            <a:r>
              <a:rPr lang="it-IT" sz="3400" b="1" dirty="0" smtClean="0"/>
              <a:t>AREA  MOTORIA</a:t>
            </a:r>
          </a:p>
          <a:p>
            <a:pPr lvl="1"/>
            <a:r>
              <a:rPr lang="it-IT" sz="4000" dirty="0" smtClean="0"/>
              <a:t>esecuzione del dettato motorio a consegne plurime;</a:t>
            </a:r>
          </a:p>
          <a:p>
            <a:pPr lvl="1"/>
            <a:r>
              <a:rPr lang="it-IT" sz="4000" dirty="0" smtClean="0"/>
              <a:t>esecuzione di sequenze motorie rapide;</a:t>
            </a:r>
          </a:p>
          <a:p>
            <a:pPr lvl="1"/>
            <a:r>
              <a:rPr lang="it-IT" sz="4000" dirty="0" smtClean="0"/>
              <a:t>esecuzioni di sequenze di schemi con la palla;</a:t>
            </a:r>
          </a:p>
          <a:p>
            <a:pPr lvl="1"/>
            <a:r>
              <a:rPr lang="it-IT" sz="4000" dirty="0" smtClean="0"/>
              <a:t>esecuzione di coordinamenti motori;</a:t>
            </a:r>
          </a:p>
          <a:p>
            <a:pPr lvl="1"/>
            <a:r>
              <a:rPr lang="it-IT" sz="4000" dirty="0" smtClean="0"/>
              <a:t>esecuzioni di prassie manuali;</a:t>
            </a:r>
          </a:p>
          <a:p>
            <a:pPr lvl="1"/>
            <a:r>
              <a:rPr lang="it-IT" sz="4000" dirty="0" smtClean="0"/>
              <a:t>esecuzione di coordinamenti balistici;</a:t>
            </a:r>
          </a:p>
          <a:p>
            <a:pPr lvl="1"/>
            <a:r>
              <a:rPr lang="it-IT" sz="4000" dirty="0" smtClean="0"/>
              <a:t>realizzazione simultanea di più funzioni ( sinestesie percettivo-motorie; sinestesie verbo-motorie; ecc.);</a:t>
            </a:r>
          </a:p>
          <a:p>
            <a:pPr lvl="1"/>
            <a:r>
              <a:rPr lang="it-IT" sz="4000" dirty="0" smtClean="0"/>
              <a:t>controllo delle sinestesie;</a:t>
            </a:r>
          </a:p>
          <a:p>
            <a:pPr lvl="1"/>
            <a:r>
              <a:rPr lang="it-IT" sz="4000" dirty="0" smtClean="0"/>
              <a:t>discriminazione/esecuzione di ritmi;</a:t>
            </a:r>
          </a:p>
          <a:p>
            <a:pPr lvl="1"/>
            <a:r>
              <a:rPr lang="it-IT" sz="4000" dirty="0" smtClean="0"/>
              <a:t>ideazione di ritmi motori;</a:t>
            </a:r>
          </a:p>
          <a:p>
            <a:pPr lvl="1"/>
            <a:r>
              <a:rPr lang="it-IT" sz="4000" dirty="0" smtClean="0"/>
              <a:t>esecuzione di percorsi motori;</a:t>
            </a:r>
          </a:p>
          <a:p>
            <a:pPr lvl="1"/>
            <a:r>
              <a:rPr lang="it-IT" sz="4000" dirty="0" smtClean="0"/>
              <a:t>esecuzione di percorsi grafo-motori;</a:t>
            </a:r>
          </a:p>
          <a:p>
            <a:pPr lvl="1"/>
            <a:r>
              <a:rPr lang="it-IT" sz="4000" dirty="0" smtClean="0"/>
              <a:t>inseguimento visivo;</a:t>
            </a:r>
          </a:p>
          <a:p>
            <a:pPr lvl="1"/>
            <a:r>
              <a:rPr lang="it-IT" sz="4000" dirty="0" smtClean="0"/>
              <a:t>frequente dislateralità;</a:t>
            </a:r>
          </a:p>
          <a:p>
            <a:pPr lvl="1"/>
            <a:r>
              <a:rPr lang="it-IT" sz="4000" dirty="0" smtClean="0"/>
              <a:t>frequenti disprassie motorie in schemi crociati e rapidi;</a:t>
            </a:r>
          </a:p>
          <a:p>
            <a:pPr lvl="1"/>
            <a:r>
              <a:rPr lang="it-IT" sz="4000" dirty="0" smtClean="0"/>
              <a:t>frequente discontinuità nelle esecuzioni motorie;</a:t>
            </a:r>
          </a:p>
          <a:p>
            <a:pPr lvl="1"/>
            <a:r>
              <a:rPr lang="it-IT" sz="4000" dirty="0" smtClean="0"/>
              <a:t>insufficiente o assente fluidità motoria (esitazioni, inciampi, rapidità, non pronta autocorrezione);</a:t>
            </a:r>
          </a:p>
          <a:p>
            <a:pPr lvl="1"/>
            <a:r>
              <a:rPr lang="it-IT" sz="4000" dirty="0" smtClean="0"/>
              <a:t>scarso controllo di gesti/schemi coordinati;</a:t>
            </a:r>
          </a:p>
          <a:p>
            <a:pPr lvl="1"/>
            <a:r>
              <a:rPr lang="it-IT" sz="4000" dirty="0" smtClean="0"/>
              <a:t>scarso controllo della velocità nelle esecuzioni motorie.</a:t>
            </a:r>
          </a:p>
          <a:p>
            <a:pPr lvl="1"/>
            <a:endParaRPr lang="it-IT" sz="4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MAPPA DEGLI INDICATORI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7030A0"/>
            </a:solidFill>
          </a:ln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it-IT" sz="2600" b="1" dirty="0" smtClean="0"/>
              <a:t>AREA PERCETTIVA</a:t>
            </a:r>
          </a:p>
          <a:p>
            <a:pPr lvl="0"/>
            <a:r>
              <a:rPr lang="it-IT" sz="2600" dirty="0" smtClean="0"/>
              <a:t>discriminazione di figure in una sequenza;</a:t>
            </a:r>
          </a:p>
          <a:p>
            <a:pPr lvl="0"/>
            <a:r>
              <a:rPr lang="it-IT" sz="2600" dirty="0" smtClean="0"/>
              <a:t>discriminazione di forme simili in movimento;</a:t>
            </a:r>
          </a:p>
          <a:p>
            <a:pPr lvl="0"/>
            <a:r>
              <a:rPr lang="it-IT" sz="2600" dirty="0" smtClean="0"/>
              <a:t>percezione delle distanze, muovendosi;</a:t>
            </a:r>
          </a:p>
          <a:p>
            <a:pPr lvl="0"/>
            <a:r>
              <a:rPr lang="it-IT" sz="2600" dirty="0" smtClean="0"/>
              <a:t>percezione della velocità di oggetti, muovendosi;</a:t>
            </a:r>
          </a:p>
          <a:p>
            <a:pPr lvl="0"/>
            <a:r>
              <a:rPr lang="it-IT" sz="2600" dirty="0" smtClean="0"/>
              <a:t>discriminazione/esecuzione di ritmi;</a:t>
            </a:r>
          </a:p>
          <a:p>
            <a:pPr lvl="0"/>
            <a:r>
              <a:rPr lang="it-IT" sz="2600" dirty="0" smtClean="0"/>
              <a:t>discriminazione dei particolari e focalizzazione del globale;</a:t>
            </a:r>
          </a:p>
          <a:p>
            <a:pPr lvl="0"/>
            <a:r>
              <a:rPr lang="it-IT" sz="2600" dirty="0" smtClean="0"/>
              <a:t>esecuzione di sinestesie visive-uditive.</a:t>
            </a:r>
          </a:p>
          <a:p>
            <a:pPr>
              <a:buNone/>
            </a:pPr>
            <a:r>
              <a:rPr lang="it-IT" dirty="0" smtClean="0"/>
              <a:t> 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92D05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MAPPA DEGLI INDICATORI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FF3300"/>
            </a:solidFill>
          </a:ln>
        </p:spPr>
        <p:txBody>
          <a:bodyPr/>
          <a:lstStyle/>
          <a:p>
            <a:pPr>
              <a:buNone/>
            </a:pPr>
            <a:r>
              <a:rPr lang="it-IT" sz="2400" b="1" dirty="0" smtClean="0"/>
              <a:t>AREA EMOTIVA</a:t>
            </a:r>
          </a:p>
          <a:p>
            <a:pPr lvl="0"/>
            <a:r>
              <a:rPr lang="it-IT" sz="2400" dirty="0" smtClean="0"/>
              <a:t>controllo di sequenze di emozioni;</a:t>
            </a:r>
          </a:p>
          <a:p>
            <a:pPr lvl="0"/>
            <a:r>
              <a:rPr lang="it-IT" sz="2400" dirty="0" smtClean="0"/>
              <a:t>controllo di sequenze di emozioni in situazioni stressanti;</a:t>
            </a:r>
          </a:p>
          <a:p>
            <a:pPr lvl="0"/>
            <a:r>
              <a:rPr lang="it-IT" sz="2400" dirty="0" smtClean="0"/>
              <a:t>controllo della reattività emozionale;</a:t>
            </a:r>
          </a:p>
          <a:p>
            <a:pPr lvl="0"/>
            <a:r>
              <a:rPr lang="it-IT" sz="2400" dirty="0" smtClean="0"/>
              <a:t>discriminazione delle emozioni altrui.</a:t>
            </a:r>
          </a:p>
          <a:p>
            <a:pPr>
              <a:buNone/>
            </a:pPr>
            <a:r>
              <a:rPr lang="it-IT" sz="2400" dirty="0" smtClean="0"/>
              <a:t> 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MAPPA DEGLI INDICATORI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it-IT" sz="2600" b="1" dirty="0" smtClean="0"/>
              <a:t>  AREA AFFETTIVA</a:t>
            </a:r>
          </a:p>
          <a:p>
            <a:pPr lvl="0"/>
            <a:r>
              <a:rPr lang="it-IT" sz="2600" dirty="0" smtClean="0"/>
              <a:t>tendenza all’alternanza continua, o sovraccarico, di interessi;</a:t>
            </a:r>
          </a:p>
          <a:p>
            <a:pPr lvl="0"/>
            <a:r>
              <a:rPr lang="it-IT" sz="2600" dirty="0" smtClean="0"/>
              <a:t>tendenza alla stabilizzazione di uno o pochi interessi;</a:t>
            </a:r>
          </a:p>
          <a:p>
            <a:pPr lvl="0"/>
            <a:r>
              <a:rPr lang="it-IT" sz="2600" dirty="0" smtClean="0"/>
              <a:t>tendenza allo smarrimento/disordine negli interessi;</a:t>
            </a:r>
          </a:p>
          <a:p>
            <a:pPr lvl="0"/>
            <a:r>
              <a:rPr lang="it-IT" sz="2600" dirty="0" smtClean="0"/>
              <a:t>precario sistema attribuzionale ( senso di autoefficacia, autostima,ecc.).</a:t>
            </a:r>
          </a:p>
          <a:p>
            <a:pPr>
              <a:buNone/>
            </a:pPr>
            <a:r>
              <a:rPr lang="it-IT" sz="2600" dirty="0" smtClean="0"/>
              <a:t> 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MAPPA DEGLI INDICATORI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FFC000"/>
            </a:solidFill>
          </a:ln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it-IT" sz="2600" b="1" dirty="0" smtClean="0"/>
              <a:t>AREA INTELLETTIVA</a:t>
            </a:r>
          </a:p>
          <a:p>
            <a:pPr lvl="0"/>
            <a:r>
              <a:rPr lang="it-IT" sz="2600" dirty="0" smtClean="0"/>
              <a:t>tenuta dell’attenzione;</a:t>
            </a:r>
          </a:p>
          <a:p>
            <a:pPr lvl="0"/>
            <a:r>
              <a:rPr lang="it-IT" sz="2600" dirty="0" smtClean="0"/>
              <a:t>movimento nella linea del tempo;</a:t>
            </a:r>
          </a:p>
          <a:p>
            <a:pPr lvl="0"/>
            <a:r>
              <a:rPr lang="it-IT" sz="2600" dirty="0" smtClean="0"/>
              <a:t>movimento nella linea dei numeri;</a:t>
            </a:r>
          </a:p>
          <a:p>
            <a:pPr lvl="0"/>
            <a:r>
              <a:rPr lang="it-IT" sz="2600" dirty="0" smtClean="0"/>
              <a:t>ritmi sequenziali;</a:t>
            </a:r>
          </a:p>
          <a:p>
            <a:pPr lvl="0"/>
            <a:r>
              <a:rPr lang="it-IT" sz="2600" dirty="0" smtClean="0"/>
              <a:t>memoria d’ordine o memoria sequenziale;</a:t>
            </a:r>
          </a:p>
          <a:p>
            <a:pPr lvl="0"/>
            <a:r>
              <a:rPr lang="it-IT" sz="2600" dirty="0" smtClean="0"/>
              <a:t>composizione di sequenze temporali o logico-temporali;</a:t>
            </a:r>
          </a:p>
          <a:p>
            <a:pPr lvl="0"/>
            <a:r>
              <a:rPr lang="it-IT" sz="2600" dirty="0" smtClean="0"/>
              <a:t>calcolo orale;</a:t>
            </a:r>
          </a:p>
          <a:p>
            <a:pPr lvl="0"/>
            <a:r>
              <a:rPr lang="it-IT" sz="2600" dirty="0" smtClean="0"/>
              <a:t>comprensione del testo di problemi matematici;</a:t>
            </a:r>
          </a:p>
          <a:p>
            <a:pPr lvl="0"/>
            <a:r>
              <a:rPr lang="it-IT" sz="2600" dirty="0" smtClean="0"/>
              <a:t>connessioni parte-tutto.</a:t>
            </a:r>
          </a:p>
          <a:p>
            <a:endParaRPr lang="it-IT" sz="2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FF6699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MAPPA DEGLI INDICATORI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it-IT" sz="2600" b="1" dirty="0" smtClean="0"/>
              <a:t>AREA COMUNICATIVA</a:t>
            </a:r>
          </a:p>
          <a:p>
            <a:pPr lvl="0"/>
            <a:r>
              <a:rPr lang="it-IT" sz="2600" dirty="0" smtClean="0"/>
              <a:t>ricezione di consegne verbali plurime;</a:t>
            </a:r>
          </a:p>
          <a:p>
            <a:pPr lvl="0"/>
            <a:r>
              <a:rPr lang="it-IT" sz="2600" dirty="0" smtClean="0"/>
              <a:t>ricezione di messaggi verbali lunghi (narrativi, descrittivi);</a:t>
            </a:r>
          </a:p>
          <a:p>
            <a:pPr lvl="0"/>
            <a:r>
              <a:rPr lang="it-IT" sz="2600" dirty="0" smtClean="0"/>
              <a:t>ricezione di comunicazioni argomentative lunghe;</a:t>
            </a:r>
          </a:p>
          <a:p>
            <a:pPr lvl="0"/>
            <a:r>
              <a:rPr lang="it-IT" sz="2600" dirty="0" smtClean="0"/>
              <a:t>seguire istruzioni verbali sequenziali;</a:t>
            </a:r>
          </a:p>
          <a:p>
            <a:pPr lvl="0"/>
            <a:r>
              <a:rPr lang="it-IT" sz="2600" dirty="0" smtClean="0"/>
              <a:t>produzione di strutture sintattiche composte;</a:t>
            </a:r>
          </a:p>
          <a:p>
            <a:pPr lvl="0"/>
            <a:r>
              <a:rPr lang="it-IT" sz="2600" dirty="0" smtClean="0"/>
              <a:t>produzione di messaggi verbali lunghi;</a:t>
            </a:r>
          </a:p>
          <a:p>
            <a:pPr lvl="0"/>
            <a:r>
              <a:rPr lang="it-IT" sz="2600" dirty="0" smtClean="0"/>
              <a:t>espressione/narrazione ordinata di eventi;</a:t>
            </a:r>
          </a:p>
          <a:p>
            <a:pPr lvl="0"/>
            <a:r>
              <a:rPr lang="it-IT" sz="2600" dirty="0" smtClean="0"/>
              <a:t>interlocuzione linguistica.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MAPPA DEGLI INDICATORI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14816"/>
          </a:xfrm>
          <a:ln>
            <a:solidFill>
              <a:srgbClr val="FFC000"/>
            </a:solidFill>
          </a:ln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it-IT" dirty="0" smtClean="0"/>
              <a:t> </a:t>
            </a:r>
            <a:r>
              <a:rPr lang="it-IT" sz="2600" b="1" dirty="0" smtClean="0"/>
              <a:t>AREA SOCIALE</a:t>
            </a:r>
          </a:p>
          <a:p>
            <a:pPr lvl="0"/>
            <a:r>
              <a:rPr lang="it-IT" sz="2400" dirty="0" smtClean="0"/>
              <a:t>tendenziale isolamento nelle situazioni di gruppo;</a:t>
            </a:r>
          </a:p>
          <a:p>
            <a:pPr lvl="0"/>
            <a:r>
              <a:rPr lang="it-IT" sz="2400" dirty="0" smtClean="0"/>
              <a:t>tendenza alla relazione duale nelle situazioni di gruppo;</a:t>
            </a:r>
          </a:p>
          <a:p>
            <a:pPr lvl="0"/>
            <a:r>
              <a:rPr lang="it-IT" sz="2400" dirty="0" smtClean="0"/>
              <a:t>tendenza a condotte disordinata nelle situazioni di gruppo;</a:t>
            </a:r>
          </a:p>
          <a:p>
            <a:pPr lvl="0"/>
            <a:r>
              <a:rPr lang="it-IT" sz="2400" dirty="0" smtClean="0"/>
              <a:t>tendenza a disperdere le regole; esecutive</a:t>
            </a:r>
          </a:p>
          <a:p>
            <a:pPr lvl="0"/>
            <a:r>
              <a:rPr lang="it-IT" sz="2400" dirty="0" smtClean="0"/>
              <a:t>attenzione discontinua all’interlocutore;</a:t>
            </a:r>
          </a:p>
          <a:p>
            <a:pPr lvl="0"/>
            <a:r>
              <a:rPr lang="it-IT" sz="2400" dirty="0" smtClean="0"/>
              <a:t>discontinua focalizzazione delle situazioni relazionali;</a:t>
            </a:r>
          </a:p>
          <a:p>
            <a:pPr lvl="0"/>
            <a:r>
              <a:rPr lang="it-IT" sz="2400" dirty="0" smtClean="0"/>
              <a:t>scarsa adattabilità delle azione ai contesti sociali.</a:t>
            </a:r>
          </a:p>
          <a:p>
            <a:pPr>
              <a:buNone/>
            </a:pPr>
            <a:r>
              <a:rPr lang="it-IT" sz="2800" dirty="0" smtClean="0"/>
              <a:t> 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MAPPA DEGLI INDICATORI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29129"/>
          </a:xfrm>
          <a:ln>
            <a:solidFill>
              <a:srgbClr val="FF6600"/>
            </a:solidFill>
          </a:ln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it-IT" sz="2800" b="1" dirty="0" smtClean="0"/>
              <a:t>AREA OPERATIVA</a:t>
            </a:r>
          </a:p>
          <a:p>
            <a:pPr lvl="0"/>
            <a:r>
              <a:rPr lang="it-IT" sz="3100" dirty="0" smtClean="0"/>
              <a:t>conduzione di azioni coordinate;</a:t>
            </a:r>
          </a:p>
          <a:p>
            <a:pPr lvl="0"/>
            <a:r>
              <a:rPr lang="it-IT" sz="3100" dirty="0" smtClean="0"/>
              <a:t>realizzazione di azioni simultanee;</a:t>
            </a:r>
          </a:p>
          <a:p>
            <a:pPr lvl="0"/>
            <a:r>
              <a:rPr lang="it-IT" sz="3100" dirty="0" smtClean="0"/>
              <a:t>lettura;</a:t>
            </a:r>
          </a:p>
          <a:p>
            <a:pPr lvl="0"/>
            <a:r>
              <a:rPr lang="it-IT" sz="3100" dirty="0" smtClean="0"/>
              <a:t>scrittura;</a:t>
            </a:r>
          </a:p>
          <a:p>
            <a:pPr lvl="0"/>
            <a:r>
              <a:rPr lang="it-IT" sz="3100" dirty="0" smtClean="0"/>
              <a:t>calcolo;</a:t>
            </a:r>
          </a:p>
          <a:p>
            <a:pPr lvl="0"/>
            <a:r>
              <a:rPr lang="it-IT" sz="3100" dirty="0" smtClean="0"/>
              <a:t>soluzione di problemi matematici;</a:t>
            </a:r>
          </a:p>
          <a:p>
            <a:pPr lvl="0"/>
            <a:r>
              <a:rPr lang="it-IT" sz="3100" dirty="0" smtClean="0"/>
              <a:t>resocontazione storica;</a:t>
            </a:r>
          </a:p>
          <a:p>
            <a:pPr lvl="0"/>
            <a:r>
              <a:rPr lang="it-IT" sz="3100" dirty="0" smtClean="0"/>
              <a:t>traduzioni da lingue straniere;</a:t>
            </a:r>
          </a:p>
          <a:p>
            <a:pPr lvl="0"/>
            <a:r>
              <a:rPr lang="it-IT" sz="3100" dirty="0" smtClean="0"/>
              <a:t>giochi di squadra;</a:t>
            </a:r>
          </a:p>
          <a:p>
            <a:pPr lvl="0"/>
            <a:r>
              <a:rPr lang="it-IT" sz="3100" dirty="0" smtClean="0"/>
              <a:t>condotte autoregolative rapide.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  <a:ln>
            <a:solidFill>
              <a:srgbClr val="FF660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SITUAZIONI CRITICHE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158" y="1357298"/>
            <a:ext cx="8501122" cy="5143536"/>
          </a:xfrm>
          <a:ln>
            <a:solidFill>
              <a:srgbClr val="00B050"/>
            </a:solidFill>
          </a:ln>
        </p:spPr>
        <p:txBody>
          <a:bodyPr>
            <a:normAutofit fontScale="40000" lnSpcReduction="20000"/>
          </a:bodyPr>
          <a:lstStyle/>
          <a:p>
            <a:pPr lvl="0"/>
            <a:r>
              <a:rPr lang="it-IT" sz="4000" dirty="0" smtClean="0"/>
              <a:t>Lezioni scolastiche.</a:t>
            </a:r>
          </a:p>
          <a:p>
            <a:pPr lvl="0"/>
            <a:r>
              <a:rPr lang="it-IT" sz="4000" dirty="0" smtClean="0"/>
              <a:t>Lavori di gruppo.</a:t>
            </a:r>
          </a:p>
          <a:p>
            <a:pPr lvl="0"/>
            <a:r>
              <a:rPr lang="it-IT" sz="4000" dirty="0" smtClean="0"/>
              <a:t>Scrittura da dettato.</a:t>
            </a:r>
          </a:p>
          <a:p>
            <a:pPr lvl="0"/>
            <a:r>
              <a:rPr lang="it-IT" sz="4000" dirty="0" smtClean="0"/>
              <a:t>Copiatura di testi.</a:t>
            </a:r>
          </a:p>
          <a:p>
            <a:pPr lvl="0"/>
            <a:r>
              <a:rPr lang="it-IT" sz="4000" dirty="0" smtClean="0"/>
              <a:t>Resoconto storico.</a:t>
            </a:r>
          </a:p>
          <a:p>
            <a:pPr lvl="0"/>
            <a:r>
              <a:rPr lang="it-IT" sz="4000" dirty="0" smtClean="0"/>
              <a:t>Riassunti, riscritture, parafrasi.</a:t>
            </a:r>
          </a:p>
          <a:p>
            <a:pPr lvl="0"/>
            <a:r>
              <a:rPr lang="it-IT" sz="4000" dirty="0" smtClean="0"/>
              <a:t>Declinazioni di verbi.</a:t>
            </a:r>
          </a:p>
          <a:p>
            <a:pPr lvl="0"/>
            <a:r>
              <a:rPr lang="it-IT" sz="4000" dirty="0" smtClean="0"/>
              <a:t>Discesa delle scale.</a:t>
            </a:r>
          </a:p>
          <a:p>
            <a:pPr lvl="0"/>
            <a:r>
              <a:rPr lang="it-IT" sz="4000" dirty="0" smtClean="0"/>
              <a:t>Attraversamento della strada.</a:t>
            </a:r>
          </a:p>
          <a:p>
            <a:pPr lvl="0"/>
            <a:r>
              <a:rPr lang="it-IT" sz="4000" dirty="0" smtClean="0"/>
              <a:t>Giochi di gruppo.</a:t>
            </a:r>
          </a:p>
          <a:p>
            <a:pPr lvl="0"/>
            <a:r>
              <a:rPr lang="it-IT" sz="4000" dirty="0" smtClean="0"/>
              <a:t>Balli di gruppo coordinati.</a:t>
            </a:r>
          </a:p>
          <a:p>
            <a:pPr lvl="0"/>
            <a:r>
              <a:rPr lang="it-IT" sz="4000" dirty="0" smtClean="0"/>
              <a:t>Ricerca nel vocabolario.</a:t>
            </a:r>
          </a:p>
          <a:p>
            <a:pPr lvl="0"/>
            <a:r>
              <a:rPr lang="it-IT" sz="4000" dirty="0" smtClean="0"/>
              <a:t>Calcolo orale.</a:t>
            </a:r>
          </a:p>
          <a:p>
            <a:pPr lvl="0"/>
            <a:r>
              <a:rPr lang="it-IT" sz="4000" dirty="0" smtClean="0"/>
              <a:t>Calcolo scritto.</a:t>
            </a:r>
          </a:p>
          <a:p>
            <a:pPr lvl="0"/>
            <a:r>
              <a:rPr lang="it-IT" sz="4000" dirty="0" smtClean="0"/>
              <a:t>Maneggio del denaro.</a:t>
            </a:r>
          </a:p>
          <a:p>
            <a:pPr lvl="0"/>
            <a:r>
              <a:rPr lang="it-IT" sz="4000" dirty="0" smtClean="0"/>
              <a:t>Giochi delle carte.</a:t>
            </a:r>
          </a:p>
          <a:p>
            <a:pPr lvl="0"/>
            <a:r>
              <a:rPr lang="it-IT" sz="4000" dirty="0" smtClean="0"/>
              <a:t>Azioni della vita quotidiana.</a:t>
            </a:r>
          </a:p>
          <a:p>
            <a:pPr lvl="0"/>
            <a:r>
              <a:rPr lang="it-IT" sz="4000" dirty="0" smtClean="0"/>
              <a:t>Accesso allo strumento musicale.</a:t>
            </a:r>
          </a:p>
          <a:p>
            <a:pPr>
              <a:buNone/>
            </a:pPr>
            <a:r>
              <a:rPr lang="it-IT" dirty="0" smtClean="0"/>
              <a:t> 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FF660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SITUAZIONI CRITICHE LEGATE ALL’ORGANIZZAZIONE TEMPORALE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257692"/>
          </a:xfrm>
          <a:ln>
            <a:solidFill>
              <a:srgbClr val="0070C0"/>
            </a:solidFill>
          </a:ln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dirty="0" smtClean="0"/>
              <a:t>    </a:t>
            </a:r>
            <a:r>
              <a:rPr lang="it-IT" sz="2600" dirty="0" smtClean="0"/>
              <a:t>Effetti di ordine psicologico:</a:t>
            </a:r>
          </a:p>
          <a:p>
            <a:pPr lvl="0"/>
            <a:r>
              <a:rPr lang="it-IT" sz="2600" dirty="0" smtClean="0"/>
              <a:t>frammentare la memoria;</a:t>
            </a:r>
          </a:p>
          <a:p>
            <a:pPr lvl="0"/>
            <a:r>
              <a:rPr lang="it-IT" sz="2600" dirty="0" smtClean="0"/>
              <a:t>contrariare la relazione con la memoria e generare la “nostalgia cronica”;</a:t>
            </a:r>
          </a:p>
          <a:p>
            <a:pPr lvl="0"/>
            <a:r>
              <a:rPr lang="it-IT" sz="2600" dirty="0" smtClean="0"/>
              <a:t>disturbare la natura soggettiva della memoria;</a:t>
            </a:r>
          </a:p>
          <a:p>
            <a:pPr lvl="0"/>
            <a:r>
              <a:rPr lang="it-IT" sz="2600" dirty="0" smtClean="0"/>
              <a:t>essere insicuri ed incerti nel pianificare/progettare il proprio agire nel tempo;</a:t>
            </a:r>
          </a:p>
          <a:p>
            <a:pPr lvl="0"/>
            <a:r>
              <a:rPr lang="it-IT" sz="2600" dirty="0" smtClean="0"/>
              <a:t>rallentare la comprensione di sequenze di azioni;</a:t>
            </a:r>
          </a:p>
          <a:p>
            <a:pPr lvl="0"/>
            <a:r>
              <a:rPr lang="it-IT" sz="2600" dirty="0" smtClean="0"/>
              <a:t>rallentare la partecipazione a situazioni dinamiche (balli, giochi di gruppo, conversazioni).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ln>
            <a:solidFill>
              <a:srgbClr val="0070C0"/>
            </a:solidFill>
          </a:ln>
        </p:spPr>
        <p:txBody>
          <a:bodyPr>
            <a:normAutofit fontScale="90000"/>
          </a:bodyPr>
          <a:lstStyle/>
          <a:p>
            <a:r>
              <a:rPr lang="it-IT" sz="2700" dirty="0" smtClean="0">
                <a:solidFill>
                  <a:srgbClr val="FF0000"/>
                </a:solidFill>
              </a:rPr>
              <a:t/>
            </a:r>
            <a:br>
              <a:rPr lang="it-IT" sz="2700" dirty="0" smtClean="0">
                <a:solidFill>
                  <a:srgbClr val="FF0000"/>
                </a:solidFill>
              </a:rPr>
            </a:br>
            <a:r>
              <a:rPr lang="it-IT" sz="2700" dirty="0" smtClean="0">
                <a:solidFill>
                  <a:srgbClr val="FF0000"/>
                </a:solidFill>
              </a:rPr>
              <a:t>LA DIAGNOSI/VALUTAZIONE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625989"/>
          </a:xfrm>
          <a:ln>
            <a:solidFill>
              <a:srgbClr val="FF330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>
                <a:solidFill>
                  <a:srgbClr val="002060"/>
                </a:solidFill>
              </a:rPr>
              <a:t>     Guadagni formativi della valutazione tempestiva  (dai 5 anni):</a:t>
            </a:r>
          </a:p>
          <a:p>
            <a:pPr lvl="0"/>
            <a:r>
              <a:rPr lang="it-IT" sz="2400" dirty="0" smtClean="0"/>
              <a:t>precoce discriminazione delle difficoltà;</a:t>
            </a:r>
          </a:p>
          <a:p>
            <a:pPr lvl="0"/>
            <a:r>
              <a:rPr lang="it-IT" sz="2400" dirty="0" smtClean="0"/>
              <a:t>allertamento degli insegnanti;</a:t>
            </a:r>
          </a:p>
          <a:p>
            <a:pPr lvl="0"/>
            <a:r>
              <a:rPr lang="it-IT" sz="2400" dirty="0" smtClean="0"/>
              <a:t>tempestività dell’intervento educativo.</a:t>
            </a:r>
          </a:p>
          <a:p>
            <a:pPr lvl="0">
              <a:buNone/>
            </a:pPr>
            <a:endParaRPr lang="it-IT" sz="2400" dirty="0" smtClean="0"/>
          </a:p>
          <a:p>
            <a:pPr algn="ctr">
              <a:buNone/>
            </a:pPr>
            <a:r>
              <a:rPr lang="it-IT" sz="2400" dirty="0" smtClean="0"/>
              <a:t>	Attraverso: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      pratiche diagnostiche precoci, 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      attivazione di screening diagnostici a partire dalla scuola </a:t>
            </a:r>
          </a:p>
          <a:p>
            <a:pPr>
              <a:buNone/>
            </a:pPr>
            <a:r>
              <a:rPr lang="it-IT" sz="2400" dirty="0" smtClean="0"/>
              <a:t>           dell’infanzia per i bambini di cinque anni e nella classe </a:t>
            </a:r>
          </a:p>
          <a:p>
            <a:pPr>
              <a:buNone/>
            </a:pPr>
            <a:r>
              <a:rPr lang="it-IT" sz="2400" dirty="0" smtClean="0"/>
              <a:t>           prima della scuola primaria.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ln>
            <a:solidFill>
              <a:srgbClr val="336600"/>
            </a:solidFill>
          </a:ln>
        </p:spPr>
        <p:txBody>
          <a:bodyPr>
            <a:normAutofit fontScale="90000"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LA DIAGNOSI/VALUTAZIONE</a:t>
            </a:r>
            <a:br>
              <a:rPr lang="it-IT" sz="2400" dirty="0" smtClean="0">
                <a:solidFill>
                  <a:srgbClr val="FF0000"/>
                </a:solidFill>
              </a:rPr>
            </a:b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143536"/>
          </a:xfrm>
        </p:spPr>
        <p:txBody>
          <a:bodyPr>
            <a:normAutofit fontScale="77500" lnSpcReduction="20000"/>
          </a:bodyPr>
          <a:lstStyle/>
          <a:p>
            <a:pPr lvl="0" algn="ctr">
              <a:buNone/>
            </a:pPr>
            <a:r>
              <a:rPr lang="it-IT" dirty="0" smtClean="0">
                <a:solidFill>
                  <a:srgbClr val="002060"/>
                </a:solidFill>
              </a:rPr>
              <a:t>INDICAZIONI PER LO SCREENING</a:t>
            </a:r>
          </a:p>
          <a:p>
            <a:pPr lvl="0">
              <a:buNone/>
            </a:pP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i="1" dirty="0" smtClean="0">
                <a:solidFill>
                  <a:srgbClr val="002060"/>
                </a:solidFill>
              </a:rPr>
              <a:t>Scuola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i="1" dirty="0" smtClean="0">
                <a:solidFill>
                  <a:srgbClr val="002060"/>
                </a:solidFill>
              </a:rPr>
              <a:t>dell’Infanzia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</a:p>
          <a:p>
            <a:pPr lvl="0" algn="ctr">
              <a:buNone/>
            </a:pPr>
            <a:r>
              <a:rPr lang="it-IT" dirty="0" smtClean="0"/>
              <a:t>       Osservazione di</a:t>
            </a:r>
          </a:p>
          <a:p>
            <a:pPr lvl="0"/>
            <a:r>
              <a:rPr lang="it-IT" sz="3100" dirty="0" smtClean="0"/>
              <a:t>funzioni motorie,</a:t>
            </a:r>
          </a:p>
          <a:p>
            <a:pPr lvl="0"/>
            <a:r>
              <a:rPr lang="it-IT" sz="3100" dirty="0" smtClean="0"/>
              <a:t>grafo-motricità, </a:t>
            </a:r>
          </a:p>
          <a:p>
            <a:pPr lvl="0"/>
            <a:r>
              <a:rPr lang="it-IT" sz="3100" dirty="0" smtClean="0"/>
              <a:t>dominanza laterale,</a:t>
            </a:r>
          </a:p>
          <a:p>
            <a:pPr lvl="0"/>
            <a:r>
              <a:rPr lang="it-IT" sz="3100" dirty="0" smtClean="0"/>
              <a:t>sinestesie (motorie e percettive, ecc.),</a:t>
            </a:r>
          </a:p>
          <a:p>
            <a:pPr lvl="0"/>
            <a:r>
              <a:rPr lang="it-IT" sz="3100" dirty="0" smtClean="0"/>
              <a:t>alcuni aspetti del linguaggio orale ( fluidità, comprensione e produzione di messaggi verbali in sequenza, della capacità di narrare una sequenza di immagini, ecc.),</a:t>
            </a:r>
          </a:p>
          <a:p>
            <a:pPr lvl="0"/>
            <a:r>
              <a:rPr lang="it-IT" sz="3100" dirty="0" smtClean="0"/>
              <a:t>memoria d’ordine o sequenziale ( span lessicale, span di cifre),</a:t>
            </a:r>
          </a:p>
          <a:p>
            <a:pPr lvl="0"/>
            <a:r>
              <a:rPr lang="it-IT" sz="3100" dirty="0" smtClean="0"/>
              <a:t>simbolizzazione</a:t>
            </a:r>
          </a:p>
          <a:p>
            <a:pPr lvl="0"/>
            <a:r>
              <a:rPr lang="it-IT" sz="3100" dirty="0" smtClean="0"/>
              <a:t>capacità pre-numeriche e numeriche.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  <a:ln>
            <a:solidFill>
              <a:srgbClr val="00B050"/>
            </a:solidFill>
          </a:ln>
        </p:spPr>
        <p:txBody>
          <a:bodyPr>
            <a:normAutofit fontScale="90000"/>
          </a:bodyPr>
          <a:lstStyle/>
          <a:p>
            <a:r>
              <a:rPr lang="it-IT" sz="2700" dirty="0" smtClean="0">
                <a:solidFill>
                  <a:srgbClr val="FF0000"/>
                </a:solidFill>
              </a:rPr>
              <a:t>LA DIAGNOSI/VALUTAZIONE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625989"/>
          </a:xfrm>
        </p:spPr>
        <p:txBody>
          <a:bodyPr>
            <a:normAutofit fontScale="70000" lnSpcReduction="20000"/>
          </a:bodyPr>
          <a:lstStyle/>
          <a:p>
            <a:pPr lvl="0">
              <a:buNone/>
            </a:pPr>
            <a:r>
              <a:rPr lang="it-IT" dirty="0" smtClean="0">
                <a:solidFill>
                  <a:srgbClr val="002060"/>
                </a:solidFill>
              </a:rPr>
              <a:t>S</a:t>
            </a:r>
            <a:r>
              <a:rPr lang="it-IT" i="1" dirty="0" smtClean="0">
                <a:solidFill>
                  <a:srgbClr val="002060"/>
                </a:solidFill>
              </a:rPr>
              <a:t>cuola Primaria e Secondaria</a:t>
            </a:r>
            <a:endParaRPr lang="it-IT" dirty="0" smtClean="0">
              <a:solidFill>
                <a:srgbClr val="002060"/>
              </a:solidFill>
            </a:endParaRPr>
          </a:p>
          <a:p>
            <a:pPr lvl="0" algn="ctr">
              <a:buNone/>
            </a:pPr>
            <a:r>
              <a:rPr lang="it-IT" dirty="0" smtClean="0"/>
              <a:t>      la valutazione è integrata con:</a:t>
            </a:r>
          </a:p>
          <a:p>
            <a:pPr lvl="0">
              <a:buFont typeface="Wingdings" pitchFamily="2" charset="2"/>
              <a:buChar char="ü"/>
            </a:pPr>
            <a:r>
              <a:rPr lang="it-IT" sz="3400" dirty="0" smtClean="0"/>
              <a:t>  la lettura, </a:t>
            </a:r>
          </a:p>
          <a:p>
            <a:pPr lvl="0">
              <a:buFont typeface="Wingdings" pitchFamily="2" charset="2"/>
              <a:buChar char="ü"/>
            </a:pPr>
            <a:r>
              <a:rPr lang="it-IT" sz="3400" dirty="0" smtClean="0"/>
              <a:t>  la scrittura</a:t>
            </a:r>
          </a:p>
          <a:p>
            <a:pPr>
              <a:buFont typeface="Wingdings" pitchFamily="2" charset="2"/>
              <a:buChar char="ü"/>
            </a:pPr>
            <a:r>
              <a:rPr lang="it-IT" dirty="0" smtClean="0"/>
              <a:t>  </a:t>
            </a:r>
            <a:r>
              <a:rPr lang="it-IT" sz="3400" dirty="0" smtClean="0"/>
              <a:t>il calcolo orale,</a:t>
            </a:r>
          </a:p>
          <a:p>
            <a:pPr>
              <a:buFont typeface="Wingdings" pitchFamily="2" charset="2"/>
              <a:buChar char="ü"/>
            </a:pPr>
            <a:r>
              <a:rPr lang="it-IT" sz="3400" dirty="0" smtClean="0"/>
              <a:t>  la comprensione del testo dei problemi,</a:t>
            </a:r>
          </a:p>
          <a:p>
            <a:pPr>
              <a:buFont typeface="Wingdings" pitchFamily="2" charset="2"/>
              <a:buChar char="ü"/>
            </a:pPr>
            <a:r>
              <a:rPr lang="it-IT" sz="3400" dirty="0" smtClean="0"/>
              <a:t>  la traduzione della lingua straniera,</a:t>
            </a:r>
          </a:p>
          <a:p>
            <a:pPr>
              <a:buFont typeface="Wingdings" pitchFamily="2" charset="2"/>
              <a:buChar char="ü"/>
            </a:pPr>
            <a:r>
              <a:rPr lang="it-IT" sz="3400" dirty="0" smtClean="0"/>
              <a:t>  la resocontazione storica ,</a:t>
            </a:r>
          </a:p>
          <a:p>
            <a:pPr>
              <a:buFont typeface="Wingdings" pitchFamily="2" charset="2"/>
              <a:buChar char="ü"/>
            </a:pPr>
            <a:r>
              <a:rPr lang="it-IT" sz="3400" dirty="0" smtClean="0"/>
              <a:t>  l’adattamento a scuola. </a:t>
            </a:r>
          </a:p>
          <a:p>
            <a:pPr lvl="1">
              <a:buNone/>
            </a:pPr>
            <a:endParaRPr lang="it-IT" dirty="0" smtClean="0"/>
          </a:p>
          <a:p>
            <a:pPr lvl="1">
              <a:buNone/>
            </a:pPr>
            <a:r>
              <a:rPr lang="it-IT" dirty="0" smtClean="0"/>
              <a:t>    </a:t>
            </a:r>
            <a:r>
              <a:rPr lang="it-IT" sz="2900" dirty="0" smtClean="0"/>
              <a:t>Gli schemi e i coordinamenti motori vengono osservati in un regime di maggiore velocità e rapidità esecutiva perché  a quell’età i disturbi potrebbero non comparire in situazioni lente.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KIT PROFESSIONALE VALUTATIVO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002060"/>
            </a:solidFill>
          </a:ln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it-IT" dirty="0" smtClean="0">
                <a:solidFill>
                  <a:srgbClr val="002060"/>
                </a:solidFill>
              </a:rPr>
              <a:t>PROVE:</a:t>
            </a:r>
          </a:p>
          <a:p>
            <a:pPr marL="514350" lvl="0" indent="-514350">
              <a:buFont typeface="+mj-lt"/>
              <a:buAutoNum type="arabicPeriod"/>
            </a:pPr>
            <a:r>
              <a:rPr lang="it-IT" dirty="0" smtClean="0">
                <a:solidFill>
                  <a:srgbClr val="FF0000"/>
                </a:solidFill>
              </a:rPr>
              <a:t>Percorsi e dettati motori</a:t>
            </a:r>
          </a:p>
          <a:p>
            <a:pPr>
              <a:buNone/>
            </a:pPr>
            <a:r>
              <a:rPr lang="it-IT" dirty="0" smtClean="0"/>
              <a:t>     Percorsi motori in movimento (camminando o correndo) che sollecitino sequenze di schemi semplici ( sequenze di arti superiori, sequenze di arti inferiori, ecc.), combinati, globali ( es. saltare con la fune a piede uniti o con un solo piede); di prassie bimanuali ( ad esempio, camminando, palleggi alternati con la mano destra e mano sinistra); di coordinamenti balistici ( es. lanciare la palla e calciarla al volo, calciarla dopo un rimbalzo, ecc.).</a:t>
            </a:r>
          </a:p>
          <a:p>
            <a:pPr>
              <a:buNone/>
            </a:pPr>
            <a:r>
              <a:rPr lang="it-IT" dirty="0" smtClean="0"/>
              <a:t>     Palleggiare e camminare con cambiamenti di ritmo ed andature o in senso generale sinestesie e coordinamenti motori attraverso giochi come la campana o giochi di gruppo come i quattro cantori, palla avvelenata, bandiera, ecc.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92D05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KIT PROFESSIONALE VALUTATIVO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7030A0"/>
            </a:solidFill>
          </a:ln>
        </p:spPr>
        <p:txBody>
          <a:bodyPr/>
          <a:lstStyle/>
          <a:p>
            <a:pPr marL="457200" indent="-457200"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2.   Prove con consegne plurime</a:t>
            </a:r>
          </a:p>
          <a:p>
            <a:pPr>
              <a:buNone/>
            </a:pPr>
            <a:r>
              <a:rPr lang="it-IT" sz="2400" dirty="0" smtClean="0"/>
              <a:t>     Al soggetto viene richiesto di  eseguire tre o più prestazioni in sequenza.</a:t>
            </a:r>
          </a:p>
          <a:p>
            <a:pPr marL="457200" lvl="0" indent="-457200"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3.   Span di memoria: numero lessicale</a:t>
            </a:r>
          </a:p>
          <a:p>
            <a:pPr>
              <a:buNone/>
            </a:pPr>
            <a:r>
              <a:rPr lang="it-IT" sz="2400" dirty="0" smtClean="0"/>
              <a:t>     La prova consiste nel richiedere di ripetere nel giusto ordine una sequenza di parole.</a:t>
            </a:r>
          </a:p>
          <a:p>
            <a:pPr lvl="0"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4.   Span di memoria: numero di cifre</a:t>
            </a:r>
          </a:p>
          <a:p>
            <a:pPr>
              <a:buNone/>
            </a:pPr>
            <a:r>
              <a:rPr lang="it-IT" sz="2400" dirty="0" smtClean="0"/>
              <a:t>     La prova consiste nel richiedere di ripetere nel giusto ordine una sequenza di  numeri.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ln>
            <a:solidFill>
              <a:srgbClr val="7030A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KIT PROFESSIONALE VALUTATIVO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FF6699"/>
            </a:solidFill>
          </a:ln>
        </p:spPr>
        <p:txBody>
          <a:bodyPr/>
          <a:lstStyle/>
          <a:p>
            <a:pPr marL="457200" indent="-457200">
              <a:buAutoNum type="arabicPeriod" startAt="5"/>
            </a:pPr>
            <a:r>
              <a:rPr lang="it-IT" sz="2400" dirty="0" smtClean="0">
                <a:solidFill>
                  <a:srgbClr val="FF0000"/>
                </a:solidFill>
              </a:rPr>
              <a:t>Sequenze logico-temporali</a:t>
            </a:r>
          </a:p>
          <a:p>
            <a:pPr marL="457200" indent="-457200"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       </a:t>
            </a:r>
            <a:r>
              <a:rPr lang="it-IT" sz="2400" dirty="0" smtClean="0"/>
              <a:t>Ad esempio, viene richiesto di riordinare una sequenza logico-temporale di 4 o 5 elementi. </a:t>
            </a:r>
          </a:p>
          <a:p>
            <a:pPr lvl="0">
              <a:buNone/>
            </a:pPr>
            <a:endParaRPr lang="it-IT" sz="2400" dirty="0" smtClean="0">
              <a:solidFill>
                <a:srgbClr val="FF0000"/>
              </a:solidFill>
            </a:endParaRPr>
          </a:p>
          <a:p>
            <a:pPr lvl="0">
              <a:buNone/>
            </a:pPr>
            <a:r>
              <a:rPr lang="it-IT" sz="2400" dirty="0" smtClean="0">
                <a:solidFill>
                  <a:srgbClr val="FF0000"/>
                </a:solidFill>
              </a:rPr>
              <a:t>6.   Prove di ritmo di Stamback</a:t>
            </a: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 Prova che sollecita l’organizzazione spazio-temporale e ritmica, attraverso la richiesta di  ripetere sequenze ritmiche.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  <a:ln>
            <a:solidFill>
              <a:srgbClr val="FF660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STRUMENTI VALUTATIVI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00568"/>
          </a:xfrm>
          <a:ln>
            <a:solidFill>
              <a:srgbClr val="00B0F0"/>
            </a:solidFill>
          </a:ln>
        </p:spPr>
        <p:txBody>
          <a:bodyPr>
            <a:normAutofit fontScale="85000" lnSpcReduction="20000"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Scheda di segnalazione e di restituzione </a:t>
            </a:r>
            <a:r>
              <a:rPr lang="it-IT" sz="2800" dirty="0" smtClean="0"/>
              <a:t>(a completamento dello screening)</a:t>
            </a:r>
          </a:p>
          <a:p>
            <a:pPr>
              <a:buNone/>
            </a:pPr>
            <a:endParaRPr lang="it-IT" sz="2800" dirty="0" smtClean="0"/>
          </a:p>
          <a:p>
            <a:pPr lvl="0"/>
            <a:r>
              <a:rPr lang="it-IT" sz="2800" dirty="0" smtClean="0">
                <a:solidFill>
                  <a:srgbClr val="FF0000"/>
                </a:solidFill>
              </a:rPr>
              <a:t>Esame funzionale </a:t>
            </a:r>
            <a:r>
              <a:rPr lang="it-IT" sz="2800" dirty="0" smtClean="0"/>
              <a:t>dello smarrimento cognitivo;</a:t>
            </a:r>
          </a:p>
          <a:p>
            <a:pPr lvl="0"/>
            <a:r>
              <a:rPr lang="it-IT" sz="2800" dirty="0" smtClean="0">
                <a:solidFill>
                  <a:srgbClr val="FF0000"/>
                </a:solidFill>
              </a:rPr>
              <a:t>Autoesame funzionale </a:t>
            </a:r>
            <a:r>
              <a:rPr lang="it-IT" sz="2800" dirty="0" smtClean="0"/>
              <a:t>dello smarrimento cognitivo;</a:t>
            </a:r>
          </a:p>
          <a:p>
            <a:pPr lvl="0"/>
            <a:r>
              <a:rPr lang="it-IT" sz="2800" dirty="0" smtClean="0">
                <a:solidFill>
                  <a:srgbClr val="FF0000"/>
                </a:solidFill>
              </a:rPr>
              <a:t>Scale di livello;</a:t>
            </a:r>
          </a:p>
          <a:p>
            <a:pPr lvl="0"/>
            <a:r>
              <a:rPr lang="it-IT" sz="2800" dirty="0" smtClean="0">
                <a:solidFill>
                  <a:srgbClr val="FF0000"/>
                </a:solidFill>
              </a:rPr>
              <a:t>Questionario strutturato </a:t>
            </a:r>
            <a:r>
              <a:rPr lang="it-IT" sz="2800" dirty="0" smtClean="0"/>
              <a:t>per insegnanti di bambini con smarrimento cognitivo.</a:t>
            </a:r>
          </a:p>
          <a:p>
            <a:pPr>
              <a:buNone/>
            </a:pPr>
            <a:r>
              <a:rPr lang="it-IT" sz="2800" dirty="0" smtClean="0"/>
              <a:t> </a:t>
            </a:r>
            <a:endParaRPr lang="it-IT" sz="2800" i="1" dirty="0" smtClean="0"/>
          </a:p>
          <a:p>
            <a:pPr>
              <a:buNone/>
            </a:pPr>
            <a:r>
              <a:rPr lang="it-IT" sz="2800" dirty="0" smtClean="0"/>
              <a:t> </a:t>
            </a:r>
            <a:endParaRPr lang="it-IT" sz="2800" i="1" dirty="0" smtClean="0"/>
          </a:p>
          <a:p>
            <a:pPr>
              <a:buNone/>
            </a:pPr>
            <a:r>
              <a:rPr lang="it-IT" dirty="0" smtClean="0"/>
              <a:t> </a:t>
            </a:r>
          </a:p>
          <a:p>
            <a:pPr>
              <a:buNone/>
            </a:pPr>
            <a:r>
              <a:rPr lang="it-IT" dirty="0" smtClean="0"/>
              <a:t> 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  <a:ln>
            <a:solidFill>
              <a:srgbClr val="00206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STRUMENTI VALUTATIVI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5720" y="1357298"/>
            <a:ext cx="8643998" cy="5357850"/>
          </a:xfrm>
          <a:ln>
            <a:solidFill>
              <a:srgbClr val="FFFF00"/>
            </a:solidFill>
          </a:ln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it-IT" dirty="0" smtClean="0"/>
              <a:t>      Caratteristiche:</a:t>
            </a:r>
          </a:p>
          <a:p>
            <a:pPr>
              <a:buFont typeface="Wingdings" pitchFamily="2" charset="2"/>
              <a:buChar char="v"/>
            </a:pPr>
            <a:r>
              <a:rPr lang="it-IT" dirty="0" smtClean="0"/>
              <a:t>     </a:t>
            </a:r>
            <a:r>
              <a:rPr lang="it-IT" sz="3800" dirty="0" smtClean="0"/>
              <a:t>Bassa vocazione misurativa </a:t>
            </a:r>
          </a:p>
          <a:p>
            <a:pPr>
              <a:buFont typeface="Wingdings" pitchFamily="2" charset="2"/>
              <a:buChar char="v"/>
            </a:pPr>
            <a:r>
              <a:rPr lang="it-IT" sz="3800" dirty="0" smtClean="0"/>
              <a:t>     Sensibile opzione descrittiva e narrativa</a:t>
            </a:r>
          </a:p>
          <a:p>
            <a:pPr algn="ctr">
              <a:buNone/>
            </a:pPr>
            <a:r>
              <a:rPr lang="it-IT" dirty="0" smtClean="0"/>
              <a:t>     </a:t>
            </a:r>
            <a:r>
              <a:rPr lang="it-IT" sz="3800" dirty="0" smtClean="0"/>
              <a:t>Criteri di qualità: </a:t>
            </a:r>
          </a:p>
          <a:p>
            <a:pPr>
              <a:buNone/>
            </a:pPr>
            <a:r>
              <a:rPr lang="it-IT" sz="3800" dirty="0" smtClean="0"/>
              <a:t>      1</a:t>
            </a:r>
            <a:r>
              <a:rPr lang="it-IT" sz="3800" dirty="0" smtClean="0">
                <a:solidFill>
                  <a:srgbClr val="002060"/>
                </a:solidFill>
              </a:rPr>
              <a:t>. l’</a:t>
            </a:r>
            <a:r>
              <a:rPr lang="it-IT" sz="3800" i="1" dirty="0" smtClean="0">
                <a:solidFill>
                  <a:srgbClr val="002060"/>
                </a:solidFill>
              </a:rPr>
              <a:t> attendibilità</a:t>
            </a:r>
            <a:r>
              <a:rPr lang="it-IT" sz="3800" dirty="0" smtClean="0">
                <a:solidFill>
                  <a:srgbClr val="002060"/>
                </a:solidFill>
              </a:rPr>
              <a:t> </a:t>
            </a:r>
            <a:r>
              <a:rPr lang="it-IT" sz="3800" dirty="0" smtClean="0"/>
              <a:t>(le prove e gli strumenti diagnostici sono   pertinenti all’apprezzamento dei  quadri che si intende osservare); </a:t>
            </a:r>
          </a:p>
          <a:p>
            <a:pPr>
              <a:buNone/>
            </a:pPr>
            <a:r>
              <a:rPr lang="it-IT" sz="3800" dirty="0" smtClean="0"/>
              <a:t>      2. </a:t>
            </a:r>
            <a:r>
              <a:rPr lang="it-IT" sz="3800" dirty="0" smtClean="0">
                <a:solidFill>
                  <a:srgbClr val="002060"/>
                </a:solidFill>
              </a:rPr>
              <a:t>la </a:t>
            </a:r>
            <a:r>
              <a:rPr lang="it-IT" sz="3800" i="1" dirty="0" smtClean="0">
                <a:solidFill>
                  <a:srgbClr val="002060"/>
                </a:solidFill>
              </a:rPr>
              <a:t>validazione endogena</a:t>
            </a:r>
            <a:r>
              <a:rPr lang="it-IT" sz="3800" dirty="0" smtClean="0">
                <a:solidFill>
                  <a:srgbClr val="002060"/>
                </a:solidFill>
              </a:rPr>
              <a:t> </a:t>
            </a:r>
            <a:r>
              <a:rPr lang="it-IT" sz="3800" dirty="0" smtClean="0"/>
              <a:t>(il consenso tra i professionisti che si riconoscono nell’interpretazione dei fenomeni e nella valutazione qualitativa);</a:t>
            </a:r>
          </a:p>
          <a:p>
            <a:pPr>
              <a:buNone/>
            </a:pPr>
            <a:r>
              <a:rPr lang="it-IT" sz="3800" dirty="0" smtClean="0"/>
              <a:t>      3. </a:t>
            </a:r>
            <a:r>
              <a:rPr lang="it-IT" sz="3800" dirty="0" smtClean="0">
                <a:solidFill>
                  <a:srgbClr val="002060"/>
                </a:solidFill>
              </a:rPr>
              <a:t>l’ </a:t>
            </a:r>
            <a:r>
              <a:rPr lang="it-IT" sz="3800" i="1" dirty="0" smtClean="0">
                <a:solidFill>
                  <a:srgbClr val="002060"/>
                </a:solidFill>
              </a:rPr>
              <a:t>intersoggettività</a:t>
            </a:r>
            <a:r>
              <a:rPr lang="it-IT" sz="3800" dirty="0" smtClean="0">
                <a:solidFill>
                  <a:srgbClr val="002060"/>
                </a:solidFill>
              </a:rPr>
              <a:t> </a:t>
            </a:r>
            <a:r>
              <a:rPr lang="it-IT" sz="3800" dirty="0" smtClean="0"/>
              <a:t>(il confronto tra più operatori - operare-insegnante, operatore-genitore, e la convergenza delle osservazioni); </a:t>
            </a:r>
          </a:p>
          <a:p>
            <a:pPr>
              <a:buNone/>
            </a:pPr>
            <a:r>
              <a:rPr lang="it-IT" sz="3800" dirty="0" smtClean="0"/>
              <a:t>      4. </a:t>
            </a:r>
            <a:r>
              <a:rPr lang="it-IT" sz="3800" dirty="0" smtClean="0">
                <a:solidFill>
                  <a:srgbClr val="002060"/>
                </a:solidFill>
              </a:rPr>
              <a:t>la </a:t>
            </a:r>
            <a:r>
              <a:rPr lang="it-IT" sz="3800" i="1" dirty="0" smtClean="0">
                <a:solidFill>
                  <a:srgbClr val="002060"/>
                </a:solidFill>
              </a:rPr>
              <a:t>tecnologia plurale</a:t>
            </a:r>
            <a:r>
              <a:rPr lang="it-IT" sz="3800" dirty="0" smtClean="0">
                <a:solidFill>
                  <a:srgbClr val="002060"/>
                </a:solidFill>
              </a:rPr>
              <a:t> </a:t>
            </a:r>
            <a:r>
              <a:rPr lang="it-IT" sz="3800" dirty="0" smtClean="0"/>
              <a:t>(le prove sono di natura diversa, sempre riferite all’osservazione, per osservare comportamenti mirati dello stesso fenomeno). </a:t>
            </a:r>
            <a:endParaRPr lang="it-IT" sz="3800" i="1" dirty="0" smtClean="0"/>
          </a:p>
          <a:p>
            <a:pPr>
              <a:buNone/>
            </a:pPr>
            <a:r>
              <a:rPr lang="it-IT" sz="3800" b="1" dirty="0" smtClean="0"/>
              <a:t> </a:t>
            </a:r>
            <a:endParaRPr lang="it-IT" sz="3800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ln>
            <a:solidFill>
              <a:srgbClr val="00B0F0"/>
            </a:solidFill>
          </a:ln>
        </p:spPr>
        <p:txBody>
          <a:bodyPr>
            <a:normAutofit fontScale="90000"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 ESAME FUNZIONALE </a:t>
            </a:r>
            <a:br>
              <a:rPr lang="it-IT" sz="2400" dirty="0" smtClean="0">
                <a:solidFill>
                  <a:srgbClr val="FF0000"/>
                </a:solidFill>
              </a:rPr>
            </a:b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it-IT" i="1" dirty="0" smtClean="0"/>
              <a:t>	</a:t>
            </a:r>
            <a:r>
              <a:rPr lang="it-IT" sz="2400" dirty="0" smtClean="0"/>
              <a:t>E’un</a:t>
            </a:r>
            <a:r>
              <a:rPr lang="it-IT" sz="2400" i="1" dirty="0" smtClean="0"/>
              <a:t>  </a:t>
            </a:r>
            <a:r>
              <a:rPr lang="it-IT" sz="2400" dirty="0" smtClean="0"/>
              <a:t>sistema a bassa vocazione misurativa di rilevazione  di funzioni, sub-funzioni o aree funzionali attraverso la descrizione delle funzioni in una lista delle sue componenti e l’apprezzamento delle stesse mediante una scala di valori ternaria ( si-no-incerto).</a:t>
            </a:r>
            <a:endParaRPr lang="it-IT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AUTOESAME  FUNZIONALE 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29130"/>
          </a:xfrm>
          <a:ln>
            <a:solidFill>
              <a:srgbClr val="0070C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it-IT" i="1" dirty="0" smtClean="0"/>
              <a:t> 	</a:t>
            </a:r>
            <a:r>
              <a:rPr lang="it-IT" sz="2400" dirty="0" smtClean="0"/>
              <a:t>E’un</a:t>
            </a:r>
            <a:r>
              <a:rPr lang="it-IT" sz="2400" i="1" dirty="0" smtClean="0"/>
              <a:t>  </a:t>
            </a:r>
            <a:r>
              <a:rPr lang="it-IT" sz="2400" dirty="0" smtClean="0"/>
              <a:t>sistema di auto-analisi ed auto-osservazione che l’individuo conduce su se stesso  in riferimento all’aspetto disfunzionale dello “smarrimento cognitivo sequenziale”. </a:t>
            </a:r>
          </a:p>
          <a:p>
            <a:pPr>
              <a:buNone/>
            </a:pPr>
            <a:r>
              <a:rPr lang="it-IT" sz="2400" dirty="0" smtClean="0"/>
              <a:t>     </a:t>
            </a:r>
          </a:p>
          <a:p>
            <a:pPr>
              <a:buNone/>
            </a:pPr>
            <a:r>
              <a:rPr lang="it-IT" sz="2400" dirty="0" smtClean="0"/>
              <a:t>     Il soggetto riflette sulle sollecitazioni strutturate dal pedagogista e fornisce un apprezzamento delle stesse in riferimento alla personale esperienza mediante una scala di valori ternaria ( si-no-incerto).</a:t>
            </a:r>
          </a:p>
          <a:p>
            <a:pPr>
              <a:buNone/>
            </a:pPr>
            <a:r>
              <a:rPr lang="it-IT" sz="2400" dirty="0" smtClean="0"/>
              <a:t> 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  <a:ln>
            <a:solidFill>
              <a:srgbClr val="336600"/>
            </a:solidFill>
          </a:ln>
        </p:spPr>
        <p:txBody>
          <a:bodyPr/>
          <a:lstStyle/>
          <a:p>
            <a:r>
              <a:rPr lang="it-IT" sz="2400" dirty="0" smtClean="0">
                <a:solidFill>
                  <a:srgbClr val="FF0000"/>
                </a:solidFill>
              </a:rPr>
              <a:t>SCALE  DI LIVELLO (O SCALE ORDINALI) </a:t>
            </a: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625989"/>
          </a:xfrm>
          <a:ln>
            <a:solidFill>
              <a:srgbClr val="00B0F0"/>
            </a:solidFill>
          </a:ln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it-IT" dirty="0" smtClean="0"/>
              <a:t>       Costituiscono strumenti diagnostici convenzionali a scala, per la rilevazione e parziale misurazione in livelli (classi, categorie ordinate) gerarchicamente organizzati, di singole funzioni. </a:t>
            </a:r>
          </a:p>
          <a:p>
            <a:pPr>
              <a:buNone/>
            </a:pPr>
            <a:r>
              <a:rPr lang="it-IT" dirty="0" smtClean="0"/>
              <a:t>       Tali modalità diagnostiche rappresentano sistemi di attribuzione di valore alle competenze secondo un ordinamento ternario o pentenario, con o senza punto intermedio, mediante indicatori e relativi descrittori, in ordine crescente o decrescente, contenente anche l’indicazione approssimativa della frequenza con cui si manifesta un fenomeno fisiologico (attenzione, impegno scolastico, organizzazione, ecc.) o patologico ( disattenzione, dislessia, disgrafia, ecc.). Tali scale sono utilizzate dalle persone che quotidianamente osservano il soggetto nei vari contesti, indicando il livello della condotta osservata.</a:t>
            </a:r>
          </a:p>
          <a:p>
            <a:pPr>
              <a:buNone/>
            </a:pPr>
            <a:r>
              <a:rPr lang="it-IT" dirty="0" smtClean="0"/>
              <a:t>       Le scale di livello possono riguardare gli indicatori e relativi descrittori di un fenomeno sia fisiologico (attenzione, impegno scolastico, organizzazione, ecc.) che diverso o patologico (disattenzione, dislessia, disgrafia, ecc.). In quest’ ultimo caso la scala descrive ed ordina in livelli un fenomeno già al di sotto dei valori medi o comuni, pertanto si connota come scala di livello </a:t>
            </a:r>
            <a:r>
              <a:rPr lang="it-IT" i="1" dirty="0" smtClean="0"/>
              <a:t>senza punto intermedio</a:t>
            </a:r>
            <a:r>
              <a:rPr lang="it-IT" dirty="0" smtClean="0"/>
              <a:t>.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QUESTIONARIO STRUTTURATO</a:t>
            </a:r>
            <a:br>
              <a:rPr lang="it-IT" sz="2400" dirty="0" smtClean="0">
                <a:solidFill>
                  <a:srgbClr val="FF0000"/>
                </a:solidFill>
              </a:rPr>
            </a:br>
            <a:endParaRPr lang="it-IT" sz="24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>
            <a:solidFill>
              <a:srgbClr val="FFC000"/>
            </a:solidFill>
          </a:ln>
        </p:spPr>
        <p:txBody>
          <a:bodyPr/>
          <a:lstStyle/>
          <a:p>
            <a:pPr>
              <a:buNone/>
            </a:pPr>
            <a:r>
              <a:rPr lang="it-IT" sz="2400" dirty="0" smtClean="0"/>
              <a:t>     Costituisce uno strumento, utilizzabile unitamente ai precedenti strumenti, per esplorare l’intera gamma delle condotte insistenti nella sindrome ed in questo caso manifestati nel contesto scolastico </a:t>
            </a:r>
          </a:p>
          <a:p>
            <a:pPr>
              <a:buNone/>
            </a:pPr>
            <a:r>
              <a:rPr lang="it-IT" sz="2400" dirty="0" smtClean="0"/>
              <a:t>     I questionari possono essere strutturati, semi-strutturati o liberi.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2897</Words>
  <PresentationFormat>Presentazione su schermo (4:3)</PresentationFormat>
  <Paragraphs>407</Paragraphs>
  <Slides>47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47</vt:i4>
      </vt:variant>
    </vt:vector>
  </HeadingPairs>
  <TitlesOfParts>
    <vt:vector size="48" baseType="lpstr">
      <vt:lpstr>Tema di Office</vt:lpstr>
      <vt:lpstr>  Università degli Studi di Macerata Facoltà di Scienze della formazione SCIENZE PEDAGOGICHE </vt:lpstr>
      <vt:lpstr>LA SINDROME DI JACK</vt:lpstr>
      <vt:lpstr>LA SINDROME DI JACK</vt:lpstr>
      <vt:lpstr>LA SINDROME DI JACK</vt:lpstr>
      <vt:lpstr>LA SINDROME DI JACK</vt:lpstr>
      <vt:lpstr>LA SINDROME DI JACK</vt:lpstr>
      <vt:lpstr>LA SINDROME DI JACK</vt:lpstr>
      <vt:lpstr>LA SINDROME DI JACK</vt:lpstr>
      <vt:lpstr>LA SINDROME DI JACK</vt:lpstr>
      <vt:lpstr>LA SINDROME DI JACK</vt:lpstr>
      <vt:lpstr>LA SINDROME DI JACK</vt:lpstr>
      <vt:lpstr>LA SINDROME DI JACK</vt:lpstr>
      <vt:lpstr>LA SINDROME DI JACK</vt:lpstr>
      <vt:lpstr>LA SINDROME DI JACK</vt:lpstr>
      <vt:lpstr>LA SINDROME DI JACK</vt:lpstr>
      <vt:lpstr>LA SINDROME DI JACK</vt:lpstr>
      <vt:lpstr>LA SINDROME DI JACK</vt:lpstr>
      <vt:lpstr>LA SINDROME DI JACK</vt:lpstr>
      <vt:lpstr>INDICATORI </vt:lpstr>
      <vt:lpstr>Diapositiva 20</vt:lpstr>
      <vt:lpstr>Struttura della personalità</vt:lpstr>
      <vt:lpstr>LA SINDROME DI JACK</vt:lpstr>
      <vt:lpstr>LA SINDROME DI JACK</vt:lpstr>
      <vt:lpstr>LA SINDROME DI JACK</vt:lpstr>
      <vt:lpstr>LA SINDROME DI JACK</vt:lpstr>
      <vt:lpstr>MAPPA DEGLI INDICATORI</vt:lpstr>
      <vt:lpstr>MAPPA DEGLI INDICATORI</vt:lpstr>
      <vt:lpstr>MAPPA DEGLI INDICATORI</vt:lpstr>
      <vt:lpstr>MAPPA DEGLI INDICATORI</vt:lpstr>
      <vt:lpstr>MAPPA DEGLI INDICATORI</vt:lpstr>
      <vt:lpstr>MAPPA DEGLI INDICATORI</vt:lpstr>
      <vt:lpstr>MAPPA DEGLI INDICATORI</vt:lpstr>
      <vt:lpstr>MAPPA DEGLI INDICATORI</vt:lpstr>
      <vt:lpstr>SITUAZIONI CRITICHE</vt:lpstr>
      <vt:lpstr>SITUAZIONI CRITICHE LEGATE ALL’ORGANIZZAZIONE TEMPORALE</vt:lpstr>
      <vt:lpstr> LA DIAGNOSI/VALUTAZIONE </vt:lpstr>
      <vt:lpstr>LA DIAGNOSI/VALUTAZIONE </vt:lpstr>
      <vt:lpstr>LA DIAGNOSI/VALUTAZIONE </vt:lpstr>
      <vt:lpstr>KIT PROFESSIONALE VALUTATIVO</vt:lpstr>
      <vt:lpstr>KIT PROFESSIONALE VALUTATIVO</vt:lpstr>
      <vt:lpstr>KIT PROFESSIONALE VALUTATIVO</vt:lpstr>
      <vt:lpstr>STRUMENTI VALUTATIVI</vt:lpstr>
      <vt:lpstr>STRUMENTI VALUTATIVI</vt:lpstr>
      <vt:lpstr> ESAME FUNZIONALE  </vt:lpstr>
      <vt:lpstr>AUTOESAME  FUNZIONALE </vt:lpstr>
      <vt:lpstr>SCALE  DI LIVELLO (O SCALE ORDINALI) </vt:lpstr>
      <vt:lpstr>QUESTIONARIO STRUTTURATO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Università degli Studi di Macerata Facoltà di Scienze della formazione SCIENZE PEDAGOGICHE </dc:title>
  <dc:creator>Angela</dc:creator>
  <cp:lastModifiedBy>Angela</cp:lastModifiedBy>
  <cp:revision>2</cp:revision>
  <dcterms:created xsi:type="dcterms:W3CDTF">2010-12-03T10:34:37Z</dcterms:created>
  <dcterms:modified xsi:type="dcterms:W3CDTF">2010-12-03T10:51:14Z</dcterms:modified>
</cp:coreProperties>
</file>