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79" r:id="rId13"/>
    <p:sldId id="267" r:id="rId14"/>
    <p:sldId id="280" r:id="rId15"/>
    <p:sldId id="273" r:id="rId16"/>
    <p:sldId id="274" r:id="rId17"/>
    <p:sldId id="278" r:id="rId18"/>
    <p:sldId id="275" r:id="rId19"/>
    <p:sldId id="281" r:id="rId20"/>
    <p:sldId id="269" r:id="rId21"/>
    <p:sldId id="277" r:id="rId22"/>
    <p:sldId id="270" r:id="rId23"/>
    <p:sldId id="271" r:id="rId24"/>
    <p:sldId id="272" r:id="rId2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30/11/2010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30/11/2010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30/11/2010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30/11/2010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30/11/2010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30/11/2010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30/11/2010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30/11/2010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30/11/2010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30/11/2010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30/11/2010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30/11/2010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785813"/>
            <a:ext cx="7772400" cy="28146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>
              <a:defRPr/>
            </a:pPr>
            <a:r>
              <a:rPr lang="it-IT" cap="all" dirty="0" smtClean="0"/>
              <a:t/>
            </a:r>
            <a:br>
              <a:rPr lang="it-IT" cap="all" dirty="0" smtClean="0"/>
            </a:br>
            <a:r>
              <a:rPr lang="it-IT" cap="all" dirty="0"/>
              <a:t/>
            </a:r>
            <a:br>
              <a:rPr lang="it-IT" cap="all" dirty="0"/>
            </a:br>
            <a:r>
              <a:rPr lang="it-IT" sz="3100" b="1" cap="all" dirty="0"/>
              <a:t>Università degli Studi di Macerata</a:t>
            </a:r>
            <a:r>
              <a:rPr lang="it-IT" sz="3100" cap="all" dirty="0"/>
              <a:t/>
            </a:r>
            <a:br>
              <a:rPr lang="it-IT" sz="3100" cap="all" dirty="0"/>
            </a:br>
            <a:r>
              <a:rPr lang="it-IT" sz="3100" cap="all" dirty="0"/>
              <a:t>Facoltà di Scienze della </a:t>
            </a:r>
            <a:r>
              <a:rPr lang="it-IT" sz="3100" cap="all" dirty="0" smtClean="0"/>
              <a:t>formazione</a:t>
            </a:r>
            <a:r>
              <a:rPr lang="it-IT" cap="all" dirty="0"/>
              <a:t/>
            </a:r>
            <a:br>
              <a:rPr lang="it-IT" cap="all" dirty="0"/>
            </a:br>
            <a:r>
              <a:rPr lang="it-IT" b="1" dirty="0" smtClean="0">
                <a:solidFill>
                  <a:srgbClr val="FF0000"/>
                </a:solidFill>
              </a:rPr>
              <a:t>SCIENZE PEDAGOGICHE</a:t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85813" y="3886200"/>
            <a:ext cx="7643812" cy="22574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DISTURBI  DELL’  APRRENDIMENTO </a:t>
            </a:r>
          </a:p>
          <a:p>
            <a:pPr>
              <a:defRPr/>
            </a:pPr>
            <a:r>
              <a:rPr lang="it-IT" sz="2800" b="1" dirty="0" smtClean="0">
                <a:solidFill>
                  <a:srgbClr val="002060"/>
                </a:solidFill>
              </a:rPr>
              <a:t>A.A. 2010/11 -   I SEMESTRE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chemeClr val="tx1"/>
                </a:solidFill>
              </a:rPr>
              <a:t>Dott.ssa   Angela Fiorillo</a:t>
            </a:r>
            <a:endParaRPr lang="it-IT" sz="280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43372" y="857232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SOMMARIO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Lateralità/lateralizzazione</a:t>
            </a:r>
          </a:p>
          <a:p>
            <a:pPr>
              <a:buNone/>
            </a:pPr>
            <a:r>
              <a:rPr lang="it-IT" sz="2400" dirty="0" smtClean="0"/>
              <a:t>Dominanza laterale</a:t>
            </a:r>
          </a:p>
          <a:p>
            <a:pPr>
              <a:buNone/>
            </a:pPr>
            <a:r>
              <a:rPr lang="it-IT" sz="2400" dirty="0" smtClean="0"/>
              <a:t>Dislateralità</a:t>
            </a:r>
          </a:p>
          <a:p>
            <a:pPr>
              <a:buNone/>
            </a:pPr>
            <a:r>
              <a:rPr lang="it-IT" sz="2400" dirty="0" smtClean="0"/>
              <a:t>Mancinismo</a:t>
            </a:r>
          </a:p>
          <a:p>
            <a:pPr>
              <a:buNone/>
            </a:pPr>
            <a:r>
              <a:rPr lang="it-IT" sz="2400" dirty="0" smtClean="0"/>
              <a:t>Disturbi della dominanza laterale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Trattamento dei DSA</a:t>
            </a: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Lateralità/lateralizzazione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      Lateralità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/>
              <a:t>      E’ una condizione neurologica determinata dalla asimmetria  tra gli emisferi.</a:t>
            </a:r>
          </a:p>
          <a:p>
            <a:pPr>
              <a:buNone/>
            </a:pPr>
            <a:r>
              <a:rPr lang="it-IT" sz="2400" dirty="0" smtClean="0"/>
              <a:t>      E’ caratterizzata da:</a:t>
            </a:r>
          </a:p>
          <a:p>
            <a:r>
              <a:rPr lang="it-IT" sz="2400" i="1" dirty="0" smtClean="0"/>
              <a:t>Specializzazione </a:t>
            </a:r>
            <a:r>
              <a:rPr lang="it-IT" sz="2400" dirty="0" smtClean="0"/>
              <a:t>di zone del cervello maggiormente responsabili di determinate funzioni.</a:t>
            </a:r>
          </a:p>
          <a:p>
            <a:r>
              <a:rPr lang="it-IT" sz="2400" i="1" dirty="0" smtClean="0"/>
              <a:t>Sistema crociato: </a:t>
            </a:r>
            <a:r>
              <a:rPr lang="it-IT" sz="2400" dirty="0" smtClean="0"/>
              <a:t> corrispondenza di un emisfero all’emicorpo opposto (controlaterale) che dà origine a movimenti e  percezioni (visive ed uditive) espressi lateralmente e secondo una direzione crociata, da destra a sinistra o viceversa.</a:t>
            </a:r>
            <a:endParaRPr lang="it-IT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Lateralità/lateralizzazione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Lateralizzazione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/>
              <a:t>    Processo neurobiologico di affermazione e stabilizzazione della lateralità cerebrale e corporea che si profila molto precocemente.</a:t>
            </a:r>
          </a:p>
          <a:p>
            <a:pPr>
              <a:buNone/>
            </a:pPr>
            <a:r>
              <a:rPr lang="it-IT" sz="2400" dirty="0" smtClean="0"/>
              <a:t>    Si stabilizza normalmente  circa a 5 anni e si  conclude  a 12 anni</a:t>
            </a:r>
            <a:r>
              <a:rPr lang="it-IT" sz="2400" b="1" dirty="0" smtClean="0"/>
              <a:t>. 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Dominanza laterale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     E’la dominanza di un emisfero corticale sull’altro.</a:t>
            </a:r>
          </a:p>
          <a:p>
            <a:pPr>
              <a:buNone/>
            </a:pPr>
            <a:r>
              <a:rPr lang="it-IT" sz="2400" dirty="0" smtClean="0"/>
              <a:t>    Dà luogo ai seguenti fenomeni:</a:t>
            </a:r>
          </a:p>
          <a:p>
            <a:r>
              <a:rPr lang="it-IT" sz="2400" dirty="0" smtClean="0"/>
              <a:t> migliore specializzazione emisferica;</a:t>
            </a:r>
          </a:p>
          <a:p>
            <a:r>
              <a:rPr lang="it-IT" sz="2400" dirty="0" smtClean="0"/>
              <a:t> migliori scambi neuronali tra gli emisferi;</a:t>
            </a:r>
          </a:p>
          <a:p>
            <a:r>
              <a:rPr lang="it-IT" sz="2400" dirty="0" smtClean="0"/>
              <a:t> migliore efficienza del sistema crociato;</a:t>
            </a:r>
          </a:p>
          <a:p>
            <a:r>
              <a:rPr lang="it-IT" sz="2400" dirty="0" smtClean="0"/>
              <a:t>migliore abilità e primato dell’arto controlaterale rispetto all’opposto;</a:t>
            </a:r>
          </a:p>
          <a:p>
            <a:r>
              <a:rPr lang="it-IT" sz="2400" dirty="0" smtClean="0"/>
              <a:t> migliore direzionalità  nello spazio (orizzontale, verticale, obliquo);</a:t>
            </a:r>
          </a:p>
          <a:p>
            <a:r>
              <a:rPr lang="it-IT" sz="2400" dirty="0" smtClean="0"/>
              <a:t>migliore esecuzione degli schemi motori e percettivi crociati.</a:t>
            </a:r>
            <a:endParaRPr lang="it-IT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Dominanza laterale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sz="2600" dirty="0" smtClean="0"/>
              <a:t>    Si rileva in: </a:t>
            </a:r>
          </a:p>
          <a:p>
            <a:pPr>
              <a:buNone/>
            </a:pPr>
            <a:r>
              <a:rPr lang="it-IT" sz="2600" dirty="0" smtClean="0"/>
              <a:t>    braccia-mani, gamba-piede, occhio ed orecchio.</a:t>
            </a:r>
          </a:p>
          <a:p>
            <a:pPr>
              <a:buNone/>
            </a:pPr>
            <a:endParaRPr lang="it-IT" sz="2600" dirty="0" smtClean="0"/>
          </a:p>
          <a:p>
            <a:pPr>
              <a:buNone/>
            </a:pPr>
            <a:r>
              <a:rPr lang="it-IT" sz="2600" dirty="0" smtClean="0"/>
              <a:t>     Può manifestarsi in forma certa o incerta (D = destro certo, S = sinistro certo, d = destro incerto, s = sinistro incerto).</a:t>
            </a:r>
          </a:p>
          <a:p>
            <a:pPr>
              <a:buNone/>
            </a:pPr>
            <a:endParaRPr lang="it-IT" sz="2600" dirty="0" smtClean="0"/>
          </a:p>
          <a:p>
            <a:pPr>
              <a:buNone/>
            </a:pPr>
            <a:r>
              <a:rPr lang="it-IT" sz="2600" dirty="0" smtClean="0"/>
              <a:t>     Contribuisce alle funzioni esecutive umane, all’orientamento nello spazio e nel tempo, ai coordinamenti percettivi, motori, linguistici.</a:t>
            </a:r>
          </a:p>
          <a:p>
            <a:pPr>
              <a:buNone/>
            </a:pPr>
            <a:endParaRPr lang="it-IT" sz="2600" dirty="0" smtClean="0"/>
          </a:p>
          <a:p>
            <a:pPr>
              <a:buNone/>
            </a:pPr>
            <a:r>
              <a:rPr lang="it-IT" sz="2600" dirty="0" smtClean="0"/>
              <a:t>     Costituisce una condizione essenziale nelle prestazioni del leggere, disegnare, scrivere, calcolare, incolonnare, ecc.</a:t>
            </a:r>
          </a:p>
          <a:p>
            <a:pPr>
              <a:buNone/>
            </a:pP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Dominanza laterale</a:t>
            </a: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it-IT" sz="5100" dirty="0" smtClean="0"/>
              <a:t>Stati della lateralità: </a:t>
            </a:r>
          </a:p>
          <a:p>
            <a:pPr algn="ctr">
              <a:buNone/>
            </a:pPr>
            <a:endParaRPr lang="it-IT" sz="5100" dirty="0" smtClean="0"/>
          </a:p>
          <a:p>
            <a:pPr lvl="0"/>
            <a:r>
              <a:rPr lang="it-IT" sz="4400" dirty="0" smtClean="0"/>
              <a:t>destra;</a:t>
            </a:r>
          </a:p>
          <a:p>
            <a:pPr lvl="0"/>
            <a:r>
              <a:rPr lang="it-IT" sz="4400" dirty="0" smtClean="0"/>
              <a:t>sinistra;</a:t>
            </a:r>
          </a:p>
          <a:p>
            <a:pPr lvl="0"/>
            <a:r>
              <a:rPr lang="it-IT" sz="4400" dirty="0" smtClean="0"/>
              <a:t>crociata naturale (arti superiori controlaterale agli arti inferiori);</a:t>
            </a:r>
          </a:p>
          <a:p>
            <a:pPr lvl="0"/>
            <a:r>
              <a:rPr lang="it-IT" sz="4400" dirty="0" smtClean="0"/>
              <a:t>mista naturale (destra o sinistra a seconda delle azioni, es. mangiare con la destra e scrivere con la sinistra);</a:t>
            </a:r>
          </a:p>
          <a:p>
            <a:pPr lvl="0"/>
            <a:r>
              <a:rPr lang="it-IT" sz="4400" dirty="0" smtClean="0"/>
              <a:t>ambidestra naturale (stesse tendenza ed abilità ad usare i due arti);</a:t>
            </a:r>
          </a:p>
          <a:p>
            <a:pPr lvl="0"/>
            <a:r>
              <a:rPr lang="it-IT" sz="4400" dirty="0" smtClean="0"/>
              <a:t>sinistra incerta, non pura;</a:t>
            </a:r>
          </a:p>
          <a:p>
            <a:pPr lvl="0"/>
            <a:r>
              <a:rPr lang="it-IT" sz="4400" dirty="0" smtClean="0"/>
              <a:t>contrariata (raramente destra contrariata);</a:t>
            </a:r>
          </a:p>
          <a:p>
            <a:pPr lvl="0"/>
            <a:r>
              <a:rPr lang="it-IT" sz="4400" dirty="0" smtClean="0"/>
              <a:t>con interferenze;</a:t>
            </a:r>
          </a:p>
          <a:p>
            <a:pPr lvl="0"/>
            <a:r>
              <a:rPr lang="it-IT" sz="4400" dirty="0" smtClean="0"/>
              <a:t>orientata in senso inverso;</a:t>
            </a:r>
          </a:p>
          <a:p>
            <a:pPr lvl="0"/>
            <a:r>
              <a:rPr lang="it-IT" sz="4400" dirty="0" smtClean="0"/>
              <a:t>destra orientata a sinistra (raramente sinistra orientata a destra);</a:t>
            </a:r>
          </a:p>
          <a:p>
            <a:pPr lvl="0"/>
            <a:r>
              <a:rPr lang="it-IT" sz="4400" dirty="0" smtClean="0"/>
              <a:t> in ritardo fisiologico.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Dislateralità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     E’ la condizione di mancata, ritardata o anomala dominanza laterale o del processo della lateralizzazione.</a:t>
            </a:r>
          </a:p>
          <a:p>
            <a:pPr>
              <a:buNone/>
            </a:pPr>
            <a:r>
              <a:rPr lang="it-IT" sz="2400" dirty="0" smtClean="0"/>
              <a:t>     Si manifesta come: </a:t>
            </a:r>
          </a:p>
          <a:p>
            <a:r>
              <a:rPr lang="it-IT" sz="2400" dirty="0" smtClean="0"/>
              <a:t>a. dominanza contrariata (raramente destra contrariata);</a:t>
            </a:r>
          </a:p>
          <a:p>
            <a:r>
              <a:rPr lang="it-IT" sz="2400" dirty="0" smtClean="0"/>
              <a:t>b. dominanza con interferenze;</a:t>
            </a:r>
          </a:p>
          <a:p>
            <a:r>
              <a:rPr lang="it-IT" sz="2400" dirty="0" smtClean="0"/>
              <a:t>c. dominanza destra orientata a sinistra (raramente sinistra orientata a destra);</a:t>
            </a:r>
          </a:p>
          <a:p>
            <a:r>
              <a:rPr lang="it-IT" sz="2400" dirty="0" smtClean="0"/>
              <a:t>d. dominanza in ritardo fisiologico.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Mancinismo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21497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it-IT" dirty="0" smtClean="0"/>
              <a:t>      </a:t>
            </a:r>
            <a:r>
              <a:rPr lang="it-IT" sz="4200" dirty="0" smtClean="0"/>
              <a:t>Condizione della dominanza laterale corporea sinistra  corrispondente alla dominanza cerebrale dell’emisfero destro.</a:t>
            </a:r>
          </a:p>
          <a:p>
            <a:pPr>
              <a:buNone/>
            </a:pPr>
            <a:r>
              <a:rPr lang="it-IT" sz="4200" dirty="0" smtClean="0"/>
              <a:t>      comporta possibili tipicità in ordine a funzioni esecutive quali la motricità, il linguaggio, l’inseguimento percettivo e i coordinamenti senso-motori e l’orientamento spazio-temporale. </a:t>
            </a:r>
          </a:p>
          <a:p>
            <a:pPr>
              <a:buNone/>
            </a:pPr>
            <a:r>
              <a:rPr lang="it-IT" sz="4200" dirty="0" smtClean="0"/>
              <a:t>      Le  categorie:</a:t>
            </a:r>
          </a:p>
          <a:p>
            <a:pPr lvl="0"/>
            <a:r>
              <a:rPr lang="it-IT" sz="4200" b="1" dirty="0" smtClean="0"/>
              <a:t>M</a:t>
            </a:r>
            <a:r>
              <a:rPr lang="it-IT" sz="4200" b="1" i="1" dirty="0" smtClean="0"/>
              <a:t>ancinismo puro ad alta fluidità verbale</a:t>
            </a:r>
            <a:r>
              <a:rPr lang="it-IT" sz="4200" i="1" dirty="0" smtClean="0"/>
              <a:t>,</a:t>
            </a:r>
            <a:r>
              <a:rPr lang="it-IT" sz="4200" dirty="0" smtClean="0"/>
              <a:t> dominanza sinistra a tutti gli arti (mano, occhio, piede, orecchio), senza esitazioni né interferenze, alta abilità delle funzioni esecutive ed alta fluidità verbale.</a:t>
            </a:r>
          </a:p>
          <a:p>
            <a:pPr lvl="0"/>
            <a:r>
              <a:rPr lang="it-IT" sz="4200" b="1" i="1" dirty="0" smtClean="0"/>
              <a:t>Mancinismo puro a bassa fluidità verbale</a:t>
            </a:r>
            <a:r>
              <a:rPr lang="it-IT" sz="4200" dirty="0" smtClean="0"/>
              <a:t>,  dominanza sinistra a tutti gli arti (mano, occhio, piede, orecchio), senza esitazioni né interferenze, alta abilità delle funzioni esecutive ma a bassa fluidità verbale.</a:t>
            </a:r>
          </a:p>
          <a:p>
            <a:pPr lvl="0"/>
            <a:r>
              <a:rPr lang="it-IT" sz="4200" b="1" i="1" dirty="0" smtClean="0"/>
              <a:t>Mancinismo parziale</a:t>
            </a:r>
            <a:r>
              <a:rPr lang="it-IT" sz="4200" dirty="0" smtClean="0"/>
              <a:t>,  dominanza tendenzialmente sinistra ma con possibili forme miste, o interferenze o orientamenti da destra a sinistra, non perfetta abilità delle funzioni esecutive ed ad alta o bassa fluidità verbale.</a:t>
            </a:r>
          </a:p>
          <a:p>
            <a:pPr lvl="0"/>
            <a:r>
              <a:rPr lang="it-IT" sz="4200" b="1" i="1" dirty="0" smtClean="0"/>
              <a:t>Mancinismo disprassico</a:t>
            </a:r>
            <a:r>
              <a:rPr lang="it-IT" sz="4200" b="1" dirty="0" smtClean="0"/>
              <a:t>, </a:t>
            </a:r>
            <a:r>
              <a:rPr lang="it-IT" sz="4200" dirty="0" smtClean="0"/>
              <a:t> dominanza tendenzialmente sinistra ma con possibili forme miste, o interferenze o orientamenti da destra a sinistra, presenza di disprassie diffuse ed a bassa fluidità verbale. </a:t>
            </a:r>
          </a:p>
          <a:p>
            <a:endParaRPr lang="it-IT" sz="4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Disturbi della dominanza laterale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dirty="0" smtClean="0"/>
              <a:t>    Il soggetto con disturbi della dominanza laterale, incontrano alcune difficoltà:</a:t>
            </a:r>
          </a:p>
          <a:p>
            <a:pPr lvl="0"/>
            <a:r>
              <a:rPr lang="it-IT" dirty="0" smtClean="0"/>
              <a:t>nel lavoro da sinistra a destra (andrebbero da destra a sinistra);</a:t>
            </a:r>
          </a:p>
          <a:p>
            <a:pPr lvl="0"/>
            <a:r>
              <a:rPr lang="it-IT" dirty="0" smtClean="0"/>
              <a:t>nella chiusura dei cerchi (chiuderebbero, o chiudono, in senso orario);</a:t>
            </a:r>
          </a:p>
          <a:p>
            <a:pPr lvl="0"/>
            <a:r>
              <a:rPr lang="it-IT" dirty="0" smtClean="0"/>
              <a:t>negli schemi crociati (movimenti da destra a sinistra e da sinistra a destra;</a:t>
            </a:r>
          </a:p>
          <a:p>
            <a:pPr lvl="0"/>
            <a:r>
              <a:rPr lang="it-IT" dirty="0" smtClean="0"/>
              <a:t>nell’orientamento nello spazio e nel tempo;</a:t>
            </a:r>
          </a:p>
          <a:p>
            <a:pPr lvl="0"/>
            <a:r>
              <a:rPr lang="it-IT" dirty="0" smtClean="0"/>
              <a:t>nel movimento abile in orizzontale nella linea dei numeri;</a:t>
            </a:r>
          </a:p>
          <a:p>
            <a:pPr lvl="0"/>
            <a:r>
              <a:rPr lang="it-IT" dirty="0" smtClean="0"/>
              <a:t>nel seguire sequenze numeriche (es. nelle numerazioni, nel calcolo orale, nelle espressioni, ecc.).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Disturbi della dominanza laterale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Disturbi  a scuola in:</a:t>
            </a:r>
          </a:p>
          <a:p>
            <a:pPr lvl="0"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 lvl="0"/>
            <a:r>
              <a:rPr lang="it-IT" sz="2400" dirty="0" smtClean="0"/>
              <a:t>Lettura,</a:t>
            </a:r>
          </a:p>
          <a:p>
            <a:pPr lvl="0"/>
            <a:r>
              <a:rPr lang="it-IT" sz="2400" dirty="0" smtClean="0"/>
              <a:t>Scrittura, </a:t>
            </a:r>
          </a:p>
          <a:p>
            <a:pPr lvl="0"/>
            <a:r>
              <a:rPr lang="it-IT" sz="2400" dirty="0" smtClean="0"/>
              <a:t>Scrittura dei numeri,</a:t>
            </a:r>
          </a:p>
          <a:p>
            <a:pPr lvl="0"/>
            <a:r>
              <a:rPr lang="it-IT" sz="2400" dirty="0" smtClean="0"/>
              <a:t>Numerazioni, </a:t>
            </a:r>
          </a:p>
          <a:p>
            <a:pPr lvl="0"/>
            <a:r>
              <a:rPr lang="it-IT" sz="2400" dirty="0" smtClean="0"/>
              <a:t>Incolonnamento,</a:t>
            </a:r>
          </a:p>
          <a:p>
            <a:pPr lvl="0"/>
            <a:r>
              <a:rPr lang="it-IT" sz="2400" dirty="0" smtClean="0"/>
              <a:t>Calcolo nelle operazioni, </a:t>
            </a:r>
          </a:p>
          <a:p>
            <a:pPr lvl="0"/>
            <a:r>
              <a:rPr lang="it-IT" sz="2400" dirty="0" smtClean="0"/>
              <a:t>il prestito e il riporto.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TRATTAMENTO DEI DSA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600" dirty="0" smtClean="0"/>
              <a:t>     </a:t>
            </a:r>
            <a:r>
              <a:rPr lang="it-IT" sz="2400" dirty="0" smtClean="0"/>
              <a:t>Le procedure d’azione sono con strategie   cognitiviste   quali:</a:t>
            </a:r>
          </a:p>
          <a:p>
            <a:pPr>
              <a:buNone/>
            </a:pPr>
            <a:endParaRPr lang="it-IT" sz="2400" dirty="0" smtClean="0"/>
          </a:p>
          <a:p>
            <a:pPr lvl="1">
              <a:buNone/>
            </a:pPr>
            <a:r>
              <a:rPr lang="it-IT" sz="2400" dirty="0" smtClean="0"/>
              <a:t>- ricerca di intenzionalità ed automatismi di schemi;</a:t>
            </a:r>
          </a:p>
          <a:p>
            <a:pPr lvl="1">
              <a:buNone/>
            </a:pPr>
            <a:r>
              <a:rPr lang="it-IT" sz="2400" dirty="0" smtClean="0"/>
              <a:t>- globalità delle azioni e loro significatività;</a:t>
            </a:r>
          </a:p>
          <a:p>
            <a:pPr lvl="1">
              <a:buNone/>
            </a:pPr>
            <a:r>
              <a:rPr lang="it-IT" sz="2400" dirty="0" smtClean="0"/>
              <a:t>- continuità sequenziale e fluidità di esecuzione.</a:t>
            </a:r>
          </a:p>
          <a:p>
            <a:pPr>
              <a:buNone/>
            </a:pPr>
            <a:r>
              <a:rPr lang="it-IT" sz="2400" dirty="0" smtClean="0"/>
              <a:t> </a:t>
            </a:r>
            <a:endParaRPr lang="it-IT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TRATTAMENTO DEI DSA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buNone/>
            </a:pPr>
            <a:r>
              <a:rPr lang="it-IT" sz="2400" b="1" dirty="0" smtClean="0"/>
              <a:t>     PRATICA </a:t>
            </a:r>
            <a:r>
              <a:rPr lang="it-IT" sz="2400" b="1" dirty="0" err="1" smtClean="0"/>
              <a:t>ecologico-dinamica</a:t>
            </a:r>
            <a:r>
              <a:rPr lang="it-IT" sz="2400" b="1" dirty="0" smtClean="0"/>
              <a:t>: </a:t>
            </a:r>
            <a:r>
              <a:rPr lang="it-IT" sz="2400" b="1" i="1" dirty="0" smtClean="0"/>
              <a:t> </a:t>
            </a:r>
            <a:r>
              <a:rPr lang="it-IT" sz="2400" dirty="0" smtClean="0"/>
              <a:t> </a:t>
            </a:r>
            <a:r>
              <a:rPr lang="it-IT" sz="2400" dirty="0" smtClean="0"/>
              <a:t>attraverso un trattamento di natura educativa, secondo un approccio ecologico, esteso all’intera funzionalità umana ed ai suoi contesti di vita, ed orientato a strategie </a:t>
            </a:r>
            <a:r>
              <a:rPr lang="it-IT" sz="2400" dirty="0" smtClean="0"/>
              <a:t>cognitiviste.</a:t>
            </a:r>
          </a:p>
          <a:p>
            <a:pPr lvl="0">
              <a:buNone/>
            </a:pPr>
            <a:r>
              <a:rPr lang="it-IT" sz="2400" dirty="0" smtClean="0"/>
              <a:t> </a:t>
            </a:r>
            <a:r>
              <a:rPr lang="it-IT" sz="2400" dirty="0" smtClean="0"/>
              <a:t>  </a:t>
            </a:r>
            <a:r>
              <a:rPr lang="it-IT" sz="2400" dirty="0" smtClean="0"/>
              <a:t> </a:t>
            </a:r>
            <a:r>
              <a:rPr lang="it-IT" sz="2400" dirty="0" smtClean="0"/>
              <a:t>L</a:t>
            </a:r>
            <a:r>
              <a:rPr lang="it-IT" sz="2400" dirty="0" smtClean="0"/>
              <a:t>a </a:t>
            </a:r>
            <a:r>
              <a:rPr lang="it-IT" sz="2400" dirty="0" smtClean="0"/>
              <a:t>modalità di azione educativa </a:t>
            </a:r>
            <a:r>
              <a:rPr lang="it-IT" sz="2400" dirty="0" smtClean="0"/>
              <a:t> </a:t>
            </a:r>
            <a:r>
              <a:rPr lang="it-IT" sz="2400" dirty="0" smtClean="0"/>
              <a:t>si sviluppa secondo un orientamento </a:t>
            </a:r>
            <a:r>
              <a:rPr lang="it-IT" sz="2400" i="1" dirty="0" err="1" smtClean="0"/>
              <a:t>ecologico-dinamico</a:t>
            </a:r>
            <a:r>
              <a:rPr lang="it-IT" sz="2400" i="1" dirty="0" smtClean="0"/>
              <a:t>.</a:t>
            </a:r>
          </a:p>
          <a:p>
            <a:pPr lvl="0">
              <a:buNone/>
            </a:pPr>
            <a:endParaRPr lang="it-IT" sz="2400" i="1" dirty="0" smtClean="0"/>
          </a:p>
          <a:p>
            <a:pPr lvl="0" algn="ctr">
              <a:buNone/>
            </a:pPr>
            <a:r>
              <a:rPr lang="it-IT" sz="2400" i="1" dirty="0" smtClean="0"/>
              <a:t>  </a:t>
            </a:r>
            <a:r>
              <a:rPr lang="it-IT" sz="2400" dirty="0" smtClean="0"/>
              <a:t> </a:t>
            </a:r>
            <a:r>
              <a:rPr lang="it-IT" sz="2400" dirty="0" smtClean="0"/>
              <a:t> </a:t>
            </a:r>
            <a:r>
              <a:rPr lang="it-IT" sz="2400" dirty="0" smtClean="0"/>
              <a:t>E</a:t>
            </a:r>
            <a:r>
              <a:rPr lang="it-IT" sz="2400" i="1" dirty="0" smtClean="0"/>
              <a:t>cologia </a:t>
            </a:r>
            <a:r>
              <a:rPr lang="it-IT" sz="2400" dirty="0" smtClean="0"/>
              <a:t> </a:t>
            </a:r>
            <a:r>
              <a:rPr lang="it-IT" sz="2400" dirty="0" smtClean="0"/>
              <a:t>come approccio </a:t>
            </a:r>
            <a:r>
              <a:rPr lang="it-IT" sz="2400" dirty="0" smtClean="0"/>
              <a:t> </a:t>
            </a:r>
            <a:r>
              <a:rPr lang="it-IT" sz="2400" dirty="0" smtClean="0"/>
              <a:t>sull’interezza </a:t>
            </a:r>
            <a:r>
              <a:rPr lang="it-IT" sz="2400" dirty="0" smtClean="0"/>
              <a:t>delle funzioni umane e </a:t>
            </a:r>
            <a:endParaRPr lang="it-IT" sz="2400" dirty="0" smtClean="0"/>
          </a:p>
          <a:p>
            <a:pPr lvl="0">
              <a:buNone/>
            </a:pPr>
            <a:r>
              <a:rPr lang="it-IT" sz="2400" dirty="0" smtClean="0"/>
              <a:t>    </a:t>
            </a:r>
            <a:r>
              <a:rPr lang="it-IT" sz="2400" i="1" dirty="0" smtClean="0"/>
              <a:t>D</a:t>
            </a:r>
            <a:r>
              <a:rPr lang="it-IT" sz="2400" i="1" dirty="0" smtClean="0"/>
              <a:t>inamicità</a:t>
            </a:r>
            <a:r>
              <a:rPr lang="it-IT" sz="2400" dirty="0" smtClean="0"/>
              <a:t>, come tendenza alla rapidità dell’agire cognitivo.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TRATTAMENTO DEI DSA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dirty="0" smtClean="0"/>
              <a:t>   </a:t>
            </a:r>
            <a:r>
              <a:rPr lang="it-IT" sz="2400" dirty="0" smtClean="0"/>
              <a:t>L’azione </a:t>
            </a:r>
            <a:r>
              <a:rPr lang="it-IT" sz="2400" dirty="0" smtClean="0"/>
              <a:t>educativa si rivolge non solo al lavoro sulle  funzioni umane (motorie, percettive, emotive, affettive, intellettive, linguistiche, sociali e operative), ma anche ai contesti di vita del singolo a cui ci si rivolge, scuola e famiglia in particolare.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TRATTAMENTO DEI DSA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9292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sz="2400" b="1" dirty="0" smtClean="0"/>
              <a:t>    </a:t>
            </a:r>
            <a:r>
              <a:rPr lang="it-IT" sz="2400" dirty="0" smtClean="0"/>
              <a:t> </a:t>
            </a:r>
            <a:r>
              <a:rPr lang="it-IT" sz="2400" dirty="0" smtClean="0"/>
              <a:t>A</a:t>
            </a:r>
            <a:r>
              <a:rPr lang="it-IT" sz="2400" dirty="0" smtClean="0"/>
              <a:t>ttivazione </a:t>
            </a:r>
            <a:r>
              <a:rPr lang="it-IT" sz="2400" dirty="0" smtClean="0"/>
              <a:t>di tre vettori </a:t>
            </a:r>
            <a:r>
              <a:rPr lang="it-IT" sz="2400" dirty="0" smtClean="0"/>
              <a:t>riabilitativi</a:t>
            </a:r>
            <a:r>
              <a:rPr lang="it-IT" sz="2400" dirty="0" smtClean="0"/>
              <a:t>:   (</a:t>
            </a:r>
            <a:r>
              <a:rPr lang="it-IT" sz="2400" dirty="0" smtClean="0"/>
              <a:t>POLO SAF) 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</a:t>
            </a:r>
            <a:r>
              <a:rPr lang="it-IT" sz="2400" dirty="0" smtClean="0"/>
              <a:t>   -  </a:t>
            </a:r>
            <a:r>
              <a:rPr lang="it-IT" sz="2400" i="1" dirty="0" smtClean="0"/>
              <a:t>la successione,</a:t>
            </a:r>
          </a:p>
          <a:p>
            <a:pPr>
              <a:buNone/>
            </a:pPr>
            <a:r>
              <a:rPr lang="it-IT" sz="2400" i="1" dirty="0" smtClean="0"/>
              <a:t> </a:t>
            </a:r>
            <a:r>
              <a:rPr lang="it-IT" sz="2400" i="1" dirty="0" smtClean="0"/>
              <a:t>   - </a:t>
            </a:r>
            <a:r>
              <a:rPr lang="it-IT" sz="2400" i="1" dirty="0" smtClean="0"/>
              <a:t>gli automatismi,</a:t>
            </a:r>
          </a:p>
          <a:p>
            <a:pPr>
              <a:buNone/>
            </a:pPr>
            <a:r>
              <a:rPr lang="it-IT" sz="2400" i="1" dirty="0" smtClean="0"/>
              <a:t> </a:t>
            </a:r>
            <a:r>
              <a:rPr lang="it-IT" sz="2400" i="1" dirty="0" smtClean="0"/>
              <a:t>    - </a:t>
            </a:r>
            <a:r>
              <a:rPr lang="it-IT" sz="2400" i="1" dirty="0" smtClean="0"/>
              <a:t>la </a:t>
            </a:r>
            <a:r>
              <a:rPr lang="it-IT" sz="2400" i="1" dirty="0" smtClean="0"/>
              <a:t>fluidità </a:t>
            </a:r>
            <a:endParaRPr lang="it-IT" sz="2400" i="1" dirty="0" smtClean="0"/>
          </a:p>
          <a:p>
            <a:pPr algn="ctr">
              <a:buNone/>
            </a:pPr>
            <a:r>
              <a:rPr lang="it-IT" sz="2400" i="1" dirty="0" smtClean="0"/>
              <a:t> </a:t>
            </a:r>
            <a:r>
              <a:rPr lang="it-IT" sz="2400" i="1" dirty="0" smtClean="0"/>
              <a:t>  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attraverso </a:t>
            </a:r>
            <a:r>
              <a:rPr lang="it-IT" sz="2400" dirty="0" smtClean="0"/>
              <a:t>azioni che lavorano sui sintomi secondari e derivati, </a:t>
            </a:r>
            <a:r>
              <a:rPr lang="it-IT" sz="2400" dirty="0" smtClean="0"/>
              <a:t>come </a:t>
            </a:r>
            <a:r>
              <a:rPr lang="it-IT" sz="2400" dirty="0" smtClean="0"/>
              <a:t> </a:t>
            </a:r>
            <a:r>
              <a:rPr lang="it-IT" sz="2400" dirty="0" smtClean="0"/>
              <a:t>il basso livello di autostima e la scarsa motivazione.</a:t>
            </a:r>
            <a:r>
              <a:rPr lang="it-IT" sz="2400" b="1" dirty="0" smtClean="0"/>
              <a:t> </a:t>
            </a:r>
          </a:p>
          <a:p>
            <a:pPr algn="ctr">
              <a:buNone/>
            </a:pPr>
            <a:r>
              <a:rPr lang="it-IT" sz="2400" b="1" dirty="0" smtClean="0"/>
              <a:t>    </a:t>
            </a:r>
            <a:r>
              <a:rPr lang="it-IT" sz="2400" dirty="0" smtClean="0"/>
              <a:t> </a:t>
            </a:r>
            <a:r>
              <a:rPr lang="it-IT" sz="2400" dirty="0" smtClean="0"/>
              <a:t> </a:t>
            </a:r>
            <a:r>
              <a:rPr lang="it-IT" sz="2400" dirty="0" smtClean="0"/>
              <a:t>E’</a:t>
            </a:r>
            <a:r>
              <a:rPr lang="it-IT" sz="2400" dirty="0" smtClean="0"/>
              <a:t> </a:t>
            </a:r>
          </a:p>
          <a:p>
            <a:pPr>
              <a:buNone/>
            </a:pPr>
            <a:r>
              <a:rPr lang="it-IT" sz="2400" i="1" dirty="0" smtClean="0"/>
              <a:t>     aiuto </a:t>
            </a:r>
            <a:r>
              <a:rPr lang="it-IT" sz="2400" i="1" dirty="0" smtClean="0"/>
              <a:t>allo sviluppo</a:t>
            </a:r>
            <a:r>
              <a:rPr lang="it-IT" sz="2400" i="1" dirty="0" smtClean="0"/>
              <a:t>,</a:t>
            </a:r>
          </a:p>
          <a:p>
            <a:pPr>
              <a:buNone/>
            </a:pPr>
            <a:r>
              <a:rPr lang="it-IT" sz="2400" i="1" dirty="0" smtClean="0"/>
              <a:t> </a:t>
            </a:r>
            <a:r>
              <a:rPr lang="it-IT" sz="2400" i="1" dirty="0" smtClean="0"/>
              <a:t>   </a:t>
            </a:r>
            <a:r>
              <a:rPr lang="it-IT" sz="2400" dirty="0" smtClean="0"/>
              <a:t> </a:t>
            </a:r>
            <a:r>
              <a:rPr lang="it-IT" sz="2400" i="1" dirty="0" smtClean="0"/>
              <a:t>relazione di </a:t>
            </a:r>
            <a:r>
              <a:rPr lang="it-IT" sz="2400" i="1" dirty="0" smtClean="0"/>
              <a:t>aiuto</a:t>
            </a:r>
            <a:endParaRPr lang="it-IT" sz="2400" i="1" dirty="0" smtClean="0"/>
          </a:p>
          <a:p>
            <a:pPr>
              <a:buNone/>
            </a:pPr>
            <a:r>
              <a:rPr lang="it-IT" sz="2400" i="1" dirty="0" smtClean="0"/>
              <a:t> </a:t>
            </a:r>
            <a:r>
              <a:rPr lang="it-IT" sz="2400" i="1" dirty="0" smtClean="0"/>
              <a:t>   </a:t>
            </a:r>
            <a:r>
              <a:rPr lang="it-IT" sz="2400" dirty="0" smtClean="0"/>
              <a:t>sollecitazione dei </a:t>
            </a:r>
            <a:r>
              <a:rPr lang="it-IT" sz="2400" dirty="0" smtClean="0"/>
              <a:t>processi </a:t>
            </a:r>
            <a:r>
              <a:rPr lang="it-IT" sz="2400" dirty="0" smtClean="0"/>
              <a:t>del</a:t>
            </a:r>
            <a:r>
              <a:rPr lang="it-IT" sz="2400" dirty="0" smtClean="0"/>
              <a:t>la </a:t>
            </a:r>
            <a:r>
              <a:rPr lang="it-IT" sz="2400" dirty="0" smtClean="0"/>
              <a:t>totalità </a:t>
            </a:r>
            <a:r>
              <a:rPr lang="it-IT" sz="2400" dirty="0" err="1" smtClean="0"/>
              <a:t>bio-psico-operativa</a:t>
            </a:r>
            <a:r>
              <a:rPr lang="it-IT" sz="2400" dirty="0" smtClean="0"/>
              <a:t> del soggetto secondo un approccio </a:t>
            </a:r>
            <a:r>
              <a:rPr lang="it-IT" sz="2400" i="1" dirty="0" smtClean="0"/>
              <a:t>ecologico </a:t>
            </a:r>
            <a:r>
              <a:rPr lang="it-IT" sz="2400" dirty="0" smtClean="0"/>
              <a:t>o </a:t>
            </a:r>
            <a:r>
              <a:rPr lang="it-IT" sz="2400" dirty="0" smtClean="0"/>
              <a:t>della</a:t>
            </a:r>
            <a:r>
              <a:rPr lang="it-IT" sz="2400" i="1" dirty="0" smtClean="0"/>
              <a:t> presa in carico globale</a:t>
            </a:r>
            <a:endParaRPr lang="it-IT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TRATTAMENTO DEI </a:t>
            </a:r>
            <a:r>
              <a:rPr lang="it-IT" sz="2800" dirty="0" smtClean="0">
                <a:solidFill>
                  <a:srgbClr val="FF0000"/>
                </a:solidFill>
              </a:rPr>
              <a:t>DSA – SISTEMA </a:t>
            </a:r>
            <a:r>
              <a:rPr lang="it-IT" sz="2800" dirty="0" err="1" smtClean="0">
                <a:solidFill>
                  <a:srgbClr val="FF0000"/>
                </a:solidFill>
              </a:rPr>
              <a:t>CO.CLI.T.E</a:t>
            </a:r>
            <a:r>
              <a:rPr lang="it-IT" sz="2800" dirty="0" smtClean="0">
                <a:solidFill>
                  <a:srgbClr val="FF0000"/>
                </a:solidFill>
              </a:rPr>
              <a:t>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TRATTI TECNOLOGICI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Orientamento ai processi di sviluppo</a:t>
            </a:r>
          </a:p>
          <a:p>
            <a:pPr>
              <a:buNone/>
            </a:pPr>
            <a:r>
              <a:rPr lang="it-IT" sz="2400" dirty="0" smtClean="0"/>
              <a:t>Orientamento ai processi cognitivi</a:t>
            </a:r>
          </a:p>
          <a:p>
            <a:pPr>
              <a:buNone/>
            </a:pPr>
            <a:r>
              <a:rPr lang="it-IT" sz="2400" dirty="0" smtClean="0"/>
              <a:t>Assetto professionale clinico</a:t>
            </a:r>
          </a:p>
          <a:p>
            <a:pPr>
              <a:buNone/>
            </a:pPr>
            <a:r>
              <a:rPr lang="it-IT" sz="2400" dirty="0" smtClean="0"/>
              <a:t>Approccio all’intera personalità dei casi</a:t>
            </a:r>
          </a:p>
          <a:p>
            <a:pPr>
              <a:buNone/>
            </a:pPr>
            <a:r>
              <a:rPr lang="it-IT" sz="2400" dirty="0" smtClean="0"/>
              <a:t>Approccio ai contesti di vita dei casi</a:t>
            </a:r>
          </a:p>
          <a:p>
            <a:pPr>
              <a:buNone/>
            </a:pPr>
            <a:r>
              <a:rPr lang="it-IT" sz="2400" dirty="0" smtClean="0"/>
              <a:t>Privilegio della diagnosi funzionale</a:t>
            </a:r>
          </a:p>
          <a:p>
            <a:pPr>
              <a:buNone/>
            </a:pPr>
            <a:r>
              <a:rPr lang="it-IT" sz="2400" dirty="0" smtClean="0"/>
              <a:t>Costante attenzione diagnostico-valutativa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TRATTAMENTO DEI DSA – SISTEMA </a:t>
            </a:r>
            <a:r>
              <a:rPr lang="it-IT" sz="2800" dirty="0" err="1" smtClean="0">
                <a:solidFill>
                  <a:srgbClr val="FF0000"/>
                </a:solidFill>
              </a:rPr>
              <a:t>CO.CLI.T.E</a:t>
            </a:r>
            <a:r>
              <a:rPr lang="it-IT" sz="2800" dirty="0" smtClean="0">
                <a:solidFill>
                  <a:srgbClr val="FF0000"/>
                </a:solidFill>
              </a:rPr>
              <a:t>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    Sistema </a:t>
            </a:r>
            <a:r>
              <a:rPr lang="it-IT" sz="2400" dirty="0" err="1" smtClean="0"/>
              <a:t>CO.CLI.TE</a:t>
            </a:r>
            <a:r>
              <a:rPr lang="it-IT" sz="2400" dirty="0" smtClean="0"/>
              <a:t>: Cognitivo Clinico Trattamento Educativo per la diagnosi e il trattamento di dislessia e disgrafia</a:t>
            </a:r>
            <a:r>
              <a:rPr lang="it-IT" sz="2400" dirty="0" smtClean="0"/>
              <a:t>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 Il </a:t>
            </a:r>
            <a:r>
              <a:rPr lang="it-IT" sz="2400" dirty="0" smtClean="0"/>
              <a:t>sistema </a:t>
            </a:r>
            <a:r>
              <a:rPr lang="it-IT" sz="2400" dirty="0" err="1" smtClean="0"/>
              <a:t>CO.CLI.TE</a:t>
            </a:r>
            <a:r>
              <a:rPr lang="it-IT" sz="2400" dirty="0" smtClean="0"/>
              <a:t>  </a:t>
            </a:r>
            <a:r>
              <a:rPr lang="it-IT" sz="2400" dirty="0" smtClean="0"/>
              <a:t>è composto da 13 </a:t>
            </a:r>
            <a:r>
              <a:rPr lang="it-IT" sz="2400" dirty="0" smtClean="0"/>
              <a:t>azioni di tipo educativo ad orientamento cognitivista e clinico, centrate sui processi della mente e dei coordinamenti </a:t>
            </a:r>
            <a:r>
              <a:rPr lang="it-IT" sz="2400" dirty="0" smtClean="0"/>
              <a:t>sequenziali</a:t>
            </a:r>
            <a:r>
              <a:rPr lang="it-IT" sz="2400" dirty="0" smtClean="0"/>
              <a:t>.</a:t>
            </a:r>
          </a:p>
          <a:p>
            <a:pPr>
              <a:buNone/>
            </a:pPr>
            <a:r>
              <a:rPr lang="it-IT" sz="2400" dirty="0" smtClean="0"/>
              <a:t> 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TRATTAMENTO DEI DSA – LE AZIONI DEL SISTEMA </a:t>
            </a:r>
            <a:r>
              <a:rPr lang="it-IT" sz="2800" dirty="0" err="1" smtClean="0">
                <a:solidFill>
                  <a:srgbClr val="FF0000"/>
                </a:solidFill>
              </a:rPr>
              <a:t>CO.CLI.T.E</a:t>
            </a:r>
            <a:r>
              <a:rPr lang="it-IT" sz="2800" dirty="0" smtClean="0">
                <a:solidFill>
                  <a:srgbClr val="FF0000"/>
                </a:solidFill>
              </a:rPr>
              <a:t>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lvl="0"/>
            <a:r>
              <a:rPr lang="it-IT" dirty="0" smtClean="0"/>
              <a:t>L’AUTOANALISI</a:t>
            </a:r>
          </a:p>
          <a:p>
            <a:pPr lvl="0"/>
            <a:r>
              <a:rPr lang="it-IT" dirty="0" smtClean="0"/>
              <a:t>LA MOTRICITA’</a:t>
            </a:r>
          </a:p>
          <a:p>
            <a:pPr lvl="0"/>
            <a:r>
              <a:rPr lang="it-IT" dirty="0" smtClean="0"/>
              <a:t>LA PERCEZIONE</a:t>
            </a:r>
          </a:p>
          <a:p>
            <a:pPr lvl="0"/>
            <a:r>
              <a:rPr lang="it-IT" dirty="0" smtClean="0"/>
              <a:t>LA MEMORIA</a:t>
            </a:r>
          </a:p>
          <a:p>
            <a:pPr lvl="0"/>
            <a:r>
              <a:rPr lang="it-IT" dirty="0" smtClean="0"/>
              <a:t>IL LINGUAGGIO</a:t>
            </a:r>
          </a:p>
          <a:p>
            <a:pPr lvl="0"/>
            <a:r>
              <a:rPr lang="it-IT" dirty="0" smtClean="0"/>
              <a:t>LA GRAFO-MOTRICITA’</a:t>
            </a:r>
          </a:p>
          <a:p>
            <a:pPr lvl="0"/>
            <a:r>
              <a:rPr lang="it-IT" dirty="0" smtClean="0"/>
              <a:t>I BARRAGES</a:t>
            </a:r>
          </a:p>
          <a:p>
            <a:pPr lvl="0"/>
            <a:r>
              <a:rPr lang="it-IT" dirty="0" smtClean="0"/>
              <a:t>LA LETTO-SCRITTURA</a:t>
            </a:r>
          </a:p>
          <a:p>
            <a:pPr lvl="0"/>
            <a:r>
              <a:rPr lang="it-IT" dirty="0" smtClean="0"/>
              <a:t>LA COMPRENSIONE DEL TESTO NELLA LETTO-SCRITTURA</a:t>
            </a:r>
          </a:p>
          <a:p>
            <a:pPr lvl="0"/>
            <a:r>
              <a:rPr lang="it-IT" dirty="0" smtClean="0"/>
              <a:t>IL CALCOLO</a:t>
            </a:r>
          </a:p>
          <a:p>
            <a:pPr lvl="0"/>
            <a:r>
              <a:rPr lang="it-IT" dirty="0" smtClean="0"/>
              <a:t>IL PENSIERO</a:t>
            </a:r>
          </a:p>
          <a:p>
            <a:pPr lvl="0"/>
            <a:r>
              <a:rPr lang="it-IT" dirty="0" smtClean="0"/>
              <a:t>LA NARRAZIONE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TRATTAMENTO DEI DSA – LE AZIONI DEL SISTEMA </a:t>
            </a:r>
            <a:r>
              <a:rPr lang="it-IT" sz="2800" dirty="0" err="1" smtClean="0">
                <a:solidFill>
                  <a:srgbClr val="FF0000"/>
                </a:solidFill>
              </a:rPr>
              <a:t>CO.CLI.T.E</a:t>
            </a:r>
            <a:r>
              <a:rPr lang="it-IT" sz="2800" dirty="0" smtClean="0">
                <a:solidFill>
                  <a:srgbClr val="FF0000"/>
                </a:solidFill>
              </a:rPr>
              <a:t>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FASI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Primo colloquio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Accoglienza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Diagnosi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Progetto educativo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Restituzione della diagnosi e del progetto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Relazioni con la scuola e con altri ambienti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Trattamento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Monitoraggio</a:t>
            </a:r>
          </a:p>
          <a:p>
            <a:pPr>
              <a:buNone/>
            </a:pPr>
            <a:endParaRPr lang="it-IT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DSA - DOMINIO  </a:t>
            </a:r>
            <a:r>
              <a:rPr lang="it-IT" sz="3100" dirty="0" err="1" smtClean="0">
                <a:solidFill>
                  <a:srgbClr val="FF0000"/>
                </a:solidFill>
              </a:rPr>
              <a:t>DI</a:t>
            </a:r>
            <a:r>
              <a:rPr lang="it-IT" sz="3100" dirty="0" smtClean="0">
                <a:solidFill>
                  <a:srgbClr val="FF0000"/>
                </a:solidFill>
              </a:rPr>
              <a:t>  SPECIALISTI   FORMATI</a:t>
            </a: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EDUCATORI</a:t>
            </a:r>
          </a:p>
          <a:p>
            <a:pPr algn="ctr">
              <a:buNone/>
            </a:pPr>
            <a:endParaRPr lang="it-IT" sz="2400" dirty="0" smtClean="0"/>
          </a:p>
          <a:p>
            <a:pPr lvl="0"/>
            <a:r>
              <a:rPr lang="it-IT" sz="2400" dirty="0" smtClean="0"/>
              <a:t>EDUCATORE   PROFESSIONALE</a:t>
            </a:r>
          </a:p>
          <a:p>
            <a:r>
              <a:rPr lang="it-IT" sz="2400" dirty="0" smtClean="0"/>
              <a:t> GENITORE</a:t>
            </a:r>
          </a:p>
          <a:p>
            <a:r>
              <a:rPr lang="it-IT" sz="2400" dirty="0" smtClean="0"/>
              <a:t> INSEGNANTE</a:t>
            </a:r>
          </a:p>
          <a:p>
            <a:r>
              <a:rPr lang="it-IT" sz="2400" dirty="0" smtClean="0"/>
              <a:t> LOGOPEDISTA</a:t>
            </a:r>
          </a:p>
          <a:p>
            <a:r>
              <a:rPr lang="it-IT" sz="2400" dirty="0" smtClean="0"/>
              <a:t> PEDAGOGISTA</a:t>
            </a:r>
          </a:p>
          <a:p>
            <a:r>
              <a:rPr lang="it-IT" sz="2400" dirty="0" smtClean="0"/>
              <a:t> PSICOLOGO</a:t>
            </a:r>
          </a:p>
          <a:p>
            <a:pPr>
              <a:buNone/>
            </a:pPr>
            <a:r>
              <a:rPr lang="it-IT" sz="2400" dirty="0" smtClean="0"/>
              <a:t> </a:t>
            </a:r>
            <a:r>
              <a:rPr lang="it-IT" sz="2400" i="1" dirty="0" err="1" smtClean="0"/>
              <a:t>…in</a:t>
            </a:r>
            <a:r>
              <a:rPr lang="it-IT" sz="2400" i="1" dirty="0" smtClean="0"/>
              <a:t>  regime  di  </a:t>
            </a:r>
            <a:r>
              <a:rPr lang="it-IT" sz="2400" i="1" dirty="0" err="1" smtClean="0"/>
              <a:t>transdisciplinarietà…</a:t>
            </a:r>
            <a:r>
              <a:rPr lang="it-IT" sz="2400" i="1" dirty="0" smtClean="0"/>
              <a:t>.</a:t>
            </a:r>
            <a:endParaRPr lang="it-IT" sz="2400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DSA - DOMINIO 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 SPECIALISTI   FORMATI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1500174"/>
            <a:ext cx="8229600" cy="48577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it-IT" sz="7400" dirty="0" smtClean="0">
                <a:solidFill>
                  <a:srgbClr val="002060"/>
                </a:solidFill>
              </a:rPr>
              <a:t> </a:t>
            </a:r>
            <a:r>
              <a:rPr lang="it-IT" sz="9600" dirty="0" smtClean="0">
                <a:solidFill>
                  <a:srgbClr val="002060"/>
                </a:solidFill>
              </a:rPr>
              <a:t>DIAGNOSTICI</a:t>
            </a:r>
          </a:p>
          <a:p>
            <a:pPr>
              <a:buNone/>
            </a:pPr>
            <a:r>
              <a:rPr lang="it-IT" sz="4400" dirty="0" smtClean="0"/>
              <a:t> </a:t>
            </a:r>
          </a:p>
          <a:p>
            <a:pPr>
              <a:buNone/>
            </a:pPr>
            <a:endParaRPr lang="it-IT" sz="4400" dirty="0" smtClean="0"/>
          </a:p>
          <a:p>
            <a:pPr lvl="0"/>
            <a:r>
              <a:rPr lang="it-IT" sz="9600" dirty="0" smtClean="0"/>
              <a:t>EDUCATORE  PROFESSIONALE</a:t>
            </a:r>
          </a:p>
          <a:p>
            <a:pPr>
              <a:buNone/>
            </a:pPr>
            <a:r>
              <a:rPr lang="it-IT" sz="9600" dirty="0" smtClean="0"/>
              <a:t> </a:t>
            </a:r>
          </a:p>
          <a:p>
            <a:pPr lvl="0"/>
            <a:r>
              <a:rPr lang="it-IT" sz="9600" dirty="0" smtClean="0"/>
              <a:t>INSEGNANTE</a:t>
            </a:r>
          </a:p>
          <a:p>
            <a:pPr>
              <a:buNone/>
            </a:pPr>
            <a:r>
              <a:rPr lang="it-IT" sz="9600" dirty="0" smtClean="0"/>
              <a:t> </a:t>
            </a:r>
          </a:p>
          <a:p>
            <a:pPr lvl="0"/>
            <a:r>
              <a:rPr lang="it-IT" sz="9600" dirty="0" smtClean="0"/>
              <a:t>LOGOPEDISTA</a:t>
            </a:r>
          </a:p>
          <a:p>
            <a:pPr>
              <a:buNone/>
            </a:pPr>
            <a:r>
              <a:rPr lang="it-IT" sz="9600" dirty="0" smtClean="0"/>
              <a:t> </a:t>
            </a:r>
          </a:p>
          <a:p>
            <a:pPr lvl="0"/>
            <a:r>
              <a:rPr lang="it-IT" sz="9600" dirty="0" smtClean="0"/>
              <a:t>NEUROLOGO</a:t>
            </a:r>
          </a:p>
          <a:p>
            <a:pPr>
              <a:buNone/>
            </a:pPr>
            <a:r>
              <a:rPr lang="it-IT" sz="9600" dirty="0" smtClean="0"/>
              <a:t> </a:t>
            </a:r>
          </a:p>
          <a:p>
            <a:pPr lvl="0"/>
            <a:r>
              <a:rPr lang="it-IT" sz="9600" dirty="0" smtClean="0"/>
              <a:t>PEDAGOGISTA</a:t>
            </a:r>
          </a:p>
          <a:p>
            <a:pPr>
              <a:buNone/>
            </a:pPr>
            <a:r>
              <a:rPr lang="it-IT" sz="9600" dirty="0" smtClean="0"/>
              <a:t> </a:t>
            </a:r>
          </a:p>
          <a:p>
            <a:pPr lvl="0"/>
            <a:r>
              <a:rPr lang="it-IT" sz="9600" dirty="0" smtClean="0"/>
              <a:t>PSICOLOGO</a:t>
            </a:r>
          </a:p>
          <a:p>
            <a:pPr>
              <a:buNone/>
            </a:pPr>
            <a:r>
              <a:rPr lang="it-IT" sz="6000" dirty="0" smtClean="0"/>
              <a:t> </a:t>
            </a:r>
          </a:p>
          <a:p>
            <a:pPr>
              <a:buNone/>
            </a:pPr>
            <a:r>
              <a:rPr lang="it-IT" dirty="0" smtClean="0"/>
              <a:t> </a:t>
            </a: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FUNZIONI  DEL  PROFESSIONISTA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dirty="0" smtClean="0"/>
              <a:t>  </a:t>
            </a:r>
            <a:r>
              <a:rPr lang="it-IT" sz="2600" dirty="0" smtClean="0"/>
              <a:t>PREVENZIONE</a:t>
            </a:r>
          </a:p>
          <a:p>
            <a:r>
              <a:rPr lang="it-IT" sz="2600" dirty="0" smtClean="0"/>
              <a:t> SCREENINGS  DIAGNOSTICI</a:t>
            </a:r>
          </a:p>
          <a:p>
            <a:r>
              <a:rPr lang="it-IT" sz="2600" dirty="0" smtClean="0"/>
              <a:t> VALUTAZIONE  DIAGNOSTICA</a:t>
            </a:r>
          </a:p>
          <a:p>
            <a:r>
              <a:rPr lang="it-IT" sz="2600" dirty="0" smtClean="0"/>
              <a:t> PROGETTAZIONE  EDUCATIVA</a:t>
            </a:r>
          </a:p>
          <a:p>
            <a:r>
              <a:rPr lang="it-IT" sz="2600" dirty="0" smtClean="0"/>
              <a:t> TRATTAMENTO  EDUCATIVO</a:t>
            </a:r>
          </a:p>
          <a:p>
            <a:r>
              <a:rPr lang="it-IT" sz="2600" dirty="0" smtClean="0"/>
              <a:t> CONSULENZA  ALLA  SCUOLA</a:t>
            </a:r>
          </a:p>
          <a:p>
            <a:r>
              <a:rPr lang="it-IT" sz="2600" dirty="0" smtClean="0"/>
              <a:t> CONSULENZA  ALLA   FAMIGLIA</a:t>
            </a:r>
          </a:p>
          <a:p>
            <a:r>
              <a:rPr lang="it-IT" sz="2600" dirty="0" smtClean="0"/>
              <a:t> ORIENTAMENTO  SCOLASTICO  E  PROFESSIONALE</a:t>
            </a:r>
          </a:p>
          <a:p>
            <a:r>
              <a:rPr lang="it-IT" sz="2600" dirty="0" smtClean="0"/>
              <a:t> FORMAZIONE  </a:t>
            </a:r>
            <a:r>
              <a:rPr lang="it-IT" sz="2600" dirty="0" err="1" smtClean="0"/>
              <a:t>DI</a:t>
            </a:r>
            <a:r>
              <a:rPr lang="it-IT" sz="2600" dirty="0" smtClean="0"/>
              <a:t>  INSEGNANTI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STRATEGIA  CLINICA  DEL   PEDAGOGISTA/EDUCATORE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 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it-IT" sz="2400" dirty="0" smtClean="0"/>
              <a:t>ACCOGLIENZA</a:t>
            </a:r>
          </a:p>
          <a:p>
            <a:r>
              <a:rPr lang="it-IT" sz="2400" dirty="0" smtClean="0"/>
              <a:t> DIAGNOSI   FUNZIONALE</a:t>
            </a:r>
          </a:p>
          <a:p>
            <a:r>
              <a:rPr lang="it-IT" sz="2400" dirty="0" smtClean="0"/>
              <a:t> DIAGNOSI   DECLARATORIA</a:t>
            </a:r>
          </a:p>
          <a:p>
            <a:r>
              <a:rPr lang="it-IT" sz="2400" dirty="0" smtClean="0"/>
              <a:t> PROGETTO   EDUCATIVO</a:t>
            </a:r>
          </a:p>
          <a:p>
            <a:r>
              <a:rPr lang="it-IT" sz="2400" dirty="0" smtClean="0"/>
              <a:t> RESTITUZIONE</a:t>
            </a:r>
          </a:p>
          <a:p>
            <a:r>
              <a:rPr lang="it-IT" sz="2400" dirty="0" smtClean="0"/>
              <a:t> TRATTAMENTO</a:t>
            </a:r>
          </a:p>
          <a:p>
            <a:r>
              <a:rPr lang="it-IT" sz="2400" dirty="0" smtClean="0"/>
              <a:t> CONSULENZA  A  SCUOLA  E  FAMIGLIA</a:t>
            </a:r>
          </a:p>
          <a:p>
            <a:r>
              <a:rPr lang="it-IT" sz="2400" dirty="0" smtClean="0"/>
              <a:t> MONITORAGGIO</a:t>
            </a:r>
          </a:p>
          <a:p>
            <a:r>
              <a:rPr lang="it-IT" sz="2400" dirty="0" smtClean="0"/>
              <a:t> ORIENTAMENTO</a:t>
            </a:r>
          </a:p>
          <a:p>
            <a:r>
              <a:rPr lang="it-IT" sz="2400" dirty="0" smtClean="0"/>
              <a:t>  DOCUMENTAZIONE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FUNZIONI  DEL  RESPONSABILE  SCOLASTICO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dirty="0" smtClean="0"/>
              <a:t> </a:t>
            </a:r>
            <a:r>
              <a:rPr lang="it-IT" sz="2600" dirty="0" smtClean="0"/>
              <a:t>ATTIVITA’  </a:t>
            </a:r>
            <a:r>
              <a:rPr lang="it-IT" sz="2600" dirty="0" err="1" smtClean="0"/>
              <a:t>DI</a:t>
            </a:r>
            <a:r>
              <a:rPr lang="it-IT" sz="2600" dirty="0" smtClean="0"/>
              <a:t>  PREVENZIONE</a:t>
            </a:r>
          </a:p>
          <a:p>
            <a:r>
              <a:rPr lang="it-IT" sz="2600" dirty="0" smtClean="0"/>
              <a:t> SCREENINGS  DIAGNOSTICI</a:t>
            </a:r>
          </a:p>
          <a:p>
            <a:r>
              <a:rPr lang="it-IT" sz="2600" dirty="0" smtClean="0"/>
              <a:t> VALUTAZIONI  DIAGNOSTICA</a:t>
            </a:r>
          </a:p>
          <a:p>
            <a:r>
              <a:rPr lang="it-IT" sz="2600" dirty="0" smtClean="0"/>
              <a:t> PROGETTAZIONI  EDUCATIVA</a:t>
            </a:r>
          </a:p>
          <a:p>
            <a:r>
              <a:rPr lang="it-IT" sz="2600" dirty="0" smtClean="0"/>
              <a:t> CONSULENZA  A  DOCENTI  E  GENITORI</a:t>
            </a:r>
          </a:p>
          <a:p>
            <a:r>
              <a:rPr lang="it-IT" sz="2600" dirty="0" smtClean="0"/>
              <a:t> INFORMAZIONE  ALLE   FAMIGLIE</a:t>
            </a:r>
          </a:p>
          <a:p>
            <a:r>
              <a:rPr lang="it-IT" sz="2600" dirty="0" smtClean="0"/>
              <a:t> ATTIVAZIONE  DELLO  SPORTELLO  SUI  DSA</a:t>
            </a:r>
          </a:p>
          <a:p>
            <a:r>
              <a:rPr lang="it-IT" sz="2600" dirty="0" smtClean="0"/>
              <a:t> ORIENTAMENTO  SCOLASTICO  E  PROFESSIONALE</a:t>
            </a:r>
          </a:p>
          <a:p>
            <a:r>
              <a:rPr lang="it-IT" sz="2600" dirty="0" smtClean="0"/>
              <a:t> FORMAZIONE  </a:t>
            </a:r>
            <a:r>
              <a:rPr lang="it-IT" sz="2600" dirty="0" err="1" smtClean="0"/>
              <a:t>DI</a:t>
            </a:r>
            <a:r>
              <a:rPr lang="it-IT" sz="2600" dirty="0" smtClean="0"/>
              <a:t>  INSEGNANTI</a:t>
            </a:r>
          </a:p>
          <a:p>
            <a:endParaRPr lang="it-IT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1180</Words>
  <PresentationFormat>Presentazione su schermo (4:3)</PresentationFormat>
  <Paragraphs>211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5" baseType="lpstr">
      <vt:lpstr>Tema di Office</vt:lpstr>
      <vt:lpstr>  Università degli Studi di Macerata Facoltà di Scienze della formazione SCIENZE PEDAGOGICHE </vt:lpstr>
      <vt:lpstr>SOMMARIO</vt:lpstr>
      <vt:lpstr>Lateralità/lateralizzazione </vt:lpstr>
      <vt:lpstr>Lateralità/lateralizzazione</vt:lpstr>
      <vt:lpstr>Dominanza laterale </vt:lpstr>
      <vt:lpstr>Dominanza laterale </vt:lpstr>
      <vt:lpstr> Dominanza laterale </vt:lpstr>
      <vt:lpstr>Dislateralità </vt:lpstr>
      <vt:lpstr>Mancinismo</vt:lpstr>
      <vt:lpstr>Disturbi della dominanza laterale </vt:lpstr>
      <vt:lpstr>Disturbi della dominanza laterale </vt:lpstr>
      <vt:lpstr>TRATTAMENTO DEI DSA </vt:lpstr>
      <vt:lpstr>TRATTAMENTO DEI DSA</vt:lpstr>
      <vt:lpstr>TRATTAMENTO DEI DSA </vt:lpstr>
      <vt:lpstr>TRATTAMENTO DEI DSA</vt:lpstr>
      <vt:lpstr>TRATTAMENTO DEI DSA – SISTEMA CO.CLI.T.E.</vt:lpstr>
      <vt:lpstr>TRATTAMENTO DEI DSA – SISTEMA CO.CLI.T.E.</vt:lpstr>
      <vt:lpstr>TRATTAMENTO DEI DSA – LE AZIONI DEL SISTEMA CO.CLI.T.E.</vt:lpstr>
      <vt:lpstr>TRATTAMENTO DEI DSA – LE AZIONI DEL SISTEMA CO.CLI.T.E.</vt:lpstr>
      <vt:lpstr>DSA - DOMINIO  DI  SPECIALISTI   FORMATI </vt:lpstr>
      <vt:lpstr>DSA - DOMINIO  DI  SPECIALISTI   FORMATI </vt:lpstr>
      <vt:lpstr>FUNZIONI  DEL  PROFESSIONISTA </vt:lpstr>
      <vt:lpstr> STRATEGIA  CLINICA  DEL   PEDAGOGISTA/EDUCATORE   </vt:lpstr>
      <vt:lpstr>FUNZIONI  DEL  RESPONSABILE  SCOLASTICO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Università degli Studi di Macerata Facoltà di Scienze della formazione SCIENZE PEDAGOGICHE </dc:title>
  <dc:creator>Angela</dc:creator>
  <cp:lastModifiedBy>Angela</cp:lastModifiedBy>
  <cp:revision>19</cp:revision>
  <dcterms:created xsi:type="dcterms:W3CDTF">2010-11-29T07:36:42Z</dcterms:created>
  <dcterms:modified xsi:type="dcterms:W3CDTF">2010-11-30T12:40:33Z</dcterms:modified>
</cp:coreProperties>
</file>