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5" r:id="rId10"/>
    <p:sldId id="275" r:id="rId11"/>
    <p:sldId id="279" r:id="rId12"/>
    <p:sldId id="280" r:id="rId13"/>
    <p:sldId id="264" r:id="rId14"/>
    <p:sldId id="266" r:id="rId15"/>
    <p:sldId id="267" r:id="rId16"/>
    <p:sldId id="269" r:id="rId17"/>
    <p:sldId id="268" r:id="rId18"/>
    <p:sldId id="270" r:id="rId19"/>
    <p:sldId id="271" r:id="rId20"/>
    <p:sldId id="272" r:id="rId21"/>
    <p:sldId id="273" r:id="rId22"/>
    <p:sldId id="274" r:id="rId23"/>
    <p:sldId id="276" r:id="rId24"/>
    <p:sldId id="277" r:id="rId25"/>
    <p:sldId id="278" r:id="rId2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03/11/2010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defRPr/>
            </a:pP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</a:t>
            </a:r>
            <a:r>
              <a:rPr lang="it-IT" sz="3100" cap="all" dirty="0" smtClean="0"/>
              <a:t>formazione</a:t>
            </a:r>
            <a:r>
              <a:rPr lang="it-IT" cap="all" dirty="0"/>
              <a:t/>
            </a:r>
            <a:br>
              <a:rPr lang="it-IT" cap="all" dirty="0"/>
            </a:br>
            <a:r>
              <a:rPr lang="it-IT" b="1" dirty="0" smtClean="0">
                <a:solidFill>
                  <a:srgbClr val="FF0000"/>
                </a:solidFill>
              </a:rPr>
              <a:t>SCIENZE PEDAGOGICHE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2574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DISTURBI  DELL’  APRRENDIMENTO </a:t>
            </a:r>
          </a:p>
          <a:p>
            <a:pPr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A.A. 2010/11 -   I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chemeClr val="tx1"/>
                </a:solidFill>
              </a:rPr>
              <a:t>Dott.ssa   Angela Fiorillo</a:t>
            </a:r>
            <a:endParaRPr lang="it-IT" sz="28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2" y="857232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LEGGERE MALE – SCRIVERE MALE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SOMMARIO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Condizioni negative.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Cause delle difficoltà aspecifiche di apprendimento.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Caratteristiche: 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Sindrome integrata, specifica, parzialmente pervasiva.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Disordine funzionale.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Disordine qualitativo.</a:t>
            </a:r>
          </a:p>
          <a:p>
            <a:pPr lvl="1">
              <a:buNone/>
            </a:pPr>
            <a:r>
              <a:rPr lang="it-IT" sz="2400" dirty="0" smtClean="0">
                <a:solidFill>
                  <a:schemeClr val="tx1"/>
                </a:solidFill>
              </a:rPr>
              <a:t>Difformità di profili personali.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Inquadramento nel DSM-IV.</a:t>
            </a:r>
          </a:p>
          <a:p>
            <a:pPr>
              <a:buFont typeface="Wingdings" pitchFamily="2" charset="2"/>
              <a:buChar char="§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§"/>
            </a:pPr>
            <a:endParaRPr lang="it-IT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it-IT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CONDIZIONI NEGATIVE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400" dirty="0" smtClean="0"/>
              <a:t> </a:t>
            </a:r>
            <a:r>
              <a:rPr lang="it-IT" sz="2400" dirty="0" smtClean="0">
                <a:solidFill>
                  <a:srgbClr val="002060"/>
                </a:solidFill>
              </a:rPr>
              <a:t>Il soggetto con difficoltà nella lettura: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lvl="0"/>
            <a:r>
              <a:rPr lang="it-IT" sz="2400" dirty="0" smtClean="0"/>
              <a:t>può essere valutato o percepito come meno intelligente o pigro;</a:t>
            </a:r>
          </a:p>
          <a:p>
            <a:r>
              <a:rPr lang="it-IT" sz="2400" dirty="0" smtClean="0"/>
              <a:t> si preclude l'accesso alla migliore strumentalità  </a:t>
            </a:r>
            <a:r>
              <a:rPr lang="it-IT" sz="2400" dirty="0" err="1" smtClean="0"/>
              <a:t>lettoria</a:t>
            </a:r>
            <a:r>
              <a:rPr lang="it-IT" sz="2400" dirty="0" smtClean="0"/>
              <a:t>  e  scrittoria;</a:t>
            </a:r>
          </a:p>
          <a:p>
            <a:r>
              <a:rPr lang="it-IT" sz="2400" dirty="0" smtClean="0"/>
              <a:t> si esclude in parte dall'accesso alla cultura;</a:t>
            </a:r>
          </a:p>
          <a:p>
            <a:r>
              <a:rPr lang="it-IT" sz="2400" dirty="0" smtClean="0"/>
              <a:t> non  proverà  mai  il  </a:t>
            </a:r>
            <a:r>
              <a:rPr lang="it-IT" sz="2400" i="1" dirty="0" smtClean="0"/>
              <a:t>piacere di leggere</a:t>
            </a:r>
            <a:r>
              <a:rPr lang="it-IT" sz="2400" dirty="0" smtClean="0"/>
              <a:t>;</a:t>
            </a:r>
          </a:p>
          <a:p>
            <a:r>
              <a:rPr lang="it-IT" sz="2400" dirty="0" smtClean="0"/>
              <a:t> vive </a:t>
            </a:r>
            <a:r>
              <a:rPr lang="it-IT" sz="2400" dirty="0" err="1" smtClean="0"/>
              <a:t>conflittualmente</a:t>
            </a:r>
            <a:r>
              <a:rPr lang="it-IT" sz="2400" dirty="0" smtClean="0"/>
              <a:t> il leggere, si demotiva, lo rifugge, costruisce disistima di  sé  ed  </a:t>
            </a:r>
            <a:r>
              <a:rPr lang="it-IT" sz="2400" dirty="0" err="1" smtClean="0"/>
              <a:t>autocolpevolezza</a:t>
            </a:r>
            <a:r>
              <a:rPr lang="it-IT" sz="2400" dirty="0" smtClean="0"/>
              <a:t>.</a:t>
            </a:r>
          </a:p>
          <a:p>
            <a:pPr>
              <a:buNone/>
            </a:pPr>
            <a:r>
              <a:rPr lang="it-IT" sz="2400" dirty="0" smtClean="0"/>
              <a:t> </a:t>
            </a: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CONDIZIONI NEGATIVE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E’ importante: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   Distinguere tra dislessia/disgrafia  vera da errori di   lettura/scrittura per cattivo apprendimento scolastico.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Avere consapevolezza che non si tratta di problemi di intelligenza.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Sapere che si tratta di problemi strumentali ed esecutivi.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Sapere di essere nel campo dei processi cognitivi.</a:t>
            </a: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CONDIZIONI NEGATIVE</a:t>
            </a:r>
            <a:r>
              <a:rPr lang="it-IT" sz="2800" dirty="0" smtClean="0"/>
              <a:t/>
            </a:r>
            <a:br>
              <a:rPr lang="it-IT" sz="2800" dirty="0" smtClean="0"/>
            </a:b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it-IT" sz="2400" dirty="0" smtClean="0"/>
              <a:t>Il fenomeno è in incremento perché: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Si riscontrano maggiori difficoltà nello sviluppo armonico a livello motorio, percettivo, </a:t>
            </a:r>
            <a:r>
              <a:rPr lang="it-IT" sz="2400" dirty="0" err="1" smtClean="0"/>
              <a:t>prassico</a:t>
            </a:r>
            <a:r>
              <a:rPr lang="it-IT" sz="2400" dirty="0" smtClean="0"/>
              <a:t>, nell’infanzia.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C’è maggiore sensibilizzazione e conoscenza da parte di genitori, insegnanti.</a:t>
            </a:r>
          </a:p>
          <a:p>
            <a:pPr>
              <a:buFont typeface="Wingdings" pitchFamily="2" charset="2"/>
              <a:buChar char="Ø"/>
            </a:pPr>
            <a:r>
              <a:rPr lang="it-IT" sz="2400" dirty="0" smtClean="0"/>
              <a:t>Aumentano le richieste  altamente competitive, di efficientismo e di successo.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it-IT" sz="3100" dirty="0" smtClean="0">
                <a:solidFill>
                  <a:srgbClr val="FF0000"/>
                </a:solidFill>
              </a:rPr>
              <a:t/>
            </a:r>
            <a:br>
              <a:rPr lang="it-IT" sz="3100" dirty="0" smtClean="0">
                <a:solidFill>
                  <a:srgbClr val="FF0000"/>
                </a:solidFill>
              </a:rPr>
            </a:br>
            <a:r>
              <a:rPr lang="it-IT" sz="3100" dirty="0" smtClean="0">
                <a:solidFill>
                  <a:srgbClr val="FF0000"/>
                </a:solidFill>
              </a:rPr>
              <a:t>CAUSE DELLE DIFFICOLTÀ ASPECIFICHE </a:t>
            </a:r>
            <a:r>
              <a:rPr lang="it-IT" sz="3100" dirty="0" err="1" smtClean="0">
                <a:solidFill>
                  <a:srgbClr val="FF0000"/>
                </a:solidFill>
              </a:rPr>
              <a:t>DI</a:t>
            </a:r>
            <a:r>
              <a:rPr lang="it-IT" sz="3100" dirty="0" smtClean="0">
                <a:solidFill>
                  <a:srgbClr val="FF0000"/>
                </a:solidFill>
              </a:rPr>
              <a:t> APPRENDIMENTO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85778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>
              <a:buNone/>
            </a:pPr>
            <a:endParaRPr lang="it-IT" b="1" dirty="0" smtClean="0"/>
          </a:p>
          <a:p>
            <a:pPr lvl="0"/>
            <a:r>
              <a:rPr lang="it-IT" sz="9600" dirty="0" smtClean="0"/>
              <a:t>RITARDO   MENTALE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DISTURBO  DELLA  SIMBOLIZZAZIONE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FORTE   DEMOTIVAZIONE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pPr lvl="0"/>
            <a:r>
              <a:rPr lang="it-IT" sz="9600" dirty="0" smtClean="0"/>
              <a:t>FORTE   DIVERSITA’   CULTURALE</a:t>
            </a:r>
          </a:p>
          <a:p>
            <a:pPr lvl="0">
              <a:buNone/>
            </a:pPr>
            <a:endParaRPr lang="it-IT" sz="9600" dirty="0" smtClean="0"/>
          </a:p>
          <a:p>
            <a:pPr lvl="0"/>
            <a:r>
              <a:rPr lang="it-IT" sz="9600" dirty="0" smtClean="0"/>
              <a:t>SCARSA  COMPETENZA LINGUISTICA</a:t>
            </a:r>
          </a:p>
          <a:p>
            <a:pPr lvl="0">
              <a:buNone/>
            </a:pPr>
            <a:endParaRPr lang="it-IT" sz="9600" dirty="0" smtClean="0"/>
          </a:p>
          <a:p>
            <a:r>
              <a:rPr lang="it-IT" sz="9600" dirty="0" smtClean="0"/>
              <a:t> DISTURBI   DEL COMPORTAMENTO</a:t>
            </a:r>
          </a:p>
          <a:p>
            <a:pPr>
              <a:buNone/>
            </a:pPr>
            <a:r>
              <a:rPr lang="it-IT" sz="9600" b="1" dirty="0" smtClean="0"/>
              <a:t> </a:t>
            </a:r>
          </a:p>
          <a:p>
            <a:pPr>
              <a:buNone/>
            </a:pPr>
            <a:r>
              <a:rPr lang="it-IT" sz="9600" b="1" dirty="0" smtClean="0"/>
              <a:t> </a:t>
            </a:r>
          </a:p>
          <a:p>
            <a:pPr>
              <a:buNone/>
            </a:pPr>
            <a:r>
              <a:rPr lang="it-IT" sz="9600" dirty="0" smtClean="0"/>
              <a:t> </a:t>
            </a:r>
          </a:p>
          <a:p>
            <a:endParaRPr lang="it-IT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CAUSE DELLE DIFFICOLTÀ ASPECIFICHE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APPRENDIMENTO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Derivano da: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  altre condizioni patologiche,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  situazioni di disagio,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  problemi personali.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Integrata perché:</a:t>
            </a:r>
          </a:p>
          <a:p>
            <a:pPr lvl="0" algn="ctr">
              <a:buNone/>
            </a:pPr>
            <a:r>
              <a:rPr lang="it-IT" sz="2400" dirty="0" smtClean="0">
                <a:solidFill>
                  <a:srgbClr val="C00000"/>
                </a:solidFill>
              </a:rPr>
              <a:t>Sono sempre compresenti anche se con  diverso  grado:</a:t>
            </a:r>
          </a:p>
          <a:p>
            <a:pPr lvl="0">
              <a:buNone/>
            </a:pPr>
            <a:r>
              <a:rPr lang="it-IT" sz="2400" dirty="0" smtClean="0"/>
              <a:t> </a:t>
            </a:r>
          </a:p>
          <a:p>
            <a:pPr lvl="0"/>
            <a:r>
              <a:rPr lang="it-IT" sz="2400" dirty="0" smtClean="0">
                <a:solidFill>
                  <a:srgbClr val="002060"/>
                </a:solidFill>
              </a:rPr>
              <a:t>DISLESSIA</a:t>
            </a:r>
          </a:p>
          <a:p>
            <a:r>
              <a:rPr lang="it-IT" sz="2400" dirty="0" smtClean="0">
                <a:solidFill>
                  <a:srgbClr val="002060"/>
                </a:solidFill>
              </a:rPr>
              <a:t> DISGRAFIA</a:t>
            </a:r>
          </a:p>
          <a:p>
            <a:r>
              <a:rPr lang="it-IT" sz="2400" dirty="0" smtClean="0">
                <a:solidFill>
                  <a:srgbClr val="002060"/>
                </a:solidFill>
              </a:rPr>
              <a:t> DISCALCULIA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     Talvolta si riscontrano  soltanto  come  condizione  pregressa  (riconoscibile  in  situazioni  di  stanchezza,  di  sollecitazione  emozionale,  di  pressione  o  alterazione  della  normale  velocità  esecutiva).</a:t>
            </a:r>
          </a:p>
          <a:p>
            <a:pPr>
              <a:buNone/>
            </a:pPr>
            <a:r>
              <a:rPr lang="it-IT" sz="2400" dirty="0" smtClean="0"/>
              <a:t> </a:t>
            </a: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Specifica perché: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rgbClr val="002060"/>
                </a:solidFill>
              </a:rPr>
              <a:t>È un disturbo primario.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rgbClr val="002060"/>
                </a:solidFill>
              </a:rPr>
              <a:t>È essenziale, non è espressione di altre forme patologiche.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Attenzione: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 Specifico non significa settoriale.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it-IT" sz="9600" dirty="0" smtClean="0">
                <a:solidFill>
                  <a:srgbClr val="002060"/>
                </a:solidFill>
              </a:rPr>
              <a:t>DISTURBO   SPECIFICO    </a:t>
            </a:r>
            <a:r>
              <a:rPr lang="it-IT" sz="9600" dirty="0" err="1" smtClean="0">
                <a:solidFill>
                  <a:srgbClr val="002060"/>
                </a:solidFill>
              </a:rPr>
              <a:t>DI</a:t>
            </a:r>
            <a:r>
              <a:rPr lang="it-IT" sz="9600" dirty="0" smtClean="0">
                <a:solidFill>
                  <a:srgbClr val="002060"/>
                </a:solidFill>
              </a:rPr>
              <a:t>   APPRENDIMENTO</a:t>
            </a:r>
          </a:p>
          <a:p>
            <a:pPr>
              <a:buNone/>
            </a:pPr>
            <a:r>
              <a:rPr lang="it-IT" sz="9600" dirty="0" smtClean="0">
                <a:solidFill>
                  <a:srgbClr val="002060"/>
                </a:solidFill>
              </a:rPr>
              <a:t> </a:t>
            </a:r>
          </a:p>
          <a:p>
            <a:pPr algn="ctr">
              <a:buNone/>
            </a:pPr>
            <a:r>
              <a:rPr lang="it-IT" sz="9600" dirty="0" smtClean="0">
                <a:solidFill>
                  <a:srgbClr val="002060"/>
                </a:solidFill>
              </a:rPr>
              <a:t>in   assenza   di</a:t>
            </a:r>
          </a:p>
          <a:p>
            <a:endParaRPr lang="it-IT" sz="7400" dirty="0" smtClean="0"/>
          </a:p>
          <a:p>
            <a:pPr lvl="0"/>
            <a:r>
              <a:rPr lang="it-IT" sz="9600" dirty="0" smtClean="0"/>
              <a:t>DISTURBI  SENSORIALI </a:t>
            </a:r>
          </a:p>
          <a:p>
            <a:r>
              <a:rPr lang="it-IT" sz="9600" dirty="0" smtClean="0"/>
              <a:t> RITARDO  MENTALE   GRAVE</a:t>
            </a:r>
          </a:p>
          <a:p>
            <a:r>
              <a:rPr lang="it-IT" sz="9600" dirty="0" smtClean="0"/>
              <a:t> DISTURBO  DELLA  SIMBOLIZZAZIONE</a:t>
            </a:r>
          </a:p>
          <a:p>
            <a:r>
              <a:rPr lang="it-IT" sz="9600" dirty="0" smtClean="0"/>
              <a:t> DISTURBI  DEL  LINGUAGGIO </a:t>
            </a:r>
          </a:p>
          <a:p>
            <a:r>
              <a:rPr lang="it-IT" sz="9600" dirty="0" smtClean="0"/>
              <a:t> PATOLOGIE  PSICOLOGICHE  PRIMARIE</a:t>
            </a:r>
          </a:p>
          <a:p>
            <a:r>
              <a:rPr lang="it-IT" sz="9600" dirty="0" smtClean="0"/>
              <a:t> PATOLOGIE  NEUROLOGICHE  GRAVI</a:t>
            </a:r>
          </a:p>
          <a:p>
            <a:r>
              <a:rPr lang="it-IT" sz="9600" dirty="0" smtClean="0"/>
              <a:t> FORTE  DIVERSITA’  CULTURALE</a:t>
            </a:r>
          </a:p>
          <a:p>
            <a:r>
              <a:rPr lang="it-IT" sz="9600" dirty="0" smtClean="0"/>
              <a:t> SCARSA  SCOLARIZZAZIONE</a:t>
            </a:r>
          </a:p>
          <a:p>
            <a:pPr>
              <a:buNone/>
            </a:pPr>
            <a:r>
              <a:rPr lang="it-IT" sz="9600" dirty="0" smtClean="0"/>
              <a:t> 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sz="2800" dirty="0" smtClean="0">
                <a:solidFill>
                  <a:srgbClr val="002060"/>
                </a:solidFill>
              </a:rPr>
              <a:t>DISLESSIA  </a:t>
            </a:r>
            <a:r>
              <a:rPr lang="it-IT" sz="2800" dirty="0" smtClean="0"/>
              <a:t> </a:t>
            </a:r>
          </a:p>
          <a:p>
            <a:pPr algn="ctr">
              <a:buNone/>
            </a:pPr>
            <a:r>
              <a:rPr lang="it-IT" sz="2800" dirty="0" smtClean="0"/>
              <a:t> come   disturbo   specifico  non   secondario   a:</a:t>
            </a:r>
          </a:p>
          <a:p>
            <a:pPr algn="ctr">
              <a:buNone/>
            </a:pPr>
            <a:endParaRPr lang="it-IT" sz="2800" dirty="0" smtClean="0"/>
          </a:p>
          <a:p>
            <a:r>
              <a:rPr lang="it-IT" sz="2800" dirty="0" smtClean="0"/>
              <a:t> DISTURBI  VISIVI</a:t>
            </a:r>
          </a:p>
          <a:p>
            <a:r>
              <a:rPr lang="it-IT" sz="2800" dirty="0" smtClean="0"/>
              <a:t> RITARDO   MENTALE   GRAVE</a:t>
            </a:r>
          </a:p>
          <a:p>
            <a:r>
              <a:rPr lang="it-IT" sz="2800" dirty="0" smtClean="0"/>
              <a:t> DISTURBO  DELLA  SIMBOLIZZAZIONE</a:t>
            </a:r>
          </a:p>
          <a:p>
            <a:r>
              <a:rPr lang="it-IT" sz="2800" dirty="0" smtClean="0"/>
              <a:t> LOGOPATIE  </a:t>
            </a:r>
          </a:p>
          <a:p>
            <a:r>
              <a:rPr lang="it-IT" sz="2800" dirty="0" smtClean="0"/>
              <a:t> PATOLOGIE  PSICOLOGICHE  PRIMARIE</a:t>
            </a:r>
          </a:p>
          <a:p>
            <a:r>
              <a:rPr lang="it-IT" sz="2800" dirty="0" smtClean="0"/>
              <a:t> PATOLOGIE  NEUROLOGICHE  GRAVI</a:t>
            </a:r>
          </a:p>
          <a:p>
            <a:r>
              <a:rPr lang="it-IT" sz="2800" dirty="0" smtClean="0"/>
              <a:t> FORTE  DIVERSITA’  CULTURALE</a:t>
            </a:r>
          </a:p>
          <a:p>
            <a:r>
              <a:rPr lang="it-IT" sz="2800" dirty="0" smtClean="0"/>
              <a:t> SCARSA  SCOLARIZZAZIONE</a:t>
            </a:r>
          </a:p>
          <a:p>
            <a:pPr>
              <a:buNone/>
            </a:pPr>
            <a:r>
              <a:rPr lang="it-IT" dirty="0" smtClean="0"/>
              <a:t>  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291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DISGRAFIA  </a:t>
            </a:r>
          </a:p>
          <a:p>
            <a:pPr algn="ctr">
              <a:buNone/>
            </a:pPr>
            <a:r>
              <a:rPr lang="it-IT" sz="2400" dirty="0" smtClean="0"/>
              <a:t> come   disturbo   specifico  non   secondario   a:</a:t>
            </a:r>
          </a:p>
          <a:p>
            <a:pPr algn="ctr">
              <a:buNone/>
            </a:pPr>
            <a:endParaRPr lang="it-IT" sz="2400" dirty="0" smtClean="0"/>
          </a:p>
          <a:p>
            <a:r>
              <a:rPr lang="it-IT" sz="2400" dirty="0" smtClean="0"/>
              <a:t>  DISTURBI  VISIVI</a:t>
            </a:r>
          </a:p>
          <a:p>
            <a:r>
              <a:rPr lang="it-IT" sz="2400" dirty="0" smtClean="0"/>
              <a:t> RITARDO   MENTALE   GRAVE</a:t>
            </a:r>
          </a:p>
          <a:p>
            <a:r>
              <a:rPr lang="it-IT" sz="2400" dirty="0" smtClean="0"/>
              <a:t> DISTURBO  DELLA  SIMBOLIZZAZIONE</a:t>
            </a:r>
          </a:p>
          <a:p>
            <a:r>
              <a:rPr lang="it-IT" sz="2400" dirty="0" smtClean="0"/>
              <a:t> DISTURBI  NEURO-MOTORI </a:t>
            </a:r>
          </a:p>
          <a:p>
            <a:r>
              <a:rPr lang="it-IT" sz="2400" dirty="0" smtClean="0"/>
              <a:t> PATOLOGIE  PSICOLOGICHE  PRIMARIE</a:t>
            </a:r>
          </a:p>
          <a:p>
            <a:r>
              <a:rPr lang="it-IT" sz="2400" dirty="0" smtClean="0"/>
              <a:t> PATOLOGIE  NEUROLOGICHE  GRAVI</a:t>
            </a:r>
          </a:p>
          <a:p>
            <a:r>
              <a:rPr lang="it-IT" sz="2400" dirty="0" smtClean="0"/>
              <a:t> FORTE  DIVERSITA’  CULTURALE</a:t>
            </a:r>
          </a:p>
          <a:p>
            <a:r>
              <a:rPr lang="it-IT" sz="2400" dirty="0" smtClean="0"/>
              <a:t> SCARSA  SCOLARIZZAZIONE</a:t>
            </a:r>
          </a:p>
          <a:p>
            <a:pPr>
              <a:buNone/>
            </a:pPr>
            <a:r>
              <a:rPr lang="it-IT" sz="2400" dirty="0" smtClean="0"/>
              <a:t>  </a:t>
            </a: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266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14340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sz="3400" dirty="0" smtClean="0">
                <a:solidFill>
                  <a:srgbClr val="002060"/>
                </a:solidFill>
              </a:rPr>
              <a:t>Parzialmente pervasiva perché:</a:t>
            </a:r>
          </a:p>
          <a:p>
            <a:pPr algn="ctr">
              <a:buNone/>
            </a:pPr>
            <a:endParaRPr lang="it-IT" sz="3400" i="1" dirty="0" smtClean="0"/>
          </a:p>
          <a:p>
            <a:pPr algn="ctr">
              <a:buNone/>
            </a:pPr>
            <a:r>
              <a:rPr lang="it-IT" sz="3400" i="1" dirty="0" smtClean="0"/>
              <a:t> </a:t>
            </a:r>
            <a:r>
              <a:rPr lang="it-IT" sz="3400" dirty="0" smtClean="0">
                <a:solidFill>
                  <a:srgbClr val="C00000"/>
                </a:solidFill>
              </a:rPr>
              <a:t>Vi   concorrono   sempre:</a:t>
            </a:r>
          </a:p>
          <a:p>
            <a:pPr algn="ctr">
              <a:buNone/>
            </a:pPr>
            <a:endParaRPr lang="it-IT" sz="4400" dirty="0" smtClean="0">
              <a:solidFill>
                <a:srgbClr val="C00000"/>
              </a:solidFill>
            </a:endParaRPr>
          </a:p>
          <a:p>
            <a:r>
              <a:rPr lang="it-IT" sz="4400" dirty="0" smtClean="0"/>
              <a:t> </a:t>
            </a:r>
            <a:r>
              <a:rPr lang="it-IT" sz="3400" dirty="0" smtClean="0"/>
              <a:t>dislessia</a:t>
            </a:r>
          </a:p>
          <a:p>
            <a:r>
              <a:rPr lang="it-IT" sz="3400" dirty="0" smtClean="0"/>
              <a:t> disgrafia</a:t>
            </a:r>
          </a:p>
          <a:p>
            <a:pPr lvl="0"/>
            <a:r>
              <a:rPr lang="it-IT" sz="3400" dirty="0" err="1" smtClean="0"/>
              <a:t>discalculia</a:t>
            </a:r>
            <a:endParaRPr lang="it-IT" sz="3400" dirty="0" smtClean="0"/>
          </a:p>
          <a:p>
            <a:r>
              <a:rPr lang="it-IT" sz="3400" dirty="0" smtClean="0"/>
              <a:t> </a:t>
            </a:r>
            <a:r>
              <a:rPr lang="it-IT" sz="3400" dirty="0" err="1" smtClean="0"/>
              <a:t>disprassie</a:t>
            </a:r>
            <a:endParaRPr lang="it-IT" sz="3400" dirty="0" smtClean="0"/>
          </a:p>
          <a:p>
            <a:pPr>
              <a:buNone/>
            </a:pPr>
            <a:r>
              <a:rPr lang="it-IT" sz="4400" dirty="0" smtClean="0"/>
              <a:t> </a:t>
            </a:r>
            <a:r>
              <a:rPr lang="it-IT" sz="6000" dirty="0" smtClean="0"/>
              <a:t/>
            </a:r>
            <a:br>
              <a:rPr lang="it-IT" sz="6000" dirty="0" smtClean="0"/>
            </a:br>
            <a:endParaRPr lang="it-IT" sz="6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SINDROME INTEGRATA, SPECIFICA, PARZIALMENTE PERVASIVA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algn="ctr">
              <a:buNone/>
            </a:pPr>
            <a:r>
              <a:rPr lang="it-IT" sz="2400" dirty="0" smtClean="0">
                <a:solidFill>
                  <a:srgbClr val="C00000"/>
                </a:solidFill>
              </a:rPr>
              <a:t>Vi   concorrono   sempre: </a:t>
            </a:r>
          </a:p>
          <a:p>
            <a:pPr lvl="0"/>
            <a:r>
              <a:rPr lang="it-IT" sz="2400" dirty="0" smtClean="0"/>
              <a:t>disordini    motori</a:t>
            </a:r>
          </a:p>
          <a:p>
            <a:r>
              <a:rPr lang="it-IT" sz="2400" dirty="0" smtClean="0"/>
              <a:t> disordini   percettivi</a:t>
            </a:r>
          </a:p>
          <a:p>
            <a:r>
              <a:rPr lang="it-IT" sz="2400" dirty="0" smtClean="0"/>
              <a:t> disordini  linguistici</a:t>
            </a:r>
          </a:p>
          <a:p>
            <a:r>
              <a:rPr lang="it-IT" sz="2400" dirty="0" smtClean="0"/>
              <a:t> disordini  spaziali</a:t>
            </a:r>
          </a:p>
          <a:p>
            <a:r>
              <a:rPr lang="it-IT" sz="2400" dirty="0" smtClean="0"/>
              <a:t> disordini  temporali</a:t>
            </a:r>
          </a:p>
          <a:p>
            <a:r>
              <a:rPr lang="it-IT" sz="2400" dirty="0" smtClean="0"/>
              <a:t> forme   di   disordine   della   lateralità</a:t>
            </a:r>
          </a:p>
          <a:p>
            <a:r>
              <a:rPr lang="it-IT" sz="2400" dirty="0" smtClean="0"/>
              <a:t> disordini  della  memoria</a:t>
            </a:r>
          </a:p>
          <a:p>
            <a:r>
              <a:rPr lang="it-IT" sz="2400" dirty="0" smtClean="0"/>
              <a:t> disturbi  non  altrimenti  specificati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DISORDINE  FUNZIONALE 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E’ un disturbo selettivo (non settoriale o circoscritto).</a:t>
            </a:r>
          </a:p>
          <a:p>
            <a:r>
              <a:rPr lang="it-IT" sz="2400" dirty="0" smtClean="0"/>
              <a:t>Si rileva in tutti i comportamenti e in particolare in: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Motricità,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Coordinamenti percettivi,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Linguaggio,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Memoria,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Organizzazione spazio-temporale,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Dominanza laterale.</a:t>
            </a:r>
          </a:p>
          <a:p>
            <a:pPr>
              <a:buFont typeface="Courier New" pitchFamily="49" charset="0"/>
              <a:buChar char="o"/>
            </a:pP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DISORDINE  FUNZIONALE 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Ricordare 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DIAGRAMMA     DELLA   PEDAGOGIA    SPECIALE</a:t>
            </a:r>
          </a:p>
          <a:p>
            <a:pPr algn="ctr">
              <a:buNone/>
            </a:pPr>
            <a:r>
              <a:rPr lang="it-IT" sz="2400" dirty="0" smtClean="0"/>
              <a:t> Le  disfunzioni o i disturbi sono di tipo:</a:t>
            </a:r>
          </a:p>
          <a:p>
            <a:pPr algn="ctr">
              <a:buNone/>
            </a:pPr>
            <a:endParaRPr lang="it-IT" sz="2400" dirty="0" smtClean="0"/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 ORGANICO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  FUNZIONALE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  ORGANICO-FUNZIONALE</a:t>
            </a:r>
          </a:p>
          <a:p>
            <a:pPr>
              <a:buNone/>
            </a:pPr>
            <a:r>
              <a:rPr lang="it-IT" sz="2400" dirty="0" smtClean="0"/>
              <a:t>   </a:t>
            </a:r>
            <a:r>
              <a:rPr lang="it-IT" sz="2400" b="1" i="1" dirty="0" smtClean="0"/>
              <a:t> </a:t>
            </a:r>
            <a:endParaRPr lang="it-IT" sz="24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DISORDINE QUALITATIVO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Qualitativo perché: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L’indicatore è la diversità funzionale, la differente abilità.</a:t>
            </a:r>
          </a:p>
          <a:p>
            <a:r>
              <a:rPr lang="it-IT" sz="2400" dirty="0" smtClean="0"/>
              <a:t>Sono </a:t>
            </a:r>
            <a:r>
              <a:rPr lang="it-IT" sz="2400" dirty="0" smtClean="0"/>
              <a:t>coinvolti </a:t>
            </a:r>
            <a:r>
              <a:rPr lang="it-IT" sz="2400" dirty="0" smtClean="0"/>
              <a:t>i processi cognitivi di coordinamento e organizzazione delle funzioni</a:t>
            </a:r>
          </a:p>
          <a:p>
            <a:r>
              <a:rPr lang="it-IT" sz="2400" dirty="0" smtClean="0"/>
              <a:t>E’ coinvolta la successione: struttura madre dei processi cognitivi.</a:t>
            </a: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DISORDINE QUALITATIVO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Ricordare 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DIAGRAMMA     DELLA   PEDAGOGIA    SPECIALE</a:t>
            </a:r>
          </a:p>
          <a:p>
            <a:pPr algn="ctr"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r>
              <a:rPr lang="it-IT" sz="2400" dirty="0" smtClean="0"/>
              <a:t>    DISTURBO    QUANTITATIVO =	 MINORITA’  =	</a:t>
            </a:r>
            <a:r>
              <a:rPr lang="it-IT" sz="2400" b="1" dirty="0" smtClean="0"/>
              <a:t>DEFICIT</a:t>
            </a:r>
            <a:endParaRPr lang="it-IT" sz="2400" dirty="0" smtClean="0"/>
          </a:p>
          <a:p>
            <a:pPr>
              <a:buNone/>
            </a:pPr>
            <a:r>
              <a:rPr lang="it-IT" sz="2400" i="1" dirty="0" smtClean="0"/>
              <a:t>         </a:t>
            </a:r>
            <a:endParaRPr lang="it-IT" sz="2400" dirty="0" smtClean="0"/>
          </a:p>
          <a:p>
            <a:r>
              <a:rPr lang="it-IT" sz="2400" b="1" dirty="0" smtClean="0"/>
              <a:t>     </a:t>
            </a:r>
            <a:r>
              <a:rPr lang="it-IT" sz="2400" dirty="0" smtClean="0"/>
              <a:t>DISTURBO   QUALITATIVO  =  DIVERSITA’  =  </a:t>
            </a:r>
            <a:r>
              <a:rPr lang="it-IT" sz="2400" b="1" dirty="0" smtClean="0"/>
              <a:t>DISORDINE</a:t>
            </a:r>
            <a:endParaRPr lang="it-IT" sz="2400" dirty="0" smtClean="0"/>
          </a:p>
          <a:p>
            <a:pPr>
              <a:buNone/>
            </a:pPr>
            <a:r>
              <a:rPr lang="it-IT" sz="2400" b="1" dirty="0" smtClean="0"/>
              <a:t>         </a:t>
            </a: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DISORDINE QUALITATIVO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I   DISTURBI   QUALITATIVI</a:t>
            </a:r>
          </a:p>
          <a:p>
            <a:endParaRPr lang="it-IT" sz="2400" dirty="0" smtClean="0"/>
          </a:p>
          <a:p>
            <a:r>
              <a:rPr lang="it-IT" sz="2400" dirty="0" smtClean="0"/>
              <a:t> NON   SONO   MISURABILI</a:t>
            </a:r>
          </a:p>
          <a:p>
            <a:r>
              <a:rPr lang="it-IT" sz="2400" dirty="0" smtClean="0"/>
              <a:t> SONO   APPREZZABILI</a:t>
            </a:r>
          </a:p>
          <a:p>
            <a:r>
              <a:rPr lang="it-IT" sz="2400" dirty="0" smtClean="0"/>
              <a:t> SONO   DESCRIVIBILI</a:t>
            </a:r>
          </a:p>
          <a:p>
            <a:r>
              <a:rPr lang="it-IT" sz="2400" dirty="0" smtClean="0"/>
              <a:t>SONO NARRABILI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DIFFORMITÀ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PROFILI PERSONALI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Perché concorrono diverse condizioni personali:</a:t>
            </a:r>
          </a:p>
          <a:p>
            <a:pPr>
              <a:buNone/>
            </a:pPr>
            <a:endParaRPr lang="it-IT" sz="2400" dirty="0" smtClean="0"/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Storia personale,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Condizioni ambientali,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Condizioni educative,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Gravità dei sintomi,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Possibili </a:t>
            </a:r>
            <a:r>
              <a:rPr lang="it-IT" sz="2400" dirty="0" err="1" smtClean="0"/>
              <a:t>co-morbilità</a:t>
            </a:r>
            <a:r>
              <a:rPr lang="it-IT" sz="2400" dirty="0" smtClean="0"/>
              <a:t>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Tratti comportamentali,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Motivazione.</a:t>
            </a:r>
            <a:endParaRPr lang="it-I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DIFFORMITÀ </a:t>
            </a:r>
            <a:r>
              <a:rPr lang="it-IT" sz="2800" dirty="0" err="1" smtClean="0">
                <a:solidFill>
                  <a:srgbClr val="FF0000"/>
                </a:solidFill>
              </a:rPr>
              <a:t>DI</a:t>
            </a:r>
            <a:r>
              <a:rPr lang="it-IT" sz="2800" dirty="0" smtClean="0">
                <a:solidFill>
                  <a:srgbClr val="FF0000"/>
                </a:solidFill>
              </a:rPr>
              <a:t> PROFILI PERSONALI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 conseguenza necessitano di: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Approcci individuali,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Approcci empirici,</a:t>
            </a:r>
          </a:p>
          <a:p>
            <a:pPr>
              <a:buFont typeface="Wingdings" pitchFamily="2" charset="2"/>
              <a:buChar char="§"/>
            </a:pPr>
            <a:r>
              <a:rPr lang="it-IT" sz="2400" dirty="0" smtClean="0">
                <a:solidFill>
                  <a:schemeClr val="tx1"/>
                </a:solidFill>
              </a:rPr>
              <a:t>Approcci all’intera persona.</a:t>
            </a:r>
            <a:endParaRPr lang="it-IT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INQUADRAMENTO NEL DSM-IV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DISTURBI   </a:t>
            </a:r>
            <a:r>
              <a:rPr lang="it-IT" sz="2400" dirty="0" err="1" smtClean="0">
                <a:solidFill>
                  <a:srgbClr val="002060"/>
                </a:solidFill>
              </a:rPr>
              <a:t>DI</a:t>
            </a:r>
            <a:r>
              <a:rPr lang="it-IT" sz="2400" dirty="0" smtClean="0">
                <a:solidFill>
                  <a:srgbClr val="002060"/>
                </a:solidFill>
              </a:rPr>
              <a:t>   APPRENDIMENTO NEL  DSM-IV  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600" dirty="0" smtClean="0"/>
              <a:t> </a:t>
            </a:r>
            <a:r>
              <a:rPr lang="it-IT" sz="2400" dirty="0" smtClean="0"/>
              <a:t> DISTURBO   DELLA   LETTURA</a:t>
            </a:r>
          </a:p>
          <a:p>
            <a:r>
              <a:rPr lang="it-IT" sz="2400" dirty="0" smtClean="0"/>
              <a:t> DISTURBO   DELL’ESPRESSIONE   SCRITTA</a:t>
            </a:r>
          </a:p>
          <a:p>
            <a:r>
              <a:rPr lang="it-IT" sz="2400" dirty="0" smtClean="0"/>
              <a:t> DISTURBO   DEL   CALCOLO</a:t>
            </a:r>
          </a:p>
          <a:p>
            <a:r>
              <a:rPr lang="it-IT" sz="2400" dirty="0" smtClean="0"/>
              <a:t>  DISTURBO   NON   ALTRIMENTI   SPECIFICATO    </a:t>
            </a:r>
          </a:p>
          <a:p>
            <a:pPr>
              <a:buNone/>
            </a:pPr>
            <a:r>
              <a:rPr lang="it-IT" sz="2400" dirty="0" smtClean="0"/>
              <a:t> 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INQUADRAMENTO NEL DSM-IV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3100" dirty="0" smtClean="0">
                <a:solidFill>
                  <a:srgbClr val="002060"/>
                </a:solidFill>
              </a:rPr>
              <a:t>DISTURBI  DELLA  LETTURA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 </a:t>
            </a:r>
            <a:r>
              <a:rPr lang="it-IT" sz="2800" dirty="0" smtClean="0">
                <a:solidFill>
                  <a:srgbClr val="7030A0"/>
                </a:solidFill>
              </a:rPr>
              <a:t>DISTURBI  </a:t>
            </a:r>
            <a:r>
              <a:rPr lang="it-IT" sz="2800" dirty="0" err="1" smtClean="0">
                <a:solidFill>
                  <a:srgbClr val="7030A0"/>
                </a:solidFill>
              </a:rPr>
              <a:t>DI</a:t>
            </a:r>
            <a:r>
              <a:rPr lang="it-IT" sz="2800" dirty="0" smtClean="0">
                <a:solidFill>
                  <a:srgbClr val="7030A0"/>
                </a:solidFill>
              </a:rPr>
              <a:t>  COMPRENSIONE</a:t>
            </a:r>
          </a:p>
          <a:p>
            <a:pPr lvl="1"/>
            <a:r>
              <a:rPr lang="it-IT" b="1" i="1" dirty="0" smtClean="0"/>
              <a:t> </a:t>
            </a:r>
            <a:r>
              <a:rPr lang="it-IT" dirty="0" smtClean="0"/>
              <a:t>DISTURBO  DELLA  COMPRENSIONE  DEL  LESSICO</a:t>
            </a:r>
          </a:p>
          <a:p>
            <a:pPr lvl="1"/>
            <a:r>
              <a:rPr lang="it-IT" dirty="0" smtClean="0"/>
              <a:t> DISTURBO  DELLA  COMPRENSIONE  DEL  TESTO</a:t>
            </a:r>
          </a:p>
          <a:p>
            <a:pPr lvl="1">
              <a:buNone/>
            </a:pPr>
            <a:endParaRPr lang="it-IT" dirty="0" smtClean="0"/>
          </a:p>
          <a:p>
            <a:r>
              <a:rPr lang="it-IT" sz="2800" dirty="0" smtClean="0">
                <a:solidFill>
                  <a:srgbClr val="7030A0"/>
                </a:solidFill>
              </a:rPr>
              <a:t>DISTURBI  STRUMENTALI</a:t>
            </a:r>
          </a:p>
          <a:p>
            <a:pPr lvl="1"/>
            <a:r>
              <a:rPr lang="it-IT" b="1" i="1" dirty="0" smtClean="0"/>
              <a:t> </a:t>
            </a:r>
            <a:r>
              <a:rPr lang="it-IT" dirty="0" smtClean="0"/>
              <a:t>DISTURBI  PERCETTIVI</a:t>
            </a:r>
          </a:p>
          <a:p>
            <a:pPr lvl="1"/>
            <a:r>
              <a:rPr lang="it-IT" dirty="0" smtClean="0"/>
              <a:t> DISTURBI   DELLA   SIMBOLIZZAZIONE</a:t>
            </a:r>
          </a:p>
          <a:p>
            <a:pPr lvl="1"/>
            <a:r>
              <a:rPr lang="it-IT" dirty="0" smtClean="0"/>
              <a:t> DISLESSIA</a:t>
            </a:r>
          </a:p>
          <a:p>
            <a:pPr>
              <a:buNone/>
            </a:pPr>
            <a:r>
              <a:rPr lang="it-IT" sz="2800" dirty="0" smtClean="0"/>
              <a:t> </a:t>
            </a:r>
          </a:p>
          <a:p>
            <a:pPr lvl="1">
              <a:buNone/>
            </a:pPr>
            <a:endParaRPr lang="it-IT" sz="2000" dirty="0" smtClean="0"/>
          </a:p>
          <a:p>
            <a:pPr>
              <a:buNone/>
            </a:pPr>
            <a:r>
              <a:rPr lang="it-IT" sz="2400" b="1" i="1" dirty="0" smtClean="0"/>
              <a:t> </a:t>
            </a:r>
            <a:endParaRPr lang="it-IT" sz="2400" dirty="0" smtClean="0"/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INQUADRAMENTO NEL DSM-IV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571612"/>
            <a:ext cx="8229600" cy="4525963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DISTURBI  DELL’ESPRESSIONE   SCRITTA</a:t>
            </a:r>
          </a:p>
          <a:p>
            <a:pPr algn="ctr"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r>
              <a:rPr lang="it-IT" sz="2400" dirty="0" smtClean="0"/>
              <a:t> DISGRAFIA</a:t>
            </a:r>
          </a:p>
          <a:p>
            <a:r>
              <a:rPr lang="it-IT" sz="2400" dirty="0" smtClean="0"/>
              <a:t> DISORTOGRAFIA</a:t>
            </a:r>
          </a:p>
          <a:p>
            <a:r>
              <a:rPr lang="it-IT" sz="2400" dirty="0" smtClean="0"/>
              <a:t> DISORDINE  SINTATTICO</a:t>
            </a:r>
          </a:p>
          <a:p>
            <a:r>
              <a:rPr lang="it-IT" sz="2400" dirty="0" smtClean="0"/>
              <a:t> DISCOMPRENSIONE  DEL  TESTO  SCRITTO</a:t>
            </a:r>
          </a:p>
          <a:p>
            <a:pPr>
              <a:buNone/>
            </a:pPr>
            <a:r>
              <a:rPr lang="it-IT" sz="2400" b="1" i="1" dirty="0" smtClean="0"/>
              <a:t> </a:t>
            </a:r>
            <a:r>
              <a:rPr lang="it-IT" sz="2400" dirty="0" smtClean="0"/>
              <a:t> 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RICORDARE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28641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FUNZIONI</a:t>
            </a:r>
          </a:p>
          <a:p>
            <a:r>
              <a:rPr lang="it-IT" sz="2000" dirty="0" smtClean="0"/>
              <a:t> </a:t>
            </a:r>
            <a:r>
              <a:rPr lang="it-IT" sz="2000" b="1" dirty="0" smtClean="0"/>
              <a:t>INTELLETTIVA</a:t>
            </a:r>
            <a:endParaRPr lang="it-IT" sz="2000" dirty="0" smtClean="0"/>
          </a:p>
          <a:p>
            <a:pPr lvl="1"/>
            <a:r>
              <a:rPr lang="it-IT" sz="2000" dirty="0" smtClean="0"/>
              <a:t> </a:t>
            </a:r>
            <a:r>
              <a:rPr lang="it-IT" sz="2000" i="1" dirty="0" smtClean="0"/>
              <a:t>REGOLA  L’INTELLIGENZA</a:t>
            </a:r>
            <a:endParaRPr lang="it-IT" sz="2000" dirty="0" smtClean="0"/>
          </a:p>
          <a:p>
            <a:pPr lvl="1"/>
            <a:r>
              <a:rPr lang="it-IT" sz="2000" i="1" dirty="0" smtClean="0"/>
              <a:t> INDICATORE  GENERALE  E’  LA  LOGICA</a:t>
            </a:r>
            <a:endParaRPr lang="it-IT" sz="2000" dirty="0" smtClean="0"/>
          </a:p>
          <a:p>
            <a:pPr lvl="1"/>
            <a:r>
              <a:rPr lang="it-IT" sz="2000" i="1" dirty="0" smtClean="0"/>
              <a:t> INERISCE  L’ELABORAZIONE  DELLE  INFORMAZIONI</a:t>
            </a:r>
            <a:endParaRPr lang="it-IT" sz="2000" dirty="0" smtClean="0"/>
          </a:p>
          <a:p>
            <a:pPr lvl="1"/>
            <a:r>
              <a:rPr lang="it-IT" sz="2000" i="1" dirty="0" smtClean="0"/>
              <a:t> EFFETTI  SULL’EFFICACIA  DEL  COMPORTAMENTO</a:t>
            </a:r>
            <a:endParaRPr lang="it-IT" sz="2000" dirty="0" smtClean="0"/>
          </a:p>
          <a:p>
            <a:pPr lvl="1"/>
            <a:r>
              <a:rPr lang="it-IT" sz="2000" i="1" dirty="0" smtClean="0"/>
              <a:t> E’  PARZIALMENTE  MISURABILE</a:t>
            </a:r>
            <a:endParaRPr lang="it-IT" sz="2000" dirty="0" smtClean="0"/>
          </a:p>
          <a:p>
            <a:r>
              <a:rPr lang="it-IT" sz="2000" dirty="0" smtClean="0"/>
              <a:t>  </a:t>
            </a:r>
            <a:r>
              <a:rPr lang="it-IT" sz="2000" b="1" dirty="0" smtClean="0"/>
              <a:t>COGNITIVA</a:t>
            </a:r>
            <a:endParaRPr lang="it-IT" sz="2000" dirty="0" smtClean="0"/>
          </a:p>
          <a:p>
            <a:pPr lvl="1"/>
            <a:r>
              <a:rPr lang="it-IT" sz="2000" b="1" dirty="0" smtClean="0"/>
              <a:t> </a:t>
            </a:r>
            <a:r>
              <a:rPr lang="it-IT" sz="2000" i="1" dirty="0" smtClean="0"/>
              <a:t>REGOLA  I  PROCESSI  COGNITIVI</a:t>
            </a:r>
            <a:endParaRPr lang="it-IT" sz="2000" dirty="0" smtClean="0"/>
          </a:p>
          <a:p>
            <a:pPr lvl="1"/>
            <a:r>
              <a:rPr lang="it-IT" sz="2000" i="1" dirty="0" smtClean="0"/>
              <a:t> INDICATORE  GENERALE  E’  L’ORGANIZZAZIONE  DEL  PENSIERO</a:t>
            </a:r>
            <a:endParaRPr lang="it-IT" sz="2000" dirty="0" smtClean="0"/>
          </a:p>
          <a:p>
            <a:pPr lvl="1"/>
            <a:r>
              <a:rPr lang="it-IT" sz="2000" i="1" dirty="0" smtClean="0"/>
              <a:t> INERISCE  L’APPRENDIMENTO  E  LA  CONOSCENZA</a:t>
            </a:r>
            <a:endParaRPr lang="it-IT" sz="2000" dirty="0" smtClean="0"/>
          </a:p>
          <a:p>
            <a:pPr lvl="1"/>
            <a:r>
              <a:rPr lang="it-IT" sz="2000" i="1" dirty="0" smtClean="0"/>
              <a:t> EFFETTI  PERVASIVI  SUI  PRINCIPALI  COORDINAMENTI  </a:t>
            </a:r>
            <a:endParaRPr lang="it-IT" sz="2000" dirty="0" smtClean="0"/>
          </a:p>
          <a:p>
            <a:pPr lvl="1"/>
            <a:r>
              <a:rPr lang="it-IT" sz="2000" i="1" dirty="0" smtClean="0"/>
              <a:t>(DAS, autismo,  </a:t>
            </a:r>
            <a:r>
              <a:rPr lang="it-IT" sz="2000" i="1" dirty="0" err="1" smtClean="0"/>
              <a:t>disprassie</a:t>
            </a:r>
            <a:r>
              <a:rPr lang="it-IT" sz="2000" i="1" dirty="0" smtClean="0"/>
              <a:t>,  disordini,  disorganizzazioni)</a:t>
            </a:r>
            <a:endParaRPr lang="it-IT" sz="2000" dirty="0" smtClean="0"/>
          </a:p>
          <a:p>
            <a:pPr lvl="1"/>
            <a:r>
              <a:rPr lang="it-IT" sz="2000" i="1" dirty="0" smtClean="0"/>
              <a:t> NON  E’  MISURABILE</a:t>
            </a:r>
            <a:endParaRPr lang="it-IT" sz="2000" dirty="0" smtClean="0"/>
          </a:p>
          <a:p>
            <a:pPr lvl="1"/>
            <a:endParaRPr lang="it-IT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460</Words>
  <PresentationFormat>Presentazione su schermo (4:3)</PresentationFormat>
  <Paragraphs>240</Paragraphs>
  <Slides>25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6" baseType="lpstr">
      <vt:lpstr>Tema di Office</vt:lpstr>
      <vt:lpstr>  Università degli Studi di Macerata Facoltà di Scienze della formazione SCIENZE PEDAGOGICHE </vt:lpstr>
      <vt:lpstr>LEGGERE MALE – SCRIVERE MALE</vt:lpstr>
      <vt:lpstr> CONDIZIONI NEGATIVE </vt:lpstr>
      <vt:lpstr>CONDIZIONI NEGATIVE </vt:lpstr>
      <vt:lpstr>CONDIZIONI NEGATIVE </vt:lpstr>
      <vt:lpstr> CAUSE DELLE DIFFICOLTÀ ASPECIFICHE DI APPRENDIMENTO </vt:lpstr>
      <vt:lpstr>CAUSE DELLE DIFFICOLTÀ ASPECIFICHE DI APPRENDIMENTO</vt:lpstr>
      <vt:lpstr>SINDROME INTEGRATA, SPECIFICA, PARZIALMENTE PERVASIVA </vt:lpstr>
      <vt:lpstr>SINDROME INTEGRATA, SPECIFICA, PARZIALMENTE PERVASIVA </vt:lpstr>
      <vt:lpstr>SINDROME INTEGRATA, SPECIFICA, PARZIALMENTE PERVASIVA </vt:lpstr>
      <vt:lpstr>SINDROME INTEGRATA, SPECIFICA, PARZIALMENTE PERVASIVA </vt:lpstr>
      <vt:lpstr>SINDROME INTEGRATA, SPECIFICA, PARZIALMENTE PERVASIVA </vt:lpstr>
      <vt:lpstr>SINDROME INTEGRATA, SPECIFICA, PARZIALMENTE PERVASIVA </vt:lpstr>
      <vt:lpstr>SINDROME INTEGRATA, SPECIFICA, PARZIALMENTE PERVASIVA </vt:lpstr>
      <vt:lpstr>DISORDINE  FUNZIONALE </vt:lpstr>
      <vt:lpstr>DISORDINE  FUNZIONALE </vt:lpstr>
      <vt:lpstr>DISORDINE QUALITATIVO</vt:lpstr>
      <vt:lpstr>DISORDINE QUALITATIVO</vt:lpstr>
      <vt:lpstr>DISORDINE QUALITATIVO</vt:lpstr>
      <vt:lpstr>DIFFORMITÀ DI PROFILI PERSONALI</vt:lpstr>
      <vt:lpstr>DIFFORMITÀ DI PROFILI PERSONALI</vt:lpstr>
      <vt:lpstr>INQUADRAMENTO NEL DSM-IV</vt:lpstr>
      <vt:lpstr>INQUADRAMENTO NEL DSM-IV</vt:lpstr>
      <vt:lpstr>INQUADRAMENTO NEL DSM-IV</vt:lpstr>
      <vt:lpstr>RICORDARE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Università degli Studi di Macerata Facoltà di Scienze della formazione SCIENZE PEDAGOGICHE </dc:title>
  <dc:creator>Angela</dc:creator>
  <cp:lastModifiedBy>Angela</cp:lastModifiedBy>
  <cp:revision>15</cp:revision>
  <dcterms:created xsi:type="dcterms:W3CDTF">2010-10-31T09:18:15Z</dcterms:created>
  <dcterms:modified xsi:type="dcterms:W3CDTF">2010-11-03T10:01:39Z</dcterms:modified>
</cp:coreProperties>
</file>