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80" r:id="rId11"/>
    <p:sldId id="281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9" r:id="rId22"/>
    <p:sldId id="282" r:id="rId23"/>
    <p:sldId id="284" r:id="rId24"/>
    <p:sldId id="285" r:id="rId25"/>
    <p:sldId id="283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09/11/2010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defRPr/>
            </a:pP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</a:t>
            </a:r>
            <a:r>
              <a:rPr lang="it-IT" sz="3100" cap="all" dirty="0" smtClean="0"/>
              <a:t>formazione</a:t>
            </a:r>
            <a:r>
              <a:rPr lang="it-IT" cap="all" dirty="0"/>
              <a:t/>
            </a:r>
            <a:br>
              <a:rPr lang="it-IT" cap="all" dirty="0"/>
            </a:br>
            <a:r>
              <a:rPr lang="it-IT" b="1" dirty="0" smtClean="0">
                <a:solidFill>
                  <a:srgbClr val="FF0000"/>
                </a:solidFill>
              </a:rPr>
              <a:t>SCIENZE PEDAGOGICHE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2574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DISTURBI  DELL’  APRRENDIMENTO </a:t>
            </a:r>
          </a:p>
          <a:p>
            <a:pPr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A.A. 2010/11 -   I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chemeClr val="tx1"/>
                </a:solidFill>
              </a:rPr>
              <a:t>Dott.ssa   Angela Fiorillo</a:t>
            </a:r>
            <a:endParaRPr lang="it-IT" sz="28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2" y="857232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DSA:</a:t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 EZIOLOGIA  – QUADRO SINDROMICO - DIAGNOSI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SOMMARIO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Linee eziologiche.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Catena causale  e basi teoriche.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Catena causale e Quadro sindromico:Sintomi primari – secondari – derivati – situazioni critiche.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La diagnosi.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LINEE EZIOLOGICHE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Si sono susseguite: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Ipotesi psico-dinamica</a:t>
            </a:r>
          </a:p>
          <a:p>
            <a:pPr>
              <a:buNone/>
            </a:pPr>
            <a:r>
              <a:rPr lang="it-IT" sz="2400" dirty="0" smtClean="0"/>
              <a:t>Ipotesi genetico - cromosomica</a:t>
            </a:r>
          </a:p>
          <a:p>
            <a:pPr>
              <a:buNone/>
            </a:pPr>
            <a:r>
              <a:rPr lang="it-IT" sz="2400" dirty="0" smtClean="0"/>
              <a:t>Ipotesi organicistica-metabolica</a:t>
            </a:r>
          </a:p>
          <a:p>
            <a:pPr>
              <a:buNone/>
            </a:pPr>
            <a:r>
              <a:rPr lang="it-IT" sz="2400" dirty="0" smtClean="0"/>
              <a:t>Ipotesi linguistica/neurolinguistica</a:t>
            </a:r>
          </a:p>
          <a:p>
            <a:pPr>
              <a:buNone/>
            </a:pPr>
            <a:r>
              <a:rPr lang="it-IT" sz="2400" dirty="0" smtClean="0"/>
              <a:t>Ipotesi neuro psicologica/cognitiva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800" dirty="0" smtClean="0">
                <a:solidFill>
                  <a:srgbClr val="002060"/>
                </a:solidFill>
              </a:rPr>
              <a:t>CATENA CAUSALE</a:t>
            </a:r>
          </a:p>
          <a:p>
            <a:pPr algn="ctr">
              <a:buNone/>
            </a:pPr>
            <a:endParaRPr lang="it-IT" sz="28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400" dirty="0" smtClean="0"/>
              <a:t>DISORGANIZZAZIONE NEUROLOGICA</a:t>
            </a:r>
          </a:p>
          <a:p>
            <a:pPr algn="ctr">
              <a:buNone/>
            </a:pPr>
            <a:r>
              <a:rPr lang="it-IT" sz="2400" dirty="0" smtClean="0"/>
              <a:t>DISTURBO NEUROMOTORIO</a:t>
            </a:r>
          </a:p>
          <a:p>
            <a:pPr algn="ctr">
              <a:buNone/>
            </a:pPr>
            <a:r>
              <a:rPr lang="it-IT" sz="2400" dirty="0" smtClean="0"/>
              <a:t>DISTURBO DELLA SUCCESSIONE</a:t>
            </a:r>
          </a:p>
          <a:p>
            <a:pPr algn="ctr">
              <a:buNone/>
            </a:pPr>
            <a:r>
              <a:rPr lang="it-IT" sz="2400" dirty="0" smtClean="0"/>
              <a:t>SINTOMI </a:t>
            </a:r>
            <a:r>
              <a:rPr lang="it-IT" sz="2400" dirty="0" smtClean="0"/>
              <a:t>SECONDARI</a:t>
            </a:r>
          </a:p>
          <a:p>
            <a:pPr algn="ctr">
              <a:buNone/>
            </a:pPr>
            <a:r>
              <a:rPr lang="it-IT" sz="2400" dirty="0" smtClean="0"/>
              <a:t>SINTOMI PRIMARI</a:t>
            </a:r>
          </a:p>
          <a:p>
            <a:pPr algn="ctr">
              <a:buNone/>
            </a:pPr>
            <a:r>
              <a:rPr lang="it-IT" sz="2400" dirty="0" smtClean="0"/>
              <a:t>SINTOMI </a:t>
            </a:r>
            <a:r>
              <a:rPr lang="it-IT" sz="2400" dirty="0" smtClean="0"/>
              <a:t>DERIVATI</a:t>
            </a:r>
          </a:p>
          <a:p>
            <a:pPr algn="ctr">
              <a:buNone/>
            </a:pPr>
            <a:r>
              <a:rPr lang="it-IT" sz="2400" dirty="0" smtClean="0"/>
              <a:t>SITUAZIONI CRITICHE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7209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/>
              <a:t>DISORGANIZZAZIONE NEUROLOGICA PERCHE’: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Problema in:</a:t>
            </a:r>
          </a:p>
          <a:p>
            <a:pPr>
              <a:buNone/>
            </a:pPr>
            <a:r>
              <a:rPr lang="it-IT" sz="2400" dirty="0" smtClean="0"/>
              <a:t>      Fase di processazione, di coordinazione e manipolazione dei suoni (non problema di discriminazione di suoni singoli o lettere singole).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Problema di:</a:t>
            </a:r>
          </a:p>
          <a:p>
            <a:pPr>
              <a:buNone/>
            </a:pPr>
            <a:r>
              <a:rPr lang="it-IT" sz="2400" dirty="0" smtClean="0"/>
              <a:t>     Disordine percettivo (orientamento S-D,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interferenze di stimoli,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affollamento di stimoli,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dispercezione in parafovea,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difficoltà lettura foveale,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disconnessioni funzionali tra i centri della lettura o scarso sviluppo : lobo temporale, cervelletto).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DISTURBO NEUROMOTORIO PERCHE’:</a:t>
            </a:r>
          </a:p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Problema nella componente motoria del linguaggio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                           nesso riconosciuto tra:</a:t>
            </a:r>
          </a:p>
          <a:p>
            <a:pPr lvl="1">
              <a:buNone/>
            </a:pPr>
            <a:r>
              <a:rPr lang="it-IT" sz="2000" dirty="0" smtClean="0">
                <a:solidFill>
                  <a:schemeClr val="tx1"/>
                </a:solidFill>
              </a:rPr>
              <a:t>    </a:t>
            </a:r>
            <a:r>
              <a:rPr lang="it-IT" sz="2400" dirty="0" smtClean="0">
                <a:solidFill>
                  <a:schemeClr val="tx1"/>
                </a:solidFill>
              </a:rPr>
              <a:t>motricità e linguaggio,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motricità/grafo-motricità e lateralità.</a:t>
            </a:r>
          </a:p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convergenze tra: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linguaggio e motricità,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   zone motorie e dislessia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DISTURBO DELLA SUCCESSIONE PERCHE’: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1. Teorie scientifiche:</a:t>
            </a:r>
          </a:p>
          <a:p>
            <a:pPr>
              <a:buFontTx/>
              <a:buChar char="-"/>
            </a:pPr>
            <a:r>
              <a:rPr lang="it-IT" sz="2400" dirty="0" smtClean="0"/>
              <a:t>Edelman: azioni umane regolate da continuità e successione.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- Organi della successione: corteccia motoria e cervelletto, ippocampo, gangli.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DISTURBO DELLA SUCCESSIONE PERCHE’: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2. Ricerche: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Naglieri: tra le funzioni cognitive c’è la successione, insieme a: pianificazione, simultaneità, attenzione. Dai test risulta un calo netto dei risultati in studenti con DSA.</a:t>
            </a:r>
          </a:p>
          <a:p>
            <a:pPr algn="ctr"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CATENA CAUSALE  E BASI TEORICHE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DISTURBO DELLA SUCCESSIONE PERCHE’: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3. Fonti cliniche:</a:t>
            </a:r>
          </a:p>
          <a:p>
            <a:pPr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>
                <a:solidFill>
                  <a:schemeClr val="tx1"/>
                </a:solidFill>
              </a:rPr>
              <a:t>C’è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>
                <a:solidFill>
                  <a:schemeClr val="tx1"/>
                </a:solidFill>
              </a:rPr>
              <a:t> disturbo della successione in tutti i casi di DSA </a:t>
            </a:r>
          </a:p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 carico di: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sequenze motorie,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 percettive,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del pensiero,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linea del tempo.</a:t>
            </a:r>
          </a:p>
          <a:p>
            <a:pPr algn="ctr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Nel: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ricordare, comprendere, leggere e scrivere, parlare e ascoltare.</a:t>
            </a: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sz="9600" dirty="0" smtClean="0">
                <a:solidFill>
                  <a:srgbClr val="002060"/>
                </a:solidFill>
              </a:rPr>
              <a:t>SINTOMI   SECONDARI   DEL  DSA (1)</a:t>
            </a:r>
          </a:p>
          <a:p>
            <a:pPr>
              <a:buNone/>
            </a:pPr>
            <a:r>
              <a:rPr lang="it-IT" sz="4400" dirty="0" smtClean="0">
                <a:solidFill>
                  <a:srgbClr val="002060"/>
                </a:solidFill>
              </a:rPr>
              <a:t> </a:t>
            </a:r>
          </a:p>
          <a:p>
            <a:pPr algn="ctr">
              <a:buNone/>
            </a:pPr>
            <a:r>
              <a:rPr lang="it-IT" sz="9600" dirty="0" smtClean="0"/>
              <a:t>DISTURBI  A  CARICO  DI</a:t>
            </a:r>
          </a:p>
          <a:p>
            <a:pPr>
              <a:buNone/>
            </a:pPr>
            <a:r>
              <a:rPr lang="it-IT" sz="9600" i="1" dirty="0" smtClean="0"/>
              <a:t> </a:t>
            </a:r>
            <a:endParaRPr lang="it-IT" sz="9600" dirty="0" smtClean="0"/>
          </a:p>
          <a:p>
            <a:pPr lvl="0">
              <a:buNone/>
            </a:pPr>
            <a:r>
              <a:rPr lang="it-IT" sz="9600" dirty="0" smtClean="0"/>
              <a:t>- ORGANIZZAZIONE  SPAZIO-TEMPORALE</a:t>
            </a:r>
          </a:p>
          <a:p>
            <a:pPr>
              <a:buNone/>
            </a:pPr>
            <a:r>
              <a:rPr lang="it-IT" sz="9600" dirty="0" smtClean="0"/>
              <a:t> - ORIENTAMENTO  SPAZIALE  (riconoscimento della collocazione  di  fonti  sonore o luminose o termiche, della loro provenienza)</a:t>
            </a:r>
          </a:p>
          <a:p>
            <a:pPr>
              <a:buNone/>
            </a:pPr>
            <a:r>
              <a:rPr lang="it-IT" sz="9600" dirty="0" smtClean="0"/>
              <a:t>-  COORDINAZIONE  MOTORIA  E  PSICOMOTORIA  (in condizioni normali o veloci)</a:t>
            </a:r>
          </a:p>
          <a:p>
            <a:pPr>
              <a:buNone/>
            </a:pPr>
            <a:r>
              <a:rPr lang="it-IT" sz="9600" dirty="0" smtClean="0"/>
              <a:t> - SINTESI  PERCETTIVE</a:t>
            </a:r>
          </a:p>
          <a:p>
            <a:pPr>
              <a:buNone/>
            </a:pPr>
            <a:r>
              <a:rPr lang="it-IT" sz="9600" dirty="0" smtClean="0"/>
              <a:t> - MEMORIA  DI  SEQUENZA</a:t>
            </a:r>
          </a:p>
          <a:p>
            <a:pPr>
              <a:buNone/>
            </a:pPr>
            <a:r>
              <a:rPr lang="it-IT" sz="7400" dirty="0" smtClean="0"/>
              <a:t> 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SINTOMI   SECONDARI   DEL  DSA (2)</a:t>
            </a:r>
          </a:p>
          <a:p>
            <a:pPr>
              <a:buNone/>
            </a:pPr>
            <a:r>
              <a:rPr lang="it-IT" sz="1000" dirty="0" smtClean="0">
                <a:solidFill>
                  <a:srgbClr val="002060"/>
                </a:solidFill>
              </a:rPr>
              <a:t> </a:t>
            </a:r>
          </a:p>
          <a:p>
            <a:pPr lvl="0"/>
            <a:r>
              <a:rPr lang="it-IT" sz="2400" dirty="0" smtClean="0"/>
              <a:t>LAVORO  SINISTRA-DESTRA</a:t>
            </a:r>
          </a:p>
          <a:p>
            <a:r>
              <a:rPr lang="it-IT" sz="2400" dirty="0" smtClean="0"/>
              <a:t> FONAZIONE</a:t>
            </a:r>
          </a:p>
          <a:p>
            <a:r>
              <a:rPr lang="it-IT" sz="2400" dirty="0" smtClean="0"/>
              <a:t> FLUIDITA’  VERBALE</a:t>
            </a:r>
          </a:p>
          <a:p>
            <a:r>
              <a:rPr lang="it-IT" sz="2400" dirty="0" smtClean="0"/>
              <a:t> CALCOLO  ORALE</a:t>
            </a:r>
          </a:p>
          <a:p>
            <a:r>
              <a:rPr lang="it-IT" sz="2400" dirty="0" smtClean="0"/>
              <a:t> DISLATERALITA’  PRESENTE  O  PREGRESSA</a:t>
            </a:r>
          </a:p>
          <a:p>
            <a:r>
              <a:rPr lang="it-IT" sz="2400" dirty="0" smtClean="0"/>
              <a:t> GRAFO-MOTRICITA’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CATENA CAUSALE E QUADRO SINDROMICO: SINTOMI PRIMARI – SECONDARI – DERIVATI – SITUAZIONI </a:t>
            </a:r>
            <a:r>
              <a:rPr lang="it-IT" sz="2700" i="1" dirty="0" smtClean="0">
                <a:solidFill>
                  <a:srgbClr val="FF0000"/>
                </a:solidFill>
              </a:rPr>
              <a:t>CRITICHE</a:t>
            </a:r>
            <a:r>
              <a:rPr lang="it-IT" i="1" dirty="0" smtClean="0"/>
              <a:t/>
            </a:r>
            <a:br>
              <a:rPr lang="it-IT" i="1" dirty="0" smtClean="0"/>
            </a:br>
            <a:endParaRPr lang="it-IT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9292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algn="ctr">
              <a:buNone/>
            </a:pPr>
            <a:endParaRPr lang="it-IT" sz="5000" dirty="0" smtClean="0"/>
          </a:p>
          <a:p>
            <a:pPr algn="ctr">
              <a:buNone/>
            </a:pPr>
            <a:r>
              <a:rPr lang="it-IT" sz="7400" dirty="0" smtClean="0">
                <a:solidFill>
                  <a:srgbClr val="002060"/>
                </a:solidFill>
              </a:rPr>
              <a:t>SINTOMI     PRIMARI     DELLA     DISLESSIA (1)</a:t>
            </a:r>
          </a:p>
          <a:p>
            <a:pPr algn="ctr">
              <a:buNone/>
            </a:pPr>
            <a:endParaRPr lang="it-IT" sz="50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5000" dirty="0" smtClean="0"/>
              <a:t>1</a:t>
            </a:r>
            <a:r>
              <a:rPr lang="it-IT" sz="6000" dirty="0" smtClean="0"/>
              <a:t>. SOSTITUZIONE  GRAFEMI  SIMMETRICI		p-b,  d-b,  p-q,  u-n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sz="6000" dirty="0" smtClean="0"/>
              <a:t>2. SOSTITUZIONE  FONEMI  SIMILI		P-B, T-D, F-V, M-N, S-Z, L-R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sz="6000" dirty="0" smtClean="0"/>
              <a:t>3. SOSTITUZIONE  GRAFEMI  POCO  DISSIMILI  m-n,a-o,e-c,r-z,t-d,u-v 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sz="6000" dirty="0" smtClean="0"/>
              <a:t>4. SOSTITUZIONE  FONEMI			colpo-corpo,  panca-panda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sz="6000" dirty="0" smtClean="0"/>
              <a:t>5. INVERSIONE  FONEMI	 il-li,al-la,un-nu,garbo-grabo, tar-tra, las-sal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r>
              <a:rPr lang="it-IT" sz="6000" dirty="0" smtClean="0"/>
              <a:t>6. INVERSIONE  SILLABE				PALA - LAPA</a:t>
            </a:r>
          </a:p>
          <a:p>
            <a:pPr>
              <a:buNone/>
            </a:pPr>
            <a:r>
              <a:rPr lang="it-IT" sz="6000" dirty="0" smtClean="0"/>
              <a:t> </a:t>
            </a:r>
          </a:p>
          <a:p>
            <a:pPr>
              <a:buNone/>
            </a:pPr>
            <a:endParaRPr lang="it-IT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</a:t>
            </a:r>
            <a:r>
              <a:rPr lang="it-IT" sz="2400" i="1" dirty="0" smtClean="0">
                <a:solidFill>
                  <a:srgbClr val="FF0000"/>
                </a:solidFill>
              </a:rPr>
              <a:t>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/>
              <a:t>  </a:t>
            </a:r>
            <a:r>
              <a:rPr lang="it-IT" dirty="0" smtClean="0">
                <a:solidFill>
                  <a:srgbClr val="002060"/>
                </a:solidFill>
              </a:rPr>
              <a:t>SINTOMI     PRIMARI     DELLA     DISLESSIA (2)</a:t>
            </a:r>
          </a:p>
          <a:p>
            <a:pPr>
              <a:buNone/>
            </a:pPr>
            <a:r>
              <a:rPr lang="it-IT" dirty="0" smtClean="0"/>
              <a:t> </a:t>
            </a:r>
          </a:p>
          <a:p>
            <a:pPr>
              <a:buNone/>
            </a:pPr>
            <a:r>
              <a:rPr lang="it-IT" dirty="0" smtClean="0"/>
              <a:t>7. SOPPRESSIONE  LETTERE/FONEMI  porta-pota,  cielo-cilo,  tavolo-tavlo</a:t>
            </a:r>
          </a:p>
          <a:p>
            <a:pPr>
              <a:buNone/>
            </a:pPr>
            <a:r>
              <a:rPr lang="it-IT" dirty="0" smtClean="0"/>
              <a:t>  8. SOPPRESSIONE  PAROLE</a:t>
            </a:r>
          </a:p>
          <a:p>
            <a:pPr>
              <a:buNone/>
            </a:pPr>
            <a:r>
              <a:rPr lang="it-IT" dirty="0" smtClean="0"/>
              <a:t>  9. REITERAZIONE  SILLABE		paninino,   Giuseppinana</a:t>
            </a:r>
          </a:p>
          <a:p>
            <a:pPr>
              <a:buNone/>
            </a:pPr>
            <a:r>
              <a:rPr lang="it-IT" dirty="0" smtClean="0"/>
              <a:t> 10. AGGIUNTA  FONEMI/LETTERE		rondinle,   manchina</a:t>
            </a:r>
          </a:p>
          <a:p>
            <a:pPr>
              <a:buNone/>
            </a:pPr>
            <a:r>
              <a:rPr lang="it-IT" dirty="0" smtClean="0"/>
              <a:t> 11. AGGIUNTA  SILLABE			stufa-stufato</a:t>
            </a:r>
          </a:p>
          <a:p>
            <a:pPr>
              <a:buNone/>
            </a:pPr>
            <a:r>
              <a:rPr lang="it-IT" dirty="0" smtClean="0"/>
              <a:t> 12. ASSOCIAZIONE  PAROLE			lamela,   versocasa</a:t>
            </a:r>
          </a:p>
          <a:p>
            <a:pPr>
              <a:buNone/>
            </a:pPr>
            <a:r>
              <a:rPr lang="it-IT" dirty="0" smtClean="0"/>
              <a:t> 13. ASSOCIAZIONE  SILLABE			correvave - loce</a:t>
            </a:r>
          </a:p>
          <a:p>
            <a:pPr>
              <a:buNone/>
            </a:pPr>
            <a:r>
              <a:rPr lang="it-IT" dirty="0" smtClean="0"/>
              <a:t> 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</a:t>
            </a:r>
            <a:r>
              <a:rPr lang="it-IT" sz="2400" i="1" dirty="0" smtClean="0">
                <a:solidFill>
                  <a:srgbClr val="FF0000"/>
                </a:solidFill>
              </a:rPr>
              <a:t>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1488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SINTOMI     PRIMARI     DELLA     DISLESSIA (3)</a:t>
            </a:r>
          </a:p>
          <a:p>
            <a:pPr>
              <a:buNone/>
            </a:pPr>
            <a:r>
              <a:rPr lang="it-IT" sz="2400" dirty="0" smtClean="0"/>
              <a:t>14. DISPERCEZIONE  DI/TRIGRAMMI		psi-pis, impr………</a:t>
            </a:r>
          </a:p>
          <a:p>
            <a:pPr>
              <a:buNone/>
            </a:pPr>
            <a:r>
              <a:rPr lang="it-IT" sz="2400" dirty="0" smtClean="0"/>
              <a:t> 15. FRAMMENTAZIONE  SILLABICA		an-diamo, co-struire</a:t>
            </a:r>
          </a:p>
          <a:p>
            <a:pPr>
              <a:buNone/>
            </a:pPr>
            <a:r>
              <a:rPr lang="it-IT" sz="2400" dirty="0" smtClean="0"/>
              <a:t> 16. PERDURANTE  SILLABAZIONE</a:t>
            </a:r>
          </a:p>
          <a:p>
            <a:pPr>
              <a:buNone/>
            </a:pPr>
            <a:r>
              <a:rPr lang="it-IT" sz="2400" dirty="0" smtClean="0"/>
              <a:t> 17. SOSTITUZIONE  PAROLE			susseguire - suggerire</a:t>
            </a:r>
          </a:p>
          <a:p>
            <a:pPr>
              <a:buNone/>
            </a:pPr>
            <a:r>
              <a:rPr lang="it-IT" sz="2400" dirty="0" smtClean="0"/>
              <a:t> 18. PERDITA  DI  SENSO  NEL  CAMBIO  RIGA</a:t>
            </a:r>
          </a:p>
          <a:p>
            <a:pPr>
              <a:buNone/>
            </a:pPr>
            <a:r>
              <a:rPr lang="it-IT" sz="2400" dirty="0" smtClean="0"/>
              <a:t> 19. LETTURA  ESITANTE, DISCONTINUA, ARITMICA</a:t>
            </a:r>
          </a:p>
          <a:p>
            <a:pPr>
              <a:buNone/>
            </a:pPr>
            <a:r>
              <a:rPr lang="it-IT" sz="2400" dirty="0" smtClean="0"/>
              <a:t> 20. ERRORI  PLURIMI.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7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it-IT" sz="2600" dirty="0" smtClean="0">
                <a:solidFill>
                  <a:srgbClr val="002060"/>
                </a:solidFill>
              </a:rPr>
              <a:t>SINTOMI   PRIMARI   DELLA   DISGRAFIA</a:t>
            </a:r>
          </a:p>
          <a:p>
            <a:pPr>
              <a:buNone/>
            </a:pPr>
            <a:r>
              <a:rPr lang="it-IT" sz="2600" dirty="0" smtClean="0"/>
              <a:t> 1-   TRATTO GRAFICO IRREGOLARE dimensione, spessore, ritmo, chiusura, spazio</a:t>
            </a:r>
          </a:p>
          <a:p>
            <a:pPr>
              <a:buNone/>
            </a:pPr>
            <a:r>
              <a:rPr lang="it-IT" sz="2600" dirty="0" smtClean="0"/>
              <a:t> 2-   ELISIONE   SILLABE  FINALI</a:t>
            </a:r>
          </a:p>
          <a:p>
            <a:pPr>
              <a:buNone/>
            </a:pPr>
            <a:r>
              <a:rPr lang="it-IT" sz="2600" dirty="0" smtClean="0"/>
              <a:t> 3-   LETTERE   SLEGATE			</a:t>
            </a:r>
            <a:r>
              <a:rPr lang="it-IT" sz="2600" i="1" dirty="0" smtClean="0"/>
              <a:t>ca vall o</a:t>
            </a:r>
            <a:endParaRPr lang="it-IT" sz="2600" dirty="0" smtClean="0"/>
          </a:p>
          <a:p>
            <a:pPr>
              <a:buNone/>
            </a:pPr>
            <a:r>
              <a:rPr lang="it-IT" sz="2600" dirty="0" smtClean="0"/>
              <a:t> 4-   SPECULARITA'   GRAFEMI		</a:t>
            </a:r>
          </a:p>
          <a:p>
            <a:pPr>
              <a:buNone/>
            </a:pPr>
            <a:r>
              <a:rPr lang="it-IT" sz="2600" dirty="0" smtClean="0"/>
              <a:t> 5-   GRAFIA   DISCONTINUA	riprese grafiche,  ritocchi</a:t>
            </a:r>
          </a:p>
          <a:p>
            <a:pPr>
              <a:buNone/>
            </a:pPr>
            <a:r>
              <a:rPr lang="it-IT" sz="2800" dirty="0" smtClean="0"/>
              <a:t> 6-   MANCATA   CHIUSURA   FORME</a:t>
            </a:r>
          </a:p>
          <a:p>
            <a:pPr>
              <a:buNone/>
            </a:pPr>
            <a:r>
              <a:rPr lang="it-IT" sz="2800" dirty="0" smtClean="0"/>
              <a:t> 7-  TREMOLIO/RIGIDEZZA</a:t>
            </a:r>
          </a:p>
          <a:p>
            <a:pPr>
              <a:buNone/>
            </a:pPr>
            <a:r>
              <a:rPr lang="it-IT" sz="2800" dirty="0" smtClean="0"/>
              <a:t> 8-   UNIONE   DI   PAROLE		</a:t>
            </a:r>
            <a:r>
              <a:rPr lang="it-IT" sz="2800" b="1" i="1" dirty="0" smtClean="0"/>
              <a:t>setivedo</a:t>
            </a:r>
            <a:endParaRPr lang="it-IT" sz="2800" dirty="0" smtClean="0"/>
          </a:p>
          <a:p>
            <a:pPr>
              <a:buNone/>
            </a:pPr>
            <a:r>
              <a:rPr lang="it-IT" sz="2800" b="1" i="1" dirty="0" smtClean="0"/>
              <a:t> </a:t>
            </a:r>
            <a:r>
              <a:rPr lang="it-IT" sz="2800" dirty="0" smtClean="0"/>
              <a:t>9-   ERRORI   ORTOGRAFICI</a:t>
            </a:r>
          </a:p>
          <a:p>
            <a:pPr>
              <a:buNone/>
            </a:pPr>
            <a:r>
              <a:rPr lang="it-IT" sz="2800" dirty="0" smtClean="0"/>
              <a:t> 12- SINTOMI  PLURIMI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</a:t>
            </a:r>
            <a:r>
              <a:rPr lang="it-IT" sz="2400" i="1" dirty="0" smtClean="0">
                <a:solidFill>
                  <a:srgbClr val="FF0000"/>
                </a:solidFill>
              </a:rPr>
              <a:t>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it-IT" sz="5100" dirty="0" smtClean="0">
                <a:solidFill>
                  <a:srgbClr val="002060"/>
                </a:solidFill>
              </a:rPr>
              <a:t>SINTOMI   PRIMARI   DELLA   DISORTOGRAFIA (1)</a:t>
            </a:r>
          </a:p>
          <a:p>
            <a:pPr algn="ctr">
              <a:buNone/>
            </a:pPr>
            <a:endParaRPr lang="it-IT" sz="4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4400" dirty="0" smtClean="0"/>
              <a:t> 1.  SOSTITUZIONE  DI  GRAFEMI</a:t>
            </a:r>
          </a:p>
          <a:p>
            <a:pPr>
              <a:buNone/>
            </a:pPr>
            <a:r>
              <a:rPr lang="it-IT" sz="4400" dirty="0" smtClean="0"/>
              <a:t>- isonorizzazione  consonanti  sonore: b/p, d/t, g/c, v/f, s </a:t>
            </a:r>
            <a:r>
              <a:rPr lang="it-IT" sz="4400" i="1" dirty="0" smtClean="0"/>
              <a:t>sonora</a:t>
            </a:r>
            <a:r>
              <a:rPr lang="it-IT" sz="4400" dirty="0" smtClean="0"/>
              <a:t>/s </a:t>
            </a:r>
            <a:r>
              <a:rPr lang="it-IT" sz="4400" i="1" dirty="0" smtClean="0"/>
              <a:t>sorda</a:t>
            </a:r>
            <a:endParaRPr lang="it-IT" sz="4400" dirty="0" smtClean="0"/>
          </a:p>
          <a:p>
            <a:pPr>
              <a:buNone/>
            </a:pPr>
            <a:r>
              <a:rPr lang="it-IT" sz="4400" dirty="0" smtClean="0"/>
              <a:t>- sostituzione  di  grafemi  simili:   m/n,   u/n,    a/o,     e/c</a:t>
            </a:r>
          </a:p>
          <a:p>
            <a:pPr>
              <a:buNone/>
            </a:pPr>
            <a:r>
              <a:rPr lang="it-IT" sz="4400" dirty="0" smtClean="0"/>
              <a:t>     - inversione  coppie  fonemi  opposti: p/b,  t/d,  f/v,  m/n,  s/z,  l/r,  c/k                           </a:t>
            </a:r>
          </a:p>
          <a:p>
            <a:pPr>
              <a:buNone/>
            </a:pPr>
            <a:r>
              <a:rPr lang="it-IT" sz="4400" dirty="0" smtClean="0"/>
              <a:t> 2-	SEMPLIFICAZIONE  DI   GRAFIE	star/sa…..sta……ta</a:t>
            </a:r>
          </a:p>
          <a:p>
            <a:pPr>
              <a:buNone/>
            </a:pPr>
            <a:r>
              <a:rPr lang="it-IT" sz="4400" dirty="0" smtClean="0"/>
              <a:t> 3-	CADUTA  DI  CONSONANTE		Roberto/Robeto,   volpe/vope</a:t>
            </a:r>
          </a:p>
          <a:p>
            <a:pPr>
              <a:buNone/>
            </a:pPr>
            <a:r>
              <a:rPr lang="it-IT" sz="4400" dirty="0" smtClean="0"/>
              <a:t> 4-	OMISSIONE   DI   LETTERE</a:t>
            </a:r>
          </a:p>
          <a:p>
            <a:pPr>
              <a:buNone/>
            </a:pPr>
            <a:r>
              <a:rPr lang="it-IT" sz="4400" dirty="0" smtClean="0"/>
              <a:t> 5-	INVERSIONE   ORDINE   GRAFEMI	par/pra,        con/nco,    psi/pis</a:t>
            </a:r>
          </a:p>
          <a:p>
            <a:pPr>
              <a:buNone/>
            </a:pPr>
            <a:endParaRPr lang="it-IT"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 </a:t>
            </a:r>
            <a:r>
              <a:rPr lang="it-IT" sz="2400" dirty="0" smtClean="0">
                <a:solidFill>
                  <a:srgbClr val="002060"/>
                </a:solidFill>
              </a:rPr>
              <a:t>SINTOMI   PRIMARI   DELLA   DISORTOGRAFIA (2)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lvl="0">
              <a:buNone/>
            </a:pPr>
            <a:r>
              <a:rPr lang="it-IT" sz="2400" dirty="0" smtClean="0"/>
              <a:t>6-MANCATO  RADDOPPIO  CONSONANTI</a:t>
            </a:r>
          </a:p>
          <a:p>
            <a:pPr>
              <a:buNone/>
            </a:pPr>
            <a:r>
              <a:rPr lang="it-IT" sz="2400" dirty="0" smtClean="0"/>
              <a:t> 7-MANCATA   ACCENTAZIONE</a:t>
            </a:r>
          </a:p>
          <a:p>
            <a:pPr>
              <a:buNone/>
            </a:pPr>
            <a:r>
              <a:rPr lang="it-IT" sz="2400" dirty="0" smtClean="0"/>
              <a:t> 8-MANCATO   APOSTROFO</a:t>
            </a:r>
          </a:p>
          <a:p>
            <a:pPr>
              <a:buNone/>
            </a:pPr>
            <a:r>
              <a:rPr lang="it-IT" sz="2400" dirty="0" smtClean="0"/>
              <a:t> 9-MANCATA   ACCA</a:t>
            </a:r>
          </a:p>
          <a:p>
            <a:pPr>
              <a:buNone/>
            </a:pPr>
            <a:r>
              <a:rPr lang="it-IT" sz="2400" dirty="0" smtClean="0"/>
              <a:t> 10-ALTRI   ERRORI		cia/ca,   ci/chi,   sci/ci,    c/q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SINTOMI   DERIVATI   DALLA DISLESSIA-DISGRAFIA</a:t>
            </a:r>
          </a:p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 </a:t>
            </a:r>
          </a:p>
          <a:p>
            <a:r>
              <a:rPr lang="it-IT" sz="2400" dirty="0" smtClean="0"/>
              <a:t>STANCABILITA’  -  INSOFFERENZA</a:t>
            </a:r>
          </a:p>
          <a:p>
            <a:r>
              <a:rPr lang="it-IT" sz="2400" dirty="0" smtClean="0"/>
              <a:t> LABILITA’   ATTENTIVA</a:t>
            </a:r>
          </a:p>
          <a:p>
            <a:r>
              <a:rPr lang="it-IT" sz="2400" dirty="0" smtClean="0"/>
              <a:t> DISCOMPRENSIONE  DEL  TESTO</a:t>
            </a:r>
          </a:p>
          <a:p>
            <a:r>
              <a:rPr lang="it-IT" sz="2400" dirty="0" smtClean="0"/>
              <a:t> TENDENZA  ALLA  PREDIZIONE/INVENZIONE</a:t>
            </a:r>
          </a:p>
          <a:p>
            <a:r>
              <a:rPr lang="it-IT" sz="2400" dirty="0" smtClean="0"/>
              <a:t> FUGA  DAL   COMPITO</a:t>
            </a:r>
          </a:p>
          <a:p>
            <a:r>
              <a:rPr lang="it-IT" sz="2400" dirty="0" smtClean="0"/>
              <a:t> RABBIA, IRRITABILITA’,  DEPRESSIONE</a:t>
            </a:r>
          </a:p>
          <a:p>
            <a:r>
              <a:rPr lang="it-IT" sz="2400" dirty="0" smtClean="0"/>
              <a:t> DISISTIMA</a:t>
            </a:r>
          </a:p>
          <a:p>
            <a:r>
              <a:rPr lang="it-IT" sz="2400" dirty="0" smtClean="0"/>
              <a:t> SENSIBILITA’  EMOZIONALE</a:t>
            </a:r>
          </a:p>
          <a:p>
            <a:r>
              <a:rPr lang="it-IT" sz="2400" dirty="0" smtClean="0"/>
              <a:t> TACITO  LOCUS  OF  CONTROL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  <a:p>
            <a:pPr>
              <a:buNone/>
            </a:pPr>
            <a:r>
              <a:rPr lang="it-IT" sz="2000" dirty="0" smtClean="0"/>
              <a:t> </a:t>
            </a:r>
          </a:p>
          <a:p>
            <a:pPr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SITUAZIONI   CRITICHE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  LETTURA   AD   ALTA  VOCE</a:t>
            </a:r>
          </a:p>
          <a:p>
            <a:r>
              <a:rPr lang="it-IT" sz="2400" dirty="0" smtClean="0"/>
              <a:t> COPIATURA   DALLA   LAVAGNA</a:t>
            </a:r>
          </a:p>
          <a:p>
            <a:r>
              <a:rPr lang="it-IT" sz="2400" dirty="0" smtClean="0"/>
              <a:t> SCRITTURA   DA   DETTATURA</a:t>
            </a:r>
          </a:p>
          <a:p>
            <a:r>
              <a:rPr lang="it-IT" sz="2400" dirty="0" smtClean="0"/>
              <a:t> RICHIESTA   DI   ESATTEZZA   FORMALE</a:t>
            </a:r>
          </a:p>
          <a:p>
            <a:r>
              <a:rPr lang="it-IT" sz="2400" dirty="0" smtClean="0"/>
              <a:t> TRADUZIONI</a:t>
            </a:r>
          </a:p>
          <a:p>
            <a:r>
              <a:rPr lang="it-IT" sz="2400" dirty="0" smtClean="0"/>
              <a:t> RISCRITTURE  riassunti, parafrasi …….</a:t>
            </a:r>
          </a:p>
          <a:p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 </a:t>
            </a: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CATENA CAUSALE E QUADRO SINDROMICO: SINTOMI PRIMARI – SECONDARI – DERIVATI – SITUAZIONI CRITICHE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ERRORI   NON   DISLESSICI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 1.  ERRORI   COGNITIVI</a:t>
            </a:r>
          </a:p>
          <a:p>
            <a:pPr>
              <a:buNone/>
            </a:pPr>
            <a:r>
              <a:rPr lang="it-IT" sz="2400" i="1" dirty="0" smtClean="0"/>
              <a:t>A.  DA  PREDIZIONE</a:t>
            </a: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B. DA  VELOCITA’</a:t>
            </a: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 </a:t>
            </a:r>
            <a:r>
              <a:rPr lang="it-IT" sz="2400" dirty="0" smtClean="0"/>
              <a:t>2. ERRORI   PSICOLOGICI</a:t>
            </a:r>
          </a:p>
          <a:p>
            <a:pPr>
              <a:buNone/>
            </a:pPr>
            <a:r>
              <a:rPr lang="it-IT" sz="2400" dirty="0" smtClean="0"/>
              <a:t> </a:t>
            </a:r>
            <a:r>
              <a:rPr lang="it-IT" sz="2400" i="1" dirty="0" smtClean="0"/>
              <a:t>BLOCCHI</a:t>
            </a:r>
            <a:endParaRPr lang="it-IT" sz="2400" dirty="0" smtClean="0"/>
          </a:p>
          <a:p>
            <a:pPr lvl="0">
              <a:buNone/>
            </a:pPr>
            <a:r>
              <a:rPr lang="it-IT" sz="2400" i="1" dirty="0" smtClean="0"/>
              <a:t>SOSTITUZIONI</a:t>
            </a: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 </a:t>
            </a:r>
            <a:r>
              <a:rPr lang="it-IT" sz="2400" dirty="0" smtClean="0"/>
              <a:t>3. ERRORI   SEMANTICI</a:t>
            </a:r>
          </a:p>
          <a:p>
            <a:pPr>
              <a:buNone/>
            </a:pPr>
            <a:r>
              <a:rPr lang="it-IT" sz="2400" dirty="0" smtClean="0"/>
              <a:t> </a:t>
            </a:r>
            <a:r>
              <a:rPr lang="it-IT" sz="2400" i="1" dirty="0" smtClean="0"/>
              <a:t>SCARSA  CONOSCENZA  PAROLE</a:t>
            </a:r>
            <a:endParaRPr lang="it-IT" sz="2400" dirty="0" smtClean="0"/>
          </a:p>
          <a:p>
            <a:pPr lvl="0">
              <a:buNone/>
            </a:pPr>
            <a:r>
              <a:rPr lang="it-IT" sz="2400" i="1" dirty="0" smtClean="0"/>
              <a:t>SCARSA  CONOSCENZA  LOCUZIONI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 </a:t>
            </a:r>
            <a:endParaRPr lang="it-I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i="1" dirty="0" smtClean="0"/>
              <a:t>     Diagnosi</a:t>
            </a:r>
            <a:r>
              <a:rPr lang="it-IT" sz="2400" dirty="0" smtClean="0"/>
              <a:t> </a:t>
            </a:r>
            <a:r>
              <a:rPr lang="it-IT" sz="2400" dirty="0" smtClean="0"/>
              <a:t>(da </a:t>
            </a:r>
            <a:r>
              <a:rPr lang="it-IT" sz="2400" i="1" dirty="0" err="1" smtClean="0"/>
              <a:t>dia-gnosis</a:t>
            </a:r>
            <a:r>
              <a:rPr lang="it-IT" sz="2400" i="1" dirty="0" smtClean="0"/>
              <a:t>,</a:t>
            </a:r>
            <a:r>
              <a:rPr lang="it-IT" sz="2400" dirty="0" smtClean="0"/>
              <a:t> conoscere attraverso) significa conoscere in profondità, andare a fondo, passare in mezzo, attraversare, quindi conoscere oltre le </a:t>
            </a:r>
            <a:r>
              <a:rPr lang="it-IT" sz="2400" dirty="0" smtClean="0"/>
              <a:t>apparenze.</a:t>
            </a:r>
          </a:p>
          <a:p>
            <a:pPr>
              <a:buNone/>
            </a:pPr>
            <a:r>
              <a:rPr lang="it-IT" sz="2400" dirty="0" smtClean="0"/>
              <a:t> </a:t>
            </a:r>
            <a:r>
              <a:rPr lang="it-IT" sz="2400" dirty="0" smtClean="0"/>
              <a:t>    Concetto </a:t>
            </a:r>
            <a:r>
              <a:rPr lang="it-IT" sz="2400" dirty="0" smtClean="0"/>
              <a:t>affermatosi dapprima in ambito medico, si riscontra oggi in una pluralità di esercizi professionali diversi, (sociologico, meccanico, psicologico, pedagogico, economico-finanziario, aziendalista, ecc</a:t>
            </a:r>
            <a:r>
              <a:rPr lang="it-IT" sz="2400" dirty="0" smtClean="0"/>
              <a:t>.).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     Diagnosi declaratoria(</a:t>
            </a:r>
            <a:r>
              <a:rPr lang="it-IT" sz="2400" dirty="0" smtClean="0"/>
              <a:t> </a:t>
            </a:r>
            <a:r>
              <a:rPr lang="it-IT" sz="2400" dirty="0" smtClean="0"/>
              <a:t>ad es.: sindrome di Down, ritardi mentale, autismo, </a:t>
            </a:r>
            <a:r>
              <a:rPr lang="it-IT" sz="2400" dirty="0" err="1" smtClean="0"/>
              <a:t>tetraparesi</a:t>
            </a:r>
            <a:r>
              <a:rPr lang="it-IT" sz="2400" dirty="0" smtClean="0"/>
              <a:t> </a:t>
            </a:r>
            <a:r>
              <a:rPr lang="it-IT" sz="2400" dirty="0" err="1" smtClean="0"/>
              <a:t>spastica…</a:t>
            </a:r>
            <a:r>
              <a:rPr lang="it-IT" sz="2400" dirty="0" smtClean="0"/>
              <a:t>., ecc</a:t>
            </a:r>
            <a:r>
              <a:rPr lang="it-IT" sz="2400" dirty="0" smtClean="0"/>
              <a:t>.) è l’enunciazione </a:t>
            </a:r>
            <a:r>
              <a:rPr lang="it-IT" sz="2400" dirty="0" smtClean="0"/>
              <a:t>sintetica di una condizione </a:t>
            </a:r>
            <a:r>
              <a:rPr lang="it-IT" sz="2400" dirty="0" smtClean="0"/>
              <a:t>patologica.</a:t>
            </a:r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La </a:t>
            </a:r>
            <a:r>
              <a:rPr lang="it-IT" sz="2400" i="1" dirty="0" smtClean="0"/>
              <a:t>diagnosi funzionale</a:t>
            </a:r>
            <a:r>
              <a:rPr lang="it-IT" sz="2400" dirty="0" smtClean="0"/>
              <a:t> è, nella clinica </a:t>
            </a:r>
            <a:r>
              <a:rPr lang="it-IT" sz="2400" dirty="0" smtClean="0"/>
              <a:t>medica, psicologica, pedagogica </a:t>
            </a:r>
            <a:r>
              <a:rPr lang="it-IT" sz="2400" dirty="0" smtClean="0"/>
              <a:t>e </a:t>
            </a:r>
            <a:r>
              <a:rPr lang="it-IT" sz="2400" dirty="0" smtClean="0"/>
              <a:t>scolastica, </a:t>
            </a:r>
            <a:r>
              <a:rPr lang="it-IT" sz="2400" dirty="0" smtClean="0"/>
              <a:t>la diagnosi </a:t>
            </a:r>
            <a:r>
              <a:rPr lang="it-IT" sz="2400" dirty="0" smtClean="0"/>
              <a:t> </a:t>
            </a:r>
            <a:r>
              <a:rPr lang="it-IT" sz="2400" dirty="0" smtClean="0"/>
              <a:t>sulle </a:t>
            </a:r>
            <a:r>
              <a:rPr lang="it-IT" sz="2400" i="1" dirty="0" smtClean="0"/>
              <a:t>funzioni umane</a:t>
            </a:r>
            <a:r>
              <a:rPr lang="it-IT" sz="2400" dirty="0" smtClean="0"/>
              <a:t>, ovvero sulle capacità o potenzialità proprie di un </a:t>
            </a:r>
            <a:r>
              <a:rPr lang="it-IT" sz="2400" dirty="0" smtClean="0"/>
              <a:t>soggetto.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Richiede </a:t>
            </a:r>
            <a:r>
              <a:rPr lang="it-IT" sz="2400" dirty="0" smtClean="0"/>
              <a:t>plurali interventi </a:t>
            </a:r>
            <a:r>
              <a:rPr lang="it-IT" sz="2400" dirty="0" smtClean="0"/>
              <a:t>diagnostici.</a:t>
            </a:r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DIAGNOSTICA    </a:t>
            </a:r>
            <a:r>
              <a:rPr lang="it-IT" dirty="0" smtClean="0">
                <a:solidFill>
                  <a:srgbClr val="002060"/>
                </a:solidFill>
              </a:rPr>
              <a:t>PEDAGOGICA </a:t>
            </a:r>
            <a:r>
              <a:rPr lang="it-IT" dirty="0" smtClean="0">
                <a:solidFill>
                  <a:srgbClr val="002060"/>
                </a:solidFill>
              </a:rPr>
              <a:t> </a:t>
            </a:r>
            <a:r>
              <a:rPr lang="it-IT" dirty="0" smtClean="0">
                <a:solidFill>
                  <a:srgbClr val="002060"/>
                </a:solidFill>
              </a:rPr>
              <a:t>È</a:t>
            </a:r>
            <a:r>
              <a:rPr lang="it-IT" dirty="0" smtClean="0">
                <a:solidFill>
                  <a:srgbClr val="002060"/>
                </a:solidFill>
              </a:rPr>
              <a:t>: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A</a:t>
            </a:r>
            <a:r>
              <a:rPr lang="it-IT" dirty="0" smtClean="0"/>
              <a:t>. FUNZIONALE.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B</a:t>
            </a:r>
            <a:r>
              <a:rPr lang="it-IT" dirty="0" smtClean="0"/>
              <a:t>. EMPIRICA.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C</a:t>
            </a:r>
            <a:r>
              <a:rPr lang="it-IT" dirty="0" smtClean="0"/>
              <a:t>. INDIVIDUALE.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 </a:t>
            </a:r>
            <a:r>
              <a:rPr lang="it-IT" dirty="0" smtClean="0"/>
              <a:t>D. ECOLOGICA.</a:t>
            </a:r>
          </a:p>
          <a:p>
            <a:pPr>
              <a:buNone/>
            </a:pPr>
            <a:r>
              <a:rPr lang="it-IT" b="1" dirty="0" smtClean="0"/>
              <a:t> </a:t>
            </a:r>
            <a:r>
              <a:rPr lang="it-IT" dirty="0" smtClean="0"/>
              <a:t>E</a:t>
            </a:r>
            <a:r>
              <a:rPr lang="it-IT" dirty="0" smtClean="0"/>
              <a:t>. DINAMICA, CONTINUA.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F</a:t>
            </a:r>
            <a:r>
              <a:rPr lang="it-IT" dirty="0" smtClean="0"/>
              <a:t>. MULTIMODALE, PLURISPECIALITICA, A TECNOLOGIA PLURALE.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G</a:t>
            </a:r>
            <a:r>
              <a:rPr lang="it-IT" dirty="0" smtClean="0"/>
              <a:t>. ERMENEUTICA, INTERPRETATIVA, SOGGETTUALE.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H</a:t>
            </a:r>
            <a:r>
              <a:rPr lang="it-IT" dirty="0" smtClean="0"/>
              <a:t>. REALE, QUOTIDIANA.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I</a:t>
            </a:r>
            <a:r>
              <a:rPr lang="it-IT" dirty="0" smtClean="0"/>
              <a:t>. RIFERITA ALLE TENDENZE MEDIE, EPIDEMIOLOGICA.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L</a:t>
            </a:r>
            <a:r>
              <a:rPr lang="it-IT" dirty="0" smtClean="0"/>
              <a:t>. APERTA, IPOTETICA, PRESUNTA, NON DEFINITIVA.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M</a:t>
            </a:r>
            <a:r>
              <a:rPr lang="it-IT" dirty="0" smtClean="0"/>
              <a:t>. PARZIALMENTE PROGNOSTICA E PREDITTIVA.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N</a:t>
            </a:r>
            <a:r>
              <a:rPr lang="it-IT" dirty="0" smtClean="0"/>
              <a:t>. SIGNIFICATIVA (SINTESI SIGNIFICATIVE). </a:t>
            </a:r>
          </a:p>
          <a:p>
            <a:pPr>
              <a:buNone/>
            </a:pPr>
            <a:r>
              <a:rPr lang="it-IT" dirty="0" smtClean="0"/>
              <a:t> </a:t>
            </a:r>
            <a:r>
              <a:rPr lang="it-IT" dirty="0" smtClean="0"/>
              <a:t>O</a:t>
            </a:r>
            <a:r>
              <a:rPr lang="it-IT" dirty="0" smtClean="0"/>
              <a:t>. TENDENTE AL PROFILO DINAMICO INDIVIDUALE.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STRUMENTI    DIAGNOSTICI    DELLA    PERSONALITÀ</a:t>
            </a:r>
          </a:p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 </a:t>
            </a:r>
            <a:r>
              <a:rPr lang="it-IT" dirty="0" err="1" smtClean="0">
                <a:solidFill>
                  <a:srgbClr val="002060"/>
                </a:solidFill>
              </a:rPr>
              <a:t>DI</a:t>
            </a:r>
            <a:r>
              <a:rPr lang="it-IT" dirty="0" smtClean="0">
                <a:solidFill>
                  <a:srgbClr val="002060"/>
                </a:solidFill>
              </a:rPr>
              <a:t>   </a:t>
            </a:r>
            <a:r>
              <a:rPr lang="it-IT" dirty="0" smtClean="0">
                <a:solidFill>
                  <a:srgbClr val="002060"/>
                </a:solidFill>
              </a:rPr>
              <a:t>PERTINENZA   PEDAGOGICA</a:t>
            </a:r>
          </a:p>
          <a:p>
            <a:r>
              <a:rPr lang="it-IT" dirty="0" smtClean="0"/>
              <a:t>  </a:t>
            </a:r>
            <a:r>
              <a:rPr lang="it-IT" dirty="0" smtClean="0"/>
              <a:t>OSSERVAZIONE  </a:t>
            </a:r>
            <a:r>
              <a:rPr lang="it-IT" dirty="0" smtClean="0"/>
              <a:t>CLINICA</a:t>
            </a:r>
          </a:p>
          <a:p>
            <a:r>
              <a:rPr lang="it-IT" dirty="0" smtClean="0"/>
              <a:t> </a:t>
            </a:r>
            <a:r>
              <a:rPr lang="it-IT" dirty="0" smtClean="0"/>
              <a:t>STORIA  </a:t>
            </a:r>
            <a:r>
              <a:rPr lang="it-IT" dirty="0" smtClean="0"/>
              <a:t>DEL  CASO 	(BIOGRAFIA, AUTOBIOGRAFIA ) </a:t>
            </a:r>
          </a:p>
          <a:p>
            <a:r>
              <a:rPr lang="it-IT" dirty="0" smtClean="0"/>
              <a:t> </a:t>
            </a:r>
            <a:r>
              <a:rPr lang="it-IT" dirty="0" smtClean="0"/>
              <a:t>COLLOQUIO  </a:t>
            </a:r>
            <a:r>
              <a:rPr lang="it-IT" dirty="0" smtClean="0"/>
              <a:t>CLINICO</a:t>
            </a:r>
          </a:p>
          <a:p>
            <a:r>
              <a:rPr lang="it-IT" dirty="0" smtClean="0"/>
              <a:t>  </a:t>
            </a:r>
            <a:r>
              <a:rPr lang="it-IT" dirty="0" smtClean="0"/>
              <a:t>QUESTIONARIO </a:t>
            </a:r>
            <a:r>
              <a:rPr lang="it-IT" dirty="0" smtClean="0"/>
              <a:t>- INTERVISTA</a:t>
            </a:r>
          </a:p>
          <a:p>
            <a:r>
              <a:rPr lang="it-IT" dirty="0" smtClean="0"/>
              <a:t> </a:t>
            </a:r>
            <a:r>
              <a:rPr lang="it-IT" dirty="0" smtClean="0"/>
              <a:t>ESAMI </a:t>
            </a:r>
            <a:r>
              <a:rPr lang="it-IT" dirty="0" smtClean="0"/>
              <a:t>FUNZIONALI</a:t>
            </a:r>
          </a:p>
          <a:p>
            <a:r>
              <a:rPr lang="it-IT" dirty="0" smtClean="0"/>
              <a:t> </a:t>
            </a:r>
            <a:r>
              <a:rPr lang="it-IT" dirty="0" smtClean="0"/>
              <a:t> </a:t>
            </a:r>
            <a:r>
              <a:rPr lang="it-IT" dirty="0" smtClean="0"/>
              <a:t>SCALE   </a:t>
            </a:r>
            <a:r>
              <a:rPr lang="it-IT" dirty="0" err="1" smtClean="0"/>
              <a:t>DI</a:t>
            </a:r>
            <a:r>
              <a:rPr lang="it-IT" dirty="0" smtClean="0"/>
              <a:t>   LIVELLO   (ORDINALI)</a:t>
            </a:r>
          </a:p>
          <a:p>
            <a:r>
              <a:rPr lang="it-IT" dirty="0" smtClean="0"/>
              <a:t> </a:t>
            </a:r>
            <a:r>
              <a:rPr lang="it-IT" dirty="0" smtClean="0"/>
              <a:t>PSICOMETRIA</a:t>
            </a:r>
            <a:endParaRPr lang="it-IT" dirty="0" smtClean="0"/>
          </a:p>
          <a:p>
            <a:r>
              <a:rPr lang="it-IT" dirty="0" smtClean="0"/>
              <a:t> </a:t>
            </a:r>
            <a:r>
              <a:rPr lang="it-IT" dirty="0" smtClean="0"/>
              <a:t>TAVOLE  </a:t>
            </a:r>
            <a:r>
              <a:rPr lang="it-IT" dirty="0" err="1" smtClean="0"/>
              <a:t>DI</a:t>
            </a:r>
            <a:r>
              <a:rPr lang="it-IT" dirty="0" smtClean="0"/>
              <a:t>  SVILUPPO</a:t>
            </a:r>
          </a:p>
          <a:p>
            <a:r>
              <a:rPr lang="it-IT" dirty="0" smtClean="0"/>
              <a:t> </a:t>
            </a:r>
            <a:r>
              <a:rPr lang="it-IT" dirty="0" smtClean="0"/>
              <a:t>PROFILO </a:t>
            </a:r>
            <a:r>
              <a:rPr lang="it-IT" dirty="0" smtClean="0"/>
              <a:t>DINAMICO </a:t>
            </a:r>
            <a:r>
              <a:rPr lang="it-IT" dirty="0" smtClean="0"/>
              <a:t>INDIVIDUALE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lvl="0"/>
            <a:r>
              <a:rPr lang="it-IT" i="1" dirty="0" smtClean="0"/>
              <a:t> </a:t>
            </a:r>
            <a:r>
              <a:rPr lang="it-IT" i="1" dirty="0" smtClean="0"/>
              <a:t>AREA  MOTORIA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AREA   PERCETTIVA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AREA   EMOTIVA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AREA  AFFETTIVA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AREA  INTELLETTIVA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AREA  LINGUISTICA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AREA  </a:t>
            </a:r>
            <a:r>
              <a:rPr lang="it-IT" i="1" dirty="0" smtClean="0"/>
              <a:t>SOCIALE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LETTURA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 </a:t>
            </a:r>
            <a:r>
              <a:rPr lang="it-IT" i="1" dirty="0" smtClean="0"/>
              <a:t>SCRITTURA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STORIA  </a:t>
            </a:r>
            <a:r>
              <a:rPr lang="it-IT" i="1" dirty="0" smtClean="0"/>
              <a:t>E  RESOCONTAZIONE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TRADUZIONI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CALCOLO  </a:t>
            </a:r>
            <a:r>
              <a:rPr lang="it-IT" i="1" dirty="0" smtClean="0"/>
              <a:t>E  MATEMATICA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ADATTAMENTO  </a:t>
            </a:r>
            <a:r>
              <a:rPr lang="it-IT" i="1" dirty="0" smtClean="0"/>
              <a:t>SCOLASTICO</a:t>
            </a:r>
            <a:endParaRPr lang="it-IT" dirty="0" smtClean="0"/>
          </a:p>
          <a:p>
            <a:r>
              <a:rPr lang="it-IT" i="1" dirty="0" smtClean="0"/>
              <a:t> </a:t>
            </a:r>
            <a:r>
              <a:rPr lang="it-IT" i="1" dirty="0" smtClean="0"/>
              <a:t>PROGETTO   </a:t>
            </a:r>
            <a:r>
              <a:rPr lang="it-IT" i="1" dirty="0" smtClean="0"/>
              <a:t>EDUCATIVO</a:t>
            </a:r>
            <a:endParaRPr lang="it-IT" dirty="0" smtClean="0"/>
          </a:p>
          <a:p>
            <a:r>
              <a:rPr lang="it-IT" i="1" dirty="0" smtClean="0"/>
              <a:t>CONSIDERAZIONI   </a:t>
            </a:r>
            <a:r>
              <a:rPr lang="it-IT" i="1" dirty="0" smtClean="0"/>
              <a:t>CLINICHE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LA DIAGNOSI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1497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000" dirty="0" smtClean="0"/>
              <a:t>SCALA   DI   LIVELLO   DELLA    DISLESSIA</a:t>
            </a:r>
          </a:p>
          <a:p>
            <a:pPr lvl="0">
              <a:buNone/>
            </a:pPr>
            <a:r>
              <a:rPr lang="it-IT" sz="2000" dirty="0" smtClean="0"/>
              <a:t>LIEVE  Lettura  con esitazioni ed inciampi, modesti errori, lieve disordine spazio-temporale, tendenza alla  lettura sub-vocale e/o alla predizione, sufficiente comprensione del testo, buona disponibilità al compito.</a:t>
            </a:r>
          </a:p>
          <a:p>
            <a:pPr lvl="0">
              <a:buNone/>
            </a:pPr>
            <a:r>
              <a:rPr lang="it-IT" sz="2000" dirty="0" smtClean="0"/>
              <a:t>MEDIA   Lettura lenta e con inciampi, sillabazione ed errori, sostituzioni, inversioni di lettere e di sillabe, perdita del punto nell’a-capo, disordini spazio-temporali, alternanza di predizioni ed interruzioni, possibile lettura sub-vocale, discontinua comprensione del testo, poca disponibilità al compito.</a:t>
            </a:r>
          </a:p>
          <a:p>
            <a:pPr lvl="0">
              <a:buNone/>
            </a:pPr>
            <a:r>
              <a:rPr lang="it-IT" sz="2000" dirty="0" smtClean="0"/>
              <a:t>GRAVE  Lettura con interruzioni e blocchi, perdurante sillabazione, frequenti errori, smarrimenti di senso, netti disordini spazio-temporali, scarsa comprensione del testo, fuga dal compito.</a:t>
            </a:r>
          </a:p>
          <a:p>
            <a:pPr lvl="0">
              <a:buNone/>
            </a:pPr>
            <a:r>
              <a:rPr lang="it-IT" sz="2000" dirty="0" smtClean="0"/>
              <a:t>RADICALE  Lettura costantemente contratta, sillabazione totale, errori globali, assenza di predizione, gravi disordini spazio-temporali, scarsa comprensione del testo, fuga dal compito.</a:t>
            </a:r>
          </a:p>
          <a:p>
            <a:pPr lvl="0">
              <a:buNone/>
            </a:pPr>
            <a:r>
              <a:rPr lang="it-IT" sz="2000" dirty="0" smtClean="0"/>
              <a:t>NON  TESTABILE  Rifiuto del compito, assenza di lettura.</a:t>
            </a:r>
          </a:p>
          <a:p>
            <a:pPr>
              <a:buNone/>
            </a:pPr>
            <a:r>
              <a:rPr lang="it-IT" sz="2000" dirty="0" smtClean="0"/>
              <a:t> </a:t>
            </a:r>
          </a:p>
          <a:p>
            <a:pPr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r>
              <a:rPr lang="it-IT" sz="2800" dirty="0" smtClean="0">
                <a:solidFill>
                  <a:srgbClr val="FF0000"/>
                </a:solidFill>
              </a:rPr>
              <a:t>LA DIAGNOSI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007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000" dirty="0" smtClean="0">
                <a:solidFill>
                  <a:srgbClr val="002060"/>
                </a:solidFill>
              </a:rPr>
              <a:t>SCALA   DI   LIVELLO   DELLA   DISGRAFIA</a:t>
            </a:r>
          </a:p>
          <a:p>
            <a:pPr>
              <a:buNone/>
            </a:pPr>
            <a:r>
              <a:rPr lang="it-IT" sz="2000" dirty="0" smtClean="0"/>
              <a:t>A. LIEVE  Grafismi e scrittura  con esitazioni e tratto grafico irregolare, scarso orientamento nel foglio,  riprese grafiche, lieve disordine spazio-temporale, tendenza alla discontinuità, sufficiente comprensione del testo, buona disponibilità al compito.</a:t>
            </a:r>
          </a:p>
          <a:p>
            <a:pPr>
              <a:buNone/>
            </a:pPr>
            <a:r>
              <a:rPr lang="it-IT" sz="2000" dirty="0" smtClean="0"/>
              <a:t>B. MEDIA  Grafismi e scrittura lenti e con inciampi, tremolio, mancata chiusura di forme, interruzioni, sostituzioni, inversioni di lettere, disordini spazio-temporali, discontinua comprensione del testo, stancabilità, poca disponibilità al compito.</a:t>
            </a:r>
          </a:p>
          <a:p>
            <a:pPr>
              <a:buNone/>
            </a:pPr>
            <a:r>
              <a:rPr lang="it-IT" sz="2000" dirty="0" smtClean="0"/>
              <a:t>C. GRAVE  Grafismi e scrittura con frequenti interruzioni e blocchi, inversioni di lettere e di sillabe, perduranti errori, smarrimenti di senso, netti disordini spazio-temporali, scarsa comprensione del testo, stancabilità, fuga dal compito.</a:t>
            </a:r>
          </a:p>
          <a:p>
            <a:pPr lvl="0">
              <a:buNone/>
            </a:pPr>
            <a:r>
              <a:rPr lang="it-IT" sz="2000" dirty="0" smtClean="0"/>
              <a:t>RADICALE  Grafismi e scrittura costantemente contratti, irregolarità globale, errori multipli,  gravi disordini spazio-temporali, scarsa comprensione del testo, fuga dal compito.</a:t>
            </a:r>
          </a:p>
          <a:p>
            <a:pPr lvl="0">
              <a:buNone/>
            </a:pPr>
            <a:r>
              <a:rPr lang="it-IT" sz="2000" dirty="0" smtClean="0"/>
              <a:t>NON  TESTABILE  Rifiuto del compito, assenza di grafismi o scrittura.</a:t>
            </a:r>
          </a:p>
          <a:p>
            <a:pPr>
              <a:buNone/>
            </a:pPr>
            <a:endParaRPr lang="it-IT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DIAGNOSI</a:t>
            </a: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SCALA   DI   LIVELLO   DELLA  DISORTOGRAFIA</a:t>
            </a:r>
          </a:p>
          <a:p>
            <a:pPr algn="ctr">
              <a:buNone/>
            </a:pPr>
            <a:endParaRPr lang="it-IT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dirty="0" smtClean="0"/>
              <a:t>A. LIEVE  Scrittura disgrafica, modesti errori morfologici, sufficiente comprensione del testo, buona disponibilità al compito.</a:t>
            </a:r>
          </a:p>
          <a:p>
            <a:pPr>
              <a:buNone/>
            </a:pPr>
            <a:r>
              <a:rPr lang="it-IT" dirty="0" smtClean="0"/>
              <a:t>B. MEDIA  Scrittura disgrafica, errori morfologici e grammaticali (accenti, doppie, apostrofi, digrammi e trigrammi, attaccature di parole), discontinua comprensione del testo, tendenza alla scrittura in </a:t>
            </a:r>
            <a:r>
              <a:rPr lang="it-IT" i="1" dirty="0" smtClean="0"/>
              <a:t>stampato</a:t>
            </a:r>
            <a:r>
              <a:rPr lang="it-IT" dirty="0" smtClean="0"/>
              <a:t>, poca disponibilità al compito.</a:t>
            </a:r>
          </a:p>
          <a:p>
            <a:pPr>
              <a:buNone/>
            </a:pPr>
            <a:r>
              <a:rPr lang="it-IT" dirty="0" smtClean="0"/>
              <a:t>C. GRAVE  Scrittura disgrafica con frequenti errori morfologici e grammaticali, smarrimenti di senso,  errori sintattici, scarsa comprensione del testo, fuga dal compito.</a:t>
            </a:r>
          </a:p>
          <a:p>
            <a:pPr lvl="0">
              <a:buNone/>
            </a:pPr>
            <a:r>
              <a:rPr lang="it-IT" dirty="0" smtClean="0"/>
              <a:t>RADICALE  Scrittura disgrafica costantemente contratta, errori globali, scarsa struttura sintagmatica, scarsa comprensione del testo, fuga dal compito.</a:t>
            </a:r>
          </a:p>
          <a:p>
            <a:pPr lvl="0">
              <a:buNone/>
            </a:pPr>
            <a:r>
              <a:rPr lang="it-IT" dirty="0" smtClean="0"/>
              <a:t>NON  TESTABILE  Rifiuto del compito, assenza di scrittura.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1185</Words>
  <PresentationFormat>Presentazione su schermo (4:3)</PresentationFormat>
  <Paragraphs>272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Tema di Office</vt:lpstr>
      <vt:lpstr>  Università degli Studi di Macerata Facoltà di Scienze della formazione SCIENZE PEDAGOGICHE </vt:lpstr>
      <vt:lpstr>DSA:  EZIOLOGIA  – QUADRO SINDROMICO - DIAGNOSI</vt:lpstr>
      <vt:lpstr>LINEE EZIOLOGICHE</vt:lpstr>
      <vt:lpstr>CATENA CAUSALE  E BASI TEORICHE </vt:lpstr>
      <vt:lpstr>CATENA CAUSALE  E BASI TEORICHE </vt:lpstr>
      <vt:lpstr>CATENA CAUSALE  E BASI TEORICHE</vt:lpstr>
      <vt:lpstr>CATENA CAUSALE  E BASI TEORICHE</vt:lpstr>
      <vt:lpstr>CATENA CAUSALE  E BASI TEORICHE</vt:lpstr>
      <vt:lpstr>CATENA CAUSALE  E BASI TEORICHE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 CATENA CAUSALE E QUADRO SINDROMICO: SINTOMI PRIMARI – SECONDARI – DERIVATI – SITUAZIONI CRITICHE 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CATENA CAUSALE E QUADRO SINDROMICO: SINTOMI PRIMARI – SECONDARI – DERIVATI – SITUAZIONI CRITICHE</vt:lpstr>
      <vt:lpstr>LA DIAGNOSI</vt:lpstr>
      <vt:lpstr>LA DIAGNOSI</vt:lpstr>
      <vt:lpstr>LA DIAGNOSI</vt:lpstr>
      <vt:lpstr>LA DIAGNOSI</vt:lpstr>
      <vt:lpstr>LA DIAGNOSI</vt:lpstr>
      <vt:lpstr> LA DIAGNOSI </vt:lpstr>
      <vt:lpstr> LA DIAGNOSI </vt:lpstr>
      <vt:lpstr>LA DIAGNOSI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Università degli Studi di Macerata Facoltà di Scienze della formazione SCIENZE PEDAGOGICHE </dc:title>
  <dc:creator>Angela</dc:creator>
  <cp:lastModifiedBy>Angela</cp:lastModifiedBy>
  <cp:revision>18</cp:revision>
  <dcterms:created xsi:type="dcterms:W3CDTF">2010-11-08T15:02:00Z</dcterms:created>
  <dcterms:modified xsi:type="dcterms:W3CDTF">2010-11-09T18:02:17Z</dcterms:modified>
</cp:coreProperties>
</file>