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4.bin"/></Relationships>
</file>

<file path=ppt/drawings/_rels/vmlDrawing2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12.bin"/><Relationship Id="rId3" Type="http://schemas.microsoft.com/office/2006/relationships/legacyDiagramText" Target="legacyDiagramText7.bin"/><Relationship Id="rId7" Type="http://schemas.microsoft.com/office/2006/relationships/legacyDiagramText" Target="legacyDiagramText11.bin"/><Relationship Id="rId2" Type="http://schemas.microsoft.com/office/2006/relationships/legacyDiagramText" Target="legacyDiagramText6.bin"/><Relationship Id="rId1" Type="http://schemas.microsoft.com/office/2006/relationships/legacyDiagramText" Target="legacyDiagramText5.bin"/><Relationship Id="rId6" Type="http://schemas.microsoft.com/office/2006/relationships/legacyDiagramText" Target="legacyDiagramText10.bin"/><Relationship Id="rId5" Type="http://schemas.microsoft.com/office/2006/relationships/legacyDiagramText" Target="legacyDiagramText9.bin"/><Relationship Id="rId4" Type="http://schemas.microsoft.com/office/2006/relationships/legacyDiagramText" Target="legacyDiagramText8.bin"/></Relationships>
</file>

<file path=ppt/drawings/_rels/vmlDrawing3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20.bin"/><Relationship Id="rId3" Type="http://schemas.microsoft.com/office/2006/relationships/legacyDiagramText" Target="legacyDiagramText15.bin"/><Relationship Id="rId7" Type="http://schemas.microsoft.com/office/2006/relationships/legacyDiagramText" Target="legacyDiagramText19.bin"/><Relationship Id="rId2" Type="http://schemas.microsoft.com/office/2006/relationships/legacyDiagramText" Target="legacyDiagramText14.bin"/><Relationship Id="rId1" Type="http://schemas.microsoft.com/office/2006/relationships/legacyDiagramText" Target="legacyDiagramText13.bin"/><Relationship Id="rId6" Type="http://schemas.microsoft.com/office/2006/relationships/legacyDiagramText" Target="legacyDiagramText18.bin"/><Relationship Id="rId5" Type="http://schemas.microsoft.com/office/2006/relationships/legacyDiagramText" Target="legacyDiagramText17.bin"/><Relationship Id="rId10" Type="http://schemas.microsoft.com/office/2006/relationships/legacyDiagramText" Target="legacyDiagramText22.bin"/><Relationship Id="rId4" Type="http://schemas.microsoft.com/office/2006/relationships/legacyDiagramText" Target="legacyDiagramText16.bin"/><Relationship Id="rId9" Type="http://schemas.microsoft.com/office/2006/relationships/legacyDiagramText" Target="legacyDiagramText2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04/05/2011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04/05/2011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04/05/2011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04/05/2011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04/05/2011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04/05/2011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04/05/2011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2400" b="1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Università degli Studi di Macerata</a:t>
            </a:r>
            <a: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/>
            </a:r>
            <a:b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</a:br>
            <a: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Facoltà di Scienze della formazione</a:t>
            </a:r>
            <a:endParaRPr lang="it-IT" sz="2400" dirty="0"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PEDAGOGIA DELLA DEVIANZA E DELLA MARGINALITA’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II  SEMESTRE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Dott.ssa   Angela </a:t>
            </a:r>
            <a:r>
              <a:rPr lang="it-IT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Fiorillo</a:t>
            </a:r>
            <a:endParaRPr lang="it-IT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43375" y="1000125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72400" cy="1071569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FAMIGLIA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14348" y="2143116"/>
            <a:ext cx="7572428" cy="349568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it-IT" sz="2400" dirty="0" smtClean="0">
                <a:latin typeface="+mj-lt"/>
              </a:rPr>
              <a:t>Il </a:t>
            </a:r>
            <a:r>
              <a:rPr lang="it-IT" sz="2400" dirty="0" smtClean="0">
                <a:solidFill>
                  <a:srgbClr val="FF0000"/>
                </a:solidFill>
                <a:latin typeface="+mj-lt"/>
              </a:rPr>
              <a:t>concetto di famiglia</a:t>
            </a:r>
            <a:r>
              <a:rPr lang="it-IT" sz="2400" dirty="0" smtClean="0">
                <a:latin typeface="+mj-lt"/>
              </a:rPr>
              <a:t> nel nostro tempo si è alquanto modificato, al punto che, con il ricorso ad esso, non è più possibile indicare un unico modello di vita domestica. </a:t>
            </a:r>
          </a:p>
          <a:p>
            <a:pPr algn="just"/>
            <a:endParaRPr lang="it-IT" sz="2400" dirty="0" smtClean="0">
              <a:latin typeface="+mj-lt"/>
            </a:endParaRPr>
          </a:p>
          <a:p>
            <a:pPr algn="just"/>
            <a:endParaRPr lang="it-IT" sz="2400" dirty="0" smtClean="0">
              <a:latin typeface="+mj-lt"/>
            </a:endParaRPr>
          </a:p>
          <a:p>
            <a:r>
              <a:rPr lang="it-IT" sz="2400" i="1" dirty="0" smtClean="0">
                <a:solidFill>
                  <a:srgbClr val="002060"/>
                </a:solidFill>
                <a:latin typeface="+mj-lt"/>
              </a:rPr>
              <a:t>costellazione di famiglie</a:t>
            </a:r>
            <a:endParaRPr lang="it-IT" sz="2400" dirty="0" smtClean="0">
              <a:solidFill>
                <a:srgbClr val="002060"/>
              </a:solidFill>
              <a:latin typeface="+mj-lt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FAMIGLIA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  <a:latin typeface="+mj-lt"/>
              </a:rPr>
              <a:t>La famiglia è un sistema dinamico e complesso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  <a:latin typeface="+mj-lt"/>
            </a:endParaRPr>
          </a:p>
          <a:p>
            <a:pPr>
              <a:buNone/>
            </a:pPr>
            <a:r>
              <a:rPr lang="it-IT" sz="2400" dirty="0" smtClean="0">
                <a:latin typeface="+mj-lt"/>
              </a:rPr>
              <a:t>     La </a:t>
            </a:r>
            <a:r>
              <a:rPr lang="it-IT" sz="2400" dirty="0" smtClean="0">
                <a:solidFill>
                  <a:srgbClr val="FF0000"/>
                </a:solidFill>
                <a:latin typeface="+mj-lt"/>
              </a:rPr>
              <a:t>famiglia</a:t>
            </a:r>
            <a:r>
              <a:rPr lang="it-IT" sz="2400" dirty="0" smtClean="0">
                <a:latin typeface="+mj-lt"/>
              </a:rPr>
              <a:t> non è una somma di elementi.</a:t>
            </a:r>
            <a:br>
              <a:rPr lang="it-IT" sz="2400" dirty="0" smtClean="0">
                <a:latin typeface="+mj-lt"/>
              </a:rPr>
            </a:br>
            <a:r>
              <a:rPr lang="it-IT" sz="2400" dirty="0" smtClean="0">
                <a:latin typeface="+mj-lt"/>
              </a:rPr>
              <a:t> </a:t>
            </a:r>
            <a:br>
              <a:rPr lang="it-IT" sz="2400" dirty="0" smtClean="0">
                <a:latin typeface="+mj-lt"/>
              </a:rPr>
            </a:br>
            <a:r>
              <a:rPr lang="it-IT" sz="2400" dirty="0" smtClean="0">
                <a:latin typeface="+mj-lt"/>
              </a:rPr>
              <a:t>È un </a:t>
            </a:r>
            <a:r>
              <a:rPr lang="it-IT" sz="2400" dirty="0" smtClean="0">
                <a:solidFill>
                  <a:srgbClr val="FF0000"/>
                </a:solidFill>
                <a:latin typeface="+mj-lt"/>
              </a:rPr>
              <a:t>sistema relazionale</a:t>
            </a:r>
            <a:r>
              <a:rPr lang="it-IT" sz="2400" dirty="0" smtClean="0">
                <a:latin typeface="+mj-lt"/>
              </a:rPr>
              <a:t> contraddistinto da vincoli di interdipendenza tra le sue componenti e da scambi attivati con l’ambiente circostante.</a:t>
            </a:r>
            <a:br>
              <a:rPr lang="it-IT" sz="2400" dirty="0" smtClean="0">
                <a:latin typeface="+mj-lt"/>
              </a:rPr>
            </a:br>
            <a:endParaRPr lang="it-IT" sz="2400" dirty="0" smtClean="0">
              <a:latin typeface="+mj-lt"/>
            </a:endParaRPr>
          </a:p>
          <a:p>
            <a:endParaRPr lang="it-IT" sz="2400" dirty="0" smtClean="0"/>
          </a:p>
          <a:p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FAMIGLIA</a:t>
            </a:r>
            <a:endParaRPr lang="it-IT" sz="2400" dirty="0"/>
          </a:p>
        </p:txBody>
      </p:sp>
      <p:graphicFrame>
        <p:nvGraphicFramePr>
          <p:cNvPr id="2050" name="Diagram 2"/>
          <p:cNvGraphicFramePr>
            <a:graphicFrameLocks/>
          </p:cNvGraphicFramePr>
          <p:nvPr>
            <p:ph idx="1"/>
          </p:nvPr>
        </p:nvGraphicFramePr>
        <p:xfrm>
          <a:off x="428596" y="1643050"/>
          <a:ext cx="8086724" cy="4525963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Dgm spid="2050" grpId="0"/>
      <p:bldDgm spid="205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FAMIGLIA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400" u="sng" dirty="0" smtClean="0">
                <a:solidFill>
                  <a:srgbClr val="FF0000"/>
                </a:solidFill>
              </a:rPr>
              <a:t>Vincoli di interdipendenza e scambi positivi sono dati da un buon livello di:</a:t>
            </a:r>
          </a:p>
          <a:p>
            <a:pPr>
              <a:buNone/>
            </a:pPr>
            <a:endParaRPr lang="it-IT" sz="2400" u="sng" dirty="0" smtClean="0">
              <a:solidFill>
                <a:srgbClr val="FF0000"/>
              </a:solidFill>
            </a:endParaRPr>
          </a:p>
          <a:p>
            <a:r>
              <a:rPr lang="it-IT" sz="2400" dirty="0" smtClean="0"/>
              <a:t>PARTECIPAZIONE</a:t>
            </a:r>
          </a:p>
          <a:p>
            <a:r>
              <a:rPr lang="it-IT" sz="2400" dirty="0" smtClean="0"/>
              <a:t> </a:t>
            </a:r>
            <a:r>
              <a:rPr lang="it-IT" sz="2400" dirty="0" smtClean="0"/>
              <a:t>COMUNICAZIONE</a:t>
            </a:r>
          </a:p>
          <a:p>
            <a:r>
              <a:rPr lang="it-IT" sz="2400" dirty="0" smtClean="0"/>
              <a:t> </a:t>
            </a:r>
            <a:r>
              <a:rPr lang="it-IT" sz="2400" dirty="0" smtClean="0"/>
              <a:t>ANALISI </a:t>
            </a:r>
            <a:r>
              <a:rPr lang="it-IT" sz="2400" dirty="0" err="1" smtClean="0"/>
              <a:t>DI</a:t>
            </a:r>
            <a:r>
              <a:rPr lang="it-IT" sz="2400" dirty="0" smtClean="0"/>
              <a:t> CONTESTO (ambiente costituito da spazio e da tempo)</a:t>
            </a:r>
          </a:p>
          <a:p>
            <a:r>
              <a:rPr lang="it-IT" sz="2400" smtClean="0"/>
              <a:t> </a:t>
            </a:r>
            <a:r>
              <a:rPr lang="it-IT" sz="2400" dirty="0" smtClean="0"/>
              <a:t>LAVORO COOPERATIVO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FAMIGLIA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sz="2400" dirty="0" smtClean="0">
                <a:solidFill>
                  <a:srgbClr val="FF0000"/>
                </a:solidFill>
                <a:latin typeface="+mj-lt"/>
              </a:rPr>
              <a:t>I rapporti tra i membri danno vita a diversi sottosistemi:</a:t>
            </a:r>
            <a:br>
              <a:rPr lang="it-IT" sz="2400" dirty="0" smtClean="0">
                <a:solidFill>
                  <a:srgbClr val="FF0000"/>
                </a:solidFill>
                <a:latin typeface="+mj-lt"/>
              </a:rPr>
            </a:br>
            <a:r>
              <a:rPr lang="it-IT" b="1" dirty="0" smtClean="0">
                <a:latin typeface="Times New Roman" pitchFamily="18" charset="0"/>
              </a:rPr>
              <a:t/>
            </a:r>
            <a:br>
              <a:rPr lang="it-IT" b="1" dirty="0" smtClean="0">
                <a:latin typeface="Times New Roman" pitchFamily="18" charset="0"/>
              </a:rPr>
            </a:br>
            <a:r>
              <a:rPr lang="it-IT" sz="2400" dirty="0" smtClean="0">
                <a:latin typeface="+mj-lt"/>
              </a:rPr>
              <a:t>- coniugale</a:t>
            </a:r>
            <a:br>
              <a:rPr lang="it-IT" sz="2400" dirty="0" smtClean="0">
                <a:latin typeface="+mj-lt"/>
              </a:rPr>
            </a:br>
            <a:r>
              <a:rPr lang="it-IT" sz="2400" dirty="0" smtClean="0">
                <a:latin typeface="+mj-lt"/>
              </a:rPr>
              <a:t>- genitoriale</a:t>
            </a:r>
            <a:br>
              <a:rPr lang="it-IT" sz="2400" dirty="0" smtClean="0">
                <a:latin typeface="+mj-lt"/>
              </a:rPr>
            </a:br>
            <a:r>
              <a:rPr lang="it-IT" sz="2400" dirty="0" smtClean="0">
                <a:latin typeface="+mj-lt"/>
              </a:rPr>
              <a:t>- fraterno</a:t>
            </a:r>
            <a:br>
              <a:rPr lang="it-IT" sz="2400" dirty="0" smtClean="0">
                <a:latin typeface="+mj-lt"/>
              </a:rPr>
            </a:br>
            <a:r>
              <a:rPr lang="it-IT" sz="2400" dirty="0" smtClean="0">
                <a:latin typeface="+mj-lt"/>
              </a:rPr>
              <a:t>- intergenerazionale</a:t>
            </a:r>
            <a:endParaRPr lang="it-IT" sz="2400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FAMIGLIA</a:t>
            </a:r>
            <a:endParaRPr lang="it-IT" sz="2400" dirty="0"/>
          </a:p>
        </p:txBody>
      </p:sp>
      <p:graphicFrame>
        <p:nvGraphicFramePr>
          <p:cNvPr id="3074" name="Organization Chart 2"/>
          <p:cNvGraphicFramePr>
            <a:graphicFrameLocks/>
          </p:cNvGraphicFramePr>
          <p:nvPr>
            <p:ph idx="1"/>
          </p:nvPr>
        </p:nvGraphicFramePr>
        <p:xfrm>
          <a:off x="500034" y="1357298"/>
          <a:ext cx="8229600" cy="4525963"/>
        </p:xfrm>
        <a:graphic>
          <a:graphicData uri="http://schemas.openxmlformats.org/drawingml/2006/compatibility">
            <com:legacyDrawing xmlns:com="http://schemas.openxmlformats.org/drawingml/2006/compatibility" spid="_x0000_s3074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FAMIGLIA</a:t>
            </a:r>
            <a:endParaRPr lang="it-IT" sz="2400" dirty="0"/>
          </a:p>
        </p:txBody>
      </p:sp>
      <p:graphicFrame>
        <p:nvGraphicFramePr>
          <p:cNvPr id="4098" name="Diagram 2"/>
          <p:cNvGraphicFramePr>
            <a:graphicFrameLocks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ompatibility">
            <com:legacyDrawing xmlns:com="http://schemas.openxmlformats.org/drawingml/2006/compatibility" spid="_x0000_s4098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227</Words>
  <PresentationFormat>Presentazione su schermo (4:3)</PresentationFormat>
  <Paragraphs>79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Università degli Studi di Macerata Facoltà di Scienze della formazione</vt:lpstr>
      <vt:lpstr>LA FAMIGLIA</vt:lpstr>
      <vt:lpstr>LA FAMIGLIA</vt:lpstr>
      <vt:lpstr>LA FAMIGLIA</vt:lpstr>
      <vt:lpstr>LA FAMIGLIA</vt:lpstr>
      <vt:lpstr>LA FAMIGLIA</vt:lpstr>
      <vt:lpstr>LA FAMIGLIA</vt:lpstr>
      <vt:lpstr>LA FAMIGLIA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Università degli Studi di Macerata Facoltà di Scienze della formazione</dc:title>
  <dc:creator>Angela</dc:creator>
  <cp:lastModifiedBy>Angela</cp:lastModifiedBy>
  <cp:revision>3</cp:revision>
  <dcterms:created xsi:type="dcterms:W3CDTF">2011-05-04T08:57:42Z</dcterms:created>
  <dcterms:modified xsi:type="dcterms:W3CDTF">2011-05-04T09:24:33Z</dcterms:modified>
</cp:coreProperties>
</file>