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6" r:id="rId2"/>
    <p:sldId id="25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4B6055F8-1D02-4417-9241-55C834FD9970}" type="datetimeFigureOut">
              <a:rPr lang="it-IT" smtClean="0"/>
              <a:pPr/>
              <a:t>05/05/2011</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6055F8-1D02-4417-9241-55C834FD9970}" type="datetimeFigureOut">
              <a:rPr lang="it-IT" smtClean="0"/>
              <a:pPr/>
              <a:t>05/05/2011</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style>
          <a:lnRef idx="2">
            <a:schemeClr val="accent2"/>
          </a:lnRef>
          <a:fillRef idx="1">
            <a:schemeClr val="lt1"/>
          </a:fillRef>
          <a:effectRef idx="0">
            <a:schemeClr val="accent2"/>
          </a:effectRef>
          <a:fontRef idx="minor">
            <a:schemeClr val="dk1"/>
          </a:fontRef>
        </p:style>
        <p:txBody>
          <a:bodyPr rtlCol="0">
            <a:normAutofit/>
          </a:bodyPr>
          <a:lstStyle/>
          <a:p>
            <a:pPr fontAlgn="auto">
              <a:spcAft>
                <a:spcPts val="0"/>
              </a:spcAft>
              <a:defRPr/>
            </a:pPr>
            <a:r>
              <a:rPr lang="it-IT" sz="2400" b="1" cap="all" dirty="0" smtClean="0">
                <a:latin typeface="Arial" pitchFamily="34" charset="0"/>
                <a:ea typeface="Batang" pitchFamily="18" charset="-127"/>
                <a:cs typeface="Arial" pitchFamily="34" charset="0"/>
              </a:rPr>
              <a:t>Università degli Studi di Macerata</a:t>
            </a:r>
            <a:r>
              <a:rPr lang="it-IT" sz="2400" cap="all" dirty="0" smtClean="0">
                <a:latin typeface="Arial" pitchFamily="34" charset="0"/>
                <a:ea typeface="Batang" pitchFamily="18" charset="-127"/>
                <a:cs typeface="Arial" pitchFamily="34" charset="0"/>
              </a:rPr>
              <a:t/>
            </a:r>
            <a:br>
              <a:rPr lang="it-IT" sz="2400" cap="all" dirty="0" smtClean="0">
                <a:latin typeface="Arial" pitchFamily="34" charset="0"/>
                <a:ea typeface="Batang" pitchFamily="18" charset="-127"/>
                <a:cs typeface="Arial" pitchFamily="34" charset="0"/>
              </a:rPr>
            </a:br>
            <a:r>
              <a:rPr lang="it-IT" sz="2400" cap="all" dirty="0" smtClean="0">
                <a:latin typeface="Arial" pitchFamily="34" charset="0"/>
                <a:ea typeface="Batang" pitchFamily="18" charset="-127"/>
                <a:cs typeface="Arial" pitchFamily="34" charset="0"/>
              </a:rPr>
              <a:t>Facoltà di Scienze della formazione</a:t>
            </a:r>
            <a:endParaRPr lang="it-IT" sz="2400" dirty="0">
              <a:latin typeface="Arial" pitchFamily="34" charset="0"/>
              <a:ea typeface="Batang" pitchFamily="18" charset="-127"/>
              <a:cs typeface="Arial" pitchFamily="34" charset="0"/>
            </a:endParaRPr>
          </a:p>
        </p:txBody>
      </p:sp>
      <p:sp>
        <p:nvSpPr>
          <p:cNvPr id="3" name="Sottotitolo 2"/>
          <p:cNvSpPr>
            <a:spLocks noGrp="1"/>
          </p:cNvSpPr>
          <p:nvPr>
            <p:ph type="subTitle" idx="1"/>
          </p:nvPr>
        </p:nvSpPr>
        <p:spPr/>
        <p:style>
          <a:lnRef idx="2">
            <a:schemeClr val="accent3"/>
          </a:lnRef>
          <a:fillRef idx="1">
            <a:schemeClr val="lt1"/>
          </a:fillRef>
          <a:effectRef idx="0">
            <a:schemeClr val="accent3"/>
          </a:effectRef>
          <a:fontRef idx="minor">
            <a:schemeClr val="dk1"/>
          </a:fontRef>
        </p:style>
        <p:txBody>
          <a:bodyPr rtlCol="0">
            <a:normAutofit fontScale="70000" lnSpcReduction="20000"/>
          </a:bodyPr>
          <a:lstStyle/>
          <a:p>
            <a:pPr fontAlgn="auto">
              <a:spcAft>
                <a:spcPts val="0"/>
              </a:spcAft>
              <a:buFont typeface="Arial" pitchFamily="34" charset="0"/>
              <a:buNone/>
              <a:defRPr/>
            </a:pPr>
            <a:endParaRPr lang="it-IT" b="1" dirty="0" smtClean="0">
              <a:solidFill>
                <a:srgbClr val="FF0000"/>
              </a:solidFill>
              <a:latin typeface="Arial" pitchFamily="34" charset="0"/>
              <a:cs typeface="Arial" pitchFamily="34" charset="0"/>
            </a:endParaRPr>
          </a:p>
          <a:p>
            <a:pPr fontAlgn="auto">
              <a:spcAft>
                <a:spcPts val="0"/>
              </a:spcAft>
              <a:buFont typeface="Arial" pitchFamily="34" charset="0"/>
              <a:buNone/>
              <a:defRPr/>
            </a:pPr>
            <a:r>
              <a:rPr lang="it-IT" b="1" dirty="0" smtClean="0">
                <a:solidFill>
                  <a:srgbClr val="FF0000"/>
                </a:solidFill>
                <a:latin typeface="Arial" pitchFamily="34" charset="0"/>
                <a:cs typeface="Arial" pitchFamily="34" charset="0"/>
              </a:rPr>
              <a:t>PEDAGOGIA DELLA DEVIANZA E DELLA MARGINALITA’  </a:t>
            </a:r>
          </a:p>
          <a:p>
            <a:pPr fontAlgn="auto">
              <a:spcAft>
                <a:spcPts val="0"/>
              </a:spcAft>
              <a:buFont typeface="Arial" pitchFamily="34" charset="0"/>
              <a:buNone/>
              <a:defRPr/>
            </a:pPr>
            <a:r>
              <a:rPr lang="it-IT" b="1" dirty="0" smtClean="0">
                <a:solidFill>
                  <a:srgbClr val="FF0000"/>
                </a:solidFill>
                <a:latin typeface="Arial" pitchFamily="34" charset="0"/>
                <a:cs typeface="Arial" pitchFamily="34" charset="0"/>
              </a:rPr>
              <a:t> II  SEMESTRE</a:t>
            </a:r>
          </a:p>
          <a:p>
            <a:pPr fontAlgn="auto">
              <a:spcAft>
                <a:spcPts val="0"/>
              </a:spcAft>
              <a:buFont typeface="Arial" pitchFamily="34" charset="0"/>
              <a:buNone/>
              <a:defRPr/>
            </a:pPr>
            <a:r>
              <a:rPr lang="it-IT" b="1" dirty="0" smtClean="0">
                <a:solidFill>
                  <a:srgbClr val="FF0000"/>
                </a:solidFill>
                <a:latin typeface="Arial" pitchFamily="34" charset="0"/>
                <a:cs typeface="Arial" pitchFamily="34" charset="0"/>
              </a:rPr>
              <a:t>Dott.ssa   Angela </a:t>
            </a:r>
            <a:r>
              <a:rPr lang="it-IT" b="1" dirty="0" err="1" smtClean="0">
                <a:solidFill>
                  <a:srgbClr val="FF0000"/>
                </a:solidFill>
                <a:latin typeface="Arial" pitchFamily="34" charset="0"/>
                <a:cs typeface="Arial" pitchFamily="34" charset="0"/>
              </a:rPr>
              <a:t>Fiorillo</a:t>
            </a:r>
            <a:endParaRPr lang="it-IT" dirty="0" smtClean="0">
              <a:solidFill>
                <a:srgbClr val="FF0000"/>
              </a:solidFill>
              <a:latin typeface="Arial" pitchFamily="34" charset="0"/>
              <a:cs typeface="Arial" pitchFamily="34" charset="0"/>
            </a:endParaRPr>
          </a:p>
          <a:p>
            <a:pPr fontAlgn="auto">
              <a:spcAft>
                <a:spcPts val="0"/>
              </a:spcAft>
              <a:buFont typeface="Arial" pitchFamily="34" charset="0"/>
              <a:buNone/>
              <a:defRPr/>
            </a:pPr>
            <a:endParaRPr lang="it-IT" dirty="0"/>
          </a:p>
        </p:txBody>
      </p:sp>
      <p:pic>
        <p:nvPicPr>
          <p:cNvPr id="2052" name="Immagine 3"/>
          <p:cNvPicPr>
            <a:picLocks noChangeAspect="1" noChangeArrowheads="1"/>
          </p:cNvPicPr>
          <p:nvPr/>
        </p:nvPicPr>
        <p:blipFill>
          <a:blip r:embed="rId2"/>
          <a:srcRect t="3404" r="71335"/>
          <a:stretch>
            <a:fillRect/>
          </a:stretch>
        </p:blipFill>
        <p:spPr bwMode="auto">
          <a:xfrm>
            <a:off x="4143375" y="1000125"/>
            <a:ext cx="717550" cy="7381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style>
          <a:lnRef idx="2">
            <a:schemeClr val="accent3"/>
          </a:lnRef>
          <a:fillRef idx="1">
            <a:schemeClr val="lt1"/>
          </a:fillRef>
          <a:effectRef idx="0">
            <a:schemeClr val="accent3"/>
          </a:effectRef>
          <a:fontRef idx="minor">
            <a:schemeClr val="dk1"/>
          </a:fontRef>
        </p:style>
        <p:txBody>
          <a:bodyPr/>
          <a:lstStyle/>
          <a:p>
            <a:r>
              <a:rPr lang="it-IT" sz="2800" dirty="0">
                <a:solidFill>
                  <a:srgbClr val="FF0000"/>
                </a:solidFill>
              </a:rPr>
              <a:t>Ambito penale: processi di messa alla prova</a:t>
            </a:r>
          </a:p>
        </p:txBody>
      </p:sp>
      <p:sp>
        <p:nvSpPr>
          <p:cNvPr id="48131" name="Rectangle 3"/>
          <p:cNvSpPr>
            <a:spLocks noChangeArrowheads="1"/>
          </p:cNvSpPr>
          <p:nvPr>
            <p:ph type="body" idx="1"/>
          </p:nvPr>
        </p:nvSpPr>
        <p:spPr>
          <a:xfrm>
            <a:off x="457200" y="1214422"/>
            <a:ext cx="8229600" cy="5414978"/>
          </a:xfrm>
          <a:ln/>
        </p:spPr>
        <p:style>
          <a:lnRef idx="2">
            <a:schemeClr val="accent4"/>
          </a:lnRef>
          <a:fillRef idx="1">
            <a:schemeClr val="lt1"/>
          </a:fillRef>
          <a:effectRef idx="0">
            <a:schemeClr val="accent4"/>
          </a:effectRef>
          <a:fontRef idx="minor">
            <a:schemeClr val="dk1"/>
          </a:fontRef>
        </p:style>
        <p:txBody>
          <a:bodyPr>
            <a:normAutofit fontScale="92500" lnSpcReduction="10000"/>
          </a:bodyPr>
          <a:lstStyle/>
          <a:p>
            <a:pPr>
              <a:lnSpc>
                <a:spcPct val="80000"/>
              </a:lnSpc>
            </a:pPr>
            <a:r>
              <a:rPr lang="it-IT" sz="2000" b="1" dirty="0"/>
              <a:t>Il D.P.R. n. 448 del 1988: i principi generali del nuovo processo minorile e la messa alla prova</a:t>
            </a:r>
          </a:p>
          <a:p>
            <a:pPr>
              <a:lnSpc>
                <a:spcPct val="80000"/>
              </a:lnSpc>
            </a:pPr>
            <a:r>
              <a:rPr lang="it-IT" sz="2000" dirty="0"/>
              <a:t>L'innovazione fondamentale consiste nell'assicurare un serio trattamento al minore deviante e, nel contempo, incentivarne il recupero attraverso la prospettiva di evitare una condanna. </a:t>
            </a:r>
          </a:p>
          <a:p>
            <a:pPr>
              <a:lnSpc>
                <a:spcPct val="80000"/>
              </a:lnSpc>
              <a:buFontTx/>
              <a:buNone/>
            </a:pPr>
            <a:endParaRPr lang="it-IT" sz="2000" dirty="0"/>
          </a:p>
          <a:p>
            <a:pPr>
              <a:lnSpc>
                <a:spcPct val="80000"/>
              </a:lnSpc>
            </a:pPr>
            <a:r>
              <a:rPr lang="it-IT" sz="2000" b="1" dirty="0"/>
              <a:t>PRINCIPIO </a:t>
            </a:r>
            <a:r>
              <a:rPr lang="it-IT" sz="2000" b="1" dirty="0" err="1"/>
              <a:t>DI</a:t>
            </a:r>
            <a:r>
              <a:rPr lang="it-IT" sz="2000" b="1" dirty="0"/>
              <a:t> RESPONSABILITA’</a:t>
            </a:r>
          </a:p>
          <a:p>
            <a:pPr>
              <a:lnSpc>
                <a:spcPct val="80000"/>
              </a:lnSpc>
              <a:buFontTx/>
              <a:buNone/>
            </a:pPr>
            <a:endParaRPr lang="it-IT" sz="2000" b="1" dirty="0"/>
          </a:p>
          <a:p>
            <a:pPr algn="ctr">
              <a:lnSpc>
                <a:spcPct val="80000"/>
              </a:lnSpc>
              <a:buNone/>
            </a:pPr>
            <a:r>
              <a:rPr lang="it-IT" sz="2400" dirty="0"/>
              <a:t>Il processo penale:</a:t>
            </a:r>
          </a:p>
          <a:p>
            <a:pPr>
              <a:lnSpc>
                <a:spcPct val="80000"/>
              </a:lnSpc>
            </a:pPr>
            <a:r>
              <a:rPr lang="it-IT" sz="2400" dirty="0"/>
              <a:t>sede di verifica del possibile disagio del ragazzo,</a:t>
            </a:r>
          </a:p>
          <a:p>
            <a:pPr>
              <a:lnSpc>
                <a:spcPct val="80000"/>
              </a:lnSpc>
            </a:pPr>
            <a:r>
              <a:rPr lang="it-IT" sz="2400" dirty="0"/>
              <a:t>tende a restituire il soggetto alla normalità della vita sociale, evitando gli interventi che possano destrutturarne la personalità,</a:t>
            </a:r>
          </a:p>
          <a:p>
            <a:pPr>
              <a:lnSpc>
                <a:spcPct val="80000"/>
              </a:lnSpc>
            </a:pPr>
            <a:r>
              <a:rPr lang="it-IT" sz="2400" dirty="0"/>
              <a:t>impegno della legge e di tutti gli attori del processo a tenere conto delle caratteristiche di personalità del ragazzo e delle sue esigenze educative,</a:t>
            </a:r>
          </a:p>
          <a:p>
            <a:pPr>
              <a:lnSpc>
                <a:spcPct val="80000"/>
              </a:lnSpc>
            </a:pPr>
            <a:r>
              <a:rPr lang="it-IT" sz="2400" dirty="0"/>
              <a:t>operare scelte, prendere decisioni e attivare interventi in sede processuale.</a:t>
            </a:r>
            <a:br>
              <a:rPr lang="it-IT" sz="2400" dirty="0"/>
            </a:br>
            <a:r>
              <a:rPr lang="it-IT" sz="2400" dirty="0"/>
              <a:t/>
            </a:r>
            <a:br>
              <a:rPr lang="it-IT" sz="2400" dirty="0"/>
            </a:br>
            <a:endParaRPr lang="it-IT"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it-IT" sz="3200" dirty="0">
                <a:solidFill>
                  <a:srgbClr val="FF0000"/>
                </a:solidFill>
              </a:rPr>
              <a:t>Ambito penale: processi di messa alla prova</a:t>
            </a:r>
          </a:p>
        </p:txBody>
      </p:sp>
      <p:sp>
        <p:nvSpPr>
          <p:cNvPr id="50179" name="Rectangle 3"/>
          <p:cNvSpPr>
            <a:spLocks noGrp="1" noChangeArrowheads="1"/>
          </p:cNvSpPr>
          <p:nvPr>
            <p:ph type="body" idx="1"/>
          </p:nvPr>
        </p:nvSpPr>
        <p:spPr/>
        <p:style>
          <a:lnRef idx="2">
            <a:schemeClr val="accent6"/>
          </a:lnRef>
          <a:fillRef idx="1">
            <a:schemeClr val="lt1"/>
          </a:fillRef>
          <a:effectRef idx="0">
            <a:schemeClr val="accent6"/>
          </a:effectRef>
          <a:fontRef idx="minor">
            <a:schemeClr val="dk1"/>
          </a:fontRef>
        </p:style>
        <p:txBody>
          <a:bodyPr/>
          <a:lstStyle/>
          <a:p>
            <a:pPr>
              <a:lnSpc>
                <a:spcPct val="90000"/>
              </a:lnSpc>
            </a:pPr>
            <a:r>
              <a:rPr lang="it-IT" sz="2400" dirty="0"/>
              <a:t>Si sospende il processo per un determinato periodo di tempo, conseguente imposizione di prescrizioni tendenti ad attuare il recupero del minore, soggetto attivo di reato, con l'aiuto ed il sostegno dei servizi, la valutazione conclusiva dei risultati della prova e, nel caso di esito positivo della stessa, la rinuncia alla punizione </a:t>
            </a:r>
          </a:p>
          <a:p>
            <a:pPr>
              <a:lnSpc>
                <a:spcPct val="90000"/>
              </a:lnSpc>
            </a:pPr>
            <a:endParaRPr lang="it-IT" sz="1800" dirty="0"/>
          </a:p>
          <a:p>
            <a:pPr>
              <a:lnSpc>
                <a:spcPct val="90000"/>
              </a:lnSpc>
            </a:pPr>
            <a:r>
              <a:rPr lang="it-IT" sz="2400" dirty="0"/>
              <a:t>Progetto di intervento, caratterizzato da adeguatezza, praticabilità, flessibilità e realizzabilità,</a:t>
            </a:r>
          </a:p>
          <a:p>
            <a:pPr>
              <a:lnSpc>
                <a:spcPct val="90000"/>
              </a:lnSpc>
            </a:pPr>
            <a:r>
              <a:rPr lang="it-IT" sz="2400" dirty="0"/>
              <a:t>racchiude tutte le attività di trattamento e di sostegno del minore, delineate sulla base dell'analisi della personalità del minore stesso, delle sue potenzialità da valorizzare e delle risorse familiari e ambientali.</a:t>
            </a:r>
          </a:p>
          <a:p>
            <a:pPr>
              <a:lnSpc>
                <a:spcPct val="90000"/>
              </a:lnSpc>
            </a:pPr>
            <a:endParaRPr lang="it-IT" sz="24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style>
          <a:lnRef idx="2">
            <a:schemeClr val="accent5"/>
          </a:lnRef>
          <a:fillRef idx="1">
            <a:schemeClr val="lt1"/>
          </a:fillRef>
          <a:effectRef idx="0">
            <a:schemeClr val="accent5"/>
          </a:effectRef>
          <a:fontRef idx="minor">
            <a:schemeClr val="dk1"/>
          </a:fontRef>
        </p:style>
        <p:txBody>
          <a:bodyPr/>
          <a:lstStyle/>
          <a:p>
            <a:r>
              <a:rPr lang="it-IT" sz="2400" dirty="0">
                <a:solidFill>
                  <a:srgbClr val="FF0000"/>
                </a:solidFill>
              </a:rPr>
              <a:t>Ambito penale: processi di messa alla prova </a:t>
            </a:r>
          </a:p>
        </p:txBody>
      </p:sp>
      <p:sp>
        <p:nvSpPr>
          <p:cNvPr id="73731" name="Rectangle 3"/>
          <p:cNvSpPr>
            <a:spLocks noGrp="1" noChangeArrowheads="1"/>
          </p:cNvSpPr>
          <p:nvPr>
            <p:ph type="body" idx="1"/>
          </p:nvPr>
        </p:nvSpPr>
        <p:spPr/>
        <p:style>
          <a:lnRef idx="2">
            <a:schemeClr val="accent3"/>
          </a:lnRef>
          <a:fillRef idx="1">
            <a:schemeClr val="lt1"/>
          </a:fillRef>
          <a:effectRef idx="0">
            <a:schemeClr val="accent3"/>
          </a:effectRef>
          <a:fontRef idx="minor">
            <a:schemeClr val="dk1"/>
          </a:fontRef>
        </p:style>
        <p:txBody>
          <a:bodyPr/>
          <a:lstStyle/>
          <a:p>
            <a:pPr algn="ctr">
              <a:lnSpc>
                <a:spcPct val="90000"/>
              </a:lnSpc>
              <a:buFontTx/>
              <a:buNone/>
            </a:pPr>
            <a:r>
              <a:rPr lang="it-IT" sz="2400" b="1" dirty="0"/>
              <a:t>UN PROGETTO</a:t>
            </a:r>
          </a:p>
          <a:p>
            <a:pPr>
              <a:lnSpc>
                <a:spcPct val="90000"/>
              </a:lnSpc>
              <a:buFontTx/>
              <a:buNone/>
            </a:pPr>
            <a:r>
              <a:rPr lang="it-IT" sz="2400" b="1" dirty="0"/>
              <a:t>    Obiettivi  generali</a:t>
            </a:r>
            <a:r>
              <a:rPr lang="it-IT" sz="2400" dirty="0"/>
              <a:t>: </a:t>
            </a:r>
          </a:p>
          <a:p>
            <a:pPr>
              <a:lnSpc>
                <a:spcPct val="90000"/>
              </a:lnSpc>
            </a:pPr>
            <a:r>
              <a:rPr lang="it-IT" sz="2400" dirty="0"/>
              <a:t>favorire il pieno recupero e reinserimento dei minori sottoposti a provvedimenti giudiziari penali, cercando di evitare fenomeni di stigmatizzazione, di sofferenza  e di isolamento sociale anche al fine di impedire le recidive e, quindi, l’instaurarsi di una carriera deviante;</a:t>
            </a:r>
          </a:p>
          <a:p>
            <a:pPr>
              <a:lnSpc>
                <a:spcPct val="90000"/>
              </a:lnSpc>
            </a:pPr>
            <a:r>
              <a:rPr lang="it-IT" sz="2400" dirty="0"/>
              <a:t>offrire un sostegno qualificato alle famiglie sia per meglio affrontare il percorso giudiziario, sia come occasione per riflettere e confrontarsi sulle metodologie educative adottate, sia per facilitare il dialogo e la comprensione delle reciproche esigenze tra genitori e figli.</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style>
          <a:lnRef idx="2">
            <a:schemeClr val="accent6"/>
          </a:lnRef>
          <a:fillRef idx="1">
            <a:schemeClr val="lt1"/>
          </a:fillRef>
          <a:effectRef idx="0">
            <a:schemeClr val="accent6"/>
          </a:effectRef>
          <a:fontRef idx="minor">
            <a:schemeClr val="dk1"/>
          </a:fontRef>
        </p:style>
        <p:txBody>
          <a:bodyPr/>
          <a:lstStyle/>
          <a:p>
            <a:r>
              <a:rPr lang="it-IT" sz="2400" dirty="0">
                <a:solidFill>
                  <a:srgbClr val="FF0000"/>
                </a:solidFill>
              </a:rPr>
              <a:t>Ambito penale: processi di messa alla prova</a:t>
            </a:r>
          </a:p>
        </p:txBody>
      </p:sp>
      <p:sp>
        <p:nvSpPr>
          <p:cNvPr id="74755" name="Rectangle 3"/>
          <p:cNvSpPr>
            <a:spLocks noGrp="1" noChangeArrowheads="1"/>
          </p:cNvSpPr>
          <p:nvPr>
            <p:ph type="body" idx="1"/>
          </p:nvPr>
        </p:nvSpPr>
        <p:spPr>
          <a:xfrm>
            <a:off x="457200" y="1600200"/>
            <a:ext cx="8229600" cy="3886200"/>
          </a:xfrm>
        </p:spPr>
        <p:style>
          <a:lnRef idx="2">
            <a:schemeClr val="accent4"/>
          </a:lnRef>
          <a:fillRef idx="1">
            <a:schemeClr val="lt1"/>
          </a:fillRef>
          <a:effectRef idx="0">
            <a:schemeClr val="accent4"/>
          </a:effectRef>
          <a:fontRef idx="minor">
            <a:schemeClr val="dk1"/>
          </a:fontRef>
        </p:style>
        <p:txBody>
          <a:bodyPr/>
          <a:lstStyle/>
          <a:p>
            <a:pPr>
              <a:lnSpc>
                <a:spcPct val="90000"/>
              </a:lnSpc>
              <a:buFontTx/>
              <a:buNone/>
            </a:pPr>
            <a:r>
              <a:rPr lang="it-IT" sz="2400" b="1" dirty="0"/>
              <a:t>     Obiettivi specifici:</a:t>
            </a:r>
          </a:p>
          <a:p>
            <a:pPr>
              <a:lnSpc>
                <a:spcPct val="90000"/>
              </a:lnSpc>
              <a:buFontTx/>
              <a:buNone/>
            </a:pPr>
            <a:r>
              <a:rPr lang="it-IT" sz="2400" dirty="0"/>
              <a:t>     Favorire nei ragazzi la riflessione sul proprio percorso di vita, cercando di:</a:t>
            </a:r>
          </a:p>
          <a:p>
            <a:pPr>
              <a:lnSpc>
                <a:spcPct val="90000"/>
              </a:lnSpc>
            </a:pPr>
            <a:r>
              <a:rPr lang="it-IT" sz="2400" dirty="0"/>
              <a:t>rinforzare l’autostima favorendo una percezione del sé in termini positivi;</a:t>
            </a:r>
          </a:p>
          <a:p>
            <a:pPr>
              <a:lnSpc>
                <a:spcPct val="90000"/>
              </a:lnSpc>
            </a:pPr>
            <a:r>
              <a:rPr lang="it-IT" sz="2400" dirty="0"/>
              <a:t>rinforzare la capacità di autodeterminarsi e di assumersi le proprie responsabilità;</a:t>
            </a:r>
          </a:p>
          <a:p>
            <a:pPr>
              <a:lnSpc>
                <a:spcPct val="90000"/>
              </a:lnSpc>
            </a:pPr>
            <a:r>
              <a:rPr lang="it-IT" sz="2400" dirty="0"/>
              <a:t>migliorare la capacità di relazionarsi positivamente con se stesso, con gli altri, per meglio reintegrarsi nel contesto sociale di appartenenza.</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style>
          <a:lnRef idx="2">
            <a:schemeClr val="accent3"/>
          </a:lnRef>
          <a:fillRef idx="1">
            <a:schemeClr val="lt1"/>
          </a:fillRef>
          <a:effectRef idx="0">
            <a:schemeClr val="accent3"/>
          </a:effectRef>
          <a:fontRef idx="minor">
            <a:schemeClr val="dk1"/>
          </a:fontRef>
        </p:style>
        <p:txBody>
          <a:bodyPr/>
          <a:lstStyle/>
          <a:p>
            <a:r>
              <a:rPr lang="it-IT" sz="2400" dirty="0">
                <a:solidFill>
                  <a:srgbClr val="FF0000"/>
                </a:solidFill>
              </a:rPr>
              <a:t>Ambito penale: processi di messa alla prova</a:t>
            </a:r>
          </a:p>
        </p:txBody>
      </p:sp>
      <p:sp>
        <p:nvSpPr>
          <p:cNvPr id="75779" name="Rectangle 3"/>
          <p:cNvSpPr>
            <a:spLocks noGrp="1" noChangeArrowheads="1"/>
          </p:cNvSpPr>
          <p:nvPr>
            <p:ph type="body" idx="1"/>
          </p:nvPr>
        </p:nvSpPr>
        <p:spPr>
          <a:xfrm>
            <a:off x="457200" y="1600200"/>
            <a:ext cx="8229600" cy="4038600"/>
          </a:xfrm>
        </p:spPr>
        <p:style>
          <a:lnRef idx="2">
            <a:schemeClr val="accent2"/>
          </a:lnRef>
          <a:fillRef idx="1">
            <a:schemeClr val="lt1"/>
          </a:fillRef>
          <a:effectRef idx="0">
            <a:schemeClr val="accent2"/>
          </a:effectRef>
          <a:fontRef idx="minor">
            <a:schemeClr val="dk1"/>
          </a:fontRef>
        </p:style>
        <p:txBody>
          <a:bodyPr/>
          <a:lstStyle/>
          <a:p>
            <a:pPr>
              <a:lnSpc>
                <a:spcPct val="90000"/>
              </a:lnSpc>
              <a:buFontTx/>
              <a:buNone/>
            </a:pPr>
            <a:r>
              <a:rPr lang="it-IT" sz="2400" dirty="0"/>
              <a:t>    Con i genitori:</a:t>
            </a:r>
          </a:p>
          <a:p>
            <a:pPr>
              <a:lnSpc>
                <a:spcPct val="90000"/>
              </a:lnSpc>
            </a:pPr>
            <a:r>
              <a:rPr lang="it-IT" sz="2400" dirty="0"/>
              <a:t>offrire un ambiente professionale di accoglimento delle paure e delle ansie che il procedimento penale attiva nei genitori;</a:t>
            </a:r>
          </a:p>
          <a:p>
            <a:pPr>
              <a:lnSpc>
                <a:spcPct val="90000"/>
              </a:lnSpc>
            </a:pPr>
            <a:r>
              <a:rPr lang="it-IT" sz="2400" dirty="0"/>
              <a:t>favorire una riflessione ed un confronto relativamente ai metodi educativi attuati  con i figli al fine di comprendere quali aspetti possano aver prodotto l’episodio deviante;</a:t>
            </a:r>
          </a:p>
          <a:p>
            <a:pPr>
              <a:lnSpc>
                <a:spcPct val="90000"/>
              </a:lnSpc>
            </a:pPr>
            <a:r>
              <a:rPr lang="it-IT" sz="2400" dirty="0"/>
              <a:t>favorire una comprensione empatica delle  aspettative, dei bisogni e delle esigenze reciproche tra i coniugi e tra genitori e figli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style>
          <a:lnRef idx="2">
            <a:schemeClr val="accent4"/>
          </a:lnRef>
          <a:fillRef idx="1">
            <a:schemeClr val="lt1"/>
          </a:fillRef>
          <a:effectRef idx="0">
            <a:schemeClr val="accent4"/>
          </a:effectRef>
          <a:fontRef idx="minor">
            <a:schemeClr val="dk1"/>
          </a:fontRef>
        </p:style>
        <p:txBody>
          <a:bodyPr/>
          <a:lstStyle/>
          <a:p>
            <a:r>
              <a:rPr lang="it-IT" sz="2800" dirty="0">
                <a:solidFill>
                  <a:srgbClr val="FF0000"/>
                </a:solidFill>
              </a:rPr>
              <a:t>Ambito penale: processi di messa alla prova</a:t>
            </a:r>
          </a:p>
        </p:txBody>
      </p:sp>
      <p:sp>
        <p:nvSpPr>
          <p:cNvPr id="76803" name="Rectangle 3"/>
          <p:cNvSpPr>
            <a:spLocks noGrp="1" noChangeArrowheads="1"/>
          </p:cNvSpPr>
          <p:nvPr>
            <p:ph type="body" idx="1"/>
          </p:nvPr>
        </p:nvSpPr>
        <p:spPr>
          <a:xfrm>
            <a:off x="457200" y="1447800"/>
            <a:ext cx="8229600" cy="4876800"/>
          </a:xfrm>
        </p:spPr>
        <p:style>
          <a:lnRef idx="2">
            <a:schemeClr val="accent6"/>
          </a:lnRef>
          <a:fillRef idx="1">
            <a:schemeClr val="lt1"/>
          </a:fillRef>
          <a:effectRef idx="0">
            <a:schemeClr val="accent6"/>
          </a:effectRef>
          <a:fontRef idx="minor">
            <a:schemeClr val="dk1"/>
          </a:fontRef>
        </p:style>
        <p:txBody>
          <a:bodyPr/>
          <a:lstStyle/>
          <a:p>
            <a:pPr>
              <a:lnSpc>
                <a:spcPct val="90000"/>
              </a:lnSpc>
              <a:buFontTx/>
              <a:buNone/>
            </a:pPr>
            <a:r>
              <a:rPr lang="it-IT" sz="2400" b="1" dirty="0"/>
              <a:t>    Metodologia utilizzata</a:t>
            </a:r>
            <a:r>
              <a:rPr lang="it-IT" sz="2400" dirty="0"/>
              <a:t> </a:t>
            </a:r>
          </a:p>
          <a:p>
            <a:pPr>
              <a:lnSpc>
                <a:spcPct val="90000"/>
              </a:lnSpc>
            </a:pPr>
            <a:r>
              <a:rPr lang="it-IT" sz="2400" dirty="0"/>
              <a:t>proiezione di film a tema </a:t>
            </a:r>
          </a:p>
          <a:p>
            <a:pPr>
              <a:lnSpc>
                <a:spcPct val="90000"/>
              </a:lnSpc>
            </a:pPr>
            <a:r>
              <a:rPr lang="it-IT" sz="2400" dirty="0" err="1"/>
              <a:t>role-playing</a:t>
            </a:r>
            <a:r>
              <a:rPr lang="it-IT" sz="2400" dirty="0"/>
              <a:t> </a:t>
            </a:r>
          </a:p>
          <a:p>
            <a:pPr>
              <a:lnSpc>
                <a:spcPct val="90000"/>
              </a:lnSpc>
            </a:pPr>
            <a:r>
              <a:rPr lang="it-IT" sz="2400" dirty="0"/>
              <a:t>esercitazioni pratiche utilizzando strumenti che aiutino il ragazzo a porre attenzione agli stati emotivi per riconoscerli e gestirli.</a:t>
            </a:r>
          </a:p>
          <a:p>
            <a:pPr>
              <a:lnSpc>
                <a:spcPct val="90000"/>
              </a:lnSpc>
            </a:pPr>
            <a:r>
              <a:rPr lang="it-IT" sz="2400" dirty="0"/>
              <a:t>riflessioni  e confronto a tema</a:t>
            </a:r>
          </a:p>
          <a:p>
            <a:pPr>
              <a:lnSpc>
                <a:spcPct val="90000"/>
              </a:lnSpc>
            </a:pPr>
            <a:r>
              <a:rPr lang="it-IT" sz="2400" dirty="0"/>
              <a:t> individuazione di un’attività od un impegno verso il quale orientare le  energie, impegno  che sia visibile anche all’esterno al fine di favorire, sia un rinforzo delle proprie competenze, sia un migliore reinserimento nel contesto sociale.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style>
          <a:lnRef idx="2">
            <a:schemeClr val="accent1"/>
          </a:lnRef>
          <a:fillRef idx="1">
            <a:schemeClr val="lt1"/>
          </a:fillRef>
          <a:effectRef idx="0">
            <a:schemeClr val="accent1"/>
          </a:effectRef>
          <a:fontRef idx="minor">
            <a:schemeClr val="dk1"/>
          </a:fontRef>
        </p:style>
        <p:txBody>
          <a:bodyPr/>
          <a:lstStyle/>
          <a:p>
            <a:r>
              <a:rPr lang="it-IT" sz="2800" dirty="0">
                <a:solidFill>
                  <a:srgbClr val="FF0000"/>
                </a:solidFill>
              </a:rPr>
              <a:t>Ambito penale: processi di messa alla prova</a:t>
            </a:r>
          </a:p>
        </p:txBody>
      </p:sp>
      <p:sp>
        <p:nvSpPr>
          <p:cNvPr id="77827" name="Rectangle 3"/>
          <p:cNvSpPr>
            <a:spLocks noGrp="1" noChangeArrowheads="1"/>
          </p:cNvSpPr>
          <p:nvPr>
            <p:ph type="body" idx="1"/>
          </p:nvPr>
        </p:nvSpPr>
        <p:spPr>
          <a:xfrm>
            <a:off x="457200" y="1371600"/>
            <a:ext cx="8229600" cy="4754563"/>
          </a:xfrm>
        </p:spPr>
        <p:style>
          <a:lnRef idx="2">
            <a:schemeClr val="accent3"/>
          </a:lnRef>
          <a:fillRef idx="1">
            <a:schemeClr val="lt1"/>
          </a:fillRef>
          <a:effectRef idx="0">
            <a:schemeClr val="accent3"/>
          </a:effectRef>
          <a:fontRef idx="minor">
            <a:schemeClr val="dk1"/>
          </a:fontRef>
        </p:style>
        <p:txBody>
          <a:bodyPr/>
          <a:lstStyle/>
          <a:p>
            <a:pPr marL="609600" indent="-609600" algn="ctr">
              <a:lnSpc>
                <a:spcPct val="80000"/>
              </a:lnSpc>
              <a:buFontTx/>
              <a:buNone/>
            </a:pPr>
            <a:r>
              <a:rPr lang="it-IT" sz="2000" dirty="0"/>
              <a:t>TEMATICHE</a:t>
            </a:r>
          </a:p>
          <a:p>
            <a:pPr marL="609600" indent="-609600">
              <a:lnSpc>
                <a:spcPct val="80000"/>
              </a:lnSpc>
            </a:pPr>
            <a:r>
              <a:rPr lang="it-IT" sz="2000" dirty="0"/>
              <a:t>Io e </a:t>
            </a:r>
            <a:r>
              <a:rPr lang="it-IT" sz="2000" dirty="0" err="1"/>
              <a:t>…la</a:t>
            </a:r>
            <a:r>
              <a:rPr lang="it-IT" sz="2000" dirty="0"/>
              <a:t> denuncia: prima e dopo. Come mi vedo e come mi vedono gli altri;</a:t>
            </a:r>
          </a:p>
          <a:p>
            <a:pPr marL="609600" indent="-609600">
              <a:lnSpc>
                <a:spcPct val="80000"/>
              </a:lnSpc>
            </a:pPr>
            <a:r>
              <a:rPr lang="it-IT" sz="2000" dirty="0"/>
              <a:t>Io e </a:t>
            </a:r>
            <a:r>
              <a:rPr lang="it-IT" sz="2000" dirty="0" err="1"/>
              <a:t>…la</a:t>
            </a:r>
            <a:r>
              <a:rPr lang="it-IT" sz="2000" dirty="0"/>
              <a:t>  denuncia: episodio solitario o punta di un iceberg;</a:t>
            </a:r>
          </a:p>
          <a:p>
            <a:pPr marL="609600" indent="-609600">
              <a:lnSpc>
                <a:spcPct val="80000"/>
              </a:lnSpc>
            </a:pPr>
            <a:r>
              <a:rPr lang="it-IT" sz="2000" dirty="0"/>
              <a:t>Io ….. .. e  le sostanze: mi stupisco perché … Lo fanno tutti, la noia, la scelta</a:t>
            </a:r>
          </a:p>
          <a:p>
            <a:pPr marL="609600" indent="-609600">
              <a:lnSpc>
                <a:spcPct val="80000"/>
              </a:lnSpc>
            </a:pPr>
            <a:r>
              <a:rPr lang="it-IT" sz="2000" dirty="0"/>
              <a:t>Io e </a:t>
            </a:r>
            <a:r>
              <a:rPr lang="it-IT" sz="2000" dirty="0" err="1"/>
              <a:t>…le</a:t>
            </a:r>
            <a:r>
              <a:rPr lang="it-IT" sz="2000" dirty="0"/>
              <a:t> regole, gli impegni e le responsabilità</a:t>
            </a:r>
          </a:p>
          <a:p>
            <a:pPr marL="609600" indent="-609600">
              <a:lnSpc>
                <a:spcPct val="80000"/>
              </a:lnSpc>
            </a:pPr>
            <a:r>
              <a:rPr lang="it-IT" sz="2000" dirty="0"/>
              <a:t>Io e  </a:t>
            </a:r>
            <a:r>
              <a:rPr lang="it-IT" sz="2000" dirty="0" err="1"/>
              <a:t>…Il</a:t>
            </a:r>
            <a:r>
              <a:rPr lang="it-IT" sz="2000" dirty="0"/>
              <a:t> percorso di Messa alla Prova;</a:t>
            </a:r>
          </a:p>
          <a:p>
            <a:pPr marL="609600" indent="-609600">
              <a:lnSpc>
                <a:spcPct val="80000"/>
              </a:lnSpc>
            </a:pPr>
            <a:r>
              <a:rPr lang="it-IT" sz="2000" dirty="0"/>
              <a:t>Io e … me stesso: ovvero, cosa penso di me e di quello che faccio;</a:t>
            </a:r>
          </a:p>
          <a:p>
            <a:pPr marL="609600" indent="-609600">
              <a:lnSpc>
                <a:spcPct val="80000"/>
              </a:lnSpc>
            </a:pPr>
            <a:r>
              <a:rPr lang="it-IT" sz="2000" dirty="0"/>
              <a:t>Io e </a:t>
            </a:r>
            <a:r>
              <a:rPr lang="it-IT" sz="2000" dirty="0" err="1"/>
              <a:t>…gli</a:t>
            </a:r>
            <a:r>
              <a:rPr lang="it-IT" sz="2000" dirty="0"/>
              <a:t> Altri: azione libera o condizionamento ovvero autonomia o dipendenza;</a:t>
            </a:r>
          </a:p>
          <a:p>
            <a:pPr marL="609600" indent="-609600">
              <a:lnSpc>
                <a:spcPct val="80000"/>
              </a:lnSpc>
            </a:pPr>
            <a:r>
              <a:rPr lang="it-IT" sz="2000" dirty="0"/>
              <a:t>Io e </a:t>
            </a:r>
            <a:r>
              <a:rPr lang="it-IT" sz="2000" dirty="0" err="1"/>
              <a:t>…i</a:t>
            </a:r>
            <a:r>
              <a:rPr lang="it-IT" sz="2000" dirty="0"/>
              <a:t> miei genitori. Come mi vedevano, come mi vedono, come li vedo;</a:t>
            </a:r>
          </a:p>
          <a:p>
            <a:pPr marL="609600" indent="-609600">
              <a:lnSpc>
                <a:spcPct val="80000"/>
              </a:lnSpc>
            </a:pPr>
            <a:r>
              <a:rPr lang="it-IT" sz="2000" dirty="0"/>
              <a:t>Io e </a:t>
            </a:r>
            <a:r>
              <a:rPr lang="it-IT" sz="2000" dirty="0" err="1"/>
              <a:t>…le</a:t>
            </a:r>
            <a:r>
              <a:rPr lang="it-IT" sz="2000" dirty="0"/>
              <a:t> mie riflessioni </a:t>
            </a:r>
          </a:p>
          <a:p>
            <a:pPr marL="609600" indent="-609600">
              <a:lnSpc>
                <a:spcPct val="80000"/>
              </a:lnSpc>
            </a:pPr>
            <a:endParaRPr lang="it-IT" sz="20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style>
          <a:lnRef idx="2">
            <a:schemeClr val="accent5"/>
          </a:lnRef>
          <a:fillRef idx="1">
            <a:schemeClr val="lt1"/>
          </a:fillRef>
          <a:effectRef idx="0">
            <a:schemeClr val="accent5"/>
          </a:effectRef>
          <a:fontRef idx="minor">
            <a:schemeClr val="dk1"/>
          </a:fontRef>
        </p:style>
        <p:txBody>
          <a:bodyPr/>
          <a:lstStyle/>
          <a:p>
            <a:r>
              <a:rPr lang="it-IT" sz="2800" dirty="0">
                <a:solidFill>
                  <a:srgbClr val="FF0000"/>
                </a:solidFill>
              </a:rPr>
              <a:t>Consultazione</a:t>
            </a:r>
          </a:p>
        </p:txBody>
      </p:sp>
      <p:sp>
        <p:nvSpPr>
          <p:cNvPr id="79875" name="Rectangle 3"/>
          <p:cNvSpPr>
            <a:spLocks noGrp="1" noChangeArrowheads="1"/>
          </p:cNvSpPr>
          <p:nvPr>
            <p:ph type="body" idx="1"/>
          </p:nvPr>
        </p:nvSpPr>
        <p:spPr/>
        <p:style>
          <a:lnRef idx="2">
            <a:schemeClr val="dk1"/>
          </a:lnRef>
          <a:fillRef idx="1">
            <a:schemeClr val="lt1"/>
          </a:fillRef>
          <a:effectRef idx="0">
            <a:schemeClr val="dk1"/>
          </a:effectRef>
          <a:fontRef idx="minor">
            <a:schemeClr val="dk1"/>
          </a:fontRef>
        </p:style>
        <p:txBody>
          <a:bodyPr/>
          <a:lstStyle/>
          <a:p>
            <a:r>
              <a:rPr lang="it-IT" sz="2400" dirty="0"/>
              <a:t>Rivolta a ragazzi minori di 14 anni denunciati dalla Procura Minorile per reati (non imputabili)</a:t>
            </a:r>
          </a:p>
          <a:p>
            <a:pPr>
              <a:buFontTx/>
              <a:buNone/>
            </a:pPr>
            <a:r>
              <a:rPr lang="it-IT" sz="2400" dirty="0"/>
              <a:t>    Fase 1: osservazione e colloquio con operatori diversi per comprendere la relazione tra tipi di reato e personalità e problemi del ragazzo.</a:t>
            </a:r>
          </a:p>
          <a:p>
            <a:r>
              <a:rPr lang="it-IT" sz="2400" dirty="0"/>
              <a:t>Cogliere il significato del gesto trasgressivo</a:t>
            </a:r>
          </a:p>
          <a:p>
            <a:r>
              <a:rPr lang="it-IT" sz="2400" dirty="0"/>
              <a:t>Cogliere il significato della denuncia e l’impatto sul soggetto e sulla famiglia</a:t>
            </a:r>
          </a:p>
          <a:p>
            <a:endParaRPr lang="it-IT"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p:style>
          <a:lnRef idx="2">
            <a:schemeClr val="accent3"/>
          </a:lnRef>
          <a:fillRef idx="1">
            <a:schemeClr val="lt1"/>
          </a:fillRef>
          <a:effectRef idx="0">
            <a:schemeClr val="accent3"/>
          </a:effectRef>
          <a:fontRef idx="minor">
            <a:schemeClr val="dk1"/>
          </a:fontRef>
        </p:style>
        <p:txBody>
          <a:bodyPr/>
          <a:lstStyle/>
          <a:p>
            <a:r>
              <a:rPr lang="it-IT" sz="2800" dirty="0">
                <a:solidFill>
                  <a:srgbClr val="FF0000"/>
                </a:solidFill>
              </a:rPr>
              <a:t>Consultazione</a:t>
            </a:r>
          </a:p>
        </p:txBody>
      </p:sp>
      <p:sp>
        <p:nvSpPr>
          <p:cNvPr id="80899" name="Rectangle 3"/>
          <p:cNvSpPr>
            <a:spLocks noGrp="1" noChangeArrowheads="1"/>
          </p:cNvSpPr>
          <p:nvPr>
            <p:ph type="body" idx="1"/>
          </p:nvPr>
        </p:nvSpPr>
        <p:spPr/>
        <p:style>
          <a:lnRef idx="2">
            <a:schemeClr val="accent4"/>
          </a:lnRef>
          <a:fillRef idx="1">
            <a:schemeClr val="lt1"/>
          </a:fillRef>
          <a:effectRef idx="0">
            <a:schemeClr val="accent4"/>
          </a:effectRef>
          <a:fontRef idx="minor">
            <a:schemeClr val="dk1"/>
          </a:fontRef>
        </p:style>
        <p:txBody>
          <a:bodyPr/>
          <a:lstStyle/>
          <a:p>
            <a:pPr>
              <a:buFontTx/>
              <a:buNone/>
            </a:pPr>
            <a:r>
              <a:rPr lang="it-IT" sz="2400" dirty="0"/>
              <a:t>   Fase 2</a:t>
            </a:r>
          </a:p>
          <a:p>
            <a:pPr>
              <a:buFontTx/>
              <a:buNone/>
            </a:pPr>
            <a:r>
              <a:rPr lang="it-IT" sz="2400" dirty="0"/>
              <a:t>         Consultazione famiglia – scuola – gruppo</a:t>
            </a:r>
          </a:p>
          <a:p>
            <a:pPr lvl="1">
              <a:buFontTx/>
              <a:buNone/>
            </a:pPr>
            <a:r>
              <a:rPr lang="it-IT" sz="2000" dirty="0"/>
              <a:t>    - Famiglie problematiche, contesto familiare patologico,</a:t>
            </a:r>
          </a:p>
          <a:p>
            <a:pPr lvl="1">
              <a:buFontTx/>
              <a:buNone/>
            </a:pPr>
            <a:r>
              <a:rPr lang="it-IT" sz="2000" dirty="0"/>
              <a:t>      carenze    nelle relazioni affettive, elementi contingenti.</a:t>
            </a:r>
          </a:p>
          <a:p>
            <a:pPr lvl="1">
              <a:buFontTx/>
              <a:buNone/>
            </a:pPr>
            <a:r>
              <a:rPr lang="it-IT" sz="2000" dirty="0"/>
              <a:t>    - Fallimento scolastico, difficoltà di apprendimento, scuola come cassa di risonanza del disagio.</a:t>
            </a:r>
          </a:p>
          <a:p>
            <a:pPr lvl="1">
              <a:buFontTx/>
              <a:buNone/>
            </a:pPr>
            <a:r>
              <a:rPr lang="it-IT" sz="2000" dirty="0"/>
              <a:t>   - Gruppo come contenitore dei problemi dei singoli e spazio in cui prendono forma collettivamente gli atti trasgressivi.</a:t>
            </a:r>
          </a:p>
          <a:p>
            <a:pPr lvl="1">
              <a:buFontTx/>
              <a:buNone/>
            </a:pPr>
            <a:r>
              <a:rPr lang="it-IT" sz="2000" dirty="0"/>
              <a:t>Tenere conto delle storie singole, evitare etichette, enfasi mediatica, stigmatizzazione, dare risposte di contenimento e di rielaborazione, evitare atteggiamenti esclusivamente repressivi o punitivi. </a:t>
            </a:r>
          </a:p>
          <a:p>
            <a:pPr lvl="1">
              <a:buFontTx/>
              <a:buNone/>
            </a:pPr>
            <a:endParaRPr lang="it-IT" sz="2000" dirty="0"/>
          </a:p>
          <a:p>
            <a:endParaRPr lang="it-IT" sz="2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style>
          <a:lnRef idx="2">
            <a:schemeClr val="accent6"/>
          </a:lnRef>
          <a:fillRef idx="1">
            <a:schemeClr val="lt1"/>
          </a:fillRef>
          <a:effectRef idx="0">
            <a:schemeClr val="accent6"/>
          </a:effectRef>
          <a:fontRef idx="minor">
            <a:schemeClr val="dk1"/>
          </a:fontRef>
        </p:style>
        <p:txBody>
          <a:bodyPr/>
          <a:lstStyle/>
          <a:p>
            <a:r>
              <a:rPr lang="it-IT" sz="2800" dirty="0">
                <a:solidFill>
                  <a:srgbClr val="FF0000"/>
                </a:solidFill>
              </a:rPr>
              <a:t>Consultazione</a:t>
            </a:r>
          </a:p>
        </p:txBody>
      </p:sp>
      <p:sp>
        <p:nvSpPr>
          <p:cNvPr id="81923" name="Rectangle 3"/>
          <p:cNvSpPr>
            <a:spLocks noGrp="1" noChangeArrowheads="1"/>
          </p:cNvSpPr>
          <p:nvPr>
            <p:ph type="body" idx="1"/>
          </p:nvPr>
        </p:nvSpPr>
        <p:spPr/>
        <p:style>
          <a:lnRef idx="2">
            <a:schemeClr val="accent2"/>
          </a:lnRef>
          <a:fillRef idx="1">
            <a:schemeClr val="lt1"/>
          </a:fillRef>
          <a:effectRef idx="0">
            <a:schemeClr val="accent2"/>
          </a:effectRef>
          <a:fontRef idx="minor">
            <a:schemeClr val="dk1"/>
          </a:fontRef>
        </p:style>
        <p:txBody>
          <a:bodyPr/>
          <a:lstStyle/>
          <a:p>
            <a:pPr>
              <a:buFontTx/>
              <a:buNone/>
            </a:pPr>
            <a:r>
              <a:rPr lang="it-IT" dirty="0"/>
              <a:t>   </a:t>
            </a:r>
            <a:r>
              <a:rPr lang="it-IT" sz="2400" dirty="0"/>
              <a:t>Risposte possibili</a:t>
            </a:r>
          </a:p>
          <a:p>
            <a:r>
              <a:rPr lang="it-IT" sz="2400" dirty="0"/>
              <a:t>Comprensione del senso del reato</a:t>
            </a:r>
          </a:p>
          <a:p>
            <a:r>
              <a:rPr lang="it-IT" sz="2400" dirty="0"/>
              <a:t>Restituzione e riflessione sui cambiamenti età evolutiva, crisi, risorse evolutive potenziale di cambiamento</a:t>
            </a:r>
          </a:p>
          <a:p>
            <a:r>
              <a:rPr lang="it-IT" sz="2400" dirty="0"/>
              <a:t>Risposte di contenimento e sanzione</a:t>
            </a:r>
          </a:p>
          <a:p>
            <a:r>
              <a:rPr lang="it-IT" sz="2400" dirty="0"/>
              <a:t>Decodifica della richiesta di aiuto implicita</a:t>
            </a:r>
          </a:p>
          <a:p>
            <a:r>
              <a:rPr lang="it-IT" sz="2400" dirty="0"/>
              <a:t>Responsabilizzazione personale</a:t>
            </a:r>
          </a:p>
          <a:p>
            <a:endParaRPr lang="it-IT" sz="24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929</Words>
  <PresentationFormat>Presentazione su schermo (4:3)</PresentationFormat>
  <Paragraphs>75</Paragraphs>
  <Slides>11</Slides>
  <Notes>0</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Tema di Office</vt:lpstr>
      <vt:lpstr>Università degli Studi di Macerata Facoltà di Scienze della formazione</vt:lpstr>
      <vt:lpstr>Ambito penale: processi di messa alla prova</vt:lpstr>
      <vt:lpstr>Ambito penale: processi di messa alla prova</vt:lpstr>
      <vt:lpstr>Ambito penale: processi di messa alla prova </vt:lpstr>
      <vt:lpstr>Ambito penale: processi di messa alla prova</vt:lpstr>
      <vt:lpstr>Ambito penale: processi di messa alla prova</vt:lpstr>
      <vt:lpstr>Ambito penale: processi di messa alla prova</vt:lpstr>
      <vt:lpstr>Ambito penale: processi di messa alla prova</vt:lpstr>
      <vt:lpstr>Consultazione</vt:lpstr>
      <vt:lpstr>Consultazione</vt:lpstr>
      <vt:lpstr>Consultazione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Università degli Studi di Macerata Facoltà di Scienze della formazione</dc:title>
  <dc:creator>Angela</dc:creator>
  <cp:lastModifiedBy>Angela</cp:lastModifiedBy>
  <cp:revision>1</cp:revision>
  <dcterms:created xsi:type="dcterms:W3CDTF">2011-05-05T13:09:14Z</dcterms:created>
  <dcterms:modified xsi:type="dcterms:W3CDTF">2011-05-05T13:14:47Z</dcterms:modified>
</cp:coreProperties>
</file>