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</p:sldIdLst>
  <p:sldSz cx="9144000" cy="6858000" type="screen4x3"/>
  <p:notesSz cx="6858000" cy="9144000"/>
  <p:defaultTextStyle>
    <a:defPPr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57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smtClean="0"/>
              <a:t>Fare clic per modificare lo stile del sottotitolo dello schema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6055F8-1D02-4417-9241-55C834FD9970}" type="datetimeFigureOut">
              <a:rPr lang="it-IT" smtClean="0"/>
              <a:pPr/>
              <a:t>12/05/2011</a:t>
            </a:fld>
            <a:endParaRPr lang="it-IT" dirty="0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07B441-5312-499D-93C3-6E37886527FA}" type="slidenum">
              <a:rPr lang="it-IT" smtClean="0"/>
              <a:pPr/>
              <a:t>‹N›</a:t>
            </a:fld>
            <a:endParaRPr lang="it-IT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6055F8-1D02-4417-9241-55C834FD9970}" type="datetimeFigureOut">
              <a:rPr lang="it-IT" smtClean="0"/>
              <a:pPr/>
              <a:t>12/05/2011</a:t>
            </a:fld>
            <a:endParaRPr lang="it-IT" dirty="0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07B441-5312-499D-93C3-6E37886527FA}" type="slidenum">
              <a:rPr lang="it-IT" smtClean="0"/>
              <a:pPr/>
              <a:t>‹N›</a:t>
            </a:fld>
            <a:endParaRPr lang="it-IT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6055F8-1D02-4417-9241-55C834FD9970}" type="datetimeFigureOut">
              <a:rPr lang="it-IT" smtClean="0"/>
              <a:pPr/>
              <a:t>12/05/2011</a:t>
            </a:fld>
            <a:endParaRPr lang="it-IT" dirty="0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07B441-5312-499D-93C3-6E37886527FA}" type="slidenum">
              <a:rPr lang="it-IT" smtClean="0"/>
              <a:pPr/>
              <a:t>‹N›</a:t>
            </a:fld>
            <a:endParaRPr lang="it-IT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6055F8-1D02-4417-9241-55C834FD9970}" type="datetimeFigureOut">
              <a:rPr lang="it-IT" smtClean="0"/>
              <a:pPr/>
              <a:t>12/05/2011</a:t>
            </a:fld>
            <a:endParaRPr lang="it-IT" dirty="0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07B441-5312-499D-93C3-6E37886527FA}" type="slidenum">
              <a:rPr lang="it-IT" smtClean="0"/>
              <a:pPr/>
              <a:t>‹N›</a:t>
            </a:fld>
            <a:endParaRPr lang="it-IT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tes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6" name="Segnaposto contenut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7" name="Segnaposto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6055F8-1D02-4417-9241-55C834FD9970}" type="datetimeFigureOut">
              <a:rPr lang="it-IT" smtClean="0"/>
              <a:pPr/>
              <a:t>12/05/2011</a:t>
            </a:fld>
            <a:endParaRPr lang="it-IT" dirty="0"/>
          </a:p>
        </p:txBody>
      </p:sp>
      <p:sp>
        <p:nvSpPr>
          <p:cNvPr id="8" name="Segnaposto piè di pa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9" name="Segnaposto numero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07B441-5312-499D-93C3-6E37886527FA}" type="slidenum">
              <a:rPr lang="it-IT" smtClean="0"/>
              <a:pPr/>
              <a:t>‹N›</a:t>
            </a:fld>
            <a:endParaRPr lang="it-IT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6055F8-1D02-4417-9241-55C834FD9970}" type="datetimeFigureOut">
              <a:rPr lang="it-IT" smtClean="0"/>
              <a:pPr/>
              <a:t>12/05/2011</a:t>
            </a:fld>
            <a:endParaRPr lang="it-IT" dirty="0"/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07B441-5312-499D-93C3-6E37886527FA}" type="slidenum">
              <a:rPr lang="it-IT" smtClean="0"/>
              <a:pPr/>
              <a:t>‹N›</a:t>
            </a:fld>
            <a:endParaRPr lang="it-IT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6055F8-1D02-4417-9241-55C834FD9970}" type="datetimeFigureOut">
              <a:rPr lang="it-IT" smtClean="0"/>
              <a:pPr/>
              <a:t>12/05/2011</a:t>
            </a:fld>
            <a:endParaRPr lang="it-IT" dirty="0"/>
          </a:p>
        </p:txBody>
      </p:sp>
      <p:sp>
        <p:nvSpPr>
          <p:cNvPr id="3" name="Segnaposto piè di pa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07B441-5312-499D-93C3-6E37886527FA}" type="slidenum">
              <a:rPr lang="it-IT" smtClean="0"/>
              <a:pPr/>
              <a:t>‹N›</a:t>
            </a:fld>
            <a:endParaRPr lang="it-IT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6055F8-1D02-4417-9241-55C834FD9970}" type="datetimeFigureOut">
              <a:rPr lang="it-IT" smtClean="0"/>
              <a:pPr/>
              <a:t>12/05/2011</a:t>
            </a:fld>
            <a:endParaRPr lang="it-IT" dirty="0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07B441-5312-499D-93C3-6E37886527FA}" type="slidenum">
              <a:rPr lang="it-IT" smtClean="0"/>
              <a:pPr/>
              <a:t>‹N›</a:t>
            </a:fld>
            <a:endParaRPr lang="it-IT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immagin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t-IT" dirty="0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6055F8-1D02-4417-9241-55C834FD9970}" type="datetimeFigureOut">
              <a:rPr lang="it-IT" smtClean="0"/>
              <a:pPr/>
              <a:t>12/05/2011</a:t>
            </a:fld>
            <a:endParaRPr lang="it-IT" dirty="0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07B441-5312-499D-93C3-6E37886527FA}" type="slidenum">
              <a:rPr lang="it-IT" smtClean="0"/>
              <a:pPr/>
              <a:t>‹N›</a:t>
            </a:fld>
            <a:endParaRPr lang="it-IT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6055F8-1D02-4417-9241-55C834FD9970}" type="datetimeFigureOut">
              <a:rPr lang="it-IT" smtClean="0"/>
              <a:pPr/>
              <a:t>12/05/2011</a:t>
            </a:fld>
            <a:endParaRPr lang="it-IT" dirty="0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07B441-5312-499D-93C3-6E37886527FA}" type="slidenum">
              <a:rPr lang="it-IT" smtClean="0"/>
              <a:pPr/>
              <a:t>‹N›</a:t>
            </a:fld>
            <a:endParaRPr lang="it-IT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6055F8-1D02-4417-9241-55C834FD9970}" type="datetimeFigureOut">
              <a:rPr lang="it-IT" smtClean="0"/>
              <a:pPr/>
              <a:t>12/05/2011</a:t>
            </a:fld>
            <a:endParaRPr lang="it-IT" dirty="0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07B441-5312-499D-93C3-6E37886527FA}" type="slidenum">
              <a:rPr lang="it-IT" smtClean="0"/>
              <a:pPr/>
              <a:t>‹N›</a:t>
            </a:fld>
            <a:endParaRPr lang="it-IT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ito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B6055F8-1D02-4417-9241-55C834FD9970}" type="datetimeFigureOut">
              <a:rPr lang="it-IT" smtClean="0"/>
              <a:pPr/>
              <a:t>12/05/2011</a:t>
            </a:fld>
            <a:endParaRPr lang="it-IT" dirty="0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t-IT" dirty="0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007B441-5312-499D-93C3-6E37886527FA}" type="slidenum">
              <a:rPr lang="it-IT" smtClean="0"/>
              <a:pPr/>
              <a:t>‹N›</a:t>
            </a:fld>
            <a:endParaRPr lang="it-IT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/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it-IT" sz="2400" b="1" cap="all" dirty="0" smtClean="0">
                <a:latin typeface="Arial" pitchFamily="34" charset="0"/>
                <a:ea typeface="Batang" pitchFamily="18" charset="-127"/>
                <a:cs typeface="Arial" pitchFamily="34" charset="0"/>
              </a:rPr>
              <a:t>Università degli Studi di Macerata</a:t>
            </a:r>
            <a:r>
              <a:rPr lang="it-IT" sz="2400" cap="all" dirty="0" smtClean="0">
                <a:latin typeface="Arial" pitchFamily="34" charset="0"/>
                <a:ea typeface="Batang" pitchFamily="18" charset="-127"/>
                <a:cs typeface="Arial" pitchFamily="34" charset="0"/>
              </a:rPr>
              <a:t/>
            </a:r>
            <a:br>
              <a:rPr lang="it-IT" sz="2400" cap="all" dirty="0" smtClean="0">
                <a:latin typeface="Arial" pitchFamily="34" charset="0"/>
                <a:ea typeface="Batang" pitchFamily="18" charset="-127"/>
                <a:cs typeface="Arial" pitchFamily="34" charset="0"/>
              </a:rPr>
            </a:br>
            <a:r>
              <a:rPr lang="it-IT" sz="2400" cap="all" dirty="0" smtClean="0">
                <a:latin typeface="Arial" pitchFamily="34" charset="0"/>
                <a:ea typeface="Batang" pitchFamily="18" charset="-127"/>
                <a:cs typeface="Arial" pitchFamily="34" charset="0"/>
              </a:rPr>
              <a:t>Facoltà di Scienze della formazione</a:t>
            </a:r>
            <a:endParaRPr lang="it-IT" sz="2400" dirty="0">
              <a:latin typeface="Arial" pitchFamily="34" charset="0"/>
              <a:ea typeface="Batang" pitchFamily="18" charset="-127"/>
              <a:cs typeface="Arial" pitchFamily="34" charset="0"/>
            </a:endParaRPr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/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>
            <a:normAutofit fontScale="70000" lnSpcReduction="20000"/>
          </a:bodyPr>
          <a:lstStyle/>
          <a:p>
            <a:pPr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endParaRPr lang="it-IT" b="1" dirty="0" smtClean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  <a:p>
            <a:pPr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it-IT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PEDAGOGIA DELLA DEVIANZA E DELLA MARGINALITA’  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it-IT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II  SEMESTRE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it-IT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Dott.ssa   Angela Fiorillo</a:t>
            </a:r>
            <a:endParaRPr lang="it-IT" dirty="0" smtClean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  <a:p>
            <a:pPr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endParaRPr lang="it-IT" dirty="0"/>
          </a:p>
        </p:txBody>
      </p:sp>
      <p:pic>
        <p:nvPicPr>
          <p:cNvPr id="2052" name="Immagine 3"/>
          <p:cNvPicPr>
            <a:picLocks noChangeAspect="1" noChangeArrowheads="1"/>
          </p:cNvPicPr>
          <p:nvPr/>
        </p:nvPicPr>
        <p:blipFill>
          <a:blip r:embed="rId2"/>
          <a:srcRect t="3404" r="71335"/>
          <a:stretch>
            <a:fillRect/>
          </a:stretch>
        </p:blipFill>
        <p:spPr bwMode="auto">
          <a:xfrm>
            <a:off x="4143375" y="1000125"/>
            <a:ext cx="717550" cy="738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it-IT" sz="2800" dirty="0" smtClean="0">
                <a:solidFill>
                  <a:srgbClr val="FF0000"/>
                </a:solidFill>
              </a:rPr>
              <a:t>PEDAGOGIA PENITENZIARIA</a:t>
            </a:r>
            <a:endParaRPr lang="it-IT" sz="2800" dirty="0">
              <a:solidFill>
                <a:srgbClr val="FF0000"/>
              </a:solidFill>
            </a:endParaRP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ctr">
              <a:buNone/>
            </a:pPr>
            <a:r>
              <a:rPr lang="it-IT" sz="2400" dirty="0" smtClean="0">
                <a:solidFill>
                  <a:srgbClr val="002060"/>
                </a:solidFill>
              </a:rPr>
              <a:t>SOMMARIO</a:t>
            </a:r>
          </a:p>
          <a:p>
            <a:pPr>
              <a:buNone/>
            </a:pPr>
            <a:r>
              <a:rPr lang="it-IT" sz="2400" dirty="0" smtClean="0"/>
              <a:t>Cenni storici</a:t>
            </a:r>
          </a:p>
          <a:p>
            <a:pPr>
              <a:buNone/>
            </a:pPr>
            <a:r>
              <a:rPr lang="it-IT" sz="2400" dirty="0" smtClean="0"/>
              <a:t> La legge di riforma dell’ordinamento penitenziario</a:t>
            </a:r>
          </a:p>
          <a:p>
            <a:pPr>
              <a:buNone/>
            </a:pPr>
            <a:r>
              <a:rPr lang="it-IT" sz="2400" dirty="0" smtClean="0"/>
              <a:t>Principi di pedagogia penitenziaria</a:t>
            </a:r>
          </a:p>
          <a:p>
            <a:pPr>
              <a:buNone/>
            </a:pPr>
            <a:r>
              <a:rPr lang="it-IT" sz="2400" dirty="0" smtClean="0"/>
              <a:t>Metodi di intervento</a:t>
            </a:r>
          </a:p>
          <a:p>
            <a:pPr>
              <a:buNone/>
            </a:pPr>
            <a:r>
              <a:rPr lang="it-IT" sz="2400" dirty="0" smtClean="0"/>
              <a:t>Trattamenti</a:t>
            </a:r>
          </a:p>
          <a:p>
            <a:pPr>
              <a:buNone/>
            </a:pPr>
            <a:r>
              <a:rPr lang="it-IT" sz="2400" dirty="0" smtClean="0"/>
              <a:t>Nuovi interventi riabilitativi</a:t>
            </a:r>
          </a:p>
          <a:p>
            <a:pPr>
              <a:buNone/>
            </a:pPr>
            <a:endParaRPr lang="it-IT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it-IT" sz="2800" dirty="0" smtClean="0">
                <a:solidFill>
                  <a:srgbClr val="FF0000"/>
                </a:solidFill>
              </a:rPr>
              <a:t>PEDAGOGIA PENITENZIARIA</a:t>
            </a:r>
            <a:endParaRPr lang="it-IT" sz="2800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757758"/>
          </a:xfr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>
            <a:normAutofit fontScale="92500" lnSpcReduction="10000"/>
          </a:bodyPr>
          <a:lstStyle/>
          <a:p>
            <a:pPr algn="ctr">
              <a:buNone/>
            </a:pPr>
            <a:r>
              <a:rPr lang="it-IT" sz="2400" dirty="0" smtClean="0">
                <a:solidFill>
                  <a:srgbClr val="002060"/>
                </a:solidFill>
              </a:rPr>
              <a:t>Cenni storici</a:t>
            </a:r>
          </a:p>
          <a:p>
            <a:pPr>
              <a:buNone/>
            </a:pPr>
            <a:r>
              <a:rPr lang="it-IT" sz="2400" dirty="0" smtClean="0">
                <a:solidFill>
                  <a:schemeClr val="tx1"/>
                </a:solidFill>
              </a:rPr>
              <a:t>Nell’800/prima metà del 900:</a:t>
            </a:r>
          </a:p>
          <a:p>
            <a:pPr>
              <a:buFont typeface="Wingdings" pitchFamily="2" charset="2"/>
              <a:buChar char="v"/>
            </a:pPr>
            <a:r>
              <a:rPr lang="it-IT" sz="2400" dirty="0" smtClean="0">
                <a:solidFill>
                  <a:schemeClr val="tx1"/>
                </a:solidFill>
              </a:rPr>
              <a:t>Pena come castigo, espiazione</a:t>
            </a:r>
          </a:p>
          <a:p>
            <a:pPr>
              <a:buFont typeface="Wingdings" pitchFamily="2" charset="2"/>
              <a:buChar char="v"/>
            </a:pPr>
            <a:r>
              <a:rPr lang="it-IT" sz="2400" dirty="0" smtClean="0">
                <a:solidFill>
                  <a:schemeClr val="tx1"/>
                </a:solidFill>
              </a:rPr>
              <a:t>Carcere come costrizione, contenimento</a:t>
            </a:r>
          </a:p>
          <a:p>
            <a:pPr>
              <a:buNone/>
            </a:pPr>
            <a:endParaRPr lang="it-IT" sz="2400" dirty="0" smtClean="0">
              <a:solidFill>
                <a:schemeClr val="tx1"/>
              </a:solidFill>
            </a:endParaRPr>
          </a:p>
          <a:p>
            <a:pPr algn="ctr">
              <a:buNone/>
            </a:pPr>
            <a:r>
              <a:rPr lang="it-IT" sz="2400" dirty="0" smtClean="0">
                <a:solidFill>
                  <a:srgbClr val="002060"/>
                </a:solidFill>
              </a:rPr>
              <a:t>Contributo della scuola classica di fine 800 (Cesare Beccaria “Dei delitti e delle pene”)</a:t>
            </a:r>
          </a:p>
          <a:p>
            <a:pPr>
              <a:buFont typeface="Wingdings" pitchFamily="2" charset="2"/>
              <a:buChar char="Ø"/>
            </a:pPr>
            <a:r>
              <a:rPr lang="it-IT" sz="2400" dirty="0" smtClean="0">
                <a:solidFill>
                  <a:schemeClr val="tx1"/>
                </a:solidFill>
              </a:rPr>
              <a:t>Universalità e chiarezza della pena</a:t>
            </a:r>
          </a:p>
          <a:p>
            <a:pPr>
              <a:buFont typeface="Wingdings" pitchFamily="2" charset="2"/>
              <a:buChar char="Ø"/>
            </a:pPr>
            <a:r>
              <a:rPr lang="it-IT" sz="2400" dirty="0" smtClean="0">
                <a:solidFill>
                  <a:schemeClr val="tx1"/>
                </a:solidFill>
              </a:rPr>
              <a:t>Abolizione della condanna a morte</a:t>
            </a:r>
          </a:p>
          <a:p>
            <a:pPr>
              <a:buFont typeface="Wingdings" pitchFamily="2" charset="2"/>
              <a:buChar char="Ø"/>
            </a:pPr>
            <a:r>
              <a:rPr lang="it-IT" sz="2400" dirty="0" smtClean="0">
                <a:solidFill>
                  <a:schemeClr val="tx1"/>
                </a:solidFill>
              </a:rPr>
              <a:t>Correlazione tra entità della pena e gravità del reato connesso</a:t>
            </a:r>
          </a:p>
          <a:p>
            <a:pPr>
              <a:buFont typeface="Wingdings" pitchFamily="2" charset="2"/>
              <a:buChar char="Ø"/>
            </a:pPr>
            <a:r>
              <a:rPr lang="it-IT" sz="2400" dirty="0" smtClean="0">
                <a:solidFill>
                  <a:schemeClr val="tx1"/>
                </a:solidFill>
              </a:rPr>
              <a:t>Libero arbitrio dell’uomo</a:t>
            </a:r>
          </a:p>
          <a:p>
            <a:pPr>
              <a:buFont typeface="Wingdings" pitchFamily="2" charset="2"/>
              <a:buChar char="Ø"/>
            </a:pPr>
            <a:r>
              <a:rPr lang="it-IT" sz="2400" dirty="0" smtClean="0">
                <a:solidFill>
                  <a:schemeClr val="tx1"/>
                </a:solidFill>
              </a:rPr>
              <a:t>Studio dei fatti oggettivi</a:t>
            </a:r>
          </a:p>
          <a:p>
            <a:pPr>
              <a:buNone/>
            </a:pPr>
            <a:endParaRPr lang="it-IT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it-IT" sz="2800" dirty="0" smtClean="0">
                <a:solidFill>
                  <a:srgbClr val="FF0000"/>
                </a:solidFill>
              </a:rPr>
              <a:t>PEDAGOGIA PENITENZIARIA</a:t>
            </a:r>
            <a:endParaRPr lang="it-IT" sz="2800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ctr">
              <a:buNone/>
            </a:pPr>
            <a:r>
              <a:rPr lang="it-IT" sz="2400" dirty="0" smtClean="0">
                <a:solidFill>
                  <a:srgbClr val="002060"/>
                </a:solidFill>
              </a:rPr>
              <a:t>Pensiero penalistico classico espresso da Carrara:</a:t>
            </a:r>
          </a:p>
          <a:p>
            <a:r>
              <a:rPr lang="it-IT" sz="2400" dirty="0" smtClean="0"/>
              <a:t>Reato come ente giuridico,astratto</a:t>
            </a:r>
          </a:p>
          <a:p>
            <a:r>
              <a:rPr lang="it-IT" sz="2400" dirty="0" smtClean="0"/>
              <a:t>Reato estinguibile solo attraverso la pena</a:t>
            </a:r>
          </a:p>
          <a:p>
            <a:r>
              <a:rPr lang="it-IT" sz="2400" dirty="0" smtClean="0"/>
              <a:t>Certezza  e uguaglianza della pena</a:t>
            </a:r>
          </a:p>
          <a:p>
            <a:r>
              <a:rPr lang="it-IT" sz="2400" dirty="0" smtClean="0"/>
              <a:t>Cenno alla valenza educativa della pena</a:t>
            </a:r>
          </a:p>
          <a:p>
            <a:pPr>
              <a:buNone/>
            </a:pPr>
            <a:endParaRPr lang="it-IT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it-IT" sz="2800" dirty="0" smtClean="0">
                <a:solidFill>
                  <a:srgbClr val="FF0000"/>
                </a:solidFill>
              </a:rPr>
              <a:t>PEDAGOGIA PENITENZIARIA</a:t>
            </a:r>
            <a:endParaRPr lang="it-IT" sz="2800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ctr">
              <a:buNone/>
            </a:pPr>
            <a:r>
              <a:rPr lang="it-IT" sz="2400" dirty="0" smtClean="0">
                <a:solidFill>
                  <a:srgbClr val="002060"/>
                </a:solidFill>
              </a:rPr>
              <a:t>Contributo della scuola positivista di metà 800 (Cesare Lombroso “L’uomo delinquente”)</a:t>
            </a:r>
          </a:p>
          <a:p>
            <a:pPr>
              <a:buNone/>
            </a:pPr>
            <a:r>
              <a:rPr lang="it-IT" sz="2400" dirty="0" smtClean="0"/>
              <a:t>- Predisposizione genetica all’azione antisociale</a:t>
            </a:r>
          </a:p>
          <a:p>
            <a:pPr>
              <a:buNone/>
            </a:pPr>
            <a:r>
              <a:rPr lang="it-IT" sz="2400" dirty="0" smtClean="0"/>
              <a:t>- Atavismo o arresto dello sviluppo fisico-psichico a un livello primitivo</a:t>
            </a:r>
          </a:p>
          <a:p>
            <a:pPr>
              <a:buFontTx/>
              <a:buChar char="-"/>
            </a:pPr>
            <a:r>
              <a:rPr lang="it-IT" sz="2400" dirty="0" smtClean="0"/>
              <a:t>Influenza dell’ambiente sociale nel determinare l’azione criminale solo per i delinquenti occasionali</a:t>
            </a:r>
          </a:p>
          <a:p>
            <a:pPr>
              <a:buFontTx/>
              <a:buChar char="-"/>
            </a:pPr>
            <a:r>
              <a:rPr lang="it-IT" sz="2400" dirty="0" smtClean="0"/>
              <a:t>Uomo condizionato e non libero</a:t>
            </a:r>
          </a:p>
          <a:p>
            <a:pPr>
              <a:buFontTx/>
              <a:buChar char="-"/>
            </a:pPr>
            <a:r>
              <a:rPr lang="it-IT" sz="2400" dirty="0" smtClean="0"/>
              <a:t>Studio della personalità del reo e primi cenni al trattamento individualizzato</a:t>
            </a:r>
            <a:endParaRPr lang="it-IT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it-IT" sz="2800" dirty="0" smtClean="0">
                <a:solidFill>
                  <a:srgbClr val="FF0000"/>
                </a:solidFill>
              </a:rPr>
              <a:t>PEDAGOGIA PENITENZIARIA</a:t>
            </a:r>
            <a:endParaRPr lang="it-IT" sz="2800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ctr">
              <a:buNone/>
            </a:pPr>
            <a:r>
              <a:rPr lang="it-IT" sz="2400" dirty="0" smtClean="0">
                <a:solidFill>
                  <a:srgbClr val="002060"/>
                </a:solidFill>
              </a:rPr>
              <a:t>Metà </a:t>
            </a:r>
            <a:r>
              <a:rPr lang="it-IT" sz="2400" dirty="0" smtClean="0">
                <a:solidFill>
                  <a:srgbClr val="002060"/>
                </a:solidFill>
              </a:rPr>
              <a:t> </a:t>
            </a:r>
            <a:r>
              <a:rPr lang="it-IT" sz="2400" dirty="0" smtClean="0">
                <a:solidFill>
                  <a:srgbClr val="002060"/>
                </a:solidFill>
              </a:rPr>
              <a:t>del </a:t>
            </a:r>
            <a:r>
              <a:rPr lang="it-IT" sz="2400" dirty="0" smtClean="0">
                <a:solidFill>
                  <a:srgbClr val="002060"/>
                </a:solidFill>
              </a:rPr>
              <a:t>900</a:t>
            </a:r>
            <a:endParaRPr lang="it-IT" sz="2400" dirty="0" smtClean="0">
              <a:solidFill>
                <a:srgbClr val="002060"/>
              </a:solidFill>
            </a:endParaRPr>
          </a:p>
          <a:p>
            <a:pPr>
              <a:buNone/>
            </a:pPr>
            <a:r>
              <a:rPr lang="it-IT" sz="2400" dirty="0" smtClean="0"/>
              <a:t>Si affermano i principi di:</a:t>
            </a:r>
          </a:p>
          <a:p>
            <a:pPr>
              <a:buFont typeface="Courier New" pitchFamily="49" charset="0"/>
              <a:buChar char="o"/>
            </a:pPr>
            <a:r>
              <a:rPr lang="it-IT" sz="2400" dirty="0" smtClean="0"/>
              <a:t>Trattamento</a:t>
            </a:r>
          </a:p>
          <a:p>
            <a:pPr>
              <a:buFont typeface="Courier New" pitchFamily="49" charset="0"/>
              <a:buChar char="o"/>
            </a:pPr>
            <a:r>
              <a:rPr lang="it-IT" sz="2400" dirty="0" smtClean="0"/>
              <a:t>Recupero sociale</a:t>
            </a:r>
          </a:p>
          <a:p>
            <a:pPr>
              <a:buFont typeface="Courier New" pitchFamily="49" charset="0"/>
              <a:buChar char="o"/>
            </a:pPr>
            <a:r>
              <a:rPr lang="it-IT" sz="2400" dirty="0" smtClean="0"/>
              <a:t>Pedagogia della responsabilità</a:t>
            </a:r>
          </a:p>
          <a:p>
            <a:pPr>
              <a:buFont typeface="Courier New" pitchFamily="49" charset="0"/>
              <a:buChar char="o"/>
            </a:pPr>
            <a:r>
              <a:rPr lang="it-IT" sz="2400" dirty="0" smtClean="0"/>
              <a:t>Osservazione del detenuto</a:t>
            </a:r>
          </a:p>
          <a:p>
            <a:pPr>
              <a:buFont typeface="Courier New" pitchFamily="49" charset="0"/>
              <a:buChar char="o"/>
            </a:pPr>
            <a:r>
              <a:rPr lang="it-IT" sz="2400" dirty="0" smtClean="0"/>
              <a:t>Preparazione giuridica e criminologica del giudice penale</a:t>
            </a:r>
          </a:p>
          <a:p>
            <a:pPr>
              <a:buFont typeface="Courier New" pitchFamily="49" charset="0"/>
              <a:buChar char="o"/>
            </a:pPr>
            <a:r>
              <a:rPr lang="it-IT" sz="2400" dirty="0" smtClean="0"/>
              <a:t>Supporto di esperti</a:t>
            </a:r>
          </a:p>
          <a:p>
            <a:pPr>
              <a:buFont typeface="Courier New" pitchFamily="49" charset="0"/>
              <a:buChar char="o"/>
            </a:pPr>
            <a:endParaRPr lang="it-IT" sz="2400" dirty="0" smtClean="0"/>
          </a:p>
          <a:p>
            <a:pPr>
              <a:buFont typeface="Courier New" pitchFamily="49" charset="0"/>
              <a:buChar char="o"/>
            </a:pPr>
            <a:endParaRPr lang="it-IT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it-IT" sz="2800" dirty="0" smtClean="0">
                <a:solidFill>
                  <a:srgbClr val="FF0000"/>
                </a:solidFill>
              </a:rPr>
              <a:t>PEDAGOGIA PENITENZIARIA</a:t>
            </a:r>
            <a:endParaRPr lang="it-IT" sz="2800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ctr">
              <a:buNone/>
            </a:pPr>
            <a:r>
              <a:rPr lang="it-IT" sz="2400" dirty="0" smtClean="0">
                <a:solidFill>
                  <a:srgbClr val="002060"/>
                </a:solidFill>
              </a:rPr>
              <a:t>LEGGE DI RIFORMA DEL 1975</a:t>
            </a:r>
          </a:p>
          <a:p>
            <a:pPr algn="ctr">
              <a:buNone/>
            </a:pPr>
            <a:r>
              <a:rPr lang="it-IT" sz="2400" dirty="0" smtClean="0"/>
              <a:t>“Norme sull’ordinamento penitenziario e sulla esecuzione delle misure privative e limitative della libertà”</a:t>
            </a:r>
          </a:p>
          <a:p>
            <a:pPr>
              <a:buNone/>
            </a:pPr>
            <a:endParaRPr lang="it-IT" sz="2400" dirty="0" smtClean="0">
              <a:solidFill>
                <a:schemeClr val="tx1"/>
              </a:solidFill>
            </a:endParaRPr>
          </a:p>
          <a:p>
            <a:pPr>
              <a:buNone/>
            </a:pPr>
            <a:r>
              <a:rPr lang="it-IT" sz="2400" dirty="0" smtClean="0">
                <a:solidFill>
                  <a:schemeClr val="tx1"/>
                </a:solidFill>
              </a:rPr>
              <a:t>Origini culturali in:</a:t>
            </a:r>
          </a:p>
          <a:p>
            <a:pPr>
              <a:buFont typeface="Wingdings" pitchFamily="2" charset="2"/>
              <a:buChar char="§"/>
            </a:pPr>
            <a:r>
              <a:rPr lang="it-IT" sz="2400" dirty="0" smtClean="0">
                <a:solidFill>
                  <a:schemeClr val="tx1"/>
                </a:solidFill>
              </a:rPr>
              <a:t>Dichiarazione universale dei diritti dell’uomo, 1948</a:t>
            </a:r>
          </a:p>
          <a:p>
            <a:pPr>
              <a:buFont typeface="Wingdings" pitchFamily="2" charset="2"/>
              <a:buChar char="§"/>
            </a:pPr>
            <a:r>
              <a:rPr lang="it-IT" sz="2400" dirty="0" smtClean="0">
                <a:solidFill>
                  <a:schemeClr val="tx1"/>
                </a:solidFill>
              </a:rPr>
              <a:t>Regole minime delle Nazioni Unite  per il trattamento dei detenuti, 1955</a:t>
            </a:r>
          </a:p>
          <a:p>
            <a:pPr>
              <a:buFont typeface="Wingdings" pitchFamily="2" charset="2"/>
              <a:buChar char="§"/>
            </a:pPr>
            <a:r>
              <a:rPr lang="it-IT" sz="2400" dirty="0" smtClean="0">
                <a:solidFill>
                  <a:schemeClr val="tx1"/>
                </a:solidFill>
              </a:rPr>
              <a:t>Costituzione, 1948 (art. 27: finalità rieducativa della pena)</a:t>
            </a:r>
            <a:endParaRPr lang="it-IT" sz="2400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it-IT" sz="2800" dirty="0" smtClean="0">
                <a:solidFill>
                  <a:srgbClr val="FF0000"/>
                </a:solidFill>
              </a:rPr>
              <a:t>PEDAGOGIA PENITENZIARIA</a:t>
            </a:r>
            <a:endParaRPr lang="it-IT" sz="2800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ctr">
              <a:buNone/>
            </a:pPr>
            <a:r>
              <a:rPr lang="it-IT" sz="2400" dirty="0" smtClean="0">
                <a:solidFill>
                  <a:srgbClr val="002060"/>
                </a:solidFill>
              </a:rPr>
              <a:t>Raccomandazioni del Consiglio d’Europa, 1982</a:t>
            </a:r>
          </a:p>
          <a:p>
            <a:pPr>
              <a:buNone/>
            </a:pPr>
            <a:r>
              <a:rPr lang="it-IT" sz="2400" dirty="0" smtClean="0">
                <a:solidFill>
                  <a:schemeClr val="tx1"/>
                </a:solidFill>
              </a:rPr>
              <a:t>Per i detenuti pericolosi:</a:t>
            </a:r>
          </a:p>
          <a:p>
            <a:r>
              <a:rPr lang="it-IT" sz="2400" dirty="0" smtClean="0">
                <a:solidFill>
                  <a:schemeClr val="tx1"/>
                </a:solidFill>
              </a:rPr>
              <a:t>Applicare  il regolamento  penitenziario generale, se possibile</a:t>
            </a:r>
          </a:p>
          <a:p>
            <a:r>
              <a:rPr lang="it-IT" sz="2400" dirty="0" smtClean="0">
                <a:solidFill>
                  <a:schemeClr val="tx1"/>
                </a:solidFill>
              </a:rPr>
              <a:t>Attuare le misure di sicurezza solo nei limiti in cui si impongono</a:t>
            </a:r>
          </a:p>
          <a:p>
            <a:r>
              <a:rPr lang="it-IT" sz="2400" dirty="0" smtClean="0">
                <a:solidFill>
                  <a:schemeClr val="tx1"/>
                </a:solidFill>
              </a:rPr>
              <a:t>Eseguire le misure di sicurezza nel rispetto della dignità umana e dei diritti dell’uomo</a:t>
            </a:r>
          </a:p>
          <a:p>
            <a:r>
              <a:rPr lang="it-IT" sz="2400" dirty="0" smtClean="0">
                <a:solidFill>
                  <a:schemeClr val="tx1"/>
                </a:solidFill>
              </a:rPr>
              <a:t>Prevedere istruzione, formazione professionale e lavoro, tempo libero e altre attività.</a:t>
            </a:r>
            <a:endParaRPr lang="it-IT" sz="2400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it-IT" sz="2800" dirty="0" smtClean="0">
                <a:solidFill>
                  <a:srgbClr val="FF0000"/>
                </a:solidFill>
              </a:rPr>
              <a:t>PEDAGOGIA PENITENZIARIA</a:t>
            </a:r>
            <a:endParaRPr lang="it-IT" sz="2800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757758"/>
          </a:xfr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>
            <a:normAutofit lnSpcReduction="10000"/>
          </a:bodyPr>
          <a:lstStyle/>
          <a:p>
            <a:pPr algn="ctr">
              <a:buNone/>
            </a:pPr>
            <a:r>
              <a:rPr lang="it-IT" sz="2400" dirty="0" smtClean="0">
                <a:solidFill>
                  <a:srgbClr val="002060"/>
                </a:solidFill>
              </a:rPr>
              <a:t>LINEE GUIDA DELLA RIFORMA PENITENZIARIA</a:t>
            </a:r>
          </a:p>
          <a:p>
            <a:pPr>
              <a:buFont typeface="Wingdings" pitchFamily="2" charset="2"/>
              <a:buChar char="v"/>
            </a:pPr>
            <a:r>
              <a:rPr lang="it-IT" sz="2400" dirty="0" smtClean="0">
                <a:solidFill>
                  <a:schemeClr val="tx1"/>
                </a:solidFill>
              </a:rPr>
              <a:t>Individualizzazione della pena (proporzionalità del Beccaria, flessibilità introdotta dalla Riforma)</a:t>
            </a:r>
          </a:p>
          <a:p>
            <a:pPr>
              <a:buFont typeface="Wingdings" pitchFamily="2" charset="2"/>
              <a:buChar char="v"/>
            </a:pPr>
            <a:r>
              <a:rPr lang="it-IT" sz="2400" dirty="0" smtClean="0">
                <a:solidFill>
                  <a:schemeClr val="tx1"/>
                </a:solidFill>
              </a:rPr>
              <a:t>Esecuzione penale come occasione di recupero sociale (funzione riabilitante introdotta dalla Riforma, applicazione di misure alternative alla detenzione)</a:t>
            </a:r>
          </a:p>
          <a:p>
            <a:pPr>
              <a:buFont typeface="Wingdings" pitchFamily="2" charset="2"/>
              <a:buChar char="v"/>
            </a:pPr>
            <a:r>
              <a:rPr lang="it-IT" sz="2400" dirty="0" smtClean="0">
                <a:solidFill>
                  <a:schemeClr val="tx1"/>
                </a:solidFill>
              </a:rPr>
              <a:t>Apertura del sistema penitenziario  alla comunità esterna (partecipazione dei privati, di associazioni e istituzioni all’azione educativa)</a:t>
            </a:r>
          </a:p>
          <a:p>
            <a:pPr>
              <a:buFont typeface="Wingdings" pitchFamily="2" charset="2"/>
              <a:buChar char="v"/>
            </a:pPr>
            <a:r>
              <a:rPr lang="it-IT" sz="2400" dirty="0" smtClean="0">
                <a:solidFill>
                  <a:schemeClr val="tx1"/>
                </a:solidFill>
              </a:rPr>
              <a:t>Costituzione di nuovi ruoli di operatori professionali (introduzione con la Riforma della figura dell’educatore penitenziario con compiti di osservazione)</a:t>
            </a:r>
          </a:p>
          <a:p>
            <a:pPr>
              <a:buFont typeface="Wingdings" pitchFamily="2" charset="2"/>
              <a:buChar char="v"/>
            </a:pPr>
            <a:endParaRPr lang="it-IT" sz="2400" dirty="0" smtClean="0">
              <a:solidFill>
                <a:schemeClr val="tx1"/>
              </a:solidFill>
            </a:endParaRPr>
          </a:p>
          <a:p>
            <a:pPr>
              <a:buNone/>
            </a:pPr>
            <a:endParaRPr lang="it-IT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ln>
            <a:solidFill>
              <a:schemeClr val="accent1"/>
            </a:solidFill>
          </a:ln>
        </p:spPr>
        <p:txBody>
          <a:bodyPr>
            <a:normAutofit/>
          </a:bodyPr>
          <a:lstStyle/>
          <a:p>
            <a:r>
              <a:rPr lang="it-IT" sz="2800" dirty="0" smtClean="0">
                <a:solidFill>
                  <a:srgbClr val="FF0000"/>
                </a:solidFill>
              </a:rPr>
              <a:t>PEDAGOGIA PENITENZIARIA</a:t>
            </a:r>
            <a:endParaRPr lang="it-IT" sz="2800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>
              <a:buFont typeface="Wingdings" pitchFamily="2" charset="2"/>
              <a:buChar char="v"/>
            </a:pPr>
            <a:r>
              <a:rPr lang="it-IT" sz="2400" dirty="0" err="1" smtClean="0"/>
              <a:t>Giurisdizionalizzazione</a:t>
            </a:r>
            <a:r>
              <a:rPr lang="it-IT" sz="2400" dirty="0" smtClean="0"/>
              <a:t> dell’esecuzione penale (due livelli di giurisdizione: </a:t>
            </a:r>
          </a:p>
          <a:p>
            <a:pPr lvl="1">
              <a:buFont typeface="Courier New" pitchFamily="49" charset="0"/>
              <a:buChar char="o"/>
            </a:pPr>
            <a:r>
              <a:rPr lang="it-IT" sz="2400" dirty="0" smtClean="0"/>
              <a:t>accertamento della responsabilità, procedimento penale giudicante</a:t>
            </a:r>
          </a:p>
          <a:p>
            <a:pPr lvl="1">
              <a:buFont typeface="Courier New" pitchFamily="49" charset="0"/>
              <a:buChar char="o"/>
            </a:pPr>
            <a:r>
              <a:rPr lang="it-IT" sz="2400" dirty="0" smtClean="0"/>
              <a:t> applicazione dell’esecuzione penale con una relazione di sintesi del magistrato di sorveglianza, educatori, assistenti, psicologi, per decidere tra detenzione in carcere e/o misure alternative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it-IT" sz="2800" dirty="0" smtClean="0">
                <a:solidFill>
                  <a:srgbClr val="FF0000"/>
                </a:solidFill>
              </a:rPr>
              <a:t>PEDAGOGIA PENITENZIARIA</a:t>
            </a:r>
            <a:endParaRPr lang="it-IT" sz="2800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>
            <a:normAutofit lnSpcReduction="10000"/>
          </a:bodyPr>
          <a:lstStyle/>
          <a:p>
            <a:pPr algn="ctr">
              <a:buNone/>
            </a:pPr>
            <a:r>
              <a:rPr lang="it-IT" sz="2400" dirty="0" smtClean="0">
                <a:solidFill>
                  <a:srgbClr val="002060"/>
                </a:solidFill>
              </a:rPr>
              <a:t>Principi di pedagogia penitenziaria</a:t>
            </a:r>
          </a:p>
          <a:p>
            <a:pPr>
              <a:buFont typeface="Wingdings" pitchFamily="2" charset="2"/>
              <a:buChar char="ü"/>
            </a:pPr>
            <a:r>
              <a:rPr lang="it-IT" sz="2400" dirty="0" smtClean="0">
                <a:solidFill>
                  <a:schemeClr val="tx1"/>
                </a:solidFill>
              </a:rPr>
              <a:t>Si avvale del contributo  di altre scienze umane</a:t>
            </a:r>
          </a:p>
          <a:p>
            <a:pPr>
              <a:buFont typeface="Wingdings" pitchFamily="2" charset="2"/>
              <a:buChar char="ü"/>
            </a:pPr>
            <a:r>
              <a:rPr lang="it-IT" sz="2400" dirty="0" smtClean="0">
                <a:solidFill>
                  <a:schemeClr val="tx1"/>
                </a:solidFill>
              </a:rPr>
              <a:t>Si congiunge con interventi di osservazione e di trattamento</a:t>
            </a:r>
          </a:p>
          <a:p>
            <a:pPr>
              <a:buFont typeface="Wingdings" pitchFamily="2" charset="2"/>
              <a:buChar char="ü"/>
            </a:pPr>
            <a:r>
              <a:rPr lang="it-IT" sz="2400" dirty="0" smtClean="0">
                <a:solidFill>
                  <a:schemeClr val="tx1"/>
                </a:solidFill>
              </a:rPr>
              <a:t>Fa sintesi tra pedagogia dei valori umani e pedagogia  della personalità e dell’intervento educativo</a:t>
            </a:r>
          </a:p>
          <a:p>
            <a:pPr>
              <a:buFont typeface="Wingdings" pitchFamily="2" charset="2"/>
              <a:buChar char="ü"/>
            </a:pPr>
            <a:endParaRPr lang="it-IT" sz="2400" dirty="0" smtClean="0">
              <a:solidFill>
                <a:schemeClr val="tx1"/>
              </a:solidFill>
            </a:endParaRPr>
          </a:p>
          <a:p>
            <a:pPr>
              <a:buNone/>
            </a:pPr>
            <a:r>
              <a:rPr lang="it-IT" sz="2400" dirty="0" smtClean="0">
                <a:solidFill>
                  <a:schemeClr val="tx1"/>
                </a:solidFill>
              </a:rPr>
              <a:t>Criteri educativi:</a:t>
            </a:r>
          </a:p>
          <a:p>
            <a:r>
              <a:rPr lang="it-IT" sz="2400" dirty="0" smtClean="0">
                <a:solidFill>
                  <a:schemeClr val="tx1"/>
                </a:solidFill>
              </a:rPr>
              <a:t>Individualizzazione</a:t>
            </a:r>
          </a:p>
          <a:p>
            <a:r>
              <a:rPr lang="it-IT" sz="2400" dirty="0" smtClean="0">
                <a:solidFill>
                  <a:schemeClr val="tx1"/>
                </a:solidFill>
              </a:rPr>
              <a:t>Rieducazione</a:t>
            </a:r>
          </a:p>
          <a:p>
            <a:r>
              <a:rPr lang="it-IT" sz="2400" dirty="0" smtClean="0">
                <a:solidFill>
                  <a:schemeClr val="tx1"/>
                </a:solidFill>
              </a:rPr>
              <a:t>Integrazione individuale e interpersonale</a:t>
            </a:r>
          </a:p>
          <a:p>
            <a:r>
              <a:rPr lang="it-IT" sz="2400" dirty="0" smtClean="0">
                <a:solidFill>
                  <a:schemeClr val="tx1"/>
                </a:solidFill>
              </a:rPr>
              <a:t>Attività diagnostica e intervento terapeutico</a:t>
            </a:r>
          </a:p>
          <a:p>
            <a:pPr>
              <a:buFont typeface="Wingdings" pitchFamily="2" charset="2"/>
              <a:buChar char="ü"/>
            </a:pPr>
            <a:endParaRPr lang="it-IT" sz="2400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it-IT" sz="2800" dirty="0" smtClean="0">
                <a:solidFill>
                  <a:srgbClr val="FF0000"/>
                </a:solidFill>
              </a:rPr>
              <a:t>PEDAGOGIA PENITENZIARIA</a:t>
            </a:r>
            <a:endParaRPr lang="it-IT" sz="2800" dirty="0">
              <a:solidFill>
                <a:srgbClr val="FF0000"/>
              </a:solidFill>
            </a:endParaRP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normAutofit lnSpcReduction="10000"/>
          </a:bodyPr>
          <a:lstStyle/>
          <a:p>
            <a:pPr algn="ctr">
              <a:buNone/>
            </a:pPr>
            <a:r>
              <a:rPr lang="it-IT" sz="2400" dirty="0" smtClean="0">
                <a:solidFill>
                  <a:srgbClr val="002060"/>
                </a:solidFill>
              </a:rPr>
              <a:t>Metodi di intervento</a:t>
            </a:r>
          </a:p>
          <a:p>
            <a:pPr>
              <a:buNone/>
            </a:pPr>
            <a:r>
              <a:rPr lang="it-IT" sz="2400" dirty="0" smtClean="0">
                <a:solidFill>
                  <a:srgbClr val="00B050"/>
                </a:solidFill>
              </a:rPr>
              <a:t>Metodo autobiografico</a:t>
            </a:r>
            <a:r>
              <a:rPr lang="it-IT" sz="2400" dirty="0" smtClean="0">
                <a:solidFill>
                  <a:schemeClr val="tx1"/>
                </a:solidFill>
              </a:rPr>
              <a:t>: metodo introspettivo, diario personale per facilitare l’</a:t>
            </a:r>
            <a:r>
              <a:rPr lang="it-IT" sz="2400" dirty="0" err="1" smtClean="0">
                <a:solidFill>
                  <a:schemeClr val="tx1"/>
                </a:solidFill>
              </a:rPr>
              <a:t>autoriflessione</a:t>
            </a:r>
            <a:r>
              <a:rPr lang="it-IT" sz="2400" dirty="0" smtClean="0">
                <a:solidFill>
                  <a:schemeClr val="tx1"/>
                </a:solidFill>
              </a:rPr>
              <a:t>, la memoria di sé, la ricostruzione del vissuto, la ricomposizione del proprio mondo soggettivo, intrapsichico.</a:t>
            </a:r>
          </a:p>
          <a:p>
            <a:pPr>
              <a:buNone/>
            </a:pPr>
            <a:r>
              <a:rPr lang="it-IT" sz="2400" dirty="0" smtClean="0">
                <a:solidFill>
                  <a:schemeClr val="tx1"/>
                </a:solidFill>
              </a:rPr>
              <a:t>È pedagogia della memoria (Demetrio) che insiste su:</a:t>
            </a:r>
          </a:p>
          <a:p>
            <a:pPr>
              <a:buFont typeface="Courier New" pitchFamily="49" charset="0"/>
              <a:buChar char="o"/>
            </a:pPr>
            <a:r>
              <a:rPr lang="it-IT" sz="2400" dirty="0" smtClean="0">
                <a:solidFill>
                  <a:schemeClr val="tx1"/>
                </a:solidFill>
              </a:rPr>
              <a:t>Aspetti cognitivi (educazione e ricognizione di funzioni del pensiero)</a:t>
            </a:r>
          </a:p>
          <a:p>
            <a:pPr>
              <a:buFont typeface="Courier New" pitchFamily="49" charset="0"/>
              <a:buChar char="o"/>
            </a:pPr>
            <a:r>
              <a:rPr lang="it-IT" sz="2400" dirty="0" smtClean="0">
                <a:solidFill>
                  <a:schemeClr val="tx1"/>
                </a:solidFill>
              </a:rPr>
              <a:t>Formazione del sé (consapevolezza e riprogettazione)</a:t>
            </a:r>
          </a:p>
          <a:p>
            <a:pPr>
              <a:buFont typeface="Courier New" pitchFamily="49" charset="0"/>
              <a:buChar char="o"/>
            </a:pPr>
            <a:r>
              <a:rPr lang="it-IT" sz="2400" dirty="0" smtClean="0">
                <a:solidFill>
                  <a:schemeClr val="tx1"/>
                </a:solidFill>
              </a:rPr>
              <a:t>Motivazione (identità personale per l’ incontro con l’altro)</a:t>
            </a:r>
          </a:p>
          <a:p>
            <a:pPr>
              <a:buFont typeface="Courier New" pitchFamily="49" charset="0"/>
              <a:buChar char="o"/>
            </a:pPr>
            <a:r>
              <a:rPr lang="it-IT" sz="2400" dirty="0" smtClean="0">
                <a:solidFill>
                  <a:schemeClr val="tx1"/>
                </a:solidFill>
              </a:rPr>
              <a:t>Dimensione euristica (ricerca di senso alla realtà personale e sociale)</a:t>
            </a:r>
          </a:p>
          <a:p>
            <a:pPr>
              <a:buNone/>
            </a:pPr>
            <a:endParaRPr lang="it-IT" sz="2400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it-IT" sz="2800" dirty="0" smtClean="0">
                <a:solidFill>
                  <a:srgbClr val="FF0000"/>
                </a:solidFill>
              </a:rPr>
              <a:t>PEDAGOGIA PENITENZIARIA</a:t>
            </a:r>
            <a:endParaRPr lang="it-IT" sz="2800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>
              <a:buNone/>
            </a:pPr>
            <a:r>
              <a:rPr lang="it-IT" sz="2400" dirty="0" smtClean="0"/>
              <a:t>Altre strategie autobiografiche:</a:t>
            </a:r>
          </a:p>
          <a:p>
            <a:pPr>
              <a:buNone/>
            </a:pPr>
            <a:r>
              <a:rPr lang="it-IT" sz="2400" dirty="0" smtClean="0"/>
              <a:t>Discussione corale di film o video per l’elaborazione dei vissuti emersi</a:t>
            </a:r>
          </a:p>
          <a:p>
            <a:pPr>
              <a:buNone/>
            </a:pPr>
            <a:r>
              <a:rPr lang="it-IT" sz="2400" dirty="0" smtClean="0"/>
              <a:t>Eventuale drammatizzazione</a:t>
            </a:r>
            <a:endParaRPr lang="it-IT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it-IT" sz="2800" dirty="0" smtClean="0">
                <a:solidFill>
                  <a:srgbClr val="FF0000"/>
                </a:solidFill>
              </a:rPr>
              <a:t>PEDAGOGIA PENITENZIARIA</a:t>
            </a:r>
            <a:endParaRPr lang="it-IT" sz="2800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>
              <a:buNone/>
            </a:pPr>
            <a:r>
              <a:rPr lang="it-IT" sz="2400" dirty="0" smtClean="0">
                <a:solidFill>
                  <a:srgbClr val="00B050"/>
                </a:solidFill>
              </a:rPr>
              <a:t>Psicodramma: </a:t>
            </a:r>
            <a:r>
              <a:rPr lang="it-IT" sz="2400" dirty="0" smtClean="0">
                <a:solidFill>
                  <a:schemeClr val="tx1"/>
                </a:solidFill>
              </a:rPr>
              <a:t>tecnica per esprimere il proprio mondo interiore  raggiungere un equilibrio </a:t>
            </a:r>
            <a:r>
              <a:rPr lang="it-IT" sz="2400" dirty="0" err="1" smtClean="0">
                <a:solidFill>
                  <a:schemeClr val="tx1"/>
                </a:solidFill>
              </a:rPr>
              <a:t>psico-affettivo</a:t>
            </a:r>
            <a:r>
              <a:rPr lang="it-IT" sz="2400" dirty="0" smtClean="0">
                <a:solidFill>
                  <a:schemeClr val="tx1"/>
                </a:solidFill>
              </a:rPr>
              <a:t>.</a:t>
            </a:r>
          </a:p>
          <a:p>
            <a:pPr>
              <a:buNone/>
            </a:pPr>
            <a:r>
              <a:rPr lang="it-IT" sz="2400" dirty="0" smtClean="0">
                <a:solidFill>
                  <a:schemeClr val="tx1"/>
                </a:solidFill>
              </a:rPr>
              <a:t>Si basa sull’assunzione di ruoli e la partecipazione attiva del gruppo.</a:t>
            </a:r>
          </a:p>
          <a:p>
            <a:pPr>
              <a:buNone/>
            </a:pPr>
            <a:endParaRPr lang="it-IT" sz="2400" dirty="0" smtClean="0">
              <a:solidFill>
                <a:schemeClr val="tx1"/>
              </a:solidFill>
            </a:endParaRPr>
          </a:p>
          <a:p>
            <a:pPr>
              <a:buNone/>
            </a:pPr>
            <a:r>
              <a:rPr lang="it-IT" sz="2400" dirty="0" smtClean="0">
                <a:solidFill>
                  <a:srgbClr val="00B050"/>
                </a:solidFill>
              </a:rPr>
              <a:t>Gruppi di sostegno e auto-aiuto: </a:t>
            </a:r>
            <a:r>
              <a:rPr lang="it-IT" sz="2400" dirty="0" smtClean="0">
                <a:solidFill>
                  <a:schemeClr val="tx1"/>
                </a:solidFill>
              </a:rPr>
              <a:t>gestione di gruppo dei conflitti e comunicazione facilitata dal conduttore. Promozione della progettualità.</a:t>
            </a:r>
            <a:endParaRPr lang="it-IT" sz="2400" dirty="0">
              <a:solidFill>
                <a:srgbClr val="00B050"/>
              </a:solidFill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it-IT" sz="2800" dirty="0" smtClean="0">
                <a:solidFill>
                  <a:srgbClr val="FF0000"/>
                </a:solidFill>
              </a:rPr>
              <a:t>PEDAGOGIA PENITENZIARIA</a:t>
            </a:r>
            <a:endParaRPr lang="it-IT" sz="2800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normAutofit fontScale="92500"/>
          </a:bodyPr>
          <a:lstStyle/>
          <a:p>
            <a:pPr algn="ctr">
              <a:buNone/>
            </a:pPr>
            <a:r>
              <a:rPr lang="it-IT" sz="2400" dirty="0" smtClean="0">
                <a:solidFill>
                  <a:srgbClr val="002060"/>
                </a:solidFill>
              </a:rPr>
              <a:t>TRATTAMENTI</a:t>
            </a:r>
          </a:p>
          <a:p>
            <a:pPr algn="ctr">
              <a:buNone/>
            </a:pPr>
            <a:endParaRPr lang="it-IT" sz="2400" dirty="0" smtClean="0">
              <a:solidFill>
                <a:srgbClr val="002060"/>
              </a:solidFill>
            </a:endParaRPr>
          </a:p>
          <a:p>
            <a:pPr>
              <a:buNone/>
            </a:pPr>
            <a:r>
              <a:rPr lang="it-IT" sz="2400" dirty="0" smtClean="0">
                <a:solidFill>
                  <a:schemeClr val="tx1"/>
                </a:solidFill>
              </a:rPr>
              <a:t>La comunicazione e il dialogo (comunicazione strumentale e autentica)</a:t>
            </a:r>
          </a:p>
          <a:p>
            <a:pPr>
              <a:buNone/>
            </a:pPr>
            <a:r>
              <a:rPr lang="it-IT" sz="2400" dirty="0" smtClean="0">
                <a:solidFill>
                  <a:schemeClr val="tx1"/>
                </a:solidFill>
              </a:rPr>
              <a:t>Il colloquio pedagogico:</a:t>
            </a:r>
          </a:p>
          <a:p>
            <a:pPr>
              <a:buFont typeface="Courier New" pitchFamily="49" charset="0"/>
              <a:buChar char="o"/>
            </a:pPr>
            <a:r>
              <a:rPr lang="it-IT" sz="2400" dirty="0" smtClean="0">
                <a:solidFill>
                  <a:schemeClr val="tx1"/>
                </a:solidFill>
              </a:rPr>
              <a:t>di primo ingresso (definito e strutturato, per conoscere e ottenere informazioni),</a:t>
            </a:r>
          </a:p>
          <a:p>
            <a:pPr>
              <a:buFont typeface="Courier New" pitchFamily="49" charset="0"/>
              <a:buChar char="o"/>
            </a:pPr>
            <a:r>
              <a:rPr lang="it-IT" sz="2400" dirty="0" smtClean="0">
                <a:solidFill>
                  <a:schemeClr val="tx1"/>
                </a:solidFill>
              </a:rPr>
              <a:t>di sostegno (per rafforzare la persona, per far leva sulle parti sane),</a:t>
            </a:r>
          </a:p>
          <a:p>
            <a:pPr>
              <a:buFont typeface="Courier New" pitchFamily="49" charset="0"/>
              <a:buChar char="o"/>
            </a:pPr>
            <a:r>
              <a:rPr lang="it-IT" sz="2400" dirty="0" smtClean="0">
                <a:solidFill>
                  <a:schemeClr val="tx1"/>
                </a:solidFill>
              </a:rPr>
              <a:t>finalizzato all’osservazione e al trattamento (per comprendere il detenuto anche attraverso la comunicazione non verbale, la </a:t>
            </a:r>
            <a:r>
              <a:rPr lang="it-IT" sz="2400" dirty="0" err="1" smtClean="0">
                <a:solidFill>
                  <a:schemeClr val="tx1"/>
                </a:solidFill>
              </a:rPr>
              <a:t>metacomunicazione</a:t>
            </a:r>
            <a:r>
              <a:rPr lang="it-IT" sz="2400" dirty="0" smtClean="0">
                <a:solidFill>
                  <a:schemeClr val="tx1"/>
                </a:solidFill>
              </a:rPr>
              <a:t>, i meccanismi di difesa dell’Io,neutralizzazione del conflitto: negazione della propria responsabilità)</a:t>
            </a:r>
            <a:endParaRPr lang="it-IT" sz="2400" dirty="0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it-IT" sz="2800" dirty="0" smtClean="0">
                <a:solidFill>
                  <a:srgbClr val="FF0000"/>
                </a:solidFill>
              </a:rPr>
              <a:t>PEDAGOGIA PENITENZIARIA</a:t>
            </a:r>
            <a:endParaRPr lang="it-IT" sz="2800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ctr">
              <a:buNone/>
            </a:pPr>
            <a:r>
              <a:rPr lang="it-IT" sz="2400" dirty="0" smtClean="0">
                <a:solidFill>
                  <a:srgbClr val="002060"/>
                </a:solidFill>
              </a:rPr>
              <a:t>Il lavoro penitenziario</a:t>
            </a:r>
          </a:p>
          <a:p>
            <a:pPr algn="ctr">
              <a:buNone/>
            </a:pPr>
            <a:endParaRPr lang="it-IT" sz="2400" dirty="0" smtClean="0">
              <a:solidFill>
                <a:srgbClr val="002060"/>
              </a:solidFill>
            </a:endParaRPr>
          </a:p>
          <a:p>
            <a:pPr>
              <a:buNone/>
            </a:pPr>
            <a:r>
              <a:rPr lang="it-IT" sz="2400" dirty="0" smtClean="0">
                <a:solidFill>
                  <a:schemeClr val="tx1"/>
                </a:solidFill>
              </a:rPr>
              <a:t>Il lavoro è strumento per il trattamento rieducativo</a:t>
            </a:r>
          </a:p>
          <a:p>
            <a:pPr>
              <a:buNone/>
            </a:pPr>
            <a:r>
              <a:rPr lang="it-IT" sz="2400" dirty="0" smtClean="0">
                <a:solidFill>
                  <a:schemeClr val="tx1"/>
                </a:solidFill>
              </a:rPr>
              <a:t>Fa acquisire competenze professionali</a:t>
            </a:r>
          </a:p>
          <a:p>
            <a:pPr>
              <a:buNone/>
            </a:pPr>
            <a:r>
              <a:rPr lang="it-IT" sz="2400" dirty="0" smtClean="0">
                <a:solidFill>
                  <a:schemeClr val="tx1"/>
                </a:solidFill>
              </a:rPr>
              <a:t>Facilita l’inserimento lavorativo dopo il carcere</a:t>
            </a:r>
          </a:p>
          <a:p>
            <a:pPr>
              <a:buNone/>
            </a:pPr>
            <a:r>
              <a:rPr lang="it-IT" sz="2400" dirty="0" smtClean="0">
                <a:solidFill>
                  <a:schemeClr val="tx1"/>
                </a:solidFill>
              </a:rPr>
              <a:t>Previene le recidive e la devianza</a:t>
            </a:r>
          </a:p>
          <a:p>
            <a:pPr>
              <a:buNone/>
            </a:pPr>
            <a:r>
              <a:rPr lang="it-IT" sz="2400" dirty="0" smtClean="0">
                <a:solidFill>
                  <a:schemeClr val="tx1"/>
                </a:solidFill>
              </a:rPr>
              <a:t>Permette anche la frequenza di corsi di formazione</a:t>
            </a:r>
            <a:endParaRPr lang="it-IT" sz="2400" dirty="0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it-IT" sz="2800" dirty="0" smtClean="0">
                <a:solidFill>
                  <a:srgbClr val="FF0000"/>
                </a:solidFill>
              </a:rPr>
              <a:t>PEDAGOGIA PENITENZIARIA</a:t>
            </a:r>
            <a:endParaRPr lang="it-IT" sz="2800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/>
          <a:lstStyle/>
          <a:p>
            <a:r>
              <a:rPr lang="it-IT" sz="2400" dirty="0" smtClean="0"/>
              <a:t>Criteri per l’assegnazione del lavoro</a:t>
            </a:r>
          </a:p>
          <a:p>
            <a:r>
              <a:rPr lang="it-IT" sz="2400" dirty="0" smtClean="0"/>
              <a:t>Garanzie retributive e assistenziali</a:t>
            </a:r>
          </a:p>
          <a:p>
            <a:r>
              <a:rPr lang="it-IT" sz="2400" dirty="0" smtClean="0"/>
              <a:t>Peculio</a:t>
            </a:r>
          </a:p>
          <a:p>
            <a:r>
              <a:rPr lang="it-IT" sz="2400" dirty="0" smtClean="0"/>
              <a:t>Commissione lavoro</a:t>
            </a:r>
          </a:p>
          <a:p>
            <a:r>
              <a:rPr lang="it-IT" sz="2400" dirty="0" smtClean="0"/>
              <a:t>Lavoro all’esterno</a:t>
            </a:r>
          </a:p>
          <a:p>
            <a:endParaRPr lang="it-IT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it-IT" sz="2800" dirty="0" smtClean="0">
                <a:solidFill>
                  <a:srgbClr val="FF0000"/>
                </a:solidFill>
              </a:rPr>
              <a:t>PEDAGOGIA PENITENZIARIA</a:t>
            </a:r>
            <a:endParaRPr lang="it-IT" sz="2800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>
              <a:buNone/>
            </a:pPr>
            <a:r>
              <a:rPr lang="it-IT" sz="2400" dirty="0" smtClean="0"/>
              <a:t>Attività scolastiche</a:t>
            </a:r>
          </a:p>
          <a:p>
            <a:pPr>
              <a:buNone/>
            </a:pPr>
            <a:r>
              <a:rPr lang="it-IT" sz="2400" dirty="0" smtClean="0"/>
              <a:t>Attività ricreative e culturali</a:t>
            </a:r>
          </a:p>
          <a:p>
            <a:pPr>
              <a:buNone/>
            </a:pPr>
            <a:r>
              <a:rPr lang="it-IT" sz="2400" dirty="0" smtClean="0"/>
              <a:t>Attività sportive</a:t>
            </a:r>
          </a:p>
          <a:p>
            <a:pPr>
              <a:buNone/>
            </a:pPr>
            <a:r>
              <a:rPr lang="it-IT" sz="2400" dirty="0" smtClean="0"/>
              <a:t>Pratica della religione</a:t>
            </a:r>
          </a:p>
          <a:p>
            <a:pPr>
              <a:buNone/>
            </a:pPr>
            <a:r>
              <a:rPr lang="it-IT" sz="2400" dirty="0" smtClean="0"/>
              <a:t>Uso della biblioteca</a:t>
            </a:r>
          </a:p>
          <a:p>
            <a:pPr>
              <a:buNone/>
            </a:pPr>
            <a:r>
              <a:rPr lang="it-IT" sz="2400" dirty="0" smtClean="0"/>
              <a:t>Attività artistiche</a:t>
            </a:r>
            <a:endParaRPr lang="it-IT" sz="2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it-IT" sz="2800" dirty="0" smtClean="0">
                <a:solidFill>
                  <a:srgbClr val="FF0000"/>
                </a:solidFill>
              </a:rPr>
              <a:t>PEDAGOGIA PENITENZIARIA</a:t>
            </a:r>
            <a:endParaRPr lang="it-IT" sz="2800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ctr">
              <a:buNone/>
            </a:pPr>
            <a:r>
              <a:rPr lang="it-IT" sz="2400" dirty="0" smtClean="0">
                <a:solidFill>
                  <a:srgbClr val="002060"/>
                </a:solidFill>
              </a:rPr>
              <a:t>NUOVI INTERVENTI RIABILITATIVI</a:t>
            </a:r>
          </a:p>
          <a:p>
            <a:pPr>
              <a:buNone/>
            </a:pPr>
            <a:r>
              <a:rPr lang="it-IT" sz="2400" dirty="0" smtClean="0">
                <a:solidFill>
                  <a:schemeClr val="tx1"/>
                </a:solidFill>
              </a:rPr>
              <a:t>Rieducazione</a:t>
            </a:r>
          </a:p>
          <a:p>
            <a:pPr>
              <a:buNone/>
            </a:pPr>
            <a:r>
              <a:rPr lang="it-IT" sz="2400" dirty="0" err="1" smtClean="0">
                <a:solidFill>
                  <a:schemeClr val="tx1"/>
                </a:solidFill>
              </a:rPr>
              <a:t>Risocializzazione</a:t>
            </a:r>
            <a:endParaRPr lang="it-IT" sz="2400" dirty="0" smtClean="0">
              <a:solidFill>
                <a:schemeClr val="tx1"/>
              </a:solidFill>
            </a:endParaRPr>
          </a:p>
          <a:p>
            <a:pPr>
              <a:buNone/>
            </a:pPr>
            <a:endParaRPr lang="it-IT" sz="2400" dirty="0" smtClean="0">
              <a:solidFill>
                <a:schemeClr val="tx1"/>
              </a:solidFill>
            </a:endParaRPr>
          </a:p>
          <a:p>
            <a:pPr>
              <a:buNone/>
            </a:pPr>
            <a:r>
              <a:rPr lang="it-IT" sz="2400" dirty="0" smtClean="0">
                <a:solidFill>
                  <a:schemeClr val="tx1"/>
                </a:solidFill>
              </a:rPr>
              <a:t>Difficoltose perché:</a:t>
            </a:r>
          </a:p>
          <a:p>
            <a:pPr>
              <a:buNone/>
            </a:pPr>
            <a:r>
              <a:rPr lang="it-IT" sz="2400" dirty="0" smtClean="0">
                <a:solidFill>
                  <a:schemeClr val="tx1"/>
                </a:solidFill>
              </a:rPr>
              <a:t>Contraddizione tra segregazione e rieducazione</a:t>
            </a:r>
          </a:p>
          <a:p>
            <a:pPr>
              <a:buNone/>
            </a:pPr>
            <a:r>
              <a:rPr lang="it-IT" sz="2400" dirty="0" smtClean="0">
                <a:solidFill>
                  <a:schemeClr val="tx1"/>
                </a:solidFill>
              </a:rPr>
              <a:t>Mancanza di responsabilità del detenuto nella condivisione del progetto</a:t>
            </a:r>
          </a:p>
          <a:p>
            <a:pPr>
              <a:buNone/>
            </a:pPr>
            <a:r>
              <a:rPr lang="it-IT" sz="2400" dirty="0" smtClean="0">
                <a:solidFill>
                  <a:schemeClr val="tx1"/>
                </a:solidFill>
              </a:rPr>
              <a:t>Difficile empatia</a:t>
            </a:r>
          </a:p>
          <a:p>
            <a:pPr>
              <a:buNone/>
            </a:pPr>
            <a:endParaRPr lang="it-IT" sz="2400" dirty="0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it-IT" sz="2800" dirty="0" smtClean="0">
                <a:solidFill>
                  <a:srgbClr val="FF0000"/>
                </a:solidFill>
              </a:rPr>
              <a:t>PEDAGOGIA PENITENZIARIA</a:t>
            </a:r>
            <a:endParaRPr lang="it-IT" sz="2800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>
              <a:buNone/>
            </a:pPr>
            <a:r>
              <a:rPr lang="it-IT" sz="2400" dirty="0" smtClean="0"/>
              <a:t>Intreccio rieducazione – riparazione</a:t>
            </a:r>
          </a:p>
          <a:p>
            <a:pPr>
              <a:buNone/>
            </a:pPr>
            <a:r>
              <a:rPr lang="it-IT" sz="2400" dirty="0" smtClean="0"/>
              <a:t>Misure alternative alla detenzione</a:t>
            </a:r>
          </a:p>
          <a:p>
            <a:pPr>
              <a:buNone/>
            </a:pPr>
            <a:r>
              <a:rPr lang="it-IT" sz="2400" dirty="0" smtClean="0"/>
              <a:t>Formazione congiunta tra operatori del territorio e operatori penitenziari</a:t>
            </a:r>
          </a:p>
          <a:p>
            <a:pPr>
              <a:buNone/>
            </a:pPr>
            <a:endParaRPr lang="it-IT" sz="2400" dirty="0" smtClean="0"/>
          </a:p>
          <a:p>
            <a:pPr>
              <a:buNone/>
            </a:pPr>
            <a:r>
              <a:rPr lang="it-IT" sz="2400" dirty="0" smtClean="0"/>
              <a:t>Carcere come comunità sociale</a:t>
            </a:r>
          </a:p>
          <a:p>
            <a:pPr>
              <a:buNone/>
            </a:pPr>
            <a:r>
              <a:rPr lang="it-IT" sz="2400" dirty="0" smtClean="0"/>
              <a:t>Penitenziario come comunità educativa, contesto educativo</a:t>
            </a:r>
          </a:p>
          <a:p>
            <a:pPr>
              <a:buNone/>
            </a:pPr>
            <a:r>
              <a:rPr lang="it-IT" sz="2400" dirty="0" smtClean="0"/>
              <a:t>Binomio sicurezza – trattamento</a:t>
            </a:r>
          </a:p>
          <a:p>
            <a:pPr>
              <a:buNone/>
            </a:pPr>
            <a:r>
              <a:rPr lang="it-IT" sz="2400" dirty="0" smtClean="0"/>
              <a:t>Centri di servizio sociale per adulti</a:t>
            </a:r>
            <a:endParaRPr lang="it-IT" sz="2400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it-IT" sz="2800" dirty="0" smtClean="0">
                <a:solidFill>
                  <a:srgbClr val="FF0000"/>
                </a:solidFill>
              </a:rPr>
              <a:t>ESERCITAZIONE</a:t>
            </a:r>
            <a:endParaRPr lang="it-IT" sz="2800" dirty="0">
              <a:solidFill>
                <a:srgbClr val="FF0000"/>
              </a:solidFill>
            </a:endParaRP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>
              <a:buNone/>
            </a:pPr>
            <a:r>
              <a:rPr lang="it-IT" sz="2800" dirty="0" smtClean="0"/>
              <a:t>Costruire uno strumento per l’osservazione o il colloquio</a:t>
            </a:r>
            <a:endParaRPr lang="it-IT" sz="2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365</TotalTime>
  <Words>905</Words>
  <PresentationFormat>Presentazione su schermo (4:3)</PresentationFormat>
  <Paragraphs>149</Paragraphs>
  <Slides>21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Titoli diapositive</vt:lpstr>
      </vt:variant>
      <vt:variant>
        <vt:i4>21</vt:i4>
      </vt:variant>
    </vt:vector>
  </HeadingPairs>
  <TitlesOfParts>
    <vt:vector size="22" baseType="lpstr">
      <vt:lpstr>Tema di Office</vt:lpstr>
      <vt:lpstr>Università degli Studi di Macerata Facoltà di Scienze della formazione</vt:lpstr>
      <vt:lpstr>PEDAGOGIA PENITENZIARIA</vt:lpstr>
      <vt:lpstr>PEDAGOGIA PENITENZIARIA</vt:lpstr>
      <vt:lpstr>PEDAGOGIA PENITENZIARIA</vt:lpstr>
      <vt:lpstr>PEDAGOGIA PENITENZIARIA</vt:lpstr>
      <vt:lpstr>PEDAGOGIA PENITENZIARIA</vt:lpstr>
      <vt:lpstr>PEDAGOGIA PENITENZIARIA</vt:lpstr>
      <vt:lpstr>PEDAGOGIA PENITENZIARIA</vt:lpstr>
      <vt:lpstr>PEDAGOGIA PENITENZIARIA</vt:lpstr>
      <vt:lpstr>PEDAGOGIA PENITENZIARIA</vt:lpstr>
      <vt:lpstr>PEDAGOGIA PENITENZIARIA</vt:lpstr>
      <vt:lpstr>PEDAGOGIA PENITENZIARIA</vt:lpstr>
      <vt:lpstr>PEDAGOGIA PENITENZIARIA</vt:lpstr>
      <vt:lpstr>PEDAGOGIA PENITENZIARIA</vt:lpstr>
      <vt:lpstr>PEDAGOGIA PENITENZIARIA</vt:lpstr>
      <vt:lpstr>PEDAGOGIA PENITENZIARIA</vt:lpstr>
      <vt:lpstr>PEDAGOGIA PENITENZIARIA</vt:lpstr>
      <vt:lpstr>PEDAGOGIA PENITENZIARIA</vt:lpstr>
      <vt:lpstr>PEDAGOGIA PENITENZIARIA</vt:lpstr>
      <vt:lpstr>PEDAGOGIA PENITENZIARIA</vt:lpstr>
      <vt:lpstr>ESERCITAZIONE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Università degli Studi di Macerata Facoltà di Scienze della formazione</dc:title>
  <dc:creator>Angela</dc:creator>
  <cp:lastModifiedBy>Angela</cp:lastModifiedBy>
  <cp:revision>30</cp:revision>
  <dcterms:created xsi:type="dcterms:W3CDTF">2011-05-10T20:47:32Z</dcterms:created>
  <dcterms:modified xsi:type="dcterms:W3CDTF">2011-05-12T10:50:39Z</dcterms:modified>
</cp:coreProperties>
</file>