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6" r:id="rId4"/>
    <p:sldId id="262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59" r:id="rId17"/>
    <p:sldId id="260" r:id="rId18"/>
    <p:sldId id="261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06/04/2011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</a:t>
            </a:r>
            <a:r>
              <a:rPr lang="it-IT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PROSPETTIVA PEDAGOGICA</a:t>
            </a:r>
            <a:b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ctr">
              <a:buNone/>
            </a:pPr>
            <a:r>
              <a:rPr lang="it-I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AZIONI</a:t>
            </a:r>
          </a:p>
          <a:p>
            <a:pPr lvl="0"/>
            <a:r>
              <a:rPr lang="it-IT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prevenzione;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diagnosi/valutazione pedagogica con strumenti di pertinenza pedagogica;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progetto educativo individualizzato;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trattamento educativo;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avvertenze scolastiche;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avvertenze familiari;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avvertenze lavorative;</a:t>
            </a:r>
          </a:p>
          <a:p>
            <a:pPr lvl="0"/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parent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training;</a:t>
            </a:r>
          </a:p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orientamento scolastico e professionale;</a:t>
            </a:r>
          </a:p>
          <a:p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attivazione di percorsi di inserimento ed integrazione lavorativa e monitoraggio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PROSPETTIVA PEDAGOGICA</a:t>
            </a:r>
            <a:b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PREVENZIONE</a:t>
            </a:r>
          </a:p>
          <a:p>
            <a:pPr>
              <a:buNone/>
            </a:pPr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Insieme di avvertenze ed interventi a livello dell’individuo o dell’ambiente per:</a:t>
            </a:r>
          </a:p>
          <a:p>
            <a:pPr lvl="1"/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impedirne la comparsa o l’insorgere (prevenzione </a:t>
            </a:r>
            <a:r>
              <a:rPr lang="it-IT" sz="31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primaria)</a:t>
            </a:r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; </a:t>
            </a:r>
          </a:p>
          <a:p>
            <a:pPr lvl="1"/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l’individuazione precoce di “casi a rischio” che ha già dato segnali di manifestazione e per un eventuale intervento tempestivo (prevenzione </a:t>
            </a:r>
            <a:r>
              <a:rPr lang="it-IT" sz="31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secondaria</a:t>
            </a:r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 lvl="1"/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evitarne l’aggravamento o la comparsa di complicazioni, </a:t>
            </a:r>
            <a:r>
              <a:rPr lang="it-IT" sz="3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collateralità</a:t>
            </a:r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la stabilizzazione (prevenzione </a:t>
            </a:r>
            <a:r>
              <a:rPr lang="it-IT" sz="31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terziaria)</a:t>
            </a:r>
            <a:r>
              <a:rPr lang="it-IT" sz="3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algn="ctr">
              <a:buNone/>
            </a:pPr>
            <a:endParaRPr lang="it-IT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endParaRPr lang="it-IT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DELLA DEVIANZA E DELLA MARGINALITA’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LA PREVENZIONE E GLI INTERVENTI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t-IT" i="1" dirty="0" smtClean="0"/>
              <a:t>Circolarità</a:t>
            </a:r>
            <a:r>
              <a:rPr lang="it-IT" dirty="0" smtClean="0"/>
              <a:t> tra  prevenzione – intervento educativo.</a:t>
            </a:r>
          </a:p>
          <a:p>
            <a:r>
              <a:rPr lang="it-IT" i="1" dirty="0" smtClean="0"/>
              <a:t>Circolarità </a:t>
            </a:r>
            <a:r>
              <a:rPr lang="it-IT" dirty="0" smtClean="0"/>
              <a:t>tra prevenzione primaria – secondaria – terziaria.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PROSPETTIVA PEDAGOGICA</a:t>
            </a:r>
            <a:b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PREVENZIONE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it-IT" sz="2400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Informazione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Formazione di gruppi di giovani, genitori ed   insegnanti per:</a:t>
            </a:r>
          </a:p>
          <a:p>
            <a:pPr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conoscenza </a:t>
            </a:r>
            <a:r>
              <a:rPr lang="it-IT" sz="2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dei fenomeni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  possibilità di osservare precocemente l’insieme di segnali/indizi precoci di eventuali condotte devianti 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LIVELLI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PREVENZIONE/INTERVENTO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LIVELLO </a:t>
            </a:r>
            <a:r>
              <a:rPr lang="it-IT" dirty="0" err="1" smtClean="0"/>
              <a:t>DI</a:t>
            </a:r>
            <a:r>
              <a:rPr lang="it-IT" dirty="0" smtClean="0"/>
              <a:t> INFORMAZIONE</a:t>
            </a:r>
          </a:p>
          <a:p>
            <a:r>
              <a:rPr lang="it-IT" dirty="0" smtClean="0"/>
              <a:t>LIVELLO  </a:t>
            </a:r>
            <a:r>
              <a:rPr lang="it-IT" dirty="0" err="1" smtClean="0"/>
              <a:t>DI</a:t>
            </a:r>
            <a:r>
              <a:rPr lang="it-IT" dirty="0" smtClean="0"/>
              <a:t>  EMPOWERMENT DELLE RISORSE INDIVIDUALI E RELAZIONALI</a:t>
            </a:r>
          </a:p>
          <a:p>
            <a:r>
              <a:rPr lang="it-IT" dirty="0" smtClean="0"/>
              <a:t>LIVELLO </a:t>
            </a:r>
            <a:r>
              <a:rPr lang="it-IT" dirty="0" err="1" smtClean="0"/>
              <a:t>DI</a:t>
            </a:r>
            <a:r>
              <a:rPr lang="it-IT" dirty="0" smtClean="0"/>
              <a:t> AZIONE SUI  FATTORI CONTESTUALI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INFORMAZIONE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it-IT" sz="2400" dirty="0" smtClean="0"/>
              <a:t>CONDIVISIONE DEI CONCETTI, IDEE, CONOSCENZE, STILI, CULTURE, REGOLE, CONVENZIONI.</a:t>
            </a:r>
          </a:p>
          <a:p>
            <a:endParaRPr lang="it-IT" sz="2400" dirty="0" smtClean="0"/>
          </a:p>
          <a:p>
            <a:r>
              <a:rPr lang="it-IT" sz="2400" dirty="0" smtClean="0"/>
              <a:t>PERCEZIONE DEI RISCHI, DEI CONFINI, DELLE REGOLE.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RIFLESSIONE SUI COMPORTAMENTI DEVIANTI, VIOLENTI, MARGINALI.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RIFLESSIONE SUI FATTI ACCADUTI VICINI E LONTANI.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…..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2060"/>
                </a:solidFill>
              </a:rPr>
              <a:t>RISORSE INDIVIDUALI</a:t>
            </a:r>
            <a:endParaRPr lang="it-IT" sz="2800" dirty="0">
              <a:solidFill>
                <a:srgbClr val="00206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it-IT" sz="2400" dirty="0" smtClean="0"/>
              <a:t>AUTOEFFICACIA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AUTOAFFERMAZIONE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AUTOSPERIMENTAZIONE </a:t>
            </a:r>
            <a:r>
              <a:rPr lang="it-IT" sz="2400" dirty="0" err="1" smtClean="0"/>
              <a:t>DI</a:t>
            </a:r>
            <a:r>
              <a:rPr lang="it-IT" sz="2400" dirty="0" smtClean="0"/>
              <a:t> SE’, </a:t>
            </a:r>
            <a:r>
              <a:rPr lang="it-IT" sz="2400" dirty="0" err="1" smtClean="0"/>
              <a:t>DI</a:t>
            </a:r>
            <a:r>
              <a:rPr lang="it-IT" sz="2400" dirty="0" smtClean="0"/>
              <a:t> SENSAZIONI, DELLE TRASGRESSIONI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AUTOCONTROLLO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AUTONOMIA 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RISOLUZIONE DEI PROBLEMI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OSSERVANZA DELLE REGOLE, LIMITI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ABILITA’ PROGETTUALI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2060"/>
                </a:solidFill>
              </a:rPr>
              <a:t>RISORSE  RELAZIONALI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dirty="0" smtClean="0"/>
              <a:t> </a:t>
            </a:r>
            <a:r>
              <a:rPr lang="it-IT" sz="2400" dirty="0" smtClean="0"/>
              <a:t>COMUNICAZIONE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CONDIVISIONE </a:t>
            </a:r>
            <a:r>
              <a:rPr lang="it-IT" sz="2400" dirty="0" err="1" smtClean="0"/>
              <a:t>DI</a:t>
            </a:r>
            <a:r>
              <a:rPr lang="it-IT" sz="2400" dirty="0" smtClean="0"/>
              <a:t> AZIONI ED EMOZIONI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ESPLORAZIONE DELLE REAZIONI E DEI LIMITI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CONDIVISIONE PROGETTUALE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B050"/>
                </a:solidFill>
              </a:rPr>
              <a:t>FATTORI CONTESTUALI</a:t>
            </a:r>
            <a:endParaRPr lang="it-IT" sz="28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FAMIGLIA</a:t>
            </a:r>
          </a:p>
          <a:p>
            <a:r>
              <a:rPr lang="it-IT" dirty="0" smtClean="0"/>
              <a:t>SCUOLA</a:t>
            </a:r>
          </a:p>
          <a:p>
            <a:r>
              <a:rPr lang="it-IT" dirty="0" smtClean="0"/>
              <a:t>COMUNITA’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B050"/>
                </a:solidFill>
              </a:rPr>
              <a:t>FAMIGLIA</a:t>
            </a:r>
            <a:endParaRPr lang="it-IT" sz="28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it-IT" dirty="0" smtClean="0"/>
              <a:t>STILE EDUCATIVO AUTOREVOLE</a:t>
            </a:r>
          </a:p>
          <a:p>
            <a:r>
              <a:rPr lang="it-IT" dirty="0" smtClean="0"/>
              <a:t>ADEGUATA SUPERVISIONE</a:t>
            </a:r>
          </a:p>
          <a:p>
            <a:r>
              <a:rPr lang="it-IT" dirty="0" smtClean="0"/>
              <a:t>DISPONIBILITA’ ALL’ ASCOLTO, AL DIALOGO</a:t>
            </a:r>
          </a:p>
          <a:p>
            <a:r>
              <a:rPr lang="it-IT" dirty="0" smtClean="0"/>
              <a:t>MODELLI </a:t>
            </a:r>
            <a:r>
              <a:rPr lang="it-IT" dirty="0" err="1" smtClean="0"/>
              <a:t>DI</a:t>
            </a:r>
            <a:r>
              <a:rPr lang="it-IT" dirty="0" smtClean="0"/>
              <a:t> ADULTO POSITIVI E COMPORTAMENTI COERENTI, ATTEGGIAMENTI POSITIVI</a:t>
            </a:r>
          </a:p>
          <a:p>
            <a:r>
              <a:rPr lang="it-IT" dirty="0" smtClean="0"/>
              <a:t>APPROVAZIONE </a:t>
            </a:r>
            <a:r>
              <a:rPr lang="it-IT" dirty="0" err="1" smtClean="0"/>
              <a:t>DI</a:t>
            </a:r>
            <a:r>
              <a:rPr lang="it-IT" dirty="0" smtClean="0"/>
              <a:t> COMPORTAMENTI ADEGUATI</a:t>
            </a:r>
          </a:p>
          <a:p>
            <a:r>
              <a:rPr lang="it-IT" dirty="0" smtClean="0"/>
              <a:t>DISAPPROVAZIONE </a:t>
            </a:r>
            <a:r>
              <a:rPr lang="it-IT" dirty="0" err="1" smtClean="0"/>
              <a:t>DI</a:t>
            </a:r>
            <a:r>
              <a:rPr lang="it-IT" dirty="0" smtClean="0"/>
              <a:t> COMPORTAMENTI A RISCHIO, DEVIANTI, MARGINALI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C00000"/>
                </a:solidFill>
              </a:rPr>
              <a:t>SCUOLA</a:t>
            </a:r>
            <a:endParaRPr lang="it-IT" sz="2800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it-IT" dirty="0" smtClean="0"/>
              <a:t>STILE AUTOREVOLE DEL DOCENTE</a:t>
            </a:r>
          </a:p>
          <a:p>
            <a:r>
              <a:rPr lang="it-IT" dirty="0" smtClean="0"/>
              <a:t>RUOLO EDUCATIVO DEL DOCENTE</a:t>
            </a:r>
          </a:p>
          <a:p>
            <a:r>
              <a:rPr lang="it-IT" dirty="0" smtClean="0"/>
              <a:t>CONDIVISIONE </a:t>
            </a:r>
            <a:r>
              <a:rPr lang="it-IT" dirty="0" err="1" smtClean="0"/>
              <a:t>DI</a:t>
            </a:r>
            <a:r>
              <a:rPr lang="it-IT" dirty="0" smtClean="0"/>
              <a:t> REGOLE</a:t>
            </a:r>
          </a:p>
          <a:p>
            <a:r>
              <a:rPr lang="it-IT" dirty="0" smtClean="0"/>
              <a:t>APPROVAZIONE </a:t>
            </a:r>
            <a:r>
              <a:rPr lang="it-IT" dirty="0" err="1" smtClean="0"/>
              <a:t>DI</a:t>
            </a:r>
            <a:r>
              <a:rPr lang="it-IT" dirty="0" smtClean="0"/>
              <a:t> COMPORTAMENTI ADEGUATI</a:t>
            </a:r>
          </a:p>
          <a:p>
            <a:r>
              <a:rPr lang="it-IT" dirty="0" smtClean="0"/>
              <a:t>DISAPPROVAZIONE </a:t>
            </a:r>
            <a:r>
              <a:rPr lang="it-IT" dirty="0" err="1" smtClean="0"/>
              <a:t>DI</a:t>
            </a:r>
            <a:r>
              <a:rPr lang="it-IT" dirty="0" smtClean="0"/>
              <a:t> COMPORTAMENTI A RISCHIO, DEVIANTI, MARGINALI</a:t>
            </a:r>
          </a:p>
          <a:p>
            <a:r>
              <a:rPr lang="it-IT" dirty="0" smtClean="0"/>
              <a:t>SUPERVISIONE EDUCATIVA</a:t>
            </a:r>
          </a:p>
          <a:p>
            <a:r>
              <a:rPr lang="it-IT" dirty="0" smtClean="0"/>
              <a:t>POTENZIAMENTO </a:t>
            </a:r>
            <a:r>
              <a:rPr lang="it-IT" dirty="0" err="1" smtClean="0"/>
              <a:t>DI</a:t>
            </a:r>
            <a:r>
              <a:rPr lang="it-IT" dirty="0" smtClean="0"/>
              <a:t> ABILITA’</a:t>
            </a:r>
          </a:p>
          <a:p>
            <a:r>
              <a:rPr lang="it-IT" dirty="0" smtClean="0"/>
              <a:t>VALORIZZAZIONE DEI SUCCESSI</a:t>
            </a:r>
          </a:p>
          <a:p>
            <a:r>
              <a:rPr lang="it-IT" dirty="0" smtClean="0"/>
              <a:t>ELEVATA PROGETTUALITA’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7030A0"/>
                </a:solidFill>
              </a:rPr>
              <a:t>COMUNITA’</a:t>
            </a:r>
            <a:endParaRPr lang="it-IT" sz="2800" dirty="0">
              <a:solidFill>
                <a:srgbClr val="7030A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LUOGHI </a:t>
            </a:r>
            <a:r>
              <a:rPr lang="it-IT" dirty="0" err="1" smtClean="0"/>
              <a:t>DI</a:t>
            </a:r>
            <a:r>
              <a:rPr lang="it-IT" dirty="0" smtClean="0"/>
              <a:t> AGGREGAZIONE</a:t>
            </a:r>
          </a:p>
          <a:p>
            <a:r>
              <a:rPr lang="it-IT" dirty="0" smtClean="0"/>
              <a:t>OCCASIONI </a:t>
            </a:r>
            <a:r>
              <a:rPr lang="it-IT" dirty="0" err="1" smtClean="0"/>
              <a:t>DI</a:t>
            </a:r>
            <a:r>
              <a:rPr lang="it-IT" dirty="0" smtClean="0"/>
              <a:t> RIFLESSIONE </a:t>
            </a:r>
          </a:p>
          <a:p>
            <a:r>
              <a:rPr lang="it-IT" dirty="0" smtClean="0"/>
              <a:t>ATTIVITA’ SIGNIFICATIVE</a:t>
            </a:r>
          </a:p>
          <a:p>
            <a:r>
              <a:rPr lang="it-IT" dirty="0" smtClean="0"/>
              <a:t>ELEVATA PROGETTUALITA’</a:t>
            </a:r>
          </a:p>
          <a:p>
            <a:r>
              <a:rPr lang="it-IT" dirty="0" smtClean="0"/>
              <a:t>SUPERVISIONE EDUCATIVA DELL’ADULTO</a:t>
            </a:r>
          </a:p>
          <a:p>
            <a:r>
              <a:rPr lang="it-IT" dirty="0" smtClean="0"/>
              <a:t>CONDIVISIONE </a:t>
            </a:r>
            <a:r>
              <a:rPr lang="it-IT" dirty="0" err="1" smtClean="0"/>
              <a:t>DI</a:t>
            </a:r>
            <a:r>
              <a:rPr lang="it-IT" dirty="0" smtClean="0"/>
              <a:t> REGOLE</a:t>
            </a:r>
          </a:p>
          <a:p>
            <a:r>
              <a:rPr lang="it-IT" dirty="0" smtClean="0"/>
              <a:t>ASSUNZIONE </a:t>
            </a:r>
            <a:r>
              <a:rPr lang="it-IT" dirty="0" err="1" smtClean="0"/>
              <a:t>DI</a:t>
            </a:r>
            <a:r>
              <a:rPr lang="it-IT" dirty="0" smtClean="0"/>
              <a:t> RESPONSABILITA’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800">
                <a:solidFill>
                  <a:srgbClr val="FF0000"/>
                </a:solidFill>
              </a:rPr>
              <a:t>Progetti di prevenzione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/>
              <a:t>Interventi domiciliari</a:t>
            </a:r>
          </a:p>
          <a:p>
            <a:r>
              <a:rPr lang="it-IT" sz="2400" dirty="0"/>
              <a:t>Supporto alle famiglie</a:t>
            </a:r>
          </a:p>
          <a:p>
            <a:r>
              <a:rPr lang="it-IT" sz="2400" dirty="0"/>
              <a:t>Sostegno educativo individuale</a:t>
            </a:r>
          </a:p>
          <a:p>
            <a:r>
              <a:rPr lang="it-IT" sz="2400" dirty="0"/>
              <a:t>Corsi per genitori</a:t>
            </a:r>
          </a:p>
          <a:p>
            <a:r>
              <a:rPr lang="it-IT" sz="2400" dirty="0"/>
              <a:t>Interventi scolastici</a:t>
            </a:r>
          </a:p>
          <a:p>
            <a:r>
              <a:rPr lang="it-IT" sz="2400" dirty="0"/>
              <a:t>Interventi nei centri di aggregazione</a:t>
            </a:r>
          </a:p>
          <a:p>
            <a:r>
              <a:rPr lang="it-IT" sz="2400" dirty="0"/>
              <a:t>Interventi nelle comunità familiari/educative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VALUTAZIONE PEDAGOGICA</a:t>
            </a:r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Osservazione clinica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Colloquio clinico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Storia del caso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Scale di livello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Esami funzionali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Questionario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Intervista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Profilo personale- autoprofilo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Strumenti diagnostici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4422"/>
            <a:ext cx="8229600" cy="472917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it-IT" sz="1800" dirty="0"/>
              <a:t>        </a:t>
            </a:r>
            <a:r>
              <a:rPr lang="it-IT" sz="24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SCALA   DI   LIVELLO   DELLA  DEVIANZA</a:t>
            </a:r>
          </a:p>
          <a:p>
            <a:pPr>
              <a:lnSpc>
                <a:spcPct val="80000"/>
              </a:lnSpc>
            </a:pPr>
            <a:r>
              <a:rPr lang="it-IT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LIEVE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Tendenza all’ evitamento delle relazioni sociali. Comportamenti a volte non aderenti alle norme comunitarie. Alcuni disagi e tendenza all’allontanamento da situazioni ansiogene. Atteggiamenti di rifiuto nei confronti di tutte le attività con condotte di fuga. Alcuni comportamenti non pertinenti e contrari all’etica e alla morale della vita comunitaria. Condotte imprevedibili, atipiche e discutibili al limite del buon senso. Rara tendenza alla progettualità. Tendenziale pensiero distorto. Condotte aggressive, impetuose, violente.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SCALA   DI   LIVELLO   DELLA  DEVIANZA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MEDIA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Isolamento e fuga dalle relazioni sociali. Comportamenti non aderenti alle norme comunitarie. Disagio e tendenza all’allontanamento da situazioni ansiogene. Atteggiamenti di rifiuto nei confronti di tutte le attività con condotte di distacco e chiusura. Comportamenti non pertinenti e contrari all’etica e alla morale della vita comunitaria. Condotte imprevedibili e tipiche. Mancanza di progettualità, di sicurezza e di fiducia nel proprio futuro. Pensiero distorto. Frequenti condotte aggressive, impetuose, violente.</a:t>
            </a:r>
          </a:p>
          <a:p>
            <a:pPr>
              <a:lnSpc>
                <a:spcPct val="80000"/>
              </a:lnSpc>
            </a:pPr>
            <a:endParaRPr lang="it-IT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SCALA   DI   LIVELLO   DELLA  DEVIANZA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GRAVE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Forti stati di isolamento e fuga dalle relazioni sociali. Costanti comportamenti palesemente non aderenti alle norme comunitarie. Forti disagi ed insicurezza di fronte a situazioni ansiogene. Atteggiamenti di radicale rifiuto nei confronti di tutte le attività con conseguente e totale distacco e chiusura. Gravi comportamenti non pertinenti e contrari all’etica e alla morale della vita comunitaria. Condotte imprevedibili, pre-patologiche e assolutamente al di fuori del buon senso. Completa mancanza di progettualità. Radicale pensiero distorto. Perduranti condotte aggressive, impetuose, violente.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/>
              <a:t/>
            </a:r>
            <a:br>
              <a:rPr lang="it-IT" sz="2400" dirty="0"/>
            </a:br>
            <a:endParaRPr lang="it-IT" sz="2400" dirty="0"/>
          </a:p>
          <a:p>
            <a:pPr>
              <a:lnSpc>
                <a:spcPct val="80000"/>
              </a:lnSpc>
            </a:pPr>
            <a:endParaRPr lang="it-I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729</Words>
  <PresentationFormat>Presentazione su schermo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Università degli Studi di Macerata Facoltà di Scienze della formazione</vt:lpstr>
      <vt:lpstr>PROSPETTIVA PEDAGOGICA </vt:lpstr>
      <vt:lpstr>PROSPETTIVA PEDAGOGICA </vt:lpstr>
      <vt:lpstr>PEDAGOGIA DELLA DEVIANZA E DELLA MARGINALITA’ LA PREVENZIONE E GLI INTERVENTI</vt:lpstr>
      <vt:lpstr>PROSPETTIVA PEDAGOGICA </vt:lpstr>
      <vt:lpstr>LIVELLI DI PREVENZIONE/INTERVENTO</vt:lpstr>
      <vt:lpstr>INFORMAZIONE</vt:lpstr>
      <vt:lpstr>RISORSE INDIVIDUALI</vt:lpstr>
      <vt:lpstr>RISORSE  RELAZIONALI</vt:lpstr>
      <vt:lpstr>FATTORI CONTESTUALI</vt:lpstr>
      <vt:lpstr>FAMIGLIA</vt:lpstr>
      <vt:lpstr>SCUOLA</vt:lpstr>
      <vt:lpstr>COMUNITA’</vt:lpstr>
      <vt:lpstr>Progetti di prevenzione</vt:lpstr>
      <vt:lpstr>VALUTAZIONE PEDAGOGICA </vt:lpstr>
      <vt:lpstr>Strumenti diagnostici</vt:lpstr>
      <vt:lpstr>SCALA   DI   LIVELLO   DELLA  DEVIANZA</vt:lpstr>
      <vt:lpstr>SCALA   DI   LIVELLO   DELLA  DEVIANZA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2</cp:revision>
  <dcterms:created xsi:type="dcterms:W3CDTF">2011-04-06T16:32:52Z</dcterms:created>
  <dcterms:modified xsi:type="dcterms:W3CDTF">2011-04-06T16:46:51Z</dcterms:modified>
</cp:coreProperties>
</file>