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400" b="1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Università degli Studi di Macerata</a:t>
            </a: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/>
            </a:r>
            <a:b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</a:b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Facoltà di Scienze della formazione</a:t>
            </a:r>
            <a:endParaRPr lang="it-IT" sz="24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PEDAGOGIA DELLA DEVIANZA E DELLA MARGINALITA’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II 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Dott.ssa   Angela </a:t>
            </a:r>
            <a:r>
              <a:rPr lang="it-IT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Fiorillo</a:t>
            </a:r>
            <a:endParaRPr lang="it-IT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 – INFANZIA - ADOLESCENZA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SCENARI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COMUNITA’</a:t>
            </a:r>
          </a:p>
          <a:p>
            <a:pPr>
              <a:buNone/>
            </a:pPr>
            <a:r>
              <a:rPr lang="it-IT" sz="2400" dirty="0" smtClean="0"/>
              <a:t>SCUOLA</a:t>
            </a:r>
          </a:p>
          <a:p>
            <a:pPr>
              <a:buNone/>
            </a:pPr>
            <a:r>
              <a:rPr lang="it-IT" sz="2400" dirty="0" smtClean="0"/>
              <a:t>CENTRI </a:t>
            </a:r>
            <a:r>
              <a:rPr lang="it-IT" sz="2400" dirty="0" err="1" smtClean="0"/>
              <a:t>DI</a:t>
            </a:r>
            <a:r>
              <a:rPr lang="it-IT" sz="2400" dirty="0" smtClean="0"/>
              <a:t> AGGREGAZIONE</a:t>
            </a:r>
          </a:p>
          <a:p>
            <a:pPr>
              <a:buNone/>
            </a:pPr>
            <a:r>
              <a:rPr lang="it-IT" sz="2400" dirty="0" smtClean="0"/>
              <a:t>STRADA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COMUNITA’ 1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Sistema para-familiare</a:t>
            </a:r>
          </a:p>
          <a:p>
            <a:pPr>
              <a:buNone/>
            </a:pPr>
            <a:r>
              <a:rPr lang="it-IT" sz="2400" dirty="0" smtClean="0"/>
              <a:t>Organizzazione di spazi e tempi in una dimensione protetta</a:t>
            </a:r>
          </a:p>
          <a:p>
            <a:pPr>
              <a:buNone/>
            </a:pPr>
            <a:r>
              <a:rPr lang="it-IT" sz="2400" dirty="0" smtClean="0"/>
              <a:t>Residenzialità</a:t>
            </a:r>
          </a:p>
          <a:p>
            <a:pPr>
              <a:buNone/>
            </a:pPr>
            <a:r>
              <a:rPr lang="it-IT" sz="2400" dirty="0" smtClean="0"/>
              <a:t>Accoglienza di soggetti problematici</a:t>
            </a:r>
          </a:p>
          <a:p>
            <a:pPr>
              <a:buNone/>
            </a:pPr>
            <a:r>
              <a:rPr lang="it-IT" sz="2400" dirty="0" smtClean="0"/>
              <a:t>Partecipazione a momenti collettivi</a:t>
            </a:r>
          </a:p>
          <a:p>
            <a:pPr>
              <a:buNone/>
            </a:pPr>
            <a:r>
              <a:rPr lang="it-IT" sz="2400" dirty="0" smtClean="0"/>
              <a:t>Responsabilità</a:t>
            </a:r>
          </a:p>
          <a:p>
            <a:pPr>
              <a:buNone/>
            </a:pPr>
            <a:r>
              <a:rPr lang="it-IT" sz="2400" dirty="0" smtClean="0"/>
              <a:t>Appartenenza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SCENARI</a:t>
            </a:r>
            <a:r>
              <a:rPr lang="it-IT" dirty="0" smtClean="0">
                <a:solidFill>
                  <a:srgbClr val="002060"/>
                </a:solidFill>
              </a:rPr>
              <a:t/>
            </a:r>
            <a:br>
              <a:rPr lang="it-IT" dirty="0" smtClean="0">
                <a:solidFill>
                  <a:srgbClr val="00206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COMUNITA’ 2</a:t>
            </a:r>
          </a:p>
          <a:p>
            <a:pPr>
              <a:buNone/>
            </a:pPr>
            <a:r>
              <a:rPr lang="it-IT" sz="2400" dirty="0" smtClean="0"/>
              <a:t>Identità complessa</a:t>
            </a:r>
          </a:p>
          <a:p>
            <a:pPr>
              <a:buNone/>
            </a:pPr>
            <a:r>
              <a:rPr lang="it-IT" sz="2400" dirty="0" smtClean="0"/>
              <a:t>Rete</a:t>
            </a:r>
          </a:p>
          <a:p>
            <a:pPr>
              <a:buNone/>
            </a:pPr>
            <a:r>
              <a:rPr lang="it-IT" sz="2400" dirty="0" smtClean="0"/>
              <a:t>Reciprocità con altri componenti del sistema</a:t>
            </a:r>
          </a:p>
          <a:p>
            <a:pPr>
              <a:buNone/>
            </a:pPr>
            <a:r>
              <a:rPr lang="it-IT" sz="2400" dirty="0" smtClean="0"/>
              <a:t>Dispositivo sociale anonimo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SCENARI</a:t>
            </a:r>
            <a:r>
              <a:rPr lang="it-IT" dirty="0" smtClean="0">
                <a:solidFill>
                  <a:srgbClr val="002060"/>
                </a:solidFill>
              </a:rPr>
              <a:t/>
            </a:r>
            <a:br>
              <a:rPr lang="it-IT" dirty="0" smtClean="0">
                <a:solidFill>
                  <a:srgbClr val="00206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SCUOLA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Luogo di trasmissione culturale o spazio educativo?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Istruzione - educazione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Modello disciplinare rigido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Correlazione con il disagio, disadattamento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Materialità  e quotidianità della vita scolastica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Disagio, prevenzione e saperi specialistici delle scienze umane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Logica della promozione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CENTRI </a:t>
            </a:r>
            <a:r>
              <a:rPr lang="it-IT" sz="2400" dirty="0" err="1" smtClean="0"/>
              <a:t>DI</a:t>
            </a:r>
            <a:r>
              <a:rPr lang="it-IT" sz="2400" dirty="0" smtClean="0"/>
              <a:t> AGGREGAZIONE</a:t>
            </a:r>
          </a:p>
          <a:p>
            <a:pPr>
              <a:buNone/>
            </a:pPr>
            <a:r>
              <a:rPr lang="it-IT" sz="2400" dirty="0" smtClean="0"/>
              <a:t>Spazio del tempo libero</a:t>
            </a:r>
          </a:p>
          <a:p>
            <a:pPr>
              <a:buNone/>
            </a:pPr>
            <a:r>
              <a:rPr lang="it-IT" sz="2400" dirty="0" smtClean="0"/>
              <a:t>Prevenzione secondaria</a:t>
            </a:r>
          </a:p>
          <a:p>
            <a:pPr>
              <a:buNone/>
            </a:pPr>
            <a:r>
              <a:rPr lang="it-IT" sz="2400" dirty="0" smtClean="0"/>
              <a:t>Modelli flessibili</a:t>
            </a:r>
          </a:p>
          <a:p>
            <a:pPr>
              <a:buNone/>
            </a:pPr>
            <a:r>
              <a:rPr lang="it-IT" sz="2400" dirty="0" smtClean="0"/>
              <a:t>Spazi -tempi di aggregazione aperti e spazi-tempi organizzati</a:t>
            </a:r>
          </a:p>
          <a:p>
            <a:pPr>
              <a:buNone/>
            </a:pPr>
            <a:r>
              <a:rPr lang="it-IT" sz="2400" dirty="0" smtClean="0"/>
              <a:t>Corpo come elemento di mediazione tra adulto e adolescente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STRADA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Interventi di promozione, prevenzione e riduzione del danno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Spazio dilatato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Informalità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Tempi dettati dai soggetti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Messa in gioco della corporeità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 – INFANZIA - ADOLESCENZA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INFANZIA MARGINALE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Bambino naturale: innocente, puro, spontaneo, creativo (teorizzazioni del novecento).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Emilio di Rousseau: spontaneità dell’infanzia contrapposta alla società corrotta).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Modello familiare: Bambino incorruttibile e innocente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Per la società: bambino dannato, pericoloso e incontenibile.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Normalizzazione dell’infanzia: attraverso pratiche educative e formative per: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Misurare e valutare ilo soggetto, le sue competenze, gli apprendimenti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Valutare la responsabilità e la socializzazione.</a:t>
            </a:r>
          </a:p>
          <a:p>
            <a:pPr>
              <a:buFontTx/>
              <a:buChar char="-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 – INFANZIA - ADOLESCENZA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Bambino normalizzato</a:t>
            </a:r>
          </a:p>
          <a:p>
            <a:pPr>
              <a:buNone/>
            </a:pPr>
            <a:r>
              <a:rPr lang="it-IT" sz="2400" dirty="0" err="1" smtClean="0"/>
              <a:t>Range</a:t>
            </a:r>
            <a:r>
              <a:rPr lang="it-IT" sz="2400" dirty="0" smtClean="0"/>
              <a:t> di riferimento del comportamento</a:t>
            </a:r>
          </a:p>
          <a:p>
            <a:pPr>
              <a:buNone/>
            </a:pPr>
            <a:r>
              <a:rPr lang="it-IT" sz="2400" dirty="0" smtClean="0"/>
              <a:t>Segnalazione dei casi e categorizzazione</a:t>
            </a: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 – INFANZIA - ADOLESCENZA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ADOLESCENZE DIVERSE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Molteplici dimensioni dei vissuti, dei sentimenti,</a:t>
            </a: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degli affetti, dei bisogni sociali e cognitivi degli adolescenti.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err="1" smtClean="0">
                <a:solidFill>
                  <a:schemeClr val="tx1"/>
                </a:solidFill>
              </a:rPr>
              <a:t>Multiformità</a:t>
            </a:r>
            <a:r>
              <a:rPr lang="it-IT" sz="2400" dirty="0" smtClean="0">
                <a:solidFill>
                  <a:schemeClr val="tx1"/>
                </a:solidFill>
              </a:rPr>
              <a:t> delle problematiche adolescenziali.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Oggetto di attenzione: i minori in quelle fasi etichettate come adolescenza e preadolescenza.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Adolescenza come periodo problematico, terra di mezzo, incompiutezza …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Rischio di omologazioni.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 – INFANZIA - ADOLESCENZA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Evitare prospettive </a:t>
            </a:r>
            <a:r>
              <a:rPr lang="it-IT" sz="2400" dirty="0" err="1" smtClean="0"/>
              <a:t>adultistiche</a:t>
            </a:r>
            <a:r>
              <a:rPr lang="it-IT" sz="2400" dirty="0" smtClean="0"/>
              <a:t> che tentano di:</a:t>
            </a:r>
          </a:p>
          <a:p>
            <a:pPr>
              <a:buNone/>
            </a:pPr>
            <a:r>
              <a:rPr lang="it-IT" sz="2400" dirty="0" smtClean="0"/>
              <a:t>Naturalizzare</a:t>
            </a:r>
            <a:r>
              <a:rPr lang="it-IT" sz="2400" dirty="0" smtClean="0"/>
              <a:t> ( ottica </a:t>
            </a:r>
            <a:r>
              <a:rPr lang="it-IT" sz="2400" dirty="0" err="1" smtClean="0"/>
              <a:t>stadiale</a:t>
            </a:r>
            <a:r>
              <a:rPr lang="it-IT" sz="2400" dirty="0" smtClean="0"/>
              <a:t> e biologica: adolescenza come uno stadio evolutivo e poi approdo all’età adulta)</a:t>
            </a:r>
          </a:p>
          <a:p>
            <a:pPr>
              <a:buNone/>
            </a:pPr>
            <a:r>
              <a:rPr lang="it-IT" sz="2400" dirty="0" smtClean="0"/>
              <a:t>Normalizzare ( approccio </a:t>
            </a:r>
            <a:r>
              <a:rPr lang="it-IT" sz="2400" dirty="0" err="1" smtClean="0"/>
              <a:t>misurativo</a:t>
            </a:r>
            <a:r>
              <a:rPr lang="it-IT" sz="2400" dirty="0" smtClean="0"/>
              <a:t> adolescente-società)</a:t>
            </a:r>
          </a:p>
          <a:p>
            <a:pPr>
              <a:buNone/>
            </a:pPr>
            <a:r>
              <a:rPr lang="it-IT" sz="2400" dirty="0" smtClean="0"/>
              <a:t>Frantumare (frantumazione degli approcci teorici e perdita della pluralità di forme adolescenziali)</a:t>
            </a: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 – INFANZIA - ADOLESCENZA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sz="2400" dirty="0" smtClean="0"/>
              <a:t>Assumere uno sguardo clinico</a:t>
            </a:r>
          </a:p>
          <a:p>
            <a:pPr>
              <a:buNone/>
            </a:pPr>
            <a:r>
              <a:rPr lang="it-IT" sz="2400" dirty="0" smtClean="0"/>
              <a:t>Centralità alle relazioni educative con gli adolescenti</a:t>
            </a:r>
          </a:p>
          <a:p>
            <a:pPr>
              <a:buNone/>
            </a:pPr>
            <a:r>
              <a:rPr lang="it-IT" sz="2400" dirty="0" smtClean="0"/>
              <a:t>Adolescenza come incompiutezza e approdo all’età adulta ma</a:t>
            </a:r>
          </a:p>
          <a:p>
            <a:pPr>
              <a:buNone/>
            </a:pPr>
            <a:r>
              <a:rPr lang="it-IT" sz="2400" dirty="0" smtClean="0"/>
              <a:t>È un periodo di prova di abilità nel passaggio all’età adulta.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Immagine di minorità sociale, infantilismo e irrazionalità: ciò genera dipendenza dall’adulto, mancanza di facoltà di parola, esposizione a rischi.</a:t>
            </a:r>
          </a:p>
          <a:p>
            <a:pPr>
              <a:buNone/>
            </a:pPr>
            <a:r>
              <a:rPr lang="it-IT" sz="2400" dirty="0" smtClean="0"/>
              <a:t>Altri elementi problematici: istinto, sessualità, perversione.</a:t>
            </a:r>
          </a:p>
          <a:p>
            <a:pPr>
              <a:buNone/>
            </a:pPr>
            <a:r>
              <a:rPr lang="it-IT" sz="2400" dirty="0" smtClean="0"/>
              <a:t>Prossimità naturale alla devianza.</a:t>
            </a:r>
          </a:p>
          <a:p>
            <a:pPr>
              <a:buNone/>
            </a:pPr>
            <a:r>
              <a:rPr lang="it-IT" sz="2400" dirty="0" smtClean="0"/>
              <a:t>Bisogna invece valorizzare le potenzialità dell’adolescente, in un’ottica di promozione e di responsabilizzazione.</a:t>
            </a: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SCENARI – INFANZIA - ADOLESCENZA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Marginalità e devianza adolescenziale: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- Minori a rischio per condizioni familiari, ambientali deprivate.</a:t>
            </a:r>
          </a:p>
          <a:p>
            <a:pPr>
              <a:buNone/>
            </a:pPr>
            <a:r>
              <a:rPr lang="it-IT" sz="2400" dirty="0" smtClean="0"/>
              <a:t>- Adolescente disadattato, con condotte irregolari (abbandono scolastico, vandalismo …).</a:t>
            </a:r>
          </a:p>
          <a:p>
            <a:pPr>
              <a:buNone/>
            </a:pPr>
            <a:r>
              <a:rPr lang="it-IT" sz="2400" dirty="0" smtClean="0"/>
              <a:t>- Adolescente caratteriale (per problemi </a:t>
            </a:r>
            <a:r>
              <a:rPr lang="it-IT" sz="2400" dirty="0" err="1" smtClean="0"/>
              <a:t>psico-affettivi</a:t>
            </a:r>
            <a:r>
              <a:rPr lang="it-IT" sz="2400" dirty="0" smtClean="0"/>
              <a:t>)</a:t>
            </a:r>
          </a:p>
          <a:p>
            <a:pPr>
              <a:buFontTx/>
              <a:buChar char="-"/>
            </a:pPr>
            <a:r>
              <a:rPr lang="it-IT" sz="2400" dirty="0" smtClean="0"/>
              <a:t>Adolescente delinquente (piccoli problemi con la giustizia).</a:t>
            </a:r>
            <a:endParaRPr lang="it-IT" sz="2400" smtClean="0"/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518</Words>
  <PresentationFormat>Presentazione su schermo (4:3)</PresentationFormat>
  <Paragraphs>100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Università degli Studi di Macerata Facoltà di Scienze della formazione</vt:lpstr>
      <vt:lpstr>SCENARI – INFANZIA - ADOLESCENZA</vt:lpstr>
      <vt:lpstr>SCENARI </vt:lpstr>
      <vt:lpstr>SCENARI </vt:lpstr>
      <vt:lpstr>SCENARI </vt:lpstr>
      <vt:lpstr>SCENARI </vt:lpstr>
      <vt:lpstr>SCENARI </vt:lpstr>
      <vt:lpstr>SCENARI – INFANZIA - ADOLESCENZA</vt:lpstr>
      <vt:lpstr>SCENARI – INFANZIA - ADOLESCENZA</vt:lpstr>
      <vt:lpstr>SCENARI – INFANZIA - ADOLESCENZA</vt:lpstr>
      <vt:lpstr>SCENARI – INFANZIA - ADOLESCENZA</vt:lpstr>
      <vt:lpstr>SCENARI – INFANZIA - ADOLESCENZA</vt:lpstr>
      <vt:lpstr>SCENARI – INFANZIA - ADOLESCENZA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Università degli Studi di Macerata Facoltà di Scienze della formazione</dc:title>
  <dc:creator>Angela</dc:creator>
  <cp:lastModifiedBy>Angela</cp:lastModifiedBy>
  <cp:revision>24</cp:revision>
  <dcterms:created xsi:type="dcterms:W3CDTF">2011-04-06T10:18:30Z</dcterms:created>
  <dcterms:modified xsi:type="dcterms:W3CDTF">2011-04-06T20:19:30Z</dcterms:modified>
</cp:coreProperties>
</file>