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92" r:id="rId4"/>
    <p:sldId id="293" r:id="rId5"/>
    <p:sldId id="294" r:id="rId6"/>
    <p:sldId id="291" r:id="rId7"/>
    <p:sldId id="256" r:id="rId8"/>
    <p:sldId id="260" r:id="rId9"/>
    <p:sldId id="261" r:id="rId10"/>
    <p:sldId id="262" r:id="rId11"/>
    <p:sldId id="263" r:id="rId12"/>
    <p:sldId id="264" r:id="rId13"/>
    <p:sldId id="267" r:id="rId14"/>
    <p:sldId id="265" r:id="rId15"/>
    <p:sldId id="269" r:id="rId16"/>
    <p:sldId id="270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96" r:id="rId27"/>
    <p:sldId id="282" r:id="rId28"/>
    <p:sldId id="297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5" r:id="rId3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615" autoAdjust="0"/>
    <p:restoredTop sz="86441" autoAdjust="0"/>
  </p:normalViewPr>
  <p:slideViewPr>
    <p:cSldViewPr>
      <p:cViewPr varScale="1">
        <p:scale>
          <a:sx n="66" d="100"/>
          <a:sy n="66" d="100"/>
        </p:scale>
        <p:origin x="-101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88" y="943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</a:t>
            </a:r>
            <a:r>
              <a:rPr lang="it-IT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STATUTO EPISTEMOLOGICO DELLA DEVIANZA E DELLA MARGINALITA’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Pedagogia della devianza e della marginalità: dominio di lavoro</a:t>
            </a:r>
          </a:p>
          <a:p>
            <a:pPr>
              <a:buNone/>
            </a:pPr>
            <a:r>
              <a:rPr lang="it-IT" sz="2400" dirty="0" smtClean="0"/>
              <a:t>Premesse di complessità</a:t>
            </a:r>
          </a:p>
          <a:p>
            <a:pPr>
              <a:buNone/>
            </a:pPr>
            <a:r>
              <a:rPr lang="it-IT" sz="2400" dirty="0" smtClean="0"/>
              <a:t>Quadro teorico e modelli 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DELLA DEVIANZA E DELLA MARGINALITÀ: DOMINIO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LAVORO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Pedagogia e Pedagogia speciale</a:t>
            </a:r>
            <a:endParaRPr lang="it-IT" sz="2400" dirty="0" smtClean="0"/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Pedagogia come:</a:t>
            </a:r>
          </a:p>
          <a:p>
            <a:pPr>
              <a:buNone/>
            </a:pPr>
            <a:r>
              <a:rPr lang="it-IT" sz="2400" dirty="0" smtClean="0"/>
              <a:t>     scienza della formazione umana: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Maturazione + Ambiente =  Sviluppo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Intervento diretto + Intervento indiretto  = Educazione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Sviluppo (uomo che si forma)+ Educazione (uomo che è formato)  = Formazione</a:t>
            </a:r>
          </a:p>
          <a:p>
            <a:pPr>
              <a:buNone/>
            </a:pPr>
            <a:endParaRPr lang="it-IT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DELLA DEVIANZA E DELLA MARGINALITÀ: DOMINIO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LAVORO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t-IT" sz="2400" b="1" dirty="0" smtClean="0"/>
              <a:t>Pedagogia</a:t>
            </a:r>
            <a:r>
              <a:rPr lang="it-IT" sz="2400" dirty="0" smtClean="0"/>
              <a:t> come duplice scienza: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b="1" dirty="0" smtClean="0"/>
              <a:t>Scienza dello sviluppo umano </a:t>
            </a:r>
            <a:r>
              <a:rPr lang="it-IT" sz="2400" dirty="0" smtClean="0"/>
              <a:t>(processi, condizioni, andamento)</a:t>
            </a:r>
          </a:p>
          <a:p>
            <a:pPr lvl="1">
              <a:buNone/>
            </a:pPr>
            <a:r>
              <a:rPr lang="it-IT" sz="2400" dirty="0" smtClean="0"/>
              <a:t>                                              e</a:t>
            </a:r>
          </a:p>
          <a:p>
            <a:pPr lvl="1">
              <a:buFont typeface="Wingdings" pitchFamily="2" charset="2"/>
              <a:buChar char="Ø"/>
            </a:pPr>
            <a:r>
              <a:rPr lang="it-IT" sz="2400" b="1" dirty="0" smtClean="0"/>
              <a:t>Scienza dell’educazione </a:t>
            </a:r>
            <a:r>
              <a:rPr lang="it-IT" sz="2400" dirty="0" smtClean="0"/>
              <a:t>(processi di aiuto allo sviluppo, condizioni, progetti educativi)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DELLA DEVIANZA E DELLA MARGINALITÀ: DOMINIO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LAVORO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sz="2400" b="1" dirty="0" smtClean="0"/>
              <a:t>Pedagogia speciale </a:t>
            </a:r>
            <a:r>
              <a:rPr lang="it-IT" sz="2400" dirty="0" smtClean="0"/>
              <a:t>come</a:t>
            </a:r>
            <a:r>
              <a:rPr lang="it-IT" sz="2400" b="1" dirty="0" smtClean="0"/>
              <a:t>:</a:t>
            </a:r>
          </a:p>
          <a:p>
            <a:pPr lvl="1">
              <a:buFont typeface="Courier New" pitchFamily="49" charset="0"/>
              <a:buChar char="o"/>
            </a:pPr>
            <a:r>
              <a:rPr lang="it-IT" sz="2000" b="1" dirty="0" smtClean="0"/>
              <a:t> </a:t>
            </a:r>
            <a:r>
              <a:rPr lang="it-IT" sz="2400" dirty="0" smtClean="0"/>
              <a:t>Scienza dello sviluppo e  di aiuto allo sviluppo in condizioni tipiche, per rispondere a bisogni educativi speciali.</a:t>
            </a:r>
          </a:p>
          <a:p>
            <a:pPr>
              <a:buFont typeface="Courier New" pitchFamily="49" charset="0"/>
              <a:buChar char="o"/>
            </a:pPr>
            <a:endParaRPr lang="it-IT" sz="2400" dirty="0" smtClean="0"/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Scienza della formazione umana in assetto speciale.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PEDAGOGIA DELLA DEVIANZA E DELLA MARGINALITÀ: DOMINIO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LAVORO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Pedagogia della devianza come: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Ambito della pedagogia speciale</a:t>
            </a:r>
          </a:p>
          <a:p>
            <a:pPr>
              <a:buNone/>
            </a:pPr>
            <a:r>
              <a:rPr lang="it-IT" sz="2400" dirty="0" smtClean="0"/>
              <a:t> e della pedagogia sociale</a:t>
            </a:r>
          </a:p>
          <a:p>
            <a:r>
              <a:rPr lang="it-IT" sz="2400" dirty="0" smtClean="0"/>
              <a:t>Tessitura di relazioni interdisciplinari</a:t>
            </a:r>
          </a:p>
          <a:p>
            <a:r>
              <a:rPr lang="it-IT" sz="2400" dirty="0" smtClean="0"/>
              <a:t>Assetto clinico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31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100" dirty="0" smtClean="0">
                <a:solidFill>
                  <a:srgbClr val="FF0000"/>
                </a:solidFill>
                <a:latin typeface="+mj-lt"/>
              </a:rPr>
              <a:t>PREMESSE </a:t>
            </a:r>
            <a:r>
              <a:rPr lang="it-IT" sz="3100" dirty="0" err="1" smtClean="0">
                <a:solidFill>
                  <a:srgbClr val="FF0000"/>
                </a:solidFill>
                <a:latin typeface="+mj-lt"/>
              </a:rPr>
              <a:t>DI</a:t>
            </a:r>
            <a:r>
              <a:rPr lang="it-IT" sz="3100" dirty="0" smtClean="0">
                <a:solidFill>
                  <a:srgbClr val="FF0000"/>
                </a:solidFill>
                <a:latin typeface="+mj-lt"/>
              </a:rPr>
              <a:t> COMPLESSITÀ</a:t>
            </a:r>
            <a:br>
              <a:rPr lang="it-IT" sz="3100" dirty="0" smtClean="0">
                <a:solidFill>
                  <a:srgbClr val="FF0000"/>
                </a:solidFill>
                <a:latin typeface="+mj-lt"/>
              </a:rPr>
            </a:br>
            <a:r>
              <a:rPr lang="it-IT" sz="31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/>
            </a:r>
            <a:br>
              <a:rPr lang="it-IT" sz="31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</a:br>
            <a:endParaRPr lang="it-IT" sz="3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Paradigma della complessità del fenomeno (azione integrata del soggetto, delle interazioni sociali e del contesto culturale).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Triade di agenti psicodinamici – cognitivi – culturali.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Natura plurale dei fenomeni qualitativi.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Nuove tipologie di devianza.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Nuova geografia della devianza.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Specificità e reciprocità dei fenomeni.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Moltitudine di sguardi disciplinari</a:t>
            </a:r>
          </a:p>
          <a:p>
            <a:pPr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PREMESSE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COMPLESSITÀ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Approccio dinamico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all’agire deviante (episodi, crisi, stile di vita …).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Visione integrata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del quadro sistemico del fenomeno della devianza.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Declinazione del termine al plurale (</a:t>
            </a:r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devianze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).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Collocazione  all’interno di un </a:t>
            </a:r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continuum</a:t>
            </a:r>
          </a:p>
          <a:p>
            <a:pPr>
              <a:buNone/>
            </a:pPr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  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(un diverso livello di gravità e una elevata probabilità di sequenzialità/integrazione). </a:t>
            </a: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“Geografia  della marginalità”(luoghi reali o simbolici della differenza.</a:t>
            </a:r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PREMESSE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COMPLESSITÀ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DA</a:t>
            </a:r>
          </a:p>
          <a:p>
            <a:pPr lvl="0" algn="ctr"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violazione  di regole  o delinquenza</a:t>
            </a:r>
          </a:p>
          <a:p>
            <a:pPr lvl="0" algn="ctr"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0" algn="ctr"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A</a:t>
            </a:r>
          </a:p>
          <a:p>
            <a:pPr lvl="0" algn="ctr"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0" algn="ctr"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processo  e  prodotto dell’interazione sociale, selezione, stigmatizzazione e disapprovazione sociale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800" dirty="0" smtClean="0">
                <a:solidFill>
                  <a:srgbClr val="FF0000"/>
                </a:solidFill>
              </a:rPr>
              <a:t>PREMESSE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COMPLESSITÀ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RAPPORTO NORMALITÀ/DEVIANZA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Non  </a:t>
            </a:r>
            <a:r>
              <a:rPr lang="it-IT" sz="2400" dirty="0"/>
              <a:t>netta separazione tra normale e anormale.</a:t>
            </a:r>
          </a:p>
          <a:p>
            <a:r>
              <a:rPr lang="it-IT" sz="2400" dirty="0"/>
              <a:t>Contiguità tra normalità e devianza.</a:t>
            </a:r>
          </a:p>
          <a:p>
            <a:r>
              <a:rPr lang="it-IT" sz="2400" dirty="0"/>
              <a:t>Origine di un atto antisociale come condizione sia interna che esterna al soggetto.</a:t>
            </a:r>
          </a:p>
          <a:p>
            <a:r>
              <a:rPr lang="it-IT" sz="2400" dirty="0"/>
              <a:t>La comunità  ridefinisce il confine tra normalità e patologia.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838200" indent="-838200"/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100" dirty="0" smtClean="0">
                <a:solidFill>
                  <a:srgbClr val="FF0000"/>
                </a:solidFill>
              </a:rPr>
              <a:t>PREMESSE </a:t>
            </a:r>
            <a:r>
              <a:rPr lang="it-IT" sz="3100" dirty="0" err="1" smtClean="0">
                <a:solidFill>
                  <a:srgbClr val="FF0000"/>
                </a:solidFill>
              </a:rPr>
              <a:t>DI</a:t>
            </a:r>
            <a:r>
              <a:rPr lang="it-IT" sz="3100" dirty="0" smtClean="0">
                <a:solidFill>
                  <a:srgbClr val="FF0000"/>
                </a:solidFill>
              </a:rPr>
              <a:t> COMPLESSITÀ</a:t>
            </a:r>
            <a:br>
              <a:rPr lang="it-IT" sz="3100" dirty="0" smtClean="0">
                <a:solidFill>
                  <a:srgbClr val="FF0000"/>
                </a:solidFill>
              </a:rPr>
            </a:br>
            <a:endParaRPr lang="it-IT" sz="31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RAPPORTO NORMALITÀ/DEVIANZA</a:t>
            </a:r>
          </a:p>
          <a:p>
            <a:pPr algn="ctr">
              <a:buFontTx/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Nell’adolescenza, per esempio:</a:t>
            </a:r>
          </a:p>
          <a:p>
            <a:pPr algn="ctr">
              <a:buFontTx/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FontTx/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Disagio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“naturale”o “diffuso”:</a:t>
            </a:r>
          </a:p>
          <a:p>
            <a:pPr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  Cambiamento 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biologico/fisico/intellettivo, crescita, trasformazione, transito dall’infanzia alla maturità, malessere pervasivo.</a:t>
            </a:r>
          </a:p>
          <a:p>
            <a:pPr>
              <a:buFontTx/>
              <a:buNone/>
            </a:pP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Disagio “accentuato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”:</a:t>
            </a:r>
          </a:p>
          <a:p>
            <a:pPr>
              <a:buFontTx/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  Fatica</a:t>
            </a:r>
            <a:r>
              <a:rPr lang="it-IT" sz="2400" dirty="0">
                <a:latin typeface="+mj-lt"/>
                <a:ea typeface="Verdana" pitchFamily="34" charset="0"/>
                <a:cs typeface="Verdana" pitchFamily="34" charset="0"/>
              </a:rPr>
              <a:t>, disunità esistenziale, frantumazione nella relazione interpersonale, nell’appartenenza sociale, nella relazione con se stessi.</a:t>
            </a:r>
          </a:p>
          <a:p>
            <a:pPr>
              <a:buFontTx/>
              <a:buNone/>
            </a:pPr>
            <a:endParaRPr lang="it-IT" sz="2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/>
              <a:t> Tre prospettive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1. prospettiva medico-biologica ed antropologica;</a:t>
            </a:r>
          </a:p>
          <a:p>
            <a:pPr>
              <a:buNone/>
            </a:pPr>
            <a:r>
              <a:rPr lang="it-IT" sz="2400" dirty="0" smtClean="0"/>
              <a:t>2. prospettiva psicologica e psicoanalitica;</a:t>
            </a:r>
          </a:p>
          <a:p>
            <a:pPr>
              <a:buNone/>
            </a:pPr>
            <a:r>
              <a:rPr lang="it-IT" sz="2400" dirty="0" smtClean="0"/>
              <a:t>3. prospettiva sociologica.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Prospettiva medico-biologica ed antropologica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 Teoria di Lombroso, pioniere delle teorie deterministiche: stretta correlazione tra devianza/criminalità e costituzione fisica; alla base della criminalità vi erano determinate caratteristiche genetiche o tratti fisici.</a:t>
            </a:r>
          </a:p>
          <a:p>
            <a:r>
              <a:rPr lang="it-IT" sz="2400" dirty="0" smtClean="0"/>
              <a:t>Teoria di </a:t>
            </a:r>
            <a:r>
              <a:rPr lang="it-IT" sz="2400" dirty="0" err="1" smtClean="0"/>
              <a:t>Quetelet</a:t>
            </a:r>
            <a:r>
              <a:rPr lang="it-IT" sz="2400" dirty="0" smtClean="0"/>
              <a:t>: uomo medio, normale rispetto alla devianza.</a:t>
            </a:r>
          </a:p>
          <a:p>
            <a:r>
              <a:rPr lang="it-IT" sz="2400" dirty="0" smtClean="0"/>
              <a:t>Teorie dell’ereditarietà.</a:t>
            </a:r>
          </a:p>
          <a:p>
            <a:endParaRPr lang="it-IT" sz="24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QUADRO TEORICO E MODELLI 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Prospettiva psicologica e psicoanalitica 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Teoria dell’aggressività: devianza come scarsa tolleranza alla frustrazione. Causalità lineare tra frustrazione e aggressività.</a:t>
            </a:r>
          </a:p>
          <a:p>
            <a:r>
              <a:rPr lang="it-IT" sz="2400" dirty="0" smtClean="0"/>
              <a:t>Orientamenti dinamici e interattivi nella teoria di </a:t>
            </a:r>
            <a:r>
              <a:rPr lang="it-IT" sz="2400" dirty="0" err="1" smtClean="0"/>
              <a:t>Bandura</a:t>
            </a:r>
            <a:r>
              <a:rPr lang="it-IT" sz="2400" dirty="0" smtClean="0"/>
              <a:t>, </a:t>
            </a:r>
            <a:r>
              <a:rPr lang="it-IT" sz="2400" dirty="0" err="1" smtClean="0"/>
              <a:t>Sartarelli</a:t>
            </a:r>
            <a:r>
              <a:rPr lang="it-IT" sz="2400" dirty="0" smtClean="0"/>
              <a:t>, De Leo: interazione tra persona, ambiente, condotta.</a:t>
            </a:r>
          </a:p>
          <a:p>
            <a:r>
              <a:rPr lang="it-IT" sz="2400" dirty="0" smtClean="0"/>
              <a:t>Proposta costruttivista di De Leo: rete di interazione intorno alle azioni e agli autori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it-IT" sz="2400" dirty="0" smtClean="0"/>
              <a:t>Psicoanalisi: </a:t>
            </a:r>
          </a:p>
          <a:p>
            <a:pPr lvl="1"/>
            <a:r>
              <a:rPr lang="it-IT" sz="2400" dirty="0" smtClean="0"/>
              <a:t>Freud: devianza per frustrazione del sentimento di giustizia. </a:t>
            </a:r>
          </a:p>
          <a:p>
            <a:pPr lvl="1"/>
            <a:r>
              <a:rPr lang="it-IT" sz="2400" dirty="0" smtClean="0"/>
              <a:t>Adler:  devianza come complesso di inferiorità o della devianza dovuta ad un «io-immaturo» per una alta conflittualità con le figure parentali nel periodo in cui il bambino si forma le convinzioni morali.</a:t>
            </a:r>
          </a:p>
          <a:p>
            <a:pPr lvl="1"/>
            <a:r>
              <a:rPr lang="it-IT" sz="2400" dirty="0" smtClean="0"/>
              <a:t>Alexander e </a:t>
            </a:r>
            <a:r>
              <a:rPr lang="it-IT" sz="2400" dirty="0" err="1" smtClean="0"/>
              <a:t>Staub</a:t>
            </a:r>
            <a:r>
              <a:rPr lang="it-IT" sz="2400" dirty="0" smtClean="0"/>
              <a:t>: ridotta efficacia del controllo del Super-io.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Prospettiva sociologica </a:t>
            </a:r>
          </a:p>
          <a:p>
            <a:pPr algn="ctr">
              <a:buNone/>
            </a:pPr>
            <a:endParaRPr lang="it-IT" sz="26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600" dirty="0" smtClean="0"/>
              <a:t>-  Scuola </a:t>
            </a:r>
            <a:r>
              <a:rPr lang="it-IT" sz="2600" i="1" dirty="0" smtClean="0"/>
              <a:t>classica: </a:t>
            </a:r>
            <a:r>
              <a:rPr lang="it-IT" sz="2600" dirty="0" smtClean="0"/>
              <a:t> devianza/criminalità come risultato di una azione intenzionale adottata attivamente dagli individui; </a:t>
            </a:r>
          </a:p>
          <a:p>
            <a:pPr>
              <a:buNone/>
            </a:pPr>
            <a:r>
              <a:rPr lang="it-IT" sz="2600" dirty="0" smtClean="0"/>
              <a:t>-  Scuola positiva:  idea </a:t>
            </a:r>
            <a:r>
              <a:rPr lang="it-IT" sz="2600" i="1" dirty="0" smtClean="0"/>
              <a:t>deterministica </a:t>
            </a:r>
            <a:r>
              <a:rPr lang="it-IT" sz="2600" dirty="0" smtClean="0"/>
              <a:t>del comportamento deviante/criminale, secondo cui peso maggiore è assegnato alle influenze esterne, a motivi genetici, alla formazione di una subcultura delinquente o per un conflitto tra mezzi personali e fini della società.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Devianza/criminalità come disorganizzazione sociale </a:t>
            </a:r>
            <a:r>
              <a:rPr lang="it-IT" sz="2400" dirty="0" smtClean="0"/>
              <a:t>(primi del Novecento, scuola di Chicago) :  devianza/criminalità  strettamente connessa ai gruppi a cui le persone appartengono, non per le caratteristiche individuali ma per la struttura sociale e per il grado di integrazione e di organizzazione sociale.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anomia o risposta alla tensione tra mete e mezzi e reali possibilità </a:t>
            </a:r>
            <a:r>
              <a:rPr lang="it-IT" sz="2400" dirty="0" smtClean="0"/>
              <a:t>(prima metà del Novecento):</a:t>
            </a:r>
          </a:p>
          <a:p>
            <a:r>
              <a:rPr lang="it-IT" sz="2400" dirty="0" smtClean="0"/>
              <a:t>Devianza dovuta  </a:t>
            </a:r>
            <a:r>
              <a:rPr lang="it-IT" sz="2400" dirty="0" smtClean="0"/>
              <a:t>  </a:t>
            </a:r>
            <a:r>
              <a:rPr lang="it-IT" sz="2400" dirty="0" smtClean="0"/>
              <a:t>alla mancanza delle norme sociali, che regolano e limitano i comportamenti </a:t>
            </a:r>
            <a:r>
              <a:rPr lang="it-IT" sz="2400" dirty="0" smtClean="0"/>
              <a:t>individuali (</a:t>
            </a:r>
            <a:r>
              <a:rPr lang="it-IT" sz="2400" dirty="0" err="1" smtClean="0"/>
              <a:t>Durkheim</a:t>
            </a:r>
            <a:r>
              <a:rPr lang="it-IT" sz="2400" dirty="0" smtClean="0"/>
              <a:t>).</a:t>
            </a:r>
          </a:p>
          <a:p>
            <a:pPr lvl="0"/>
            <a:r>
              <a:rPr lang="it-IT" sz="2400" dirty="0" smtClean="0"/>
              <a:t>Presenza di norme forti da parte della struttura cultura che definisce i fini ed i mezzi per raggiungerli in </a:t>
            </a:r>
            <a:r>
              <a:rPr lang="it-IT" sz="2400" i="1" dirty="0" smtClean="0"/>
              <a:t>conflitto/ tensione </a:t>
            </a:r>
            <a:r>
              <a:rPr lang="it-IT" sz="2400" dirty="0" smtClean="0"/>
              <a:t>con la struttura sociale, che definisce la reale opportunità di raggiungerli.</a:t>
            </a:r>
          </a:p>
          <a:p>
            <a:pPr lvl="0">
              <a:buNone/>
            </a:pPr>
            <a:r>
              <a:rPr lang="it-IT" sz="2400" dirty="0" smtClean="0"/>
              <a:t>     Cinque forme di comportamento: la conformità, l’innovazione, il ritualismo, la rinuncia e la ribellione, le ultime quattro definite di tipo deviante(</a:t>
            </a:r>
            <a:r>
              <a:rPr lang="it-IT" sz="2400" dirty="0" err="1" smtClean="0"/>
              <a:t>Merton</a:t>
            </a:r>
            <a:r>
              <a:rPr lang="it-IT" sz="2400" dirty="0" smtClean="0"/>
              <a:t>).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processo disturbato della socializzazione </a:t>
            </a:r>
            <a:r>
              <a:rPr lang="it-IT" sz="2400" dirty="0" smtClean="0"/>
              <a:t>(prima metà del novecento):  la devianza è connessa al mancato processo di </a:t>
            </a:r>
            <a:r>
              <a:rPr lang="it-IT" sz="2400" i="1" dirty="0" smtClean="0"/>
              <a:t>socializzazione</a:t>
            </a:r>
            <a:r>
              <a:rPr lang="it-IT" sz="2400" dirty="0" smtClean="0"/>
              <a:t>,  processo di azione motivata dove il soggetto tende a deviare dalle aspettative che gli altri si sono fatti rispetto al </a:t>
            </a:r>
            <a:r>
              <a:rPr lang="it-IT" sz="2400" dirty="0" smtClean="0"/>
              <a:t>ruolo ( </a:t>
            </a:r>
            <a:r>
              <a:rPr lang="it-IT" sz="2400" dirty="0" smtClean="0"/>
              <a:t>T. </a:t>
            </a:r>
            <a:r>
              <a:rPr lang="it-IT" sz="2400" dirty="0" err="1" smtClean="0"/>
              <a:t>Parsons</a:t>
            </a:r>
            <a:r>
              <a:rPr lang="it-IT" sz="2400" dirty="0" smtClean="0"/>
              <a:t>). 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conflitto fra le norme delle diverse culture o della stessa cultura </a:t>
            </a:r>
            <a:r>
              <a:rPr lang="it-IT" sz="2400" dirty="0" smtClean="0"/>
              <a:t>(prima metà del Novecento) : la criminalità avviene quando  vi è un conflitto fra norme sociali, cioè quando regole di condotta più o meno divergenti regolano la situazione di vita specifica nella quale può trovarsi un individuo (T. </a:t>
            </a:r>
            <a:r>
              <a:rPr lang="it-IT" sz="2400" dirty="0" err="1" smtClean="0"/>
              <a:t>Sellin</a:t>
            </a:r>
            <a:r>
              <a:rPr lang="it-IT" sz="2400" dirty="0" smtClean="0"/>
              <a:t>, </a:t>
            </a:r>
            <a:r>
              <a:rPr lang="it-IT" sz="2400" dirty="0" err="1" smtClean="0"/>
              <a:t>Beynon</a:t>
            </a:r>
            <a:r>
              <a:rPr lang="it-IT" sz="2400" dirty="0" smtClean="0"/>
              <a:t>).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primaria e secondaria </a:t>
            </a:r>
            <a:r>
              <a:rPr lang="it-IT" sz="2400" dirty="0" smtClean="0"/>
              <a:t>( metà del Novecento):  la devianza può essere distinta in: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primaria: la violazione delle norme che hanno agli occhi di chi le compie un rilievo marginale e non  si  è percepiti come delinquenti</a:t>
            </a:r>
          </a:p>
          <a:p>
            <a:pPr lvl="1">
              <a:buFont typeface="Wingdings" pitchFamily="2" charset="2"/>
              <a:buChar char="ü"/>
            </a:pPr>
            <a:r>
              <a:rPr lang="it-IT" sz="2400" dirty="0" smtClean="0"/>
              <a:t>secondaria:  l’atto deviante viene riconosciuto dagli alti come tale; chi  lo compie  riordina se stesso sulla base delle conseguenze del suo gesto(E. </a:t>
            </a:r>
            <a:r>
              <a:rPr lang="it-IT" sz="2400" dirty="0" err="1" smtClean="0"/>
              <a:t>Lemert</a:t>
            </a:r>
            <a:r>
              <a:rPr lang="it-IT" sz="2400" dirty="0" smtClean="0"/>
              <a:t>).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«tecnica di neutralizzazione della norma </a:t>
            </a:r>
            <a:r>
              <a:rPr lang="it-IT" sz="2400" dirty="0" smtClean="0"/>
              <a:t>(metà del Novecento): il comportamento deviante rappresenta una «tecnica di neutralizzazione» che permette al deviante di sanare il “gap” tra condotta deviante e valori socialmente condivisi così da fornire una giustificazione alle sue azioni non perdendo la propria autostima (D. </a:t>
            </a:r>
            <a:r>
              <a:rPr lang="it-IT" sz="2400" dirty="0" err="1" smtClean="0"/>
              <a:t>Matza</a:t>
            </a:r>
            <a:r>
              <a:rPr lang="it-IT" sz="2400" dirty="0" smtClean="0"/>
              <a:t>). </a:t>
            </a:r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mancato controllo sociale </a:t>
            </a:r>
            <a:r>
              <a:rPr lang="it-IT" sz="2400" dirty="0" smtClean="0"/>
              <a:t>(seconda metà del Novecento): visione dell’uomo come naturalmente portato a violare le norme, dunque deve essere regolato e controllato dalla società,  per evitare condotte devianti che aumentano la mancanza di controlli o legami sociali (A. </a:t>
            </a:r>
            <a:r>
              <a:rPr lang="it-IT" sz="2400" dirty="0" err="1" smtClean="0"/>
              <a:t>Reiss</a:t>
            </a:r>
            <a:r>
              <a:rPr lang="it-IT" sz="2400" dirty="0" smtClean="0"/>
              <a:t>, J. </a:t>
            </a:r>
            <a:r>
              <a:rPr lang="it-IT" sz="2400" dirty="0" err="1" smtClean="0"/>
              <a:t>Toby</a:t>
            </a:r>
            <a:r>
              <a:rPr lang="it-IT" sz="2400" dirty="0" smtClean="0"/>
              <a:t>, I. </a:t>
            </a:r>
            <a:r>
              <a:rPr lang="it-IT" sz="2400" dirty="0" err="1" smtClean="0"/>
              <a:t>Nye</a:t>
            </a:r>
            <a:r>
              <a:rPr lang="it-IT" sz="2400" dirty="0" smtClean="0"/>
              <a:t>, W. </a:t>
            </a:r>
            <a:r>
              <a:rPr lang="it-IT" sz="2400" dirty="0" err="1" smtClean="0"/>
              <a:t>Reckless</a:t>
            </a:r>
            <a:r>
              <a:rPr lang="it-IT" sz="2400" dirty="0" smtClean="0"/>
              <a:t>, T. </a:t>
            </a:r>
            <a:r>
              <a:rPr lang="it-IT" sz="2400" dirty="0" err="1" smtClean="0"/>
              <a:t>Hirschi</a:t>
            </a:r>
            <a:r>
              <a:rPr lang="it-IT" sz="2400" dirty="0" smtClean="0"/>
              <a:t>).</a:t>
            </a:r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mancanza di autocontrollo </a:t>
            </a:r>
            <a:r>
              <a:rPr lang="it-IT" sz="2400" dirty="0" smtClean="0"/>
              <a:t>(fine del Novecento):  teoria generale della devianza (furti, rapine, violenze, omicidi, traffico di stupefacenti, appropriazione indebita, corruzione, concussione, ecc.), distinzione tra crimine/reato : evento connotato da un’azione e delinquenza come propensione o tendenza della persona a violare la legge, a commettere il crimine( M. </a:t>
            </a:r>
            <a:r>
              <a:rPr lang="it-IT" sz="2400" dirty="0" err="1" smtClean="0"/>
              <a:t>Gottfredson</a:t>
            </a:r>
            <a:r>
              <a:rPr lang="it-IT" sz="2400" dirty="0" smtClean="0"/>
              <a:t>, T. </a:t>
            </a:r>
            <a:r>
              <a:rPr lang="it-IT" sz="2400" dirty="0" err="1" smtClean="0"/>
              <a:t>Hirschi</a:t>
            </a:r>
            <a:r>
              <a:rPr lang="it-IT" sz="2400" dirty="0" smtClean="0"/>
              <a:t>). </a:t>
            </a:r>
            <a:endParaRPr lang="it-IT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scelta razionale </a:t>
            </a:r>
            <a:r>
              <a:rPr lang="it-IT" sz="2400" dirty="0" smtClean="0"/>
              <a:t>( fine Novecento): la devianza ed i reati sono gesti intenzionalmente scelti al fine di ottenere benefici immediati (</a:t>
            </a:r>
            <a:r>
              <a:rPr lang="it-IT" sz="2400" dirty="0" err="1" smtClean="0"/>
              <a:t>D.B.</a:t>
            </a:r>
            <a:r>
              <a:rPr lang="it-IT" sz="2400" dirty="0" smtClean="0"/>
              <a:t> </a:t>
            </a:r>
            <a:r>
              <a:rPr lang="it-IT" sz="2400" dirty="0" err="1" smtClean="0"/>
              <a:t>Cornish</a:t>
            </a:r>
            <a:r>
              <a:rPr lang="it-IT" sz="2400" dirty="0" smtClean="0"/>
              <a:t>, </a:t>
            </a:r>
            <a:r>
              <a:rPr lang="it-IT" sz="2400" dirty="0" err="1" smtClean="0"/>
              <a:t>R.V.Clarke</a:t>
            </a:r>
            <a:r>
              <a:rPr lang="it-IT" sz="2400" dirty="0" smtClean="0"/>
              <a:t>).</a:t>
            </a:r>
          </a:p>
          <a:p>
            <a:pPr lvl="0">
              <a:buFont typeface="Wingdings" pitchFamily="2" charset="2"/>
              <a:buChar char="v"/>
            </a:pPr>
            <a:r>
              <a:rPr lang="it-IT" sz="2400" dirty="0" smtClean="0">
                <a:solidFill>
                  <a:srgbClr val="002060"/>
                </a:solidFill>
              </a:rPr>
              <a:t>Devianza come attività abituale </a:t>
            </a:r>
            <a:r>
              <a:rPr lang="it-IT" sz="2400" dirty="0" smtClean="0"/>
              <a:t>( fine Novecento - primi del duemila): la devianza ed il reato si attuano quando vi è la convergenza in un luogo ed in un tempo di un  potenziale autore del reato, un obiettivo o un bersaglio interessante e la mancanza di un guardiano per cui un bersaglio diviene interessante per elevata visibilità, poca inerzia, alto valore ed accessibilità ( L. Cohen, M. </a:t>
            </a:r>
            <a:r>
              <a:rPr lang="it-IT" sz="2400" dirty="0" err="1" smtClean="0"/>
              <a:t>Felson</a:t>
            </a:r>
            <a:r>
              <a:rPr lang="it-IT" sz="2400" dirty="0" smtClean="0"/>
              <a:t>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i="1" dirty="0" smtClean="0"/>
              <a:t>    </a:t>
            </a:r>
            <a:r>
              <a:rPr lang="it-IT" sz="2400" i="1" dirty="0" smtClean="0">
                <a:solidFill>
                  <a:srgbClr val="002060"/>
                </a:solidFill>
              </a:rPr>
              <a:t>Cambiamento epistemologico</a:t>
            </a:r>
            <a:r>
              <a:rPr lang="it-IT" sz="2400" dirty="0" smtClean="0">
                <a:solidFill>
                  <a:srgbClr val="002060"/>
                </a:solidFill>
              </a:rPr>
              <a:t> del concetto di devianza (Barone, De Leo, </a:t>
            </a:r>
            <a:r>
              <a:rPr lang="it-IT" sz="2400" dirty="0" err="1" smtClean="0">
                <a:solidFill>
                  <a:srgbClr val="002060"/>
                </a:solidFill>
              </a:rPr>
              <a:t>Sartarelli</a:t>
            </a:r>
            <a:r>
              <a:rPr lang="it-IT" sz="2400" dirty="0" smtClean="0">
                <a:solidFill>
                  <a:srgbClr val="002060"/>
                </a:solidFill>
              </a:rPr>
              <a:t>, Barbagli, Colombo, Savona, ecc.)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600" dirty="0" smtClean="0"/>
              <a:t>Dal paradigma </a:t>
            </a:r>
            <a:r>
              <a:rPr lang="it-IT" sz="2600" i="1" dirty="0" smtClean="0"/>
              <a:t>deterministico</a:t>
            </a:r>
            <a:r>
              <a:rPr lang="it-IT" sz="2600" dirty="0" smtClean="0"/>
              <a:t>, causale,  lineare, eziologico e con oggettivazione scientifica della questione della devianza, </a:t>
            </a:r>
            <a:r>
              <a:rPr lang="it-IT" sz="2600" dirty="0" smtClean="0"/>
              <a:t> con studi </a:t>
            </a:r>
            <a:r>
              <a:rPr lang="it-IT" sz="2600" dirty="0" smtClean="0"/>
              <a:t>incentrati sulla verifica delle cause: </a:t>
            </a:r>
            <a:endParaRPr lang="it-IT" sz="26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600" dirty="0" smtClean="0"/>
              <a:t>(De </a:t>
            </a:r>
            <a:r>
              <a:rPr lang="it-IT" sz="2600" dirty="0" err="1" smtClean="0"/>
              <a:t>Maio</a:t>
            </a:r>
            <a:r>
              <a:rPr lang="it-IT" sz="2600" dirty="0" smtClean="0"/>
              <a:t>, </a:t>
            </a:r>
            <a:r>
              <a:rPr lang="it-IT" sz="2600" dirty="0" err="1" smtClean="0"/>
              <a:t>Cancrini</a:t>
            </a:r>
            <a:r>
              <a:rPr lang="it-IT" sz="2600" dirty="0" smtClean="0"/>
              <a:t>: tipi di personalità con attitudini/predisposizioni alla devianza;</a:t>
            </a:r>
          </a:p>
          <a:p>
            <a:r>
              <a:rPr lang="it-IT" sz="2600" dirty="0" smtClean="0"/>
              <a:t> </a:t>
            </a:r>
            <a:r>
              <a:rPr lang="it-IT" sz="2600" dirty="0" err="1" smtClean="0"/>
              <a:t>Cancrini</a:t>
            </a:r>
            <a:r>
              <a:rPr lang="it-IT" sz="2600" dirty="0" smtClean="0"/>
              <a:t>, </a:t>
            </a:r>
            <a:r>
              <a:rPr lang="it-IT" sz="2600" dirty="0" err="1" smtClean="0"/>
              <a:t>Ermentini</a:t>
            </a:r>
            <a:r>
              <a:rPr lang="it-IT" sz="2600" dirty="0" smtClean="0"/>
              <a:t>, Verdicchio: causa in alcuni tipi di relazioni familiari (famiglie deprivate, in crisi, ecc.);</a:t>
            </a:r>
          </a:p>
          <a:p>
            <a:r>
              <a:rPr lang="it-IT" sz="2600" dirty="0" smtClean="0"/>
              <a:t>  </a:t>
            </a:r>
            <a:r>
              <a:rPr lang="it-IT" sz="2600" dirty="0" err="1" smtClean="0"/>
              <a:t>Solivetti</a:t>
            </a:r>
            <a:r>
              <a:rPr lang="it-IT" sz="2600" dirty="0" smtClean="0"/>
              <a:t>, </a:t>
            </a:r>
            <a:r>
              <a:rPr lang="it-IT" sz="2600" dirty="0" err="1" smtClean="0"/>
              <a:t>Balloni</a:t>
            </a:r>
            <a:r>
              <a:rPr lang="it-IT" sz="2600" dirty="0" smtClean="0"/>
              <a:t>, </a:t>
            </a:r>
            <a:r>
              <a:rPr lang="it-IT" sz="2600" dirty="0" err="1" smtClean="0"/>
              <a:t>Guidicini</a:t>
            </a:r>
            <a:r>
              <a:rPr lang="it-IT" sz="2600" dirty="0" smtClean="0"/>
              <a:t>: determinismo causale tra alcune tipologie di persone e alcune tipologie di devianza; </a:t>
            </a:r>
          </a:p>
          <a:p>
            <a:r>
              <a:rPr lang="it-IT" sz="2600" dirty="0" smtClean="0"/>
              <a:t> </a:t>
            </a:r>
            <a:r>
              <a:rPr lang="it-IT" sz="2600" dirty="0" err="1" smtClean="0"/>
              <a:t>Roszak</a:t>
            </a:r>
            <a:r>
              <a:rPr lang="it-IT" sz="2600" dirty="0" smtClean="0"/>
              <a:t>, </a:t>
            </a:r>
            <a:r>
              <a:rPr lang="it-IT" sz="2600" dirty="0" err="1" smtClean="0"/>
              <a:t>Balloni</a:t>
            </a:r>
            <a:r>
              <a:rPr lang="it-IT" sz="2600" dirty="0" smtClean="0"/>
              <a:t> e </a:t>
            </a:r>
            <a:r>
              <a:rPr lang="it-IT" sz="2600" dirty="0" err="1" smtClean="0"/>
              <a:t>Guidicini</a:t>
            </a:r>
            <a:r>
              <a:rPr lang="it-IT" sz="2600" dirty="0" smtClean="0"/>
              <a:t>: rapporto   tra specifici livelli culturali o subculture e specifiche devianze.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Al paradigma </a:t>
            </a:r>
            <a:r>
              <a:rPr lang="it-IT" sz="2400" i="1" dirty="0" smtClean="0"/>
              <a:t>interazionista</a:t>
            </a:r>
            <a:r>
              <a:rPr lang="it-IT" sz="2400" dirty="0" smtClean="0"/>
              <a:t> e </a:t>
            </a:r>
            <a:r>
              <a:rPr lang="it-IT" sz="2400" i="1" dirty="0" smtClean="0"/>
              <a:t>costruttivista</a:t>
            </a:r>
            <a:r>
              <a:rPr lang="it-IT" sz="2400" dirty="0" smtClean="0"/>
              <a:t> per dare spiegazioni del fenomeno deviante tenendo in considerazione l’azione integrata del soggetto, delle interazioni sociali e del contesto culturale.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1"/>
            <a:r>
              <a:rPr lang="it-IT" sz="2400" dirty="0" err="1" smtClean="0"/>
              <a:t>Ulivieri</a:t>
            </a:r>
            <a:r>
              <a:rPr lang="it-IT" sz="2400" dirty="0" smtClean="0"/>
              <a:t>: “geografia della marginalità” caratterizzata da  luoghi reali e simbolici della differenza.</a:t>
            </a:r>
          </a:p>
          <a:p>
            <a:pPr lvl="1"/>
            <a:r>
              <a:rPr lang="it-IT" sz="2400" dirty="0" smtClean="0"/>
              <a:t>dalla visione riduttiva di prodotto patologico, antisociale, di vittimizzazione e passivazione a processo di costruzione dove interagiscono una serie di dimensioni: individuali </a:t>
            </a:r>
            <a:r>
              <a:rPr lang="it-IT" sz="2400" dirty="0" err="1" smtClean="0"/>
              <a:t>costruzioniste</a:t>
            </a:r>
            <a:r>
              <a:rPr lang="it-IT" sz="2400" dirty="0" smtClean="0"/>
              <a:t>, interpersonali (relazioni familiari, gruppo dei pari, ecc.), socio-culturali.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2400" dirty="0" smtClean="0"/>
              <a:t>P. Barone: soggetti attivi, il cui comportamento risulta anche dalle loro scelte e non solo dalle forze sociali; </a:t>
            </a:r>
          </a:p>
          <a:p>
            <a:pPr>
              <a:buFontTx/>
              <a:buChar char="-"/>
            </a:pPr>
            <a:r>
              <a:rPr lang="it-IT" sz="2400" dirty="0" smtClean="0"/>
              <a:t> prendono parte  ad un contesto comunicativo che prevede </a:t>
            </a:r>
            <a:r>
              <a:rPr lang="it-IT" sz="2400" i="1" dirty="0" smtClean="0"/>
              <a:t>intenzionalità</a:t>
            </a:r>
            <a:r>
              <a:rPr lang="it-IT" sz="2400" dirty="0" smtClean="0"/>
              <a:t> e </a:t>
            </a:r>
            <a:r>
              <a:rPr lang="it-IT" sz="2400" i="1" dirty="0" smtClean="0"/>
              <a:t>circolarità internazionale.</a:t>
            </a:r>
          </a:p>
          <a:p>
            <a:pPr>
              <a:buFontTx/>
              <a:buChar char="-"/>
            </a:pPr>
            <a:r>
              <a:rPr lang="it-IT" sz="2400" dirty="0" smtClean="0"/>
              <a:t>sono solo una parte di un sistema complessivo che organizza e contribuisce alla costruzione dell’evento stesso.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Figure della diversità (</a:t>
            </a:r>
            <a:r>
              <a:rPr lang="it-IT" sz="2400" dirty="0" err="1" smtClean="0"/>
              <a:t>Foucalt</a:t>
            </a:r>
            <a:r>
              <a:rPr lang="it-IT" sz="2400" dirty="0" smtClean="0"/>
              <a:t>):</a:t>
            </a:r>
          </a:p>
          <a:p>
            <a:r>
              <a:rPr lang="it-IT" sz="2400" dirty="0" smtClean="0"/>
              <a:t>Lebbra/esclusione sociale/internamento</a:t>
            </a:r>
          </a:p>
          <a:p>
            <a:r>
              <a:rPr lang="it-IT" sz="2400" dirty="0" smtClean="0"/>
              <a:t>Peste/inclusione sociale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Dispositivi di esclusione (XVII e XVIII secolo) indifferenziati per le masse. Marchiatura del diverso.</a:t>
            </a:r>
          </a:p>
          <a:p>
            <a:r>
              <a:rPr lang="it-IT" sz="2400" dirty="0" smtClean="0"/>
              <a:t>Dispositivi di inclusione (dal XVIII secolo in poi) attenti all’individualità. Correzione della diversità e controllo interno.</a:t>
            </a:r>
            <a:endParaRPr lang="it-IT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Dall’ottocento in poi: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I modelli si sovrappongono per utilità reciproca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Si sviluppano le scienze sociali e il potere di sorveglianza.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Attenzione all’individualità e alla soggettività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Insufficienza della categoria della follia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Molteplicità di forme di devianza</a:t>
            </a:r>
            <a:endParaRPr lang="it-IT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Individuo anormale:</a:t>
            </a:r>
          </a:p>
          <a:p>
            <a:pPr>
              <a:buFontTx/>
              <a:buChar char="-"/>
            </a:pPr>
            <a:r>
              <a:rPr lang="it-IT" sz="2400" dirty="0" smtClean="0"/>
              <a:t>Il  mostro: modello interpretativo di tutte le forme di anomalia. Rimanda al potere politico-giudiziario.</a:t>
            </a:r>
          </a:p>
          <a:p>
            <a:pPr>
              <a:buNone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L’incorreggibile: resiste alla correzione, si confonde nella normalità familiare. Rimanda al potere familiare di correzione. Necessità di supporto all’intervento familiare.</a:t>
            </a:r>
          </a:p>
          <a:p>
            <a:pPr>
              <a:buNone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L’onanista: è patologia della sessualità. Necessità di dispositivi di controllo dei suoi spazi. Rimanda al potere medico-sociale</a:t>
            </a:r>
            <a:endParaRPr lang="it-IT" sz="2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XIX secolo:</a:t>
            </a:r>
          </a:p>
          <a:p>
            <a:pPr>
              <a:buNone/>
            </a:pPr>
            <a:r>
              <a:rPr lang="it-IT" sz="2400" dirty="0" smtClean="0"/>
              <a:t>        Lungo processo di definizione della diversità.</a:t>
            </a:r>
          </a:p>
          <a:p>
            <a:pPr>
              <a:buNone/>
            </a:pPr>
            <a:r>
              <a:rPr lang="it-IT" sz="2400" dirty="0" smtClean="0"/>
              <a:t>        Connessione con la personalità e con l’anormalità (soggetto   anormale = soggetto malato).</a:t>
            </a:r>
          </a:p>
          <a:p>
            <a:pPr>
              <a:buNone/>
            </a:pPr>
            <a:r>
              <a:rPr lang="it-IT" sz="2400" dirty="0" smtClean="0"/>
              <a:t>Ricerca delle cause degli atti delinquenziali.</a:t>
            </a:r>
          </a:p>
          <a:p>
            <a:pPr>
              <a:buNone/>
            </a:pPr>
            <a:r>
              <a:rPr lang="it-IT" sz="2400" dirty="0" smtClean="0"/>
              <a:t>Studio della personalità.</a:t>
            </a:r>
          </a:p>
          <a:p>
            <a:pPr>
              <a:buNone/>
            </a:pPr>
            <a:r>
              <a:rPr lang="it-IT" sz="2400" dirty="0" smtClean="0"/>
              <a:t>Sinergia tra sapere giuridico e sapere medico.</a:t>
            </a:r>
          </a:p>
          <a:p>
            <a:pPr>
              <a:buNone/>
            </a:pPr>
            <a:r>
              <a:rPr lang="it-IT" sz="2400" dirty="0" smtClean="0"/>
              <a:t>Follia come malattia mentale e come pericolo (psichiatra medico e tutore dell’ordine).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600" dirty="0" smtClean="0"/>
              <a:t>Dal XIX secolo:</a:t>
            </a:r>
          </a:p>
          <a:p>
            <a:pPr>
              <a:buNone/>
            </a:pPr>
            <a:r>
              <a:rPr lang="it-IT" sz="2600" dirty="0" smtClean="0"/>
              <a:t>La categoria della devianza entra nel campo di indagine psichiatrico.</a:t>
            </a:r>
          </a:p>
          <a:p>
            <a:pPr>
              <a:buNone/>
            </a:pPr>
            <a:r>
              <a:rPr lang="it-IT" sz="2600" dirty="0" smtClean="0"/>
              <a:t>Centralità di istinto e perversità dell’individuo anormale.</a:t>
            </a:r>
          </a:p>
          <a:p>
            <a:r>
              <a:rPr lang="it-IT" sz="2600" dirty="0" smtClean="0"/>
              <a:t>Nuovo confine tra normalità e devianza</a:t>
            </a:r>
          </a:p>
          <a:p>
            <a:r>
              <a:rPr lang="it-IT" sz="2600" dirty="0" smtClean="0"/>
              <a:t>La comunità ridefinisce il confine tra normalità e patologia.</a:t>
            </a:r>
          </a:p>
          <a:p>
            <a:r>
              <a:rPr lang="it-IT" sz="2600" dirty="0" smtClean="0"/>
              <a:t>Problema dell’orizzonte morale.</a:t>
            </a:r>
          </a:p>
          <a:p>
            <a:r>
              <a:rPr lang="it-IT" sz="2600" dirty="0" smtClean="0"/>
              <a:t>Dalla </a:t>
            </a:r>
            <a:r>
              <a:rPr lang="it-IT" sz="2600" dirty="0" err="1" smtClean="0"/>
              <a:t>correggibilità</a:t>
            </a:r>
            <a:r>
              <a:rPr lang="it-IT" sz="2600" dirty="0" smtClean="0"/>
              <a:t> </a:t>
            </a:r>
            <a:r>
              <a:rPr lang="it-IT" sz="2600" dirty="0" smtClean="0"/>
              <a:t>alla dimensione terapeutica.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QUADRO TEORICO E MODELLI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Dialettica tra: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Punizione e cura</a:t>
            </a:r>
          </a:p>
          <a:p>
            <a:r>
              <a:rPr lang="it-IT" sz="2400" dirty="0" smtClean="0"/>
              <a:t>Sanzione e correzione</a:t>
            </a:r>
          </a:p>
          <a:p>
            <a:r>
              <a:rPr lang="it-IT" sz="2400" dirty="0" smtClean="0"/>
              <a:t>Prevenzione e rieducazione</a:t>
            </a:r>
            <a:endParaRPr lang="it-IT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ESERCITAZIONE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  Costruire </a:t>
            </a:r>
            <a:r>
              <a:rPr lang="it-IT" dirty="0" smtClean="0"/>
              <a:t>una definizione di devianza e di marginalità.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1945</Words>
  <PresentationFormat>Presentazione su schermo (4:3)</PresentationFormat>
  <Paragraphs>190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Tema di Office</vt:lpstr>
      <vt:lpstr>Università degli Studi di Macerata Facoltà di Scienze della formazione</vt:lpstr>
      <vt:lpstr>STATUTO EPISTEMOLOGICO DELLA DEVIANZA E DELLA MARGINALITA’</vt:lpstr>
      <vt:lpstr>PEDAGOGIA DELLA DEVIANZA E DELLA MARGINALITÀ: DOMINIO DI LAVORO </vt:lpstr>
      <vt:lpstr>PEDAGOGIA DELLA DEVIANZA E DELLA MARGINALITÀ: DOMINIO DI LAVORO </vt:lpstr>
      <vt:lpstr>PEDAGOGIA DELLA DEVIANZA E DELLA MARGINALITÀ: DOMINIO DI LAVORO </vt:lpstr>
      <vt:lpstr> PEDAGOGIA DELLA DEVIANZA E DELLA MARGINALITÀ: DOMINIO DI LAVORO </vt:lpstr>
      <vt:lpstr> PREMESSE DI COMPLESSITÀ  </vt:lpstr>
      <vt:lpstr>PREMESSE DI COMPLESSITÀ </vt:lpstr>
      <vt:lpstr>PREMESSE DI COMPLESSITÀ </vt:lpstr>
      <vt:lpstr>PREMESSE DI COMPLESSITÀ </vt:lpstr>
      <vt:lpstr> PREMESSE DI COMPLESSITÀ </vt:lpstr>
      <vt:lpstr>QUADRO TEORICO E MODELLI  </vt:lpstr>
      <vt:lpstr>QUADRO TEORICO E MODELLI  </vt:lpstr>
      <vt:lpstr>QUADRO TEORICO E MODELLI 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QUADRO TEORICO E MODELLI </vt:lpstr>
      <vt:lpstr>ESERCITAZIONE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PEDAGOGIA DELLA DEVIANZA E DELLA MARGINALITA’: Aspetti generali </dc:title>
  <dc:creator>Angela</dc:creator>
  <cp:lastModifiedBy>Angela</cp:lastModifiedBy>
  <cp:revision>34</cp:revision>
  <dcterms:created xsi:type="dcterms:W3CDTF">2011-03-18T16:18:18Z</dcterms:created>
  <dcterms:modified xsi:type="dcterms:W3CDTF">2011-03-23T07:23:24Z</dcterms:modified>
</cp:coreProperties>
</file>