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7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8" r:id="rId23"/>
    <p:sldId id="279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04/04/2011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formazione</a:t>
            </a:r>
            <a:r>
              <a:rPr lang="it-IT" cap="all" dirty="0"/>
              <a:t/>
            </a:r>
            <a:br>
              <a:rPr lang="it-IT" cap="all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11455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SCIENZE PEDAGOGICHE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>
                <a:solidFill>
                  <a:srgbClr val="FF0000"/>
                </a:solidFill>
              </a:rPr>
              <a:t>PEDAGOGIA DELLA </a:t>
            </a:r>
            <a:r>
              <a:rPr lang="it-IT" sz="2800" b="1" dirty="0" smtClean="0">
                <a:solidFill>
                  <a:srgbClr val="FF0000"/>
                </a:solidFill>
              </a:rPr>
              <a:t>DISABILITA’ - MODULO </a:t>
            </a:r>
            <a:r>
              <a:rPr lang="it-IT" sz="2800" b="1" dirty="0">
                <a:solidFill>
                  <a:srgbClr val="FF0000"/>
                </a:solidFill>
              </a:rPr>
              <a:t>A  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Dott.ssa   Angela Fiorillo</a:t>
            </a:r>
            <a:endParaRPr lang="it-IT" sz="2800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 cstate="print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DISCALCULIA 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DALLA DIAGNOSI AL TRATTAMENTO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643050"/>
            <a:ext cx="82296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None/>
            </a:pPr>
            <a:r>
              <a:rPr lang="it-IT" sz="2400" dirty="0" smtClean="0"/>
              <a:t>IL QUADRO SINDROMICO</a:t>
            </a:r>
          </a:p>
          <a:p>
            <a:pPr>
              <a:buNone/>
            </a:pPr>
            <a:r>
              <a:rPr lang="it-IT" sz="2400" dirty="0" smtClean="0"/>
              <a:t>GLI AMBITI</a:t>
            </a:r>
          </a:p>
          <a:p>
            <a:pPr>
              <a:buNone/>
            </a:pPr>
            <a:r>
              <a:rPr lang="it-IT" sz="2400" dirty="0" smtClean="0"/>
              <a:t>LA PREVENZIONE</a:t>
            </a:r>
          </a:p>
          <a:p>
            <a:pPr>
              <a:buNone/>
            </a:pPr>
            <a:r>
              <a:rPr lang="it-IT" sz="2400" dirty="0" smtClean="0"/>
              <a:t>LA SCALA </a:t>
            </a:r>
            <a:r>
              <a:rPr lang="it-IT" sz="2400" dirty="0" smtClean="0"/>
              <a:t>DI</a:t>
            </a:r>
            <a:r>
              <a:rPr lang="it-IT" sz="2400" dirty="0" smtClean="0"/>
              <a:t> LIVELLO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IL QUADRO SINDROMICO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Sintomi primari della </a:t>
            </a:r>
            <a:r>
              <a:rPr lang="it-IT" sz="2400" dirty="0" smtClean="0"/>
              <a:t>discalculia</a:t>
            </a:r>
            <a:endParaRPr lang="it-IT" sz="2400" dirty="0" smtClean="0"/>
          </a:p>
          <a:p>
            <a:r>
              <a:rPr lang="it-IT" sz="2400" dirty="0" smtClean="0"/>
              <a:t>Sintomi secondari della </a:t>
            </a:r>
            <a:r>
              <a:rPr lang="it-IT" sz="2400" dirty="0" smtClean="0"/>
              <a:t>discalculia</a:t>
            </a:r>
            <a:endParaRPr lang="it-IT" sz="2400" dirty="0" smtClean="0"/>
          </a:p>
          <a:p>
            <a:r>
              <a:rPr lang="it-IT" sz="2400" dirty="0" smtClean="0"/>
              <a:t>Sintomi derivati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IL QUADRO SINDROMICO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	</a:t>
            </a:r>
            <a:r>
              <a:rPr lang="it-IT" sz="2400" dirty="0" smtClean="0"/>
              <a:t>Nelle condotte scolastiche degli allievi si riscontrano primariamente i seguenti tratti:</a:t>
            </a:r>
          </a:p>
          <a:p>
            <a:pPr lvl="0"/>
            <a:r>
              <a:rPr lang="it-IT" sz="2400" dirty="0" smtClean="0"/>
              <a:t>Difficoltà.</a:t>
            </a:r>
          </a:p>
          <a:p>
            <a:pPr lvl="0"/>
            <a:r>
              <a:rPr lang="it-IT" sz="2400" dirty="0" smtClean="0"/>
              <a:t>Lentezza generale.</a:t>
            </a:r>
          </a:p>
          <a:p>
            <a:pPr lvl="0"/>
            <a:r>
              <a:rPr lang="it-IT" sz="2400" dirty="0" smtClean="0"/>
              <a:t>Esitazioni.</a:t>
            </a:r>
          </a:p>
          <a:p>
            <a:pPr lvl="0"/>
            <a:r>
              <a:rPr lang="it-IT" sz="2400" dirty="0" smtClean="0"/>
              <a:t>Errori specifici o selettivi.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SINTOMI   PRIMARI  DELLA  DISCALCULIA</a:t>
            </a:r>
            <a:br>
              <a:rPr lang="it-IT" sz="2400" b="1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b="1" dirty="0" smtClean="0"/>
              <a:t>   </a:t>
            </a:r>
            <a:r>
              <a:rPr lang="it-IT" sz="2600" b="1" dirty="0" smtClean="0"/>
              <a:t>Esitazioni  ed  errori  in:</a:t>
            </a:r>
          </a:p>
          <a:p>
            <a:pPr>
              <a:buNone/>
            </a:pPr>
            <a:r>
              <a:rPr lang="it-IT" sz="2600" dirty="0" smtClean="0"/>
              <a:t> </a:t>
            </a:r>
            <a:r>
              <a:rPr lang="it-IT" sz="2600" b="1" i="1" dirty="0" smtClean="0"/>
              <a:t>AREA  PRE-NUMERICA</a:t>
            </a:r>
            <a:endParaRPr lang="it-IT" sz="2600" b="1" dirty="0" smtClean="0"/>
          </a:p>
          <a:p>
            <a:pPr>
              <a:buNone/>
            </a:pPr>
            <a:r>
              <a:rPr lang="it-IT" sz="2600" dirty="0" smtClean="0"/>
              <a:t>- Organizzazione spaziale</a:t>
            </a:r>
            <a:r>
              <a:rPr lang="it-IT" sz="2600" i="1" dirty="0" smtClean="0"/>
              <a:t>.</a:t>
            </a: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- Organizzazione temporale.</a:t>
            </a:r>
          </a:p>
          <a:p>
            <a:pPr>
              <a:buNone/>
            </a:pPr>
            <a:r>
              <a:rPr lang="it-IT" sz="2600" dirty="0" smtClean="0"/>
              <a:t>- Ordinamenti (per altezza, lunghezza, colore, ecc.).</a:t>
            </a:r>
          </a:p>
          <a:p>
            <a:pPr>
              <a:buNone/>
            </a:pPr>
            <a:r>
              <a:rPr lang="it-IT" sz="2600" dirty="0" smtClean="0"/>
              <a:t>- Discriminazione delle quantità (pochi-tanti, </a:t>
            </a:r>
            <a:r>
              <a:rPr lang="it-IT" sz="2600" dirty="0" smtClean="0"/>
              <a:t>uno-molti</a:t>
            </a:r>
            <a:r>
              <a:rPr lang="it-IT" sz="2600" dirty="0" smtClean="0"/>
              <a:t>, vuoto, di </a:t>
            </a:r>
            <a:r>
              <a:rPr lang="it-IT" sz="2600" dirty="0" smtClean="0"/>
              <a:t>più-di</a:t>
            </a:r>
            <a:r>
              <a:rPr lang="it-IT" sz="2600" dirty="0" smtClean="0"/>
              <a:t> </a:t>
            </a:r>
            <a:r>
              <a:rPr lang="it-IT" sz="2600" dirty="0" smtClean="0"/>
              <a:t>meno…</a:t>
            </a:r>
            <a:r>
              <a:rPr lang="it-IT" sz="2600" dirty="0" smtClean="0"/>
              <a:t>..).</a:t>
            </a:r>
          </a:p>
          <a:p>
            <a:pPr>
              <a:buNone/>
            </a:pPr>
            <a:r>
              <a:rPr lang="it-IT" sz="2600" dirty="0" smtClean="0"/>
              <a:t>- Corrispondenze.</a:t>
            </a:r>
          </a:p>
          <a:p>
            <a:pPr>
              <a:buNone/>
            </a:pPr>
            <a:r>
              <a:rPr lang="it-IT" sz="2600" dirty="0" smtClean="0"/>
              <a:t>- Competenze simboliche.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i="1" dirty="0" smtClean="0"/>
              <a:t>AREA  NUMERICA</a:t>
            </a:r>
            <a:endParaRPr lang="it-IT" sz="2400" b="1" dirty="0" smtClean="0"/>
          </a:p>
          <a:p>
            <a:pPr>
              <a:buFont typeface="Calibri" pitchFamily="34" charset="0"/>
              <a:buChar char="–"/>
            </a:pPr>
            <a:r>
              <a:rPr lang="it-IT" sz="2400" i="1" dirty="0" smtClean="0"/>
              <a:t>Costruzione del numero</a:t>
            </a:r>
            <a:endParaRPr lang="it-IT" sz="2400" dirty="0" smtClean="0"/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Associazione di simboli a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Associazione di numeri a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Posizionatura</a:t>
            </a:r>
            <a:r>
              <a:rPr lang="it-IT" sz="2400" dirty="0" smtClean="0"/>
              <a:t> del numero nella linea.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Individuazione del </a:t>
            </a:r>
            <a:r>
              <a:rPr lang="it-IT" sz="2400" dirty="0" smtClean="0"/>
              <a:t>uno-di-più</a:t>
            </a:r>
            <a:r>
              <a:rPr lang="it-IT" sz="2400" dirty="0" smtClean="0"/>
              <a:t> e </a:t>
            </a:r>
            <a:r>
              <a:rPr lang="it-IT" sz="2400" dirty="0" smtClean="0"/>
              <a:t>uno-di-meno</a:t>
            </a:r>
            <a:r>
              <a:rPr lang="it-IT" sz="2400" dirty="0" smtClean="0"/>
              <a:t>.</a:t>
            </a:r>
          </a:p>
          <a:p>
            <a:pPr lvl="0">
              <a:buFont typeface="Calibri" pitchFamily="34" charset="0"/>
              <a:buChar char="–"/>
            </a:pPr>
            <a:r>
              <a:rPr lang="it-IT" sz="2400" dirty="0" smtClean="0"/>
              <a:t>Movimento nella linea dei numeri.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SINTOMI   PRIMARI  DELLA  DISCALCULIA</a:t>
            </a:r>
            <a:br>
              <a:rPr lang="it-IT" sz="2400" b="1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i="1" dirty="0" smtClean="0"/>
              <a:t>Lettura e scrittura di numeri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Riconoscimento di simboli numerici.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Scrittura di numeri (</a:t>
            </a:r>
            <a:r>
              <a:rPr lang="it-IT" sz="2800" dirty="0" smtClean="0"/>
              <a:t>numeri</a:t>
            </a:r>
            <a:r>
              <a:rPr lang="it-IT" sz="2800" dirty="0" smtClean="0"/>
              <a:t> speculari, numeri scritti dal basso in alto).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Lettura di numeri di una o due cifre (inversioni di posizioni).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Scrittura di numeri di una o due cifre (inversioni di posizioni).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Traduzione in cifre di quantità verbali (es. ventitré = 32, </a:t>
            </a:r>
            <a:r>
              <a:rPr lang="it-IT" sz="2800" dirty="0" smtClean="0"/>
              <a:t>duecentrotredici</a:t>
            </a:r>
            <a:r>
              <a:rPr lang="it-IT" sz="2800" dirty="0" smtClean="0"/>
              <a:t> = 231).</a:t>
            </a:r>
          </a:p>
          <a:p>
            <a:pPr lvl="0">
              <a:buFont typeface="Calibri" pitchFamily="34" charset="0"/>
              <a:buChar char="–"/>
            </a:pPr>
            <a:r>
              <a:rPr lang="it-IT" sz="2800" dirty="0" smtClean="0"/>
              <a:t>Traduzione numerica di quantità verbali (un paio, due coppie, mezza </a:t>
            </a:r>
            <a:r>
              <a:rPr lang="it-IT" sz="2800" dirty="0" smtClean="0"/>
              <a:t>dozzina…</a:t>
            </a:r>
            <a:r>
              <a:rPr lang="it-IT" sz="2800" dirty="0" smtClean="0"/>
              <a:t>.).</a:t>
            </a:r>
          </a:p>
          <a:p>
            <a:pPr>
              <a:buFont typeface="Calibri" pitchFamily="34" charset="0"/>
              <a:buChar char="–"/>
            </a:pP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b="1" i="1" dirty="0" smtClean="0"/>
              <a:t>AREA  DEL  CALCOLO</a:t>
            </a:r>
            <a:endParaRPr lang="it-IT" b="1" dirty="0" smtClean="0"/>
          </a:p>
          <a:p>
            <a:pPr>
              <a:buFont typeface="Calibri" pitchFamily="34" charset="0"/>
              <a:buChar char="–"/>
            </a:pPr>
            <a:r>
              <a:rPr lang="it-IT" sz="3400" b="1" i="1" dirty="0" smtClean="0"/>
              <a:t>Calcolo orale</a:t>
            </a:r>
            <a:endParaRPr lang="it-IT" sz="3400" b="1" dirty="0" smtClean="0"/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Percezione della quantità al colpo d’occhio.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Contare intuitivo.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Contare.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Ordinamento di quantità.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Ordinamento di numeri.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Movimento nella linea dei numeri.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Numerazioni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Addizioni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Sottrazioni orali.</a:t>
            </a:r>
          </a:p>
          <a:p>
            <a:pPr lvl="0">
              <a:buFont typeface="Calibri" pitchFamily="34" charset="0"/>
              <a:buChar char="–"/>
            </a:pPr>
            <a:r>
              <a:rPr lang="it-IT" sz="3400" dirty="0" smtClean="0"/>
              <a:t>Partizioni orali.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8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it-IT" b="1" i="1" dirty="0" smtClean="0"/>
              <a:t>Calcolo scritto</a:t>
            </a:r>
            <a:endParaRPr lang="it-IT" b="1" dirty="0" smtClean="0"/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Numerazioni scritte.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Incolonnamento di operazioni.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Posizionatura</a:t>
            </a:r>
            <a:r>
              <a:rPr lang="it-IT" dirty="0" smtClean="0"/>
              <a:t> di riporti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Posizionatura</a:t>
            </a:r>
            <a:r>
              <a:rPr lang="it-IT" dirty="0" smtClean="0"/>
              <a:t> di prestiti.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Direzione spaziale del calcolo.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Senso spaziale del calcolo.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Tavola delle moltiplicazioni.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Conteggio di addizioni o sottrazioni.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Tavola delle moltiplicazioni.</a:t>
            </a:r>
          </a:p>
          <a:p>
            <a:pPr lvl="0">
              <a:buFont typeface="Calibri" pitchFamily="34" charset="0"/>
              <a:buChar char="–"/>
            </a:pPr>
            <a:r>
              <a:rPr lang="it-IT" dirty="0" smtClean="0"/>
              <a:t>Comprensione dello zero in numeri.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b="1" i="1" dirty="0" smtClean="0"/>
              <a:t>AREA  DEI  PROBLEMI  MATEMATICI</a:t>
            </a:r>
            <a:endParaRPr lang="it-IT" sz="2400" b="1" dirty="0" smtClean="0"/>
          </a:p>
          <a:p>
            <a:r>
              <a:rPr lang="it-IT" sz="2400" b="1" i="1" dirty="0" smtClean="0"/>
              <a:t>Comprensione del testo di problemi</a:t>
            </a:r>
            <a:endParaRPr lang="it-IT" sz="2400" b="1" dirty="0" smtClean="0"/>
          </a:p>
          <a:p>
            <a:r>
              <a:rPr lang="it-IT" sz="2400" dirty="0" smtClean="0"/>
              <a:t>a. Comprensione generale del testo.</a:t>
            </a:r>
          </a:p>
          <a:p>
            <a:r>
              <a:rPr lang="it-IT" sz="2400" dirty="0" smtClean="0"/>
              <a:t>b. Traduzione dei dati verbali in dati numerici (un paio, due coppie, mezza </a:t>
            </a:r>
            <a:r>
              <a:rPr lang="it-IT" sz="2400" dirty="0" smtClean="0"/>
              <a:t>dozzina…</a:t>
            </a:r>
            <a:r>
              <a:rPr lang="it-IT" sz="2400" dirty="0" smtClean="0"/>
              <a:t>).</a:t>
            </a:r>
          </a:p>
          <a:p>
            <a:r>
              <a:rPr lang="it-IT" sz="2400" dirty="0" smtClean="0"/>
              <a:t>c. Comprensione sequenziale di domande.</a:t>
            </a:r>
          </a:p>
          <a:p>
            <a:r>
              <a:rPr lang="it-IT" sz="2400" dirty="0" smtClean="0"/>
              <a:t>d. Isolamento di dati inessenziali.</a:t>
            </a:r>
          </a:p>
          <a:p>
            <a:r>
              <a:rPr lang="it-IT" sz="2400" dirty="0" smtClean="0"/>
              <a:t> </a:t>
            </a:r>
            <a:r>
              <a:rPr lang="it-IT" sz="2400" b="1" i="1" dirty="0" smtClean="0"/>
              <a:t>Pianificazione del processo di risoluzione di problemi </a:t>
            </a:r>
            <a:endParaRPr lang="it-IT" sz="2400" b="1" dirty="0" smtClean="0"/>
          </a:p>
          <a:p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b="1" dirty="0" smtClean="0">
                <a:solidFill>
                  <a:srgbClr val="FF0000"/>
                </a:solidFill>
              </a:rPr>
              <a:t>SINTOMI   PRIMARI  DELLA  DISCALCULIA</a:t>
            </a:r>
            <a:r>
              <a:rPr lang="it-IT" b="1" dirty="0" smtClean="0">
                <a:solidFill>
                  <a:srgbClr val="FF0000"/>
                </a:solidFill>
              </a:rPr>
              <a:t/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600" b="1" i="1" dirty="0" smtClean="0"/>
              <a:t>AREA DELLA GEOMETRIA E DELLA </a:t>
            </a:r>
            <a:r>
              <a:rPr lang="it-IT" sz="2600" b="1" i="1" dirty="0" smtClean="0"/>
              <a:t>RAPPRESENTAZIONE </a:t>
            </a:r>
            <a:r>
              <a:rPr lang="it-IT" sz="2600" b="1" i="1" dirty="0" smtClean="0"/>
              <a:t>GRAFICA</a:t>
            </a:r>
          </a:p>
          <a:p>
            <a:pPr lvl="0"/>
            <a:r>
              <a:rPr lang="it-IT" sz="2600" dirty="0" smtClean="0"/>
              <a:t>Utilizzo degli strumenti da disegno (goniometro, </a:t>
            </a:r>
            <a:r>
              <a:rPr lang="it-IT" sz="2600" dirty="0" smtClean="0"/>
              <a:t>squadra…</a:t>
            </a:r>
            <a:r>
              <a:rPr lang="it-IT" sz="2600" dirty="0" smtClean="0"/>
              <a:t>)</a:t>
            </a:r>
          </a:p>
          <a:p>
            <a:pPr lvl="0"/>
            <a:r>
              <a:rPr lang="it-IT" sz="2600" dirty="0" smtClean="0"/>
              <a:t>Rappresentazione grafica delle figure geometriche</a:t>
            </a:r>
          </a:p>
          <a:p>
            <a:pPr lvl="0"/>
            <a:r>
              <a:rPr lang="it-IT" sz="2600" dirty="0" smtClean="0"/>
              <a:t>Lettura e scrittura di diagrammi, tabelle e grafici</a:t>
            </a:r>
          </a:p>
          <a:p>
            <a:pPr lvl="0"/>
            <a:r>
              <a:rPr lang="it-IT" sz="2600" dirty="0" smtClean="0"/>
              <a:t>Percezione delle figure geometriche in movimento</a:t>
            </a:r>
          </a:p>
          <a:p>
            <a:endParaRPr lang="it-IT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SINTOMI SECONDARI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it-IT" sz="5100" dirty="0" smtClean="0"/>
              <a:t>   Si manifestano come difficoltà nei seguenti ambiti:</a:t>
            </a:r>
          </a:p>
          <a:p>
            <a:pPr lvl="0"/>
            <a:r>
              <a:rPr lang="it-IT" sz="5100" dirty="0" smtClean="0"/>
              <a:t>organizzazione spaziale</a:t>
            </a:r>
          </a:p>
          <a:p>
            <a:pPr lvl="0"/>
            <a:r>
              <a:rPr lang="it-IT" sz="5100" dirty="0" smtClean="0"/>
              <a:t>organizzazione temporale;</a:t>
            </a:r>
          </a:p>
          <a:p>
            <a:pPr lvl="0"/>
            <a:r>
              <a:rPr lang="it-IT" sz="5100" dirty="0" smtClean="0"/>
              <a:t>organizzazione percettiva “al colpo d’occhio”;</a:t>
            </a:r>
          </a:p>
          <a:p>
            <a:pPr lvl="0"/>
            <a:r>
              <a:rPr lang="it-IT" sz="5100" dirty="0" smtClean="0"/>
              <a:t>lentezza ed inciampi motori negli schemi rapidi e crociati;</a:t>
            </a:r>
          </a:p>
          <a:p>
            <a:pPr lvl="0"/>
            <a:r>
              <a:rPr lang="it-IT" sz="5100" dirty="0" smtClean="0"/>
              <a:t>incertezze nell’attraversamento della strada;</a:t>
            </a:r>
          </a:p>
          <a:p>
            <a:pPr lvl="0"/>
            <a:r>
              <a:rPr lang="it-IT" sz="5100" dirty="0" smtClean="0"/>
              <a:t>disordine personale e nell’ambiente di vita;</a:t>
            </a:r>
          </a:p>
          <a:p>
            <a:pPr lvl="0"/>
            <a:r>
              <a:rPr lang="it-IT" sz="5100" dirty="0" smtClean="0"/>
              <a:t>lentezza nel vestirsi, allacciarsi, ecc.;</a:t>
            </a:r>
          </a:p>
          <a:p>
            <a:pPr lvl="0"/>
            <a:r>
              <a:rPr lang="it-IT" sz="5100" dirty="0" smtClean="0"/>
              <a:t>difficoltà nel mettere in ordine i ricordi (memoria sequenziale);</a:t>
            </a:r>
          </a:p>
          <a:p>
            <a:pPr lvl="0"/>
            <a:r>
              <a:rPr lang="it-IT" sz="5100" dirty="0" smtClean="0"/>
              <a:t>lievi disturbi del linguaggio (qualche ritardo nell’esordio, tendenza alle inversioni felicità/facilità, ecc.);</a:t>
            </a:r>
          </a:p>
          <a:p>
            <a:pPr lvl="0"/>
            <a:r>
              <a:rPr lang="it-IT" sz="5100" dirty="0" smtClean="0"/>
              <a:t>lentezza grafo-motoria,</a:t>
            </a:r>
          </a:p>
          <a:p>
            <a:pPr lvl="0"/>
            <a:r>
              <a:rPr lang="it-IT" sz="5100" dirty="0" smtClean="0"/>
              <a:t>difficoltà a seguire consegne plurime (tre comandi);</a:t>
            </a:r>
          </a:p>
          <a:p>
            <a:pPr lvl="0"/>
            <a:r>
              <a:rPr lang="it-IT" sz="5100" dirty="0" smtClean="0"/>
              <a:t>difficoltà a seguire discorsi, </a:t>
            </a:r>
            <a:r>
              <a:rPr lang="it-IT" sz="5100" i="1" dirty="0" smtClean="0"/>
              <a:t>smarrimento cognitivo</a:t>
            </a:r>
            <a:r>
              <a:rPr lang="it-IT" sz="5100" dirty="0" smtClean="0"/>
              <a:t> a fronte di messaggi lunghi, racconti, spiegazioni, ecc.</a:t>
            </a:r>
          </a:p>
          <a:p>
            <a:pPr lvl="0"/>
            <a:r>
              <a:rPr lang="it-IT" sz="5100" dirty="0" smtClean="0"/>
              <a:t>incertezze e smarrimenti nei giochi di squadra, soprattutto se rapidi (calcio, basket);</a:t>
            </a:r>
          </a:p>
          <a:p>
            <a:pPr lvl="0"/>
            <a:r>
              <a:rPr lang="it-IT" sz="5100" dirty="0" smtClean="0"/>
              <a:t>ecc.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3600" dirty="0" smtClean="0"/>
              <a:t/>
            </a:r>
            <a:br>
              <a:rPr lang="it-IT" sz="36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it-IT" b="1" i="1" dirty="0" smtClean="0"/>
              <a:t>AREA  NUMERICA</a:t>
            </a:r>
            <a:endParaRPr lang="it-IT" sz="2800" b="1" i="1" dirty="0" smtClean="0"/>
          </a:p>
          <a:p>
            <a:pPr lvl="1"/>
            <a:r>
              <a:rPr lang="it-IT" i="1" dirty="0" smtClean="0"/>
              <a:t>Scrittura di numeri</a:t>
            </a:r>
            <a:endParaRPr lang="it-IT" sz="2400" dirty="0" smtClean="0"/>
          </a:p>
          <a:p>
            <a:pPr lvl="0"/>
            <a:r>
              <a:rPr lang="it-IT" dirty="0" smtClean="0"/>
              <a:t>Scrittura speculare di numeri (inversione della direzione).</a:t>
            </a:r>
            <a:endParaRPr lang="it-IT" sz="2800" dirty="0" smtClean="0"/>
          </a:p>
          <a:p>
            <a:pPr lvl="0"/>
            <a:r>
              <a:rPr lang="it-IT" dirty="0" smtClean="0"/>
              <a:t>Scrittura di numeri dal basso in alto (1, 9, 6).</a:t>
            </a:r>
            <a:endParaRPr lang="it-IT" sz="2800" dirty="0" smtClean="0"/>
          </a:p>
          <a:p>
            <a:r>
              <a:rPr lang="it-IT" i="1" dirty="0" smtClean="0"/>
              <a:t>  Traduzione in cifre di quantità verbali: inversioni</a:t>
            </a:r>
            <a:endParaRPr lang="it-IT" sz="2400" dirty="0" smtClean="0"/>
          </a:p>
          <a:p>
            <a:r>
              <a:rPr lang="it-IT" dirty="0" smtClean="0"/>
              <a:t> Ventitré	 = 	32, </a:t>
            </a:r>
            <a:endParaRPr lang="it-IT" sz="2800" dirty="0" smtClean="0"/>
          </a:p>
          <a:p>
            <a:r>
              <a:rPr lang="it-IT" dirty="0" smtClean="0"/>
              <a:t>duecentrotredici</a:t>
            </a:r>
            <a:r>
              <a:rPr lang="it-IT" dirty="0" smtClean="0"/>
              <a:t>	 = 	231</a:t>
            </a:r>
            <a:endParaRPr lang="it-IT" sz="2800" dirty="0" smtClean="0"/>
          </a:p>
          <a:p>
            <a:r>
              <a:rPr lang="it-IT" dirty="0" smtClean="0"/>
              <a:t>quattrocentoventinove	=	 400209.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dirty="0" smtClean="0"/>
              <a:t>AREA  DEL  CALCOLO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 </a:t>
            </a:r>
            <a:r>
              <a:rPr lang="it-IT" i="1" dirty="0" smtClean="0"/>
              <a:t>Incolonnamento: errore spaziale</a:t>
            </a:r>
            <a:endParaRPr lang="it-IT" sz="2400" dirty="0" smtClean="0"/>
          </a:p>
          <a:p>
            <a:pPr>
              <a:buNone/>
            </a:pPr>
            <a:r>
              <a:rPr lang="it-IT" dirty="0" smtClean="0"/>
              <a:t> 24	+		40	-		</a:t>
            </a:r>
            <a:endParaRPr lang="it-IT" sz="2800" dirty="0" smtClean="0"/>
          </a:p>
          <a:p>
            <a:r>
              <a:rPr lang="it-IT" dirty="0" smtClean="0"/>
              <a:t>3	=		20	=</a:t>
            </a:r>
            <a:endParaRPr lang="it-IT" sz="2800" dirty="0" smtClean="0"/>
          </a:p>
          <a:p>
            <a:pPr>
              <a:buNone/>
            </a:pPr>
            <a:r>
              <a:rPr lang="it-IT" dirty="0" smtClean="0"/>
              <a:t>___			______</a:t>
            </a:r>
            <a:endParaRPr lang="it-IT" sz="2800" dirty="0" smtClean="0"/>
          </a:p>
          <a:p>
            <a:r>
              <a:rPr lang="it-IT" dirty="0" smtClean="0"/>
              <a:t>54			42</a:t>
            </a:r>
            <a:endParaRPr lang="it-IT" sz="2800" dirty="0" smtClean="0"/>
          </a:p>
          <a:p>
            <a:pPr>
              <a:buNone/>
            </a:pPr>
            <a:r>
              <a:rPr lang="it-IT" i="1" dirty="0" smtClean="0"/>
              <a:t>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i="1" dirty="0" smtClean="0"/>
              <a:t>2. Direzione del calcolo: errore spaziale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Direzione  orizzontale		42	+</a:t>
            </a:r>
          </a:p>
          <a:p>
            <a:pPr lvl="3">
              <a:buNone/>
            </a:pPr>
            <a:r>
              <a:rPr lang="it-IT" dirty="0" smtClean="0"/>
              <a:t>					31	=</a:t>
            </a:r>
          </a:p>
          <a:p>
            <a:pPr>
              <a:buNone/>
            </a:pPr>
            <a:r>
              <a:rPr lang="it-IT" dirty="0" smtClean="0"/>
              <a:t>						______</a:t>
            </a:r>
          </a:p>
          <a:p>
            <a:pPr lvl="8">
              <a:buNone/>
            </a:pPr>
            <a:r>
              <a:rPr lang="it-IT" dirty="0" smtClean="0"/>
              <a:t>                      64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Direzione  verticale  da  sinistra  a  destra		35	-   </a:t>
            </a:r>
          </a:p>
          <a:p>
            <a:pPr>
              <a:buNone/>
            </a:pPr>
            <a:r>
              <a:rPr lang="it-IT" dirty="0" smtClean="0"/>
              <a:t>								42	=   </a:t>
            </a:r>
          </a:p>
          <a:p>
            <a:pPr>
              <a:buNone/>
            </a:pPr>
            <a:r>
              <a:rPr lang="it-IT" dirty="0" smtClean="0"/>
              <a:t>							   	______    </a:t>
            </a:r>
          </a:p>
          <a:p>
            <a:pPr>
              <a:buNone/>
            </a:pPr>
            <a:r>
              <a:rPr lang="it-IT" dirty="0" smtClean="0"/>
              <a:t>								92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 smtClean="0"/>
              <a:t>Direzione verticale: basso-alto	      34	+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23=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_____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i="1" dirty="0" smtClean="0"/>
              <a:t>3. Inversione  0 – N	</a:t>
            </a:r>
            <a:r>
              <a:rPr lang="it-IT" dirty="0" smtClean="0"/>
              <a:t>603	-			314	-</a:t>
            </a:r>
          </a:p>
          <a:p>
            <a:pPr>
              <a:buNone/>
            </a:pPr>
            <a:r>
              <a:rPr lang="it-IT" dirty="0" smtClean="0"/>
              <a:t>				242	=			235	=</a:t>
            </a:r>
          </a:p>
          <a:p>
            <a:pPr>
              <a:buNone/>
            </a:pPr>
            <a:r>
              <a:rPr lang="it-IT" dirty="0" smtClean="0"/>
              <a:t>				____  				_____   </a:t>
            </a:r>
          </a:p>
          <a:p>
            <a:pPr>
              <a:buNone/>
            </a:pPr>
            <a:r>
              <a:rPr lang="it-IT" dirty="0" smtClean="0"/>
              <a:t>				441				139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i="1" dirty="0" smtClean="0"/>
              <a:t>4. Progressione del riporto      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TAVOLE   DEGLI   ERRORI   DISCALCULICI</a:t>
            </a:r>
            <a:r>
              <a:rPr lang="it-IT" sz="5400" dirty="0" smtClean="0"/>
              <a:t/>
            </a:r>
            <a:br>
              <a:rPr lang="it-IT" sz="54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it-IT" i="1" dirty="0" smtClean="0"/>
              <a:t>5. Progressione del prestito con zero al minuendo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Incompleta progressione del prestito		 500	-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46   =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____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554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Associazione  di  prestiti				  6.000 -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                                                 364     =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__________  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   5.746    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Progressiva  sottrazione  di  prestiti 			  6.000	-</a:t>
            </a:r>
          </a:p>
          <a:p>
            <a:pPr lvl="0">
              <a:buNone/>
            </a:pPr>
            <a:r>
              <a:rPr lang="it-IT" dirty="0" smtClean="0"/>
              <a:t>                                                                                                               364        = 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_________    </a:t>
            </a:r>
          </a:p>
          <a:p>
            <a:pPr>
              <a:buNone/>
            </a:pPr>
            <a:r>
              <a:rPr lang="it-IT" dirty="0" smtClean="0"/>
              <a:t>                                                                                                             6.536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LINEE EZIOLOGICHE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i="1" dirty="0" smtClean="0"/>
              <a:t>            Ipotesi</a:t>
            </a:r>
            <a:endParaRPr lang="it-IT" dirty="0" smtClean="0"/>
          </a:p>
          <a:p>
            <a:r>
              <a:rPr lang="it-IT" dirty="0" smtClean="0"/>
              <a:t>	Non mancano opinioni che tendono a ricondurre i disturbi matematici ai metodi didattici, ritenuti responsabili di rendere antipatica la matematica, mentre altri la ritengono una causa piuttosto parziale.</a:t>
            </a:r>
          </a:p>
          <a:p>
            <a:r>
              <a:rPr lang="it-IT" dirty="0" smtClean="0"/>
              <a:t>Molteplici altri motivi poi possono essere all’origine di una scarsa efficacia dell’esercizio delle azioni o operazioni matematiche:</a:t>
            </a:r>
          </a:p>
          <a:p>
            <a:pPr lvl="0"/>
            <a:r>
              <a:rPr lang="it-IT" dirty="0" smtClean="0"/>
              <a:t>demotivazione;</a:t>
            </a:r>
          </a:p>
          <a:p>
            <a:pPr lvl="0"/>
            <a:r>
              <a:rPr lang="it-IT" dirty="0" smtClean="0"/>
              <a:t>cattiva scolarizzazione;</a:t>
            </a:r>
          </a:p>
          <a:p>
            <a:pPr lvl="0"/>
            <a:r>
              <a:rPr lang="it-IT" dirty="0" smtClean="0"/>
              <a:t>negativa relazione con il linguaggio simbolico della matematica;</a:t>
            </a:r>
          </a:p>
          <a:p>
            <a:pPr lvl="0"/>
            <a:r>
              <a:rPr lang="it-IT" dirty="0" smtClean="0"/>
              <a:t>disturbi dell’organizzazione spaziale e temporale;</a:t>
            </a:r>
          </a:p>
          <a:p>
            <a:pPr lvl="0"/>
            <a:r>
              <a:rPr lang="it-IT" dirty="0" smtClean="0"/>
              <a:t>disturbi dell’attenzione;</a:t>
            </a:r>
          </a:p>
          <a:p>
            <a:pPr lvl="0"/>
            <a:r>
              <a:rPr lang="it-IT" dirty="0" smtClean="0"/>
              <a:t>disturbi della memoria;</a:t>
            </a:r>
          </a:p>
          <a:p>
            <a:pPr lvl="0"/>
            <a:r>
              <a:rPr lang="it-IT" dirty="0" smtClean="0"/>
              <a:t>ritardo mentale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LINEE EZIOLOGICHE</a:t>
            </a:r>
            <a:r>
              <a:rPr lang="it-IT" sz="2400" dirty="0" smtClean="0">
                <a:solidFill>
                  <a:srgbClr val="FF0000"/>
                </a:solidFill>
              </a:rPr>
              <a:t/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Base genetica </a:t>
            </a:r>
          </a:p>
          <a:p>
            <a:pPr>
              <a:buNone/>
            </a:pPr>
            <a:r>
              <a:rPr lang="it-IT" sz="2600" dirty="0" smtClean="0"/>
              <a:t>E sensibile incidenza familiare</a:t>
            </a:r>
          </a:p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Ipotesi semantica</a:t>
            </a: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	Soprattutto con riferimento ad alcune prestazioni matematiche, come ad esempio la comprensione del numero e la sua scrittura (errore lessicale la scorretta scrittura di numeri)</a:t>
            </a:r>
          </a:p>
          <a:p>
            <a:pPr>
              <a:buFont typeface="Wingdings" pitchFamily="2" charset="2"/>
              <a:buChar char="Ø"/>
            </a:pPr>
            <a:r>
              <a:rPr lang="it-IT" sz="2600" i="1" dirty="0" smtClean="0"/>
              <a:t>Successione</a:t>
            </a:r>
          </a:p>
          <a:p>
            <a:pPr>
              <a:buNone/>
            </a:pPr>
            <a:r>
              <a:rPr lang="it-IT" sz="2600" dirty="0" smtClean="0"/>
              <a:t>difficoltà nella memoria di lavoro generale.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/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SCALA   </a:t>
            </a:r>
            <a:r>
              <a:rPr lang="it-IT" sz="2700" dirty="0" smtClean="0">
                <a:solidFill>
                  <a:srgbClr val="FF0000"/>
                </a:solidFill>
              </a:rPr>
              <a:t>DI</a:t>
            </a:r>
            <a:r>
              <a:rPr lang="it-IT" sz="2700" dirty="0" smtClean="0">
                <a:solidFill>
                  <a:srgbClr val="FF0000"/>
                </a:solidFill>
              </a:rPr>
              <a:t>   LIVELLO  DELLA DISCALCULIA</a:t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 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it-IT" dirty="0" smtClean="0"/>
              <a:t>LIEVE</a:t>
            </a:r>
          </a:p>
          <a:p>
            <a:pPr>
              <a:buNone/>
            </a:pPr>
            <a:r>
              <a:rPr lang="it-IT" dirty="0" smtClean="0"/>
              <a:t>      Numerazione progressiva e regressiva con esitazioni ed inciampi, tendenza alla predizione, modesti errori nella scrittura di numeri sotto dettatura, lieve disordine spazio-temporale nell’incolonnamento e nella memorizzazione di tabelline, combinazioni e fatti numerici, lieve difficoltà nelle procedure del calcolo scritto e nella soluzione di problemi, buona disponibilità al compito, sensibilità </a:t>
            </a:r>
            <a:r>
              <a:rPr lang="it-IT" dirty="0" smtClean="0"/>
              <a:t>metacognitiva</a:t>
            </a:r>
            <a:r>
              <a:rPr lang="it-IT" dirty="0" smtClean="0"/>
              <a:t> presente.</a:t>
            </a:r>
          </a:p>
          <a:p>
            <a:pPr lvl="0"/>
            <a:r>
              <a:rPr lang="it-IT" dirty="0" smtClean="0"/>
              <a:t>MEDIA</a:t>
            </a:r>
          </a:p>
          <a:p>
            <a:pPr>
              <a:buNone/>
            </a:pPr>
            <a:r>
              <a:rPr lang="it-IT" dirty="0" smtClean="0"/>
              <a:t>     Numerazione progressiva e regressiva lenta e con inciampi, errori, sostituzioni, inversioni di numeri, disordini spazio-temporali nell’incolonnamento e nella memorizzazione di tabelline, combinazioni e fatti numerici, alternanza di predizioni ed interruzioni, discontinua comprensione delle procedure del calcolo scritto e della soluzione di problemi, scarsa disponibilità al compito, sensibilità </a:t>
            </a:r>
            <a:r>
              <a:rPr lang="it-IT" dirty="0" smtClean="0"/>
              <a:t>metacognitiva</a:t>
            </a:r>
            <a:r>
              <a:rPr lang="it-IT" dirty="0" smtClean="0"/>
              <a:t> accentuata.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SCALA   </a:t>
            </a:r>
            <a:r>
              <a:rPr lang="it-IT" sz="2400" dirty="0" smtClean="0">
                <a:solidFill>
                  <a:srgbClr val="FF0000"/>
                </a:solidFill>
              </a:rPr>
              <a:t>DI</a:t>
            </a:r>
            <a:r>
              <a:rPr lang="it-IT" sz="2400" dirty="0" smtClean="0">
                <a:solidFill>
                  <a:srgbClr val="FF0000"/>
                </a:solidFill>
              </a:rPr>
              <a:t>   LIVELLO  DELLA DISCALCULIA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lvl="0"/>
            <a:r>
              <a:rPr lang="it-IT" dirty="0" smtClean="0"/>
              <a:t>GRAVE</a:t>
            </a:r>
          </a:p>
          <a:p>
            <a:pPr>
              <a:buNone/>
            </a:pPr>
            <a:r>
              <a:rPr lang="it-IT" dirty="0" smtClean="0"/>
              <a:t>     Numerazione progressiva e regressiva con interruzioni e blocchi, perdurante inversione di numeri, netti disordini spazio-temporali nell’incolonnamento e nella memorizzazione di tabelline, combinazioni e fatti numerici, alternanza di predizioni ed interruzioni, scarsa comprensione delle procedure del calcolo scritto e della soluzione di problemi, fuga dal compito, forte sensibilità </a:t>
            </a:r>
            <a:r>
              <a:rPr lang="it-IT" dirty="0" smtClean="0"/>
              <a:t>metacognitiva</a:t>
            </a:r>
            <a:r>
              <a:rPr lang="it-IT" dirty="0" smtClean="0"/>
              <a:t>.</a:t>
            </a:r>
          </a:p>
          <a:p>
            <a:pPr lvl="0"/>
            <a:r>
              <a:rPr lang="it-IT" dirty="0" smtClean="0"/>
              <a:t>RADICALE</a:t>
            </a:r>
          </a:p>
          <a:p>
            <a:pPr>
              <a:buNone/>
            </a:pPr>
            <a:r>
              <a:rPr lang="it-IT" dirty="0" smtClean="0"/>
              <a:t>      Numerazione progressiva e regressiva costantemente interrotta, errori globali, assenza di predizione, gravi disordini spazio-temporali, difficile comprensione delle procedure del calcolo scritto e della soluzione di problemi, fuga dal compito, forte sensibilità </a:t>
            </a:r>
            <a:r>
              <a:rPr lang="it-IT" dirty="0" smtClean="0"/>
              <a:t>metacognitiva</a:t>
            </a:r>
            <a:r>
              <a:rPr lang="it-IT" dirty="0" smtClean="0"/>
              <a:t>.</a:t>
            </a:r>
          </a:p>
          <a:p>
            <a:pPr lvl="0"/>
            <a:r>
              <a:rPr lang="it-IT" dirty="0" smtClean="0"/>
              <a:t>NON  APPREZZABILE</a:t>
            </a:r>
          </a:p>
          <a:p>
            <a:pPr>
              <a:buNone/>
            </a:pPr>
            <a:r>
              <a:rPr lang="it-IT" dirty="0" smtClean="0"/>
              <a:t>      Rifiuto del compito, assenza del calcolo</a:t>
            </a:r>
            <a:r>
              <a:rPr lang="it-IT" b="1" dirty="0" smtClean="0"/>
              <a:t>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PREVENZIONE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63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Osservazione precoce del comportamento</a:t>
            </a:r>
          </a:p>
          <a:p>
            <a:r>
              <a:rPr lang="it-IT" sz="2400" dirty="0" smtClean="0"/>
              <a:t>Screening scolastici </a:t>
            </a:r>
          </a:p>
          <a:p>
            <a:r>
              <a:rPr lang="it-IT" sz="2400" dirty="0" smtClean="0"/>
              <a:t>esercitazioni di:</a:t>
            </a:r>
          </a:p>
          <a:p>
            <a:pPr lvl="1"/>
            <a:r>
              <a:rPr lang="it-IT" sz="2000" dirty="0" smtClean="0"/>
              <a:t> </a:t>
            </a:r>
            <a:r>
              <a:rPr lang="it-IT" sz="2400" dirty="0" smtClean="0"/>
              <a:t>requisiti coordinativi</a:t>
            </a:r>
          </a:p>
          <a:p>
            <a:pPr lvl="1"/>
            <a:r>
              <a:rPr lang="it-IT" sz="2400" dirty="0" smtClean="0"/>
              <a:t> prestazioni </a:t>
            </a:r>
            <a:r>
              <a:rPr lang="it-IT" sz="2400" dirty="0" smtClean="0"/>
              <a:t>prassiche</a:t>
            </a:r>
            <a:r>
              <a:rPr lang="it-IT" sz="2400" dirty="0" smtClean="0"/>
              <a:t> </a:t>
            </a:r>
          </a:p>
          <a:p>
            <a:pPr lvl="1"/>
            <a:r>
              <a:rPr lang="it-IT" sz="2400" dirty="0" smtClean="0"/>
              <a:t>processi della successione</a:t>
            </a:r>
          </a:p>
          <a:p>
            <a:pPr lvl="1"/>
            <a:r>
              <a:rPr lang="it-IT" sz="2400" dirty="0" smtClean="0"/>
              <a:t>contare intuitivo</a:t>
            </a:r>
          </a:p>
          <a:p>
            <a:pPr lvl="1"/>
            <a:r>
              <a:rPr lang="it-IT" sz="2400" dirty="0" smtClean="0"/>
              <a:t>grafo-motricità </a:t>
            </a:r>
          </a:p>
          <a:p>
            <a:pPr lvl="1"/>
            <a:r>
              <a:rPr lang="it-IT" sz="2400" dirty="0" smtClean="0"/>
              <a:t>percezione e produzione di forme geometriche 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ESERCITAZIONE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dirty="0" smtClean="0"/>
              <a:t>    Sviluppare alcune possibili attività di prevenzione sulla base degli indicatori dati (vedi slide precedente).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870</Words>
  <Application>Microsoft Office PowerPoint</Application>
  <PresentationFormat>Presentazione su schermo (4:3)</PresentationFormat>
  <Paragraphs>206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 Università degli Studi di Macerata Facoltà di Scienze della formazione </vt:lpstr>
      <vt:lpstr>DISCALCULIA  DALLA DIAGNOSI AL TRATTAMENTO</vt:lpstr>
      <vt:lpstr>IL QUADRO SINDROMICO </vt:lpstr>
      <vt:lpstr>IL QUADRO SINDROMICO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  PRIMARI  DELLA  DISCALCULIA </vt:lpstr>
      <vt:lpstr>SINTOMI SECONDARI </vt:lpstr>
      <vt:lpstr>TAVOLE   DEGLI   ERRORI   DISCALCULICI </vt:lpstr>
      <vt:lpstr>TAVOLE   DEGLI   ERRORI   DISCALCULICI </vt:lpstr>
      <vt:lpstr>TAVOLE   DEGLI   ERRORI   DISCALCULICI </vt:lpstr>
      <vt:lpstr>TAVOLE   DEGLI   ERRORI   DISCALCULICI </vt:lpstr>
      <vt:lpstr>TAVOLE   DEGLI   ERRORI   DISCALCULICI </vt:lpstr>
      <vt:lpstr>LINEE EZIOLOGICHE </vt:lpstr>
      <vt:lpstr>LINEE EZIOLOGICHE </vt:lpstr>
      <vt:lpstr> SCALA   DI   LIVELLO  DELLA DISCALCULIA   </vt:lpstr>
      <vt:lpstr>SCALA   DI   LIVELLO  DELLA DISCALCULIA</vt:lpstr>
      <vt:lpstr>LA PREVENZIONE</vt:lpstr>
      <vt:lpstr>ESERCITAZIONE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 </dc:title>
  <dc:creator>angela</dc:creator>
  <cp:lastModifiedBy>Angela</cp:lastModifiedBy>
  <cp:revision>21</cp:revision>
  <dcterms:created xsi:type="dcterms:W3CDTF">2010-04-19T08:47:44Z</dcterms:created>
  <dcterms:modified xsi:type="dcterms:W3CDTF">2011-04-04T15:58:06Z</dcterms:modified>
</cp:coreProperties>
</file>