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9" r:id="rId2"/>
    <p:sldId id="278" r:id="rId3"/>
    <p:sldId id="274" r:id="rId4"/>
    <p:sldId id="275" r:id="rId5"/>
    <p:sldId id="276" r:id="rId6"/>
    <p:sldId id="277" r:id="rId7"/>
    <p:sldId id="270" r:id="rId8"/>
    <p:sldId id="257" r:id="rId9"/>
    <p:sldId id="258" r:id="rId10"/>
    <p:sldId id="260" r:id="rId11"/>
    <p:sldId id="261" r:id="rId12"/>
    <p:sldId id="273" r:id="rId13"/>
    <p:sldId id="262" r:id="rId14"/>
    <p:sldId id="263" r:id="rId15"/>
    <p:sldId id="264" r:id="rId16"/>
    <p:sldId id="265" r:id="rId17"/>
    <p:sldId id="266" r:id="rId18"/>
    <p:sldId id="267" r:id="rId19"/>
    <p:sldId id="268" r:id="rId20"/>
    <p:sldId id="271" r:id="rId21"/>
    <p:sldId id="272" r:id="rId22"/>
    <p:sldId id="283" r:id="rId23"/>
    <p:sldId id="280" r:id="rId24"/>
    <p:sldId id="279" r:id="rId25"/>
    <p:sldId id="281" r:id="rId26"/>
    <p:sldId id="282" r:id="rId27"/>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2" d="100"/>
          <a:sy n="72" d="100"/>
        </p:scale>
        <p:origin x="-1104"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4B6055F8-1D02-4417-9241-55C834FD9970}" type="datetimeFigureOut">
              <a:rPr lang="it-IT" smtClean="0"/>
              <a:pPr/>
              <a:t>17/07/2014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4B6055F8-1D02-4417-9241-55C834FD9970}" type="datetimeFigureOut">
              <a:rPr lang="it-IT" smtClean="0"/>
              <a:pPr/>
              <a:t>17/07/2014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4B6055F8-1D02-4417-9241-55C834FD9970}" type="datetimeFigureOut">
              <a:rPr lang="it-IT" smtClean="0"/>
              <a:pPr/>
              <a:t>17/07/2014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4B6055F8-1D02-4417-9241-55C834FD9970}" type="datetimeFigureOut">
              <a:rPr lang="it-IT" smtClean="0"/>
              <a:pPr/>
              <a:t>17/07/2014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4B6055F8-1D02-4417-9241-55C834FD9970}" type="datetimeFigureOut">
              <a:rPr lang="it-IT" smtClean="0"/>
              <a:pPr/>
              <a:t>17/07/2014</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4B6055F8-1D02-4417-9241-55C834FD9970}" type="datetimeFigureOut">
              <a:rPr lang="it-IT" smtClean="0"/>
              <a:pPr/>
              <a:t>17/07/2014</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4B6055F8-1D02-4417-9241-55C834FD9970}" type="datetimeFigureOut">
              <a:rPr lang="it-IT" smtClean="0"/>
              <a:pPr/>
              <a:t>17/07/2014</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4B6055F8-1D02-4417-9241-55C834FD9970}" type="datetimeFigureOut">
              <a:rPr lang="it-IT" smtClean="0"/>
              <a:pPr/>
              <a:t>17/07/2014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4B6055F8-1D02-4417-9241-55C834FD9970}" type="datetimeFigureOut">
              <a:rPr lang="it-IT" smtClean="0"/>
              <a:pPr/>
              <a:t>17/07/2014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4B6055F8-1D02-4417-9241-55C834FD9970}" type="datetimeFigureOut">
              <a:rPr lang="it-IT" smtClean="0"/>
              <a:pPr/>
              <a:t>17/07/2014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4B6055F8-1D02-4417-9241-55C834FD9970}" type="datetimeFigureOut">
              <a:rPr lang="it-IT" smtClean="0"/>
              <a:pPr/>
              <a:t>17/07/2014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6055F8-1D02-4417-9241-55C834FD9970}" type="datetimeFigureOut">
              <a:rPr lang="it-IT" smtClean="0"/>
              <a:pPr/>
              <a:t>17/07/2014</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07B441-5312-499D-93C3-6E37886527FA}" type="slidenum">
              <a:rPr lang="it-IT" smtClean="0"/>
              <a:pPr/>
              <a:t>‹N›</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827088" y="765175"/>
            <a:ext cx="7772400" cy="1800225"/>
          </a:xfrm>
          <a:ln>
            <a:solidFill>
              <a:schemeClr val="accent1"/>
            </a:solidFill>
          </a:ln>
        </p:spPr>
        <p:txBody>
          <a:bodyPr rtlCol="0">
            <a:normAutofit fontScale="90000"/>
          </a:bodyPr>
          <a:lstStyle/>
          <a:p>
            <a:pPr eaLnBrk="1" fontAlgn="auto" hangingPunct="1">
              <a:spcAft>
                <a:spcPts val="0"/>
              </a:spcAft>
              <a:buFont typeface="Arial" pitchFamily="34" charset="0"/>
              <a:buNone/>
              <a:defRPr/>
            </a:pPr>
            <a:r>
              <a:rPr lang="it-IT" sz="2200" dirty="0" smtClean="0"/>
              <a:t/>
            </a:r>
            <a:br>
              <a:rPr lang="it-IT" sz="2200" dirty="0" smtClean="0"/>
            </a:br>
            <a:r>
              <a:rPr lang="it-IT" sz="2200" dirty="0" smtClean="0"/>
              <a:t/>
            </a:r>
            <a:br>
              <a:rPr lang="it-IT" sz="2200" dirty="0" smtClean="0"/>
            </a:br>
            <a:r>
              <a:rPr lang="it-IT" sz="2200" dirty="0" smtClean="0"/>
              <a:t/>
            </a:r>
            <a:br>
              <a:rPr lang="it-IT" sz="2200" dirty="0" smtClean="0"/>
            </a:br>
            <a:r>
              <a:rPr lang="it-IT" sz="2200" dirty="0" smtClean="0"/>
              <a:t/>
            </a:r>
            <a:br>
              <a:rPr lang="it-IT" sz="2200" dirty="0" smtClean="0"/>
            </a:br>
            <a:r>
              <a:rPr lang="it-IT" sz="2200" dirty="0" smtClean="0"/>
              <a:t/>
            </a:r>
            <a:br>
              <a:rPr lang="it-IT" sz="2200" dirty="0" smtClean="0"/>
            </a:br>
            <a:r>
              <a:rPr lang="it-IT" sz="3100" dirty="0" smtClean="0"/>
              <a:t/>
            </a:r>
            <a:br>
              <a:rPr lang="it-IT" sz="3100" dirty="0" smtClean="0"/>
            </a:br>
            <a:r>
              <a:rPr lang="it-IT" sz="3100" dirty="0" smtClean="0">
                <a:solidFill>
                  <a:srgbClr val="FF0000"/>
                </a:solidFill>
                <a:latin typeface="+mn-lt"/>
                <a:cs typeface="Times New Roman" pitchFamily="18" charset="0"/>
              </a:rPr>
              <a:t>CORSO  ABILITANTE  SOSTEGNO</a:t>
            </a:r>
            <a:r>
              <a:rPr lang="it-IT" sz="2200" smtClean="0"/>
              <a:t/>
            </a:r>
            <a:br>
              <a:rPr lang="it-IT" sz="2200" smtClean="0"/>
            </a:br>
            <a:r>
              <a:rPr lang="it-IT" sz="2700" smtClean="0">
                <a:solidFill>
                  <a:srgbClr val="002060"/>
                </a:solidFill>
              </a:rPr>
              <a:t>ASCOLI</a:t>
            </a:r>
            <a:r>
              <a:rPr lang="it-IT" sz="2700" dirty="0" smtClean="0">
                <a:solidFill>
                  <a:srgbClr val="002060"/>
                </a:solidFill>
              </a:rPr>
              <a:t/>
            </a:r>
            <a:br>
              <a:rPr lang="it-IT" sz="2700" dirty="0" smtClean="0">
                <a:solidFill>
                  <a:srgbClr val="002060"/>
                </a:solidFill>
              </a:rPr>
            </a:br>
            <a:r>
              <a:rPr lang="it-IT" sz="2700" dirty="0" smtClean="0">
                <a:solidFill>
                  <a:srgbClr val="002060"/>
                </a:solidFill>
              </a:rPr>
              <a:t>2014</a:t>
            </a:r>
            <a:br>
              <a:rPr lang="it-IT" sz="2700" dirty="0" smtClean="0">
                <a:solidFill>
                  <a:srgbClr val="002060"/>
                </a:solidFill>
              </a:rPr>
            </a:br>
            <a:r>
              <a:rPr lang="it-IT" sz="2200" dirty="0" smtClean="0"/>
              <a:t/>
            </a:r>
            <a:br>
              <a:rPr lang="it-IT" sz="2200" dirty="0" smtClean="0"/>
            </a:br>
            <a:r>
              <a:rPr lang="it-IT" sz="2200" dirty="0" smtClean="0"/>
              <a:t/>
            </a:r>
            <a:br>
              <a:rPr lang="it-IT" sz="2200" dirty="0" smtClean="0"/>
            </a:br>
            <a:r>
              <a:rPr lang="it-IT" dirty="0" smtClean="0"/>
              <a:t> </a:t>
            </a:r>
            <a:br>
              <a:rPr lang="it-IT" dirty="0" smtClean="0"/>
            </a:br>
            <a:endParaRPr lang="it-IT" sz="2200" dirty="0"/>
          </a:p>
        </p:txBody>
      </p:sp>
      <p:sp>
        <p:nvSpPr>
          <p:cNvPr id="2051" name="Sottotitolo 2"/>
          <p:cNvSpPr>
            <a:spLocks noGrp="1"/>
          </p:cNvSpPr>
          <p:nvPr>
            <p:ph type="subTitle" idx="1"/>
          </p:nvPr>
        </p:nvSpPr>
        <p:spPr>
          <a:xfrm>
            <a:off x="900113" y="2781300"/>
            <a:ext cx="7559675" cy="3527425"/>
          </a:xfrm>
          <a:ln>
            <a:solidFill>
              <a:srgbClr val="00B050"/>
            </a:solidFill>
          </a:ln>
        </p:spPr>
        <p:txBody>
          <a:bodyPr>
            <a:normAutofit/>
          </a:bodyPr>
          <a:lstStyle/>
          <a:p>
            <a:r>
              <a:rPr lang="it-IT" sz="2400" dirty="0" smtClean="0">
                <a:solidFill>
                  <a:srgbClr val="FF0000"/>
                </a:solidFill>
              </a:rPr>
              <a:t>“ Progettazione del PDF e del PEI- Progetto di vita e modelli di qualità della vita: dalla programmazione alla valutazione”-  Scuola secondaria </a:t>
            </a:r>
            <a:r>
              <a:rPr lang="it-IT" sz="2400" dirty="0" err="1" smtClean="0">
                <a:solidFill>
                  <a:srgbClr val="FF0000"/>
                </a:solidFill>
              </a:rPr>
              <a:t>I°</a:t>
            </a:r>
            <a:r>
              <a:rPr lang="it-IT" sz="2400" dirty="0" smtClean="0">
                <a:solidFill>
                  <a:srgbClr val="FF0000"/>
                </a:solidFill>
              </a:rPr>
              <a:t> e </a:t>
            </a:r>
            <a:r>
              <a:rPr lang="it-IT" sz="2400" dirty="0" err="1" smtClean="0">
                <a:solidFill>
                  <a:srgbClr val="FF0000"/>
                </a:solidFill>
              </a:rPr>
              <a:t>II°grado</a:t>
            </a:r>
            <a:endParaRPr lang="it-IT" sz="2400" dirty="0" smtClean="0">
              <a:solidFill>
                <a:srgbClr val="FF0000"/>
              </a:solidFill>
            </a:endParaRPr>
          </a:p>
          <a:p>
            <a:pPr eaLnBrk="1" hangingPunct="1"/>
            <a:endParaRPr lang="it-IT" sz="2400" dirty="0" smtClean="0">
              <a:solidFill>
                <a:srgbClr val="002060"/>
              </a:solidFill>
            </a:endParaRPr>
          </a:p>
          <a:p>
            <a:pPr eaLnBrk="1" hangingPunct="1"/>
            <a:r>
              <a:rPr lang="it-IT" sz="2400" dirty="0" smtClean="0">
                <a:solidFill>
                  <a:schemeClr val="tx1"/>
                </a:solidFill>
              </a:rPr>
              <a:t>Dott.ssa Angela Fiorillo</a:t>
            </a:r>
          </a:p>
          <a:p>
            <a:pPr eaLnBrk="1" hangingPunct="1"/>
            <a:r>
              <a:rPr lang="it-IT" sz="2400" dirty="0" smtClean="0">
                <a:solidFill>
                  <a:srgbClr val="002060"/>
                </a:solidFill>
              </a:rPr>
              <a:t>Docente a contratto Università di Macerata, Insegnante scuola primaria, Pedagogista, Dottore di ricerca in </a:t>
            </a:r>
            <a:r>
              <a:rPr lang="it-IT" sz="2400" dirty="0" err="1" smtClean="0">
                <a:solidFill>
                  <a:srgbClr val="002060"/>
                </a:solidFill>
              </a:rPr>
              <a:t>Theory</a:t>
            </a:r>
            <a:r>
              <a:rPr lang="it-IT" sz="2400" dirty="0" smtClean="0">
                <a:solidFill>
                  <a:srgbClr val="002060"/>
                </a:solidFill>
              </a:rPr>
              <a:t> and </a:t>
            </a:r>
            <a:r>
              <a:rPr lang="it-IT" sz="2400" dirty="0" err="1" smtClean="0">
                <a:solidFill>
                  <a:srgbClr val="002060"/>
                </a:solidFill>
              </a:rPr>
              <a:t>History</a:t>
            </a:r>
            <a:r>
              <a:rPr lang="it-IT" sz="2400" dirty="0" smtClean="0">
                <a:solidFill>
                  <a:srgbClr val="002060"/>
                </a:solidFill>
              </a:rPr>
              <a:t> </a:t>
            </a:r>
            <a:r>
              <a:rPr lang="it-IT" sz="2400" dirty="0" err="1" smtClean="0">
                <a:solidFill>
                  <a:srgbClr val="002060"/>
                </a:solidFill>
              </a:rPr>
              <a:t>of</a:t>
            </a:r>
            <a:r>
              <a:rPr lang="it-IT" sz="2400" dirty="0" smtClean="0">
                <a:solidFill>
                  <a:srgbClr val="002060"/>
                </a:solidFill>
              </a:rPr>
              <a:t> </a:t>
            </a:r>
            <a:r>
              <a:rPr lang="it-IT" sz="2400" dirty="0" err="1" smtClean="0">
                <a:solidFill>
                  <a:srgbClr val="002060"/>
                </a:solidFill>
              </a:rPr>
              <a:t>education</a:t>
            </a:r>
            <a:endParaRPr lang="it-IT" sz="2400" dirty="0" smtClean="0">
              <a:solidFill>
                <a:srgbClr val="002060"/>
              </a:solidFill>
            </a:endParaRPr>
          </a:p>
        </p:txBody>
      </p:sp>
      <p:sp>
        <p:nvSpPr>
          <p:cNvPr id="5" name="Segnaposto piè di pagina 4"/>
          <p:cNvSpPr>
            <a:spLocks noGrp="1"/>
          </p:cNvSpPr>
          <p:nvPr>
            <p:ph type="ftr" sz="quarter" idx="11"/>
          </p:nvPr>
        </p:nvSpPr>
        <p:spPr/>
        <p:txBody>
          <a:bodyPr/>
          <a:lstStyle/>
          <a:p>
            <a:pPr>
              <a:defRPr/>
            </a:pPr>
            <a:r>
              <a:rPr lang="it-IT" smtClean="0"/>
              <a:t>Angela Fiorillo</a:t>
            </a:r>
            <a:endParaRPr lang="it-IT"/>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a:solidFill>
              <a:schemeClr val="accent5"/>
            </a:solidFill>
          </a:ln>
        </p:spPr>
        <p:txBody>
          <a:bodyPr>
            <a:normAutofit/>
          </a:bodyPr>
          <a:lstStyle/>
          <a:p>
            <a:r>
              <a:rPr lang="it-IT" sz="2400" dirty="0" smtClean="0">
                <a:solidFill>
                  <a:srgbClr val="FF0000"/>
                </a:solidFill>
              </a:rPr>
              <a:t>SOMMARIO</a:t>
            </a:r>
            <a:endParaRPr lang="it-IT" sz="2400" dirty="0">
              <a:solidFill>
                <a:srgbClr val="FF0000"/>
              </a:solidFill>
            </a:endParaRPr>
          </a:p>
        </p:txBody>
      </p:sp>
      <p:sp>
        <p:nvSpPr>
          <p:cNvPr id="3" name="Segnaposto contenuto 2"/>
          <p:cNvSpPr>
            <a:spLocks noGrp="1"/>
          </p:cNvSpPr>
          <p:nvPr>
            <p:ph idx="1"/>
          </p:nvPr>
        </p:nvSpPr>
        <p:spPr>
          <a:ln>
            <a:solidFill>
              <a:srgbClr val="FF0000"/>
            </a:solidFill>
          </a:ln>
        </p:spPr>
        <p:txBody>
          <a:bodyPr>
            <a:normAutofit/>
          </a:bodyPr>
          <a:lstStyle/>
          <a:p>
            <a:endParaRPr lang="it-IT" sz="2400" dirty="0" smtClean="0"/>
          </a:p>
          <a:p>
            <a:r>
              <a:rPr lang="it-IT" sz="2400" dirty="0" smtClean="0"/>
              <a:t>APPROFONDIMENTI SUL DSM-V</a:t>
            </a:r>
          </a:p>
          <a:p>
            <a:r>
              <a:rPr lang="it-IT" sz="2400" dirty="0" smtClean="0"/>
              <a:t>IL PIANO DIDATTICO PERSONALIZZATO: FONTI NORMATIVE,</a:t>
            </a:r>
          </a:p>
          <a:p>
            <a:pPr>
              <a:buNone/>
            </a:pPr>
            <a:r>
              <a:rPr lang="it-IT" sz="2400" dirty="0" smtClean="0"/>
              <a:t>     CARATTERISTICHE DEL  PDP, MODELLI</a:t>
            </a:r>
          </a:p>
          <a:p>
            <a:r>
              <a:rPr lang="it-IT" sz="2400" dirty="0" smtClean="0"/>
              <a:t>DIDATTICA INCLUSIVA</a:t>
            </a:r>
          </a:p>
          <a:p>
            <a:r>
              <a:rPr lang="it-IT" sz="2400" dirty="0" smtClean="0"/>
              <a:t>ESEMPI: DIDATTICA  METACOGNITIVA</a:t>
            </a:r>
          </a:p>
          <a:p>
            <a:r>
              <a:rPr lang="it-IT" sz="2400" dirty="0" smtClean="0"/>
              <a:t>ESERCITAZIONE</a:t>
            </a:r>
          </a:p>
          <a:p>
            <a:endParaRPr lang="it-IT" sz="24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a:solidFill>
              <a:schemeClr val="accent1"/>
            </a:solidFill>
          </a:ln>
        </p:spPr>
        <p:txBody>
          <a:bodyPr>
            <a:normAutofit/>
          </a:bodyPr>
          <a:lstStyle/>
          <a:p>
            <a:r>
              <a:rPr lang="it-IT" sz="2400" dirty="0" smtClean="0">
                <a:solidFill>
                  <a:srgbClr val="FF0000"/>
                </a:solidFill>
              </a:rPr>
              <a:t>APPROFONDIMENTI SUL DSM-V</a:t>
            </a:r>
            <a:endParaRPr lang="it-IT" sz="2400" dirty="0">
              <a:solidFill>
                <a:srgbClr val="FF0000"/>
              </a:solidFill>
            </a:endParaRPr>
          </a:p>
        </p:txBody>
      </p:sp>
      <p:sp>
        <p:nvSpPr>
          <p:cNvPr id="3" name="Segnaposto contenuto 2"/>
          <p:cNvSpPr>
            <a:spLocks noGrp="1"/>
          </p:cNvSpPr>
          <p:nvPr>
            <p:ph idx="1"/>
          </p:nvPr>
        </p:nvSpPr>
        <p:spPr>
          <a:ln>
            <a:solidFill>
              <a:srgbClr val="002060"/>
            </a:solidFill>
          </a:ln>
        </p:spPr>
        <p:txBody>
          <a:bodyPr>
            <a:normAutofit fontScale="70000" lnSpcReduction="20000"/>
          </a:bodyPr>
          <a:lstStyle/>
          <a:p>
            <a:pPr algn="ctr">
              <a:buNone/>
            </a:pPr>
            <a:r>
              <a:rPr lang="it-IT" dirty="0" smtClean="0">
                <a:solidFill>
                  <a:srgbClr val="00B050"/>
                </a:solidFill>
              </a:rPr>
              <a:t>SEZIONE  SUI DISTURBI GENERALMENTE DIAGNOSTICATI PER LA PRIMA VOLTA  NELL’INFANZIA,FANCIULLEZZA E ADOLESCENZA</a:t>
            </a:r>
          </a:p>
          <a:p>
            <a:pPr algn="ctr">
              <a:buNone/>
            </a:pPr>
            <a:r>
              <a:rPr lang="it-IT" dirty="0" smtClean="0">
                <a:solidFill>
                  <a:srgbClr val="00B050"/>
                </a:solidFill>
              </a:rPr>
              <a:t> </a:t>
            </a:r>
          </a:p>
          <a:p>
            <a:pPr>
              <a:buNone/>
            </a:pPr>
            <a:r>
              <a:rPr lang="it-IT" dirty="0" smtClean="0"/>
              <a:t>      Questa sezione separata per i disturbi che di solito sono diagnosticati nell’infanzia, nella fanciullezza e nell’adolescenza è stata riconfermata nel DSM V, come anche nel DSM-IV.</a:t>
            </a:r>
          </a:p>
          <a:p>
            <a:pPr>
              <a:buNone/>
            </a:pPr>
            <a:r>
              <a:rPr lang="it-IT" dirty="0" smtClean="0"/>
              <a:t>     I gruppi di lavoro sui disordini della fanciullezza e dell’adolescenza,dei disturbi del comportamento e dei disturbi dello sviluppo neurologico si sono occupati della revisione di questa sezione del DSM.</a:t>
            </a:r>
          </a:p>
          <a:p>
            <a:pPr>
              <a:buNone/>
            </a:pPr>
            <a:r>
              <a:rPr lang="it-IT" dirty="0" smtClean="0"/>
              <a:t>   Gli studiosi hanno proposto l’inclusione di nuovi disturbi non presenti nell’attuale edizione del manuale, l’eliminazione di alcuni e la riclassificazione di altri.</a:t>
            </a:r>
          </a:p>
          <a:p>
            <a:pPr>
              <a:buNone/>
            </a:pPr>
            <a:endParaRPr lang="it-IT"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a:solidFill>
              <a:srgbClr val="002060"/>
            </a:solidFill>
          </a:ln>
        </p:spPr>
        <p:txBody>
          <a:bodyPr>
            <a:normAutofit/>
          </a:bodyPr>
          <a:lstStyle/>
          <a:p>
            <a:r>
              <a:rPr lang="it-IT" sz="2400" dirty="0" smtClean="0">
                <a:solidFill>
                  <a:srgbClr val="FF0000"/>
                </a:solidFill>
              </a:rPr>
              <a:t>APPROFONDIMENTI SUL DSM-V</a:t>
            </a:r>
            <a:endParaRPr lang="it-IT" sz="2400" dirty="0"/>
          </a:p>
        </p:txBody>
      </p:sp>
      <p:sp>
        <p:nvSpPr>
          <p:cNvPr id="3" name="Segnaposto contenuto 2"/>
          <p:cNvSpPr>
            <a:spLocks noGrp="1"/>
          </p:cNvSpPr>
          <p:nvPr>
            <p:ph idx="1"/>
          </p:nvPr>
        </p:nvSpPr>
        <p:spPr>
          <a:ln>
            <a:solidFill>
              <a:srgbClr val="FFC000"/>
            </a:solidFill>
          </a:ln>
        </p:spPr>
        <p:txBody>
          <a:bodyPr>
            <a:normAutofit fontScale="92500" lnSpcReduction="10000"/>
          </a:bodyPr>
          <a:lstStyle/>
          <a:p>
            <a:pPr algn="ctr">
              <a:buNone/>
            </a:pPr>
            <a:r>
              <a:rPr lang="it-IT" sz="2600" dirty="0" smtClean="0">
                <a:solidFill>
                  <a:srgbClr val="0070C0"/>
                </a:solidFill>
              </a:rPr>
              <a:t>I DETTAGLI DELLA REVISIONE</a:t>
            </a:r>
          </a:p>
          <a:p>
            <a:pPr algn="ctr">
              <a:buNone/>
            </a:pPr>
            <a:endParaRPr lang="it-IT" sz="2600" dirty="0" smtClean="0">
              <a:solidFill>
                <a:srgbClr val="0070C0"/>
              </a:solidFill>
            </a:endParaRPr>
          </a:p>
          <a:p>
            <a:pPr>
              <a:buFont typeface="Wingdings" pitchFamily="2" charset="2"/>
              <a:buChar char="v"/>
            </a:pPr>
            <a:r>
              <a:rPr lang="it-IT" sz="2600" dirty="0" smtClean="0">
                <a:solidFill>
                  <a:srgbClr val="00B050"/>
                </a:solidFill>
              </a:rPr>
              <a:t>     Nuovi disturbi non  presenti attualmente nel DSM IV e     inseriti nel DSM V:</a:t>
            </a:r>
          </a:p>
          <a:p>
            <a:pPr lvl="1"/>
            <a:r>
              <a:rPr lang="it-IT" sz="2600" dirty="0" smtClean="0"/>
              <a:t>Disturbo da stress post-traumatico in età prescolare;</a:t>
            </a:r>
          </a:p>
          <a:p>
            <a:pPr lvl="1"/>
            <a:r>
              <a:rPr lang="it-IT" sz="2600" dirty="0" smtClean="0"/>
              <a:t>Disturbo di </a:t>
            </a:r>
            <a:r>
              <a:rPr lang="it-IT" sz="2600" dirty="0" err="1" smtClean="0"/>
              <a:t>disregolazione</a:t>
            </a:r>
            <a:r>
              <a:rPr lang="it-IT" sz="2600" dirty="0" smtClean="0"/>
              <a:t> dell’umore con disforia;</a:t>
            </a:r>
          </a:p>
          <a:p>
            <a:pPr lvl="1"/>
            <a:r>
              <a:rPr lang="it-IT" sz="2600" dirty="0" smtClean="0"/>
              <a:t>Disturbo specifico di condotta con significativi tratti di insensibilità e indifferenza;</a:t>
            </a:r>
          </a:p>
          <a:p>
            <a:pPr lvl="1"/>
            <a:r>
              <a:rPr lang="it-IT" sz="2600" dirty="0" smtClean="0"/>
              <a:t>Difficoltà di apprendimento;</a:t>
            </a:r>
          </a:p>
          <a:p>
            <a:pPr lvl="1"/>
            <a:r>
              <a:rPr lang="it-IT" sz="2600" dirty="0" smtClean="0"/>
              <a:t>Autolesionismo non </a:t>
            </a:r>
            <a:r>
              <a:rPr lang="it-IT" sz="2600" dirty="0" err="1" smtClean="0"/>
              <a:t>suicidario</a:t>
            </a:r>
            <a:r>
              <a:rPr lang="it-IT" sz="2600" dirty="0" smtClean="0"/>
              <a:t>;</a:t>
            </a:r>
          </a:p>
          <a:p>
            <a:pPr lvl="1"/>
            <a:r>
              <a:rPr lang="it-IT" sz="2600" dirty="0" smtClean="0"/>
              <a:t>Autolesionismo non </a:t>
            </a:r>
            <a:r>
              <a:rPr lang="it-IT" sz="2600" dirty="0" err="1" smtClean="0"/>
              <a:t>suicidario</a:t>
            </a:r>
            <a:r>
              <a:rPr lang="it-IT" sz="2600" dirty="0" smtClean="0"/>
              <a:t> non altrimenti specificato.</a:t>
            </a:r>
          </a:p>
          <a:p>
            <a:endParaRPr lang="it-IT"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a:solidFill>
              <a:srgbClr val="00B050"/>
            </a:solidFill>
          </a:ln>
        </p:spPr>
        <p:txBody>
          <a:bodyPr>
            <a:normAutofit/>
          </a:bodyPr>
          <a:lstStyle/>
          <a:p>
            <a:r>
              <a:rPr lang="it-IT" sz="2400" dirty="0" smtClean="0">
                <a:solidFill>
                  <a:srgbClr val="FF0000"/>
                </a:solidFill>
              </a:rPr>
              <a:t>APPROFONDIMENTI SUL DSM-V</a:t>
            </a:r>
            <a:endParaRPr lang="it-IT" sz="2400" dirty="0"/>
          </a:p>
        </p:txBody>
      </p:sp>
      <p:sp>
        <p:nvSpPr>
          <p:cNvPr id="3" name="Segnaposto contenuto 2"/>
          <p:cNvSpPr>
            <a:spLocks noGrp="1"/>
          </p:cNvSpPr>
          <p:nvPr>
            <p:ph idx="1"/>
          </p:nvPr>
        </p:nvSpPr>
        <p:spPr>
          <a:ln>
            <a:solidFill>
              <a:schemeClr val="accent6">
                <a:lumMod val="75000"/>
              </a:schemeClr>
            </a:solidFill>
          </a:ln>
        </p:spPr>
        <p:txBody>
          <a:bodyPr>
            <a:normAutofit fontScale="77500" lnSpcReduction="20000"/>
          </a:bodyPr>
          <a:lstStyle/>
          <a:p>
            <a:pPr>
              <a:buFont typeface="Wingdings" pitchFamily="2" charset="2"/>
              <a:buChar char="v"/>
            </a:pPr>
            <a:r>
              <a:rPr lang="it-IT" dirty="0" smtClean="0">
                <a:solidFill>
                  <a:srgbClr val="00B050"/>
                </a:solidFill>
              </a:rPr>
              <a:t>Disturbi riclassificati in altre categorie diagnostiche:</a:t>
            </a:r>
          </a:p>
          <a:p>
            <a:pPr lvl="1"/>
            <a:r>
              <a:rPr lang="it-IT" dirty="0" smtClean="0"/>
              <a:t>Pica;</a:t>
            </a:r>
          </a:p>
          <a:p>
            <a:pPr lvl="1"/>
            <a:r>
              <a:rPr lang="it-IT" dirty="0" smtClean="0"/>
              <a:t>Disturbo di ruminazione;</a:t>
            </a:r>
          </a:p>
          <a:p>
            <a:pPr lvl="1"/>
            <a:r>
              <a:rPr lang="it-IT" dirty="0" smtClean="0"/>
              <a:t>Disturbo d’ansia da separazione;</a:t>
            </a:r>
          </a:p>
          <a:p>
            <a:pPr lvl="1"/>
            <a:r>
              <a:rPr lang="it-IT" dirty="0" smtClean="0"/>
              <a:t>Disturbi della nutrizione e dell’alimentazione dell’infanzia e della prima fanciullezza.</a:t>
            </a:r>
          </a:p>
          <a:p>
            <a:pPr lvl="1">
              <a:buNone/>
            </a:pPr>
            <a:r>
              <a:rPr lang="it-IT" dirty="0" smtClean="0"/>
              <a:t> </a:t>
            </a:r>
          </a:p>
          <a:p>
            <a:pPr lvl="1">
              <a:buFont typeface="Wingdings" pitchFamily="2" charset="2"/>
              <a:buChar char="v"/>
            </a:pPr>
            <a:r>
              <a:rPr lang="it-IT" dirty="0" smtClean="0">
                <a:solidFill>
                  <a:srgbClr val="00B050"/>
                </a:solidFill>
              </a:rPr>
              <a:t>Disturbi eliminati dal DSM V:</a:t>
            </a:r>
          </a:p>
          <a:p>
            <a:pPr lvl="1"/>
            <a:r>
              <a:rPr lang="it-IT" dirty="0" smtClean="0"/>
              <a:t>Disturbo di </a:t>
            </a:r>
            <a:r>
              <a:rPr lang="it-IT" dirty="0" err="1" smtClean="0"/>
              <a:t>Rett</a:t>
            </a:r>
            <a:r>
              <a:rPr lang="it-IT" dirty="0" smtClean="0"/>
              <a:t>.</a:t>
            </a:r>
          </a:p>
          <a:p>
            <a:pPr lvl="1"/>
            <a:r>
              <a:rPr lang="it-IT" dirty="0" smtClean="0"/>
              <a:t>Disturbi attualmente presenti nel DSM IV e divisi in nuovi disturbi del DSM V:</a:t>
            </a:r>
          </a:p>
          <a:p>
            <a:pPr lvl="1"/>
            <a:r>
              <a:rPr lang="it-IT" dirty="0" smtClean="0"/>
              <a:t>Disturbo reattivo dell’attaccamento dell’infanzia e della prima fanciullezza.</a:t>
            </a:r>
          </a:p>
          <a:p>
            <a:endParaRPr lang="it-IT"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a:solidFill>
              <a:srgbClr val="7030A0"/>
            </a:solidFill>
          </a:ln>
        </p:spPr>
        <p:txBody>
          <a:bodyPr>
            <a:normAutofit/>
          </a:bodyPr>
          <a:lstStyle/>
          <a:p>
            <a:r>
              <a:rPr lang="it-IT" sz="2400" dirty="0" smtClean="0">
                <a:solidFill>
                  <a:srgbClr val="FF0000"/>
                </a:solidFill>
              </a:rPr>
              <a:t>APPROFONDIMENTI SUL DSM-V</a:t>
            </a:r>
            <a:endParaRPr lang="it-IT" sz="2400" dirty="0"/>
          </a:p>
        </p:txBody>
      </p:sp>
      <p:sp>
        <p:nvSpPr>
          <p:cNvPr id="3" name="Segnaposto contenuto 2"/>
          <p:cNvSpPr>
            <a:spLocks noGrp="1"/>
          </p:cNvSpPr>
          <p:nvPr>
            <p:ph idx="1"/>
          </p:nvPr>
        </p:nvSpPr>
        <p:spPr>
          <a:ln>
            <a:solidFill>
              <a:schemeClr val="accent5"/>
            </a:solidFill>
          </a:ln>
        </p:spPr>
        <p:txBody>
          <a:bodyPr>
            <a:normAutofit/>
          </a:bodyPr>
          <a:lstStyle/>
          <a:p>
            <a:pPr>
              <a:buFont typeface="Wingdings" pitchFamily="2" charset="2"/>
              <a:buChar char="v"/>
            </a:pPr>
            <a:r>
              <a:rPr lang="it-IT" sz="2400" dirty="0" smtClean="0">
                <a:solidFill>
                  <a:srgbClr val="00B050"/>
                </a:solidFill>
              </a:rPr>
              <a:t>Disturbi che saranno inclusi in altre diagnosi:</a:t>
            </a:r>
          </a:p>
          <a:p>
            <a:pPr lvl="1"/>
            <a:r>
              <a:rPr lang="it-IT" sz="2400" dirty="0" smtClean="0"/>
              <a:t>Disturbo dell’espressione scritta;</a:t>
            </a:r>
          </a:p>
          <a:p>
            <a:pPr lvl="1"/>
            <a:r>
              <a:rPr lang="it-IT" sz="2400" dirty="0" smtClean="0"/>
              <a:t>Disturbo dell’apprendimento non altrimenti specificato;</a:t>
            </a:r>
          </a:p>
          <a:p>
            <a:pPr lvl="1"/>
            <a:r>
              <a:rPr lang="it-IT" sz="2400" dirty="0" smtClean="0"/>
              <a:t>Disturbo disintegrativo dell’infanzia;</a:t>
            </a:r>
          </a:p>
          <a:p>
            <a:pPr lvl="1"/>
            <a:r>
              <a:rPr lang="it-IT" sz="2400" dirty="0" smtClean="0"/>
              <a:t>Disturbo di Asperger;</a:t>
            </a:r>
          </a:p>
          <a:p>
            <a:pPr lvl="1"/>
            <a:r>
              <a:rPr lang="it-IT" sz="2400" dirty="0" smtClean="0"/>
              <a:t>Disturbo pervasivo dello sviluppo non altrimenti specificato.</a:t>
            </a:r>
          </a:p>
          <a:p>
            <a:pPr>
              <a:buNone/>
            </a:pPr>
            <a:r>
              <a:rPr lang="it-IT" sz="2800" dirty="0" smtClean="0"/>
              <a:t> </a:t>
            </a:r>
          </a:p>
          <a:p>
            <a:pPr>
              <a:buNone/>
            </a:pPr>
            <a:r>
              <a:rPr lang="it-IT" sz="2400" dirty="0" smtClean="0"/>
              <a:t>    I restanti disturbi non hanno subito rilevanti modifiche rispetto al DSM IV.</a:t>
            </a:r>
          </a:p>
          <a:p>
            <a:endParaRPr lang="it-IT"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a:solidFill>
              <a:schemeClr val="accent1"/>
            </a:solidFill>
          </a:ln>
        </p:spPr>
        <p:txBody>
          <a:bodyPr>
            <a:normAutofit/>
          </a:bodyPr>
          <a:lstStyle/>
          <a:p>
            <a:r>
              <a:rPr lang="it-IT" sz="2800" dirty="0" smtClean="0">
                <a:solidFill>
                  <a:srgbClr val="FF0000"/>
                </a:solidFill>
              </a:rPr>
              <a:t>IL PIANO DIDATTICO PERSONALIZZATO</a:t>
            </a:r>
            <a:endParaRPr lang="it-IT" sz="2800" dirty="0">
              <a:solidFill>
                <a:srgbClr val="FF0000"/>
              </a:solidFill>
            </a:endParaRPr>
          </a:p>
        </p:txBody>
      </p:sp>
      <p:sp>
        <p:nvSpPr>
          <p:cNvPr id="3" name="Segnaposto contenuto 2"/>
          <p:cNvSpPr>
            <a:spLocks noGrp="1"/>
          </p:cNvSpPr>
          <p:nvPr>
            <p:ph idx="1"/>
          </p:nvPr>
        </p:nvSpPr>
        <p:spPr>
          <a:ln>
            <a:solidFill>
              <a:srgbClr val="00B0F0"/>
            </a:solidFill>
          </a:ln>
        </p:spPr>
        <p:txBody>
          <a:bodyPr>
            <a:normAutofit/>
          </a:bodyPr>
          <a:lstStyle/>
          <a:p>
            <a:pPr algn="ctr">
              <a:buNone/>
            </a:pPr>
            <a:endParaRPr lang="it-IT" sz="2400" dirty="0" smtClean="0">
              <a:solidFill>
                <a:srgbClr val="002060"/>
              </a:solidFill>
            </a:endParaRPr>
          </a:p>
          <a:p>
            <a:pPr>
              <a:buNone/>
            </a:pPr>
            <a:r>
              <a:rPr lang="it-IT" sz="2400" dirty="0" smtClean="0">
                <a:solidFill>
                  <a:srgbClr val="002060"/>
                </a:solidFill>
              </a:rPr>
              <a:t>FONTI NORMATIVE</a:t>
            </a:r>
          </a:p>
          <a:p>
            <a:pPr>
              <a:buNone/>
            </a:pPr>
            <a:r>
              <a:rPr lang="it-IT" sz="2400" dirty="0" smtClean="0">
                <a:solidFill>
                  <a:srgbClr val="002060"/>
                </a:solidFill>
              </a:rPr>
              <a:t>CARATTERISTICHE DEL  PDP</a:t>
            </a:r>
          </a:p>
          <a:p>
            <a:pPr>
              <a:buNone/>
            </a:pPr>
            <a:endParaRPr lang="it-IT" sz="2400" dirty="0" smtClean="0">
              <a:solidFill>
                <a:srgbClr val="002060"/>
              </a:solidFill>
            </a:endParaRPr>
          </a:p>
          <a:p>
            <a:pPr algn="ctr">
              <a:buNone/>
            </a:pPr>
            <a:endParaRPr lang="it-IT" sz="2400" dirty="0">
              <a:solidFill>
                <a:srgbClr val="002060"/>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a:solidFill>
              <a:schemeClr val="accent1"/>
            </a:solidFill>
          </a:ln>
        </p:spPr>
        <p:txBody>
          <a:bodyPr>
            <a:normAutofit/>
          </a:bodyPr>
          <a:lstStyle/>
          <a:p>
            <a:r>
              <a:rPr lang="it-IT" sz="2400" dirty="0" smtClean="0">
                <a:solidFill>
                  <a:srgbClr val="FF0000"/>
                </a:solidFill>
              </a:rPr>
              <a:t>FONTI NORMATIVE</a:t>
            </a:r>
            <a:endParaRPr lang="it-IT" sz="2400" dirty="0">
              <a:solidFill>
                <a:srgbClr val="FF0000"/>
              </a:solidFill>
            </a:endParaRPr>
          </a:p>
        </p:txBody>
      </p:sp>
      <p:sp>
        <p:nvSpPr>
          <p:cNvPr id="3" name="Segnaposto contenuto 2"/>
          <p:cNvSpPr>
            <a:spLocks noGrp="1"/>
          </p:cNvSpPr>
          <p:nvPr>
            <p:ph idx="1"/>
          </p:nvPr>
        </p:nvSpPr>
        <p:spPr>
          <a:ln>
            <a:solidFill>
              <a:srgbClr val="00B050"/>
            </a:solidFill>
          </a:ln>
        </p:spPr>
        <p:txBody>
          <a:bodyPr>
            <a:normAutofit fontScale="92500" lnSpcReduction="10000"/>
          </a:bodyPr>
          <a:lstStyle/>
          <a:p>
            <a:pPr marL="274320" indent="-274320" fontAlgn="auto">
              <a:spcAft>
                <a:spcPts val="0"/>
              </a:spcAft>
              <a:buFont typeface="Wingdings 2"/>
              <a:buChar char=""/>
              <a:defRPr/>
            </a:pPr>
            <a:r>
              <a:rPr lang="it-IT" sz="2800" dirty="0" smtClean="0"/>
              <a:t>PEI: previsto dalla L 104/92 per gli alunni con disabilità (alunni in possesso del Verbale di accertamento  dell’handicap secondo il DPC M 85 del 2006) consente di predisporre una programmazione curricolare che si differenzia da quella prevista dalla classe.</a:t>
            </a:r>
          </a:p>
          <a:p>
            <a:pPr marL="274320" indent="-274320" fontAlgn="auto">
              <a:spcAft>
                <a:spcPts val="0"/>
              </a:spcAft>
              <a:buNone/>
              <a:defRPr/>
            </a:pPr>
            <a:endParaRPr lang="it-IT" sz="2800" dirty="0" smtClean="0"/>
          </a:p>
          <a:p>
            <a:pPr marL="274320" indent="-274320" fontAlgn="auto">
              <a:spcAft>
                <a:spcPts val="0"/>
              </a:spcAft>
              <a:buFont typeface="Wingdings 2"/>
              <a:buChar char=""/>
              <a:defRPr/>
            </a:pPr>
            <a:r>
              <a:rPr lang="it-IT" sz="2800" dirty="0" smtClean="0"/>
              <a:t> PDP: C.M. n. 4099 del 05/10/2044, C.M. 4674 del 10/05/2007, C.M. 28/05/2009 consente di diversificare </a:t>
            </a:r>
          </a:p>
          <a:p>
            <a:pPr marL="274320" indent="-274320" fontAlgn="auto">
              <a:spcAft>
                <a:spcPts val="0"/>
              </a:spcAft>
              <a:buFont typeface="Wingdings 2"/>
              <a:buNone/>
              <a:defRPr/>
            </a:pPr>
            <a:r>
              <a:rPr lang="it-IT" sz="2800" dirty="0" smtClean="0"/>
              <a:t>      le metodologie, i tempi e gli ausili didattici per l’attuazione della programmazione curricolare prevista </a:t>
            </a:r>
          </a:p>
          <a:p>
            <a:pPr marL="274320" indent="-274320" fontAlgn="auto">
              <a:spcAft>
                <a:spcPts val="0"/>
              </a:spcAft>
              <a:buFont typeface="Wingdings 2"/>
              <a:buNone/>
              <a:defRPr/>
            </a:pPr>
            <a:r>
              <a:rPr lang="it-IT" sz="2800" dirty="0" smtClean="0"/>
              <a:t>     per la classe di appartenenza.</a:t>
            </a:r>
          </a:p>
          <a:p>
            <a:endParaRPr lang="it-IT"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850106"/>
          </a:xfrm>
          <a:ln>
            <a:solidFill>
              <a:srgbClr val="00B050"/>
            </a:solidFill>
          </a:ln>
        </p:spPr>
        <p:txBody>
          <a:bodyPr>
            <a:noAutofit/>
          </a:bodyPr>
          <a:lstStyle/>
          <a:p>
            <a:r>
              <a:rPr lang="it-IT" sz="2400" dirty="0" smtClean="0">
                <a:solidFill>
                  <a:srgbClr val="FF0000"/>
                </a:solidFill>
              </a:rPr>
              <a:t/>
            </a:r>
            <a:br>
              <a:rPr lang="it-IT" sz="2400" dirty="0" smtClean="0">
                <a:solidFill>
                  <a:srgbClr val="FF0000"/>
                </a:solidFill>
              </a:rPr>
            </a:br>
            <a:r>
              <a:rPr lang="it-IT" sz="2400" dirty="0" err="1" smtClean="0">
                <a:solidFill>
                  <a:srgbClr val="FF0000"/>
                </a:solidFill>
              </a:rPr>
              <a:t>P.D.P.</a:t>
            </a:r>
            <a:r>
              <a:rPr lang="it-IT" sz="2400" dirty="0" smtClean="0">
                <a:solidFill>
                  <a:srgbClr val="FF0000"/>
                </a:solidFill>
              </a:rPr>
              <a:t/>
            </a:r>
            <a:br>
              <a:rPr lang="it-IT" sz="2400" dirty="0" smtClean="0">
                <a:solidFill>
                  <a:srgbClr val="FF0000"/>
                </a:solidFill>
              </a:rPr>
            </a:br>
            <a:r>
              <a:rPr lang="it-IT" sz="2400" dirty="0" smtClean="0">
                <a:solidFill>
                  <a:srgbClr val="FF0000"/>
                </a:solidFill>
              </a:rPr>
              <a:t>FONTI NORMATIVE</a:t>
            </a:r>
            <a:br>
              <a:rPr lang="it-IT" sz="2400" dirty="0" smtClean="0">
                <a:solidFill>
                  <a:srgbClr val="FF0000"/>
                </a:solidFill>
              </a:rPr>
            </a:br>
            <a:endParaRPr lang="it-IT" sz="2400" dirty="0"/>
          </a:p>
        </p:txBody>
      </p:sp>
      <p:sp>
        <p:nvSpPr>
          <p:cNvPr id="3" name="Segnaposto contenuto 2"/>
          <p:cNvSpPr>
            <a:spLocks noGrp="1"/>
          </p:cNvSpPr>
          <p:nvPr>
            <p:ph idx="1"/>
          </p:nvPr>
        </p:nvSpPr>
        <p:spPr>
          <a:xfrm>
            <a:off x="457200" y="1268760"/>
            <a:ext cx="8229600" cy="4857403"/>
          </a:xfrm>
          <a:ln>
            <a:solidFill>
              <a:srgbClr val="7030A0"/>
            </a:solidFill>
          </a:ln>
        </p:spPr>
        <p:txBody>
          <a:bodyPr>
            <a:normAutofit fontScale="77500" lnSpcReduction="20000"/>
          </a:bodyPr>
          <a:lstStyle/>
          <a:p>
            <a:pPr marL="274320" indent="-274320" algn="ctr" fontAlgn="auto">
              <a:spcAft>
                <a:spcPts val="0"/>
              </a:spcAft>
              <a:buFont typeface="Wingdings 2"/>
              <a:buNone/>
              <a:defRPr/>
            </a:pPr>
            <a:r>
              <a:rPr lang="it-IT" dirty="0" smtClean="0">
                <a:solidFill>
                  <a:srgbClr val="0070C0"/>
                </a:solidFill>
              </a:rPr>
              <a:t>Circolare </a:t>
            </a:r>
            <a:r>
              <a:rPr lang="it-IT" dirty="0" err="1" smtClean="0">
                <a:solidFill>
                  <a:srgbClr val="0070C0"/>
                </a:solidFill>
              </a:rPr>
              <a:t>M.I.UR.</a:t>
            </a:r>
            <a:r>
              <a:rPr lang="it-IT" dirty="0" smtClean="0">
                <a:solidFill>
                  <a:srgbClr val="0070C0"/>
                </a:solidFill>
              </a:rPr>
              <a:t> N. 8 del 6 marzo 2013</a:t>
            </a:r>
          </a:p>
          <a:p>
            <a:pPr marL="274320" indent="-274320" fontAlgn="auto">
              <a:spcAft>
                <a:spcPts val="0"/>
              </a:spcAft>
              <a:buFont typeface="Wingdings 2"/>
              <a:buNone/>
              <a:defRPr/>
            </a:pPr>
            <a:r>
              <a:rPr lang="it-IT" dirty="0" smtClean="0">
                <a:solidFill>
                  <a:srgbClr val="0070C0"/>
                </a:solidFill>
              </a:rPr>
              <a:t>  </a:t>
            </a:r>
            <a:r>
              <a:rPr lang="it-IT" sz="3100" dirty="0" smtClean="0"/>
              <a:t>Fermo restando l'obbligo di presentazione delle certificazioni per l'esercizio dei diritti conseguenti alle situazioni di disabilità e di DSA, è compito doveroso dei Consigli di classe o dei team dei docenti nelle scuole primarie indicare in quali altri casi sia opportuna e necessaria l'adozione di una personalizzazione della didattica ed eventualmente di misure compensative o </a:t>
            </a:r>
            <a:r>
              <a:rPr lang="it-IT" sz="3100" dirty="0" err="1" smtClean="0"/>
              <a:t>dispensative</a:t>
            </a:r>
            <a:r>
              <a:rPr lang="it-IT" sz="3100" dirty="0" smtClean="0"/>
              <a:t>, nella prospettiva di una presa in carico globale ed inclusiva di tutti gli alunni.</a:t>
            </a:r>
          </a:p>
          <a:p>
            <a:pPr marL="274320" indent="-274320" fontAlgn="auto">
              <a:spcAft>
                <a:spcPts val="0"/>
              </a:spcAft>
              <a:buFont typeface="Wingdings 2"/>
              <a:buNone/>
              <a:defRPr/>
            </a:pPr>
            <a:r>
              <a:rPr lang="it-IT" sz="3100" dirty="0" smtClean="0"/>
              <a:t>   Strumento privilegiato è il percorso individualizzato e personalizzato, redatto in un Piano Didattico Personalizzato (PDP), che ha lo scopo di definire, monitorare e  documentare, secondo un’elaborazione collegiale, corresponsabile e partecipata, le strategie di intervento più idonee e i criteri di valutazione degli apprendimenti.</a:t>
            </a:r>
          </a:p>
          <a:p>
            <a:endParaRPr lang="it-IT"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a:solidFill>
              <a:srgbClr val="7030A0"/>
            </a:solidFill>
          </a:ln>
        </p:spPr>
        <p:txBody>
          <a:bodyPr>
            <a:normAutofit/>
          </a:bodyPr>
          <a:lstStyle/>
          <a:p>
            <a:r>
              <a:rPr lang="it-IT" sz="2400" dirty="0" err="1" smtClean="0">
                <a:solidFill>
                  <a:srgbClr val="FF0000"/>
                </a:solidFill>
              </a:rPr>
              <a:t>P.D.P.</a:t>
            </a:r>
            <a:r>
              <a:rPr lang="it-IT" sz="2400" dirty="0" smtClean="0">
                <a:solidFill>
                  <a:srgbClr val="FF0000"/>
                </a:solidFill>
              </a:rPr>
              <a:t/>
            </a:r>
            <a:br>
              <a:rPr lang="it-IT" sz="2400" dirty="0" smtClean="0">
                <a:solidFill>
                  <a:srgbClr val="FF0000"/>
                </a:solidFill>
              </a:rPr>
            </a:br>
            <a:r>
              <a:rPr lang="it-IT" sz="2400" dirty="0" smtClean="0">
                <a:solidFill>
                  <a:srgbClr val="FF0000"/>
                </a:solidFill>
              </a:rPr>
              <a:t>FONTI NORMATIVE</a:t>
            </a:r>
            <a:endParaRPr lang="it-IT" sz="2400" dirty="0"/>
          </a:p>
        </p:txBody>
      </p:sp>
      <p:sp>
        <p:nvSpPr>
          <p:cNvPr id="3" name="Segnaposto contenuto 2"/>
          <p:cNvSpPr>
            <a:spLocks noGrp="1"/>
          </p:cNvSpPr>
          <p:nvPr>
            <p:ph idx="1"/>
          </p:nvPr>
        </p:nvSpPr>
        <p:spPr>
          <a:ln>
            <a:solidFill>
              <a:schemeClr val="tx2"/>
            </a:solidFill>
          </a:ln>
        </p:spPr>
        <p:txBody>
          <a:bodyPr>
            <a:normAutofit fontScale="92500" lnSpcReduction="10000"/>
          </a:bodyPr>
          <a:lstStyle/>
          <a:p>
            <a:pPr>
              <a:buNone/>
            </a:pPr>
            <a:r>
              <a:rPr lang="it-IT" dirty="0" smtClean="0"/>
              <a:t>   </a:t>
            </a:r>
            <a:r>
              <a:rPr lang="it-IT" sz="2800" dirty="0" smtClean="0"/>
              <a:t>In questa nuova e più ampia ottica, il Piano Didattico Personalizzato non può più essere inteso come mera esplicitazione di strumenti compensativi e dispensativi per gli alunni con DSA;</a:t>
            </a:r>
          </a:p>
          <a:p>
            <a:pPr>
              <a:buNone/>
            </a:pPr>
            <a:r>
              <a:rPr lang="it-IT" sz="2800" dirty="0" smtClean="0"/>
              <a:t>   esso è bensì lo strumento in cui si potranno, ad esempio, includere progettazioni </a:t>
            </a:r>
            <a:r>
              <a:rPr lang="it-IT" sz="2800" dirty="0" err="1" smtClean="0"/>
              <a:t>didattico-educative</a:t>
            </a:r>
            <a:r>
              <a:rPr lang="it-IT" sz="2800" dirty="0" smtClean="0"/>
              <a:t> calibrate sui livelli minimi attesi per le competenze in uscita (di cui moltissimi alunni con BES, privi di qualsivoglia certificazione diagnostica, abbisognano), strumenti programmatici utili in maggior misura rispetto a compensazioni o dispense, a carattere squisitamente  </a:t>
            </a:r>
            <a:r>
              <a:rPr lang="it-IT" sz="2800" dirty="0" err="1" smtClean="0"/>
              <a:t>didattico-strumentale</a:t>
            </a:r>
            <a:r>
              <a:rPr lang="it-IT" sz="2800" dirty="0" smtClean="0"/>
              <a:t>.</a:t>
            </a:r>
          </a:p>
          <a:p>
            <a:endParaRPr lang="it-IT" sz="28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922114"/>
          </a:xfrm>
          <a:ln>
            <a:solidFill>
              <a:schemeClr val="tx2"/>
            </a:solidFill>
          </a:ln>
        </p:spPr>
        <p:txBody>
          <a:bodyPr>
            <a:normAutofit/>
          </a:bodyPr>
          <a:lstStyle/>
          <a:p>
            <a:r>
              <a:rPr lang="it-IT" sz="2400" dirty="0" err="1" smtClean="0">
                <a:solidFill>
                  <a:srgbClr val="FF0000"/>
                </a:solidFill>
              </a:rPr>
              <a:t>P.D.P.</a:t>
            </a:r>
            <a:r>
              <a:rPr lang="it-IT" sz="2400" dirty="0" smtClean="0">
                <a:solidFill>
                  <a:srgbClr val="FF0000"/>
                </a:solidFill>
              </a:rPr>
              <a:t/>
            </a:r>
            <a:br>
              <a:rPr lang="it-IT" sz="2400" dirty="0" smtClean="0">
                <a:solidFill>
                  <a:srgbClr val="FF0000"/>
                </a:solidFill>
              </a:rPr>
            </a:br>
            <a:r>
              <a:rPr lang="it-IT" sz="2400" dirty="0" smtClean="0">
                <a:solidFill>
                  <a:srgbClr val="FF0000"/>
                </a:solidFill>
              </a:rPr>
              <a:t>FONTI NORMATIVE</a:t>
            </a:r>
            <a:endParaRPr lang="it-IT" sz="2400" dirty="0"/>
          </a:p>
        </p:txBody>
      </p:sp>
      <p:sp>
        <p:nvSpPr>
          <p:cNvPr id="3" name="Segnaposto contenuto 2"/>
          <p:cNvSpPr>
            <a:spLocks noGrp="1"/>
          </p:cNvSpPr>
          <p:nvPr>
            <p:ph idx="1"/>
          </p:nvPr>
        </p:nvSpPr>
        <p:spPr>
          <a:xfrm>
            <a:off x="457200" y="1412776"/>
            <a:ext cx="8229600" cy="4713387"/>
          </a:xfrm>
          <a:ln>
            <a:solidFill>
              <a:srgbClr val="00B0F0"/>
            </a:solidFill>
          </a:ln>
        </p:spPr>
        <p:txBody>
          <a:bodyPr>
            <a:noAutofit/>
          </a:bodyPr>
          <a:lstStyle/>
          <a:p>
            <a:pPr marL="274320" indent="-274320" fontAlgn="auto">
              <a:spcAft>
                <a:spcPts val="0"/>
              </a:spcAft>
              <a:buFont typeface="Wingdings 2"/>
              <a:buNone/>
              <a:defRPr/>
            </a:pPr>
            <a:r>
              <a:rPr lang="it-IT" sz="2400" dirty="0" smtClean="0"/>
              <a:t>   La Direttiva  chiarisce come la presa in carico dei BES debba essere al centro dell’attenzione e dello sforzo congiunto della scuola e della famiglia. </a:t>
            </a:r>
          </a:p>
          <a:p>
            <a:pPr marL="274320" indent="-274320" fontAlgn="auto">
              <a:spcAft>
                <a:spcPts val="0"/>
              </a:spcAft>
              <a:buFont typeface="Wingdings 2"/>
              <a:buNone/>
              <a:defRPr/>
            </a:pPr>
            <a:r>
              <a:rPr lang="it-IT" sz="2400" dirty="0" smtClean="0"/>
              <a:t>   È necessario che l’attivazione di un percorso individualizzato e personalizzato per un alunno con Bisogni Educativi Speciali sia deliberata in Consiglio di classe, ovvero, nelle scuole primarie, da tutti i componenti del team docenti, dando luogo al PDP, firmato dal Dirigente scolastico (o da un docente da questi specificamente delegato), dai docenti e dalla famiglia.</a:t>
            </a:r>
          </a:p>
          <a:p>
            <a:pPr marL="274320" indent="-274320" fontAlgn="auto">
              <a:spcAft>
                <a:spcPts val="0"/>
              </a:spcAft>
              <a:buFont typeface="Wingdings 2"/>
              <a:buNone/>
              <a:defRPr/>
            </a:pPr>
            <a:r>
              <a:rPr lang="it-IT" sz="2400" dirty="0" smtClean="0"/>
              <a:t>    Nel caso in cui sia necessario trattare dati sensibili per finalità istituzionali, si avrà cura di includere nel PDP apposita autorizzazione da parte della famiglia.</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a:solidFill>
              <a:schemeClr val="accent2">
                <a:lumMod val="75000"/>
              </a:schemeClr>
            </a:solidFill>
          </a:ln>
        </p:spPr>
        <p:txBody>
          <a:bodyPr>
            <a:normAutofit/>
          </a:bodyPr>
          <a:lstStyle/>
          <a:p>
            <a:r>
              <a:rPr lang="it-IT" sz="2400" dirty="0" err="1" smtClean="0">
                <a:solidFill>
                  <a:srgbClr val="FF0000"/>
                </a:solidFill>
              </a:rPr>
              <a:t>P.D.P.</a:t>
            </a:r>
            <a:r>
              <a:rPr lang="it-IT" sz="2400" dirty="0" smtClean="0">
                <a:solidFill>
                  <a:srgbClr val="FF0000"/>
                </a:solidFill>
              </a:rPr>
              <a:t/>
            </a:r>
            <a:br>
              <a:rPr lang="it-IT" sz="2400" dirty="0" smtClean="0">
                <a:solidFill>
                  <a:srgbClr val="FF0000"/>
                </a:solidFill>
              </a:rPr>
            </a:br>
            <a:r>
              <a:rPr lang="it-IT" sz="2400" dirty="0" smtClean="0">
                <a:solidFill>
                  <a:srgbClr val="FF0000"/>
                </a:solidFill>
              </a:rPr>
              <a:t>FONTI NORMATIVE</a:t>
            </a:r>
            <a:endParaRPr lang="it-IT" sz="2400" dirty="0"/>
          </a:p>
        </p:txBody>
      </p:sp>
      <p:sp>
        <p:nvSpPr>
          <p:cNvPr id="3" name="Segnaposto contenuto 2"/>
          <p:cNvSpPr>
            <a:spLocks noGrp="1"/>
          </p:cNvSpPr>
          <p:nvPr>
            <p:ph idx="1"/>
          </p:nvPr>
        </p:nvSpPr>
        <p:spPr>
          <a:ln>
            <a:solidFill>
              <a:srgbClr val="FFC000"/>
            </a:solidFill>
          </a:ln>
        </p:spPr>
        <p:txBody>
          <a:bodyPr/>
          <a:lstStyle/>
          <a:p>
            <a:pPr marL="274320" indent="-274320" fontAlgn="auto">
              <a:spcAft>
                <a:spcPts val="0"/>
              </a:spcAft>
              <a:buFont typeface="Wingdings 2"/>
              <a:buNone/>
              <a:defRPr/>
            </a:pPr>
            <a:r>
              <a:rPr lang="it-IT" b="1" i="1" dirty="0" smtClean="0"/>
              <a:t>  </a:t>
            </a:r>
            <a:r>
              <a:rPr lang="it-IT" sz="2400" dirty="0" smtClean="0"/>
              <a:t>Ove non sia presente certificazione clinica o diagnosi, il Consiglio di classe o il team dei docenti motiveranno opportunamente, verbalizzandole, le decisioni assunte sulla base di considerazioni pedagogiche e didattiche; ciò al fine di evitare contenzioso.</a:t>
            </a:r>
          </a:p>
          <a:p>
            <a:endParaRPr lang="it-IT" sz="24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a:solidFill>
              <a:srgbClr val="00B0F0"/>
            </a:solidFill>
          </a:ln>
        </p:spPr>
        <p:txBody>
          <a:bodyPr>
            <a:normAutofit/>
          </a:bodyPr>
          <a:lstStyle/>
          <a:p>
            <a:r>
              <a:rPr lang="it-IT" sz="2400" dirty="0" err="1" smtClean="0">
                <a:solidFill>
                  <a:srgbClr val="FF0000"/>
                </a:solidFill>
              </a:rPr>
              <a:t>P.D.P.</a:t>
            </a:r>
            <a:r>
              <a:rPr lang="it-IT" sz="2400" dirty="0" smtClean="0">
                <a:solidFill>
                  <a:srgbClr val="FF0000"/>
                </a:solidFill>
              </a:rPr>
              <a:t/>
            </a:r>
            <a:br>
              <a:rPr lang="it-IT" sz="2400" dirty="0" smtClean="0">
                <a:solidFill>
                  <a:srgbClr val="FF0000"/>
                </a:solidFill>
              </a:rPr>
            </a:br>
            <a:r>
              <a:rPr lang="it-IT" sz="2400" dirty="0" smtClean="0">
                <a:solidFill>
                  <a:srgbClr val="FF0000"/>
                </a:solidFill>
              </a:rPr>
              <a:t>FONTI NORMATIVE</a:t>
            </a:r>
            <a:endParaRPr lang="it-IT" sz="2400" dirty="0"/>
          </a:p>
        </p:txBody>
      </p:sp>
      <p:sp>
        <p:nvSpPr>
          <p:cNvPr id="3" name="Segnaposto contenuto 2"/>
          <p:cNvSpPr>
            <a:spLocks noGrp="1"/>
          </p:cNvSpPr>
          <p:nvPr>
            <p:ph idx="1"/>
          </p:nvPr>
        </p:nvSpPr>
        <p:spPr>
          <a:ln>
            <a:solidFill>
              <a:srgbClr val="00B050"/>
            </a:solidFill>
          </a:ln>
        </p:spPr>
        <p:txBody>
          <a:bodyPr>
            <a:normAutofit/>
          </a:bodyPr>
          <a:lstStyle/>
          <a:p>
            <a:pPr>
              <a:buNone/>
            </a:pPr>
            <a:r>
              <a:rPr lang="it-IT" sz="2400" dirty="0" smtClean="0"/>
              <a:t>   Per quanto riguarda gli alunni in possesso di una diagnosi di DSA rilasciata da una struttura privata, si raccomanda, nelle more del rilascio della certificazione da parte di strutture sanitarie pubbliche o accreditate, di adottare preventivamente le misure previste dalla Legge 170/2010, qualora il Consiglio di classe o il team dei docenti della scuola primaria ravvisino e riscontrino, sulla base di considerazioni psicopedagogiche e didattiche, carenze fondatamente riconducibili al disturbo.</a:t>
            </a:r>
          </a:p>
          <a:p>
            <a:endParaRPr lang="it-IT" sz="24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a:solidFill>
              <a:srgbClr val="00B050"/>
            </a:solidFill>
          </a:ln>
        </p:spPr>
        <p:txBody>
          <a:bodyPr>
            <a:normAutofit/>
          </a:bodyPr>
          <a:lstStyle/>
          <a:p>
            <a:r>
              <a:rPr lang="it-IT" sz="2400" dirty="0" err="1" smtClean="0">
                <a:solidFill>
                  <a:srgbClr val="FF0000"/>
                </a:solidFill>
              </a:rPr>
              <a:t>P.D.P.</a:t>
            </a:r>
            <a:r>
              <a:rPr lang="it-IT" sz="2400" dirty="0" smtClean="0">
                <a:solidFill>
                  <a:srgbClr val="FF0000"/>
                </a:solidFill>
              </a:rPr>
              <a:t/>
            </a:r>
            <a:br>
              <a:rPr lang="it-IT" sz="2400" dirty="0" smtClean="0">
                <a:solidFill>
                  <a:srgbClr val="FF0000"/>
                </a:solidFill>
              </a:rPr>
            </a:br>
            <a:r>
              <a:rPr lang="it-IT" sz="2400" dirty="0" smtClean="0">
                <a:solidFill>
                  <a:srgbClr val="FF0000"/>
                </a:solidFill>
              </a:rPr>
              <a:t>FONTI NORMATIVE</a:t>
            </a:r>
            <a:endParaRPr lang="it-IT" sz="2400" dirty="0"/>
          </a:p>
        </p:txBody>
      </p:sp>
      <p:sp>
        <p:nvSpPr>
          <p:cNvPr id="3" name="Segnaposto contenuto 2"/>
          <p:cNvSpPr>
            <a:spLocks noGrp="1"/>
          </p:cNvSpPr>
          <p:nvPr>
            <p:ph idx="1"/>
          </p:nvPr>
        </p:nvSpPr>
        <p:spPr>
          <a:ln>
            <a:solidFill>
              <a:srgbClr val="FF0000"/>
            </a:solidFill>
          </a:ln>
        </p:spPr>
        <p:txBody>
          <a:bodyPr>
            <a:normAutofit lnSpcReduction="10000"/>
          </a:bodyPr>
          <a:lstStyle/>
          <a:p>
            <a:pPr>
              <a:buNone/>
            </a:pPr>
            <a:r>
              <a:rPr lang="it-IT" sz="2400" dirty="0" smtClean="0"/>
              <a:t>   Si evidenzia pertanto la necessità di superare e risolvere le difficoltà legate ai tempi di rilascio delle certificazioni (in molti casi superiori ai sei mesi) adottando comunque un piano didattico individualizzato e personalizzato nonché tutte le misure che le esigenze educative riscontrate richiedono.</a:t>
            </a:r>
          </a:p>
          <a:p>
            <a:pPr>
              <a:buNone/>
            </a:pPr>
            <a:endParaRPr lang="it-IT" sz="2400" dirty="0" smtClean="0"/>
          </a:p>
          <a:p>
            <a:pPr>
              <a:buNone/>
            </a:pPr>
            <a:r>
              <a:rPr lang="it-IT" sz="2400" dirty="0" smtClean="0"/>
              <a:t>   Negli anni terminali di ciascun ciclo scolastico, in ragione degli adempimenti connessi agli esami di Stato, le certificazioni dovranno essere presentate entro il termine del 31 marzo, come previsto all’art.1 dell’Accordo sancito in Conferenza Stato-Regioni sulle certificazioni per i DSA (R.A. n. 140 del 25 luglio 2012).</a:t>
            </a:r>
          </a:p>
          <a:p>
            <a:endParaRPr lang="it-IT" sz="24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a:solidFill>
              <a:schemeClr val="accent2"/>
            </a:solidFill>
          </a:ln>
        </p:spPr>
        <p:txBody>
          <a:bodyPr>
            <a:normAutofit/>
          </a:bodyPr>
          <a:lstStyle/>
          <a:p>
            <a:r>
              <a:rPr lang="it-IT" sz="2400" dirty="0" smtClean="0">
                <a:solidFill>
                  <a:srgbClr val="FF0000"/>
                </a:solidFill>
              </a:rPr>
              <a:t>IL    PDP</a:t>
            </a:r>
            <a:endParaRPr lang="it-IT" sz="2400" dirty="0">
              <a:solidFill>
                <a:srgbClr val="FF0000"/>
              </a:solidFill>
            </a:endParaRPr>
          </a:p>
        </p:txBody>
      </p:sp>
      <p:sp>
        <p:nvSpPr>
          <p:cNvPr id="3" name="Segnaposto contenuto 2"/>
          <p:cNvSpPr>
            <a:spLocks noGrp="1"/>
          </p:cNvSpPr>
          <p:nvPr>
            <p:ph idx="1"/>
          </p:nvPr>
        </p:nvSpPr>
        <p:spPr>
          <a:ln>
            <a:solidFill>
              <a:srgbClr val="002060"/>
            </a:solidFill>
          </a:ln>
        </p:spPr>
        <p:txBody>
          <a:bodyPr>
            <a:normAutofit/>
          </a:bodyPr>
          <a:lstStyle/>
          <a:p>
            <a:pPr marL="274320" indent="-274320" algn="ctr" fontAlgn="auto">
              <a:spcAft>
                <a:spcPts val="0"/>
              </a:spcAft>
              <a:buNone/>
              <a:defRPr/>
            </a:pPr>
            <a:r>
              <a:rPr lang="it-IT" sz="2400" dirty="0" smtClean="0">
                <a:solidFill>
                  <a:srgbClr val="002060"/>
                </a:solidFill>
              </a:rPr>
              <a:t>E’</a:t>
            </a:r>
          </a:p>
          <a:p>
            <a:pPr marL="274320" indent="-274320" fontAlgn="auto">
              <a:spcAft>
                <a:spcPts val="0"/>
              </a:spcAft>
              <a:buFont typeface="Wingdings 2"/>
              <a:buChar char=""/>
              <a:defRPr/>
            </a:pPr>
            <a:r>
              <a:rPr lang="it-IT" sz="2400" dirty="0" smtClean="0"/>
              <a:t>Una progettazione, un insieme di strategie per rendere efficienti ed efficaci le azioni del docente nei confronti di un alunno con BES.</a:t>
            </a:r>
          </a:p>
          <a:p>
            <a:pPr marL="274320" indent="-274320" fontAlgn="auto">
              <a:spcAft>
                <a:spcPts val="0"/>
              </a:spcAft>
              <a:buFont typeface="Wingdings 2"/>
              <a:buChar char=""/>
              <a:defRPr/>
            </a:pPr>
            <a:r>
              <a:rPr lang="it-IT" sz="2400" dirty="0" smtClean="0"/>
              <a:t>E’ un documento nel quale declinare i punti di forza, le potenzialità dell’alunno.</a:t>
            </a:r>
          </a:p>
          <a:p>
            <a:pPr marL="274320" indent="-274320" fontAlgn="auto">
              <a:spcAft>
                <a:spcPts val="0"/>
              </a:spcAft>
              <a:buFont typeface="Wingdings 2"/>
              <a:buChar char=""/>
              <a:defRPr/>
            </a:pPr>
            <a:r>
              <a:rPr lang="it-IT" sz="2400" dirty="0" smtClean="0"/>
              <a:t>E’ l’occasione per stabilire un piano/patto  con la famiglia.</a:t>
            </a:r>
          </a:p>
          <a:p>
            <a:pPr marL="274320" indent="-274320" fontAlgn="auto">
              <a:spcAft>
                <a:spcPts val="0"/>
              </a:spcAft>
              <a:buFont typeface="Wingdings 2"/>
              <a:buChar char=""/>
              <a:defRPr/>
            </a:pPr>
            <a:r>
              <a:rPr lang="it-IT" sz="2400" dirty="0" smtClean="0"/>
              <a:t>E’ un’opportunità per rinnovarsi e mettere in atto nuove  metodologie didattiche.</a:t>
            </a:r>
          </a:p>
          <a:p>
            <a:endParaRPr lang="it-IT" sz="24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a:solidFill>
              <a:srgbClr val="002060"/>
            </a:solidFill>
          </a:ln>
        </p:spPr>
        <p:txBody>
          <a:bodyPr>
            <a:normAutofit/>
          </a:bodyPr>
          <a:lstStyle/>
          <a:p>
            <a:r>
              <a:rPr lang="it-IT" sz="2400" dirty="0" smtClean="0">
                <a:solidFill>
                  <a:srgbClr val="FF0000"/>
                </a:solidFill>
              </a:rPr>
              <a:t>IL PDP</a:t>
            </a:r>
            <a:endParaRPr lang="it-IT" sz="2400" dirty="0">
              <a:solidFill>
                <a:srgbClr val="FF0000"/>
              </a:solidFill>
            </a:endParaRPr>
          </a:p>
        </p:txBody>
      </p:sp>
      <p:sp>
        <p:nvSpPr>
          <p:cNvPr id="3" name="Segnaposto contenuto 2"/>
          <p:cNvSpPr>
            <a:spLocks noGrp="1"/>
          </p:cNvSpPr>
          <p:nvPr>
            <p:ph idx="1"/>
          </p:nvPr>
        </p:nvSpPr>
        <p:spPr>
          <a:ln>
            <a:solidFill>
              <a:srgbClr val="00B0F0"/>
            </a:solidFill>
          </a:ln>
        </p:spPr>
        <p:txBody>
          <a:bodyPr/>
          <a:lstStyle/>
          <a:p>
            <a:pPr algn="ctr">
              <a:buNone/>
            </a:pPr>
            <a:r>
              <a:rPr lang="it-IT" sz="2400" dirty="0" smtClean="0">
                <a:solidFill>
                  <a:srgbClr val="002060"/>
                </a:solidFill>
              </a:rPr>
              <a:t>Non è</a:t>
            </a:r>
          </a:p>
          <a:p>
            <a:r>
              <a:rPr lang="it-IT" sz="2400" dirty="0" smtClean="0"/>
              <a:t>Un elenco delle cose che l’alunno non sa fare</a:t>
            </a:r>
          </a:p>
          <a:p>
            <a:r>
              <a:rPr lang="it-IT" sz="2400" dirty="0" smtClean="0"/>
              <a:t>La sintesi della valutazione diagnostica</a:t>
            </a:r>
          </a:p>
          <a:p>
            <a:r>
              <a:rPr lang="it-IT" sz="2400" dirty="0" smtClean="0"/>
              <a:t>Una griglia di valutazione</a:t>
            </a:r>
          </a:p>
          <a:p>
            <a:r>
              <a:rPr lang="it-IT" sz="2400" dirty="0" smtClean="0"/>
              <a:t>Fisso ed immutabile.</a:t>
            </a:r>
          </a:p>
          <a:p>
            <a:endParaRPr lang="it-IT"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a:solidFill>
              <a:srgbClr val="00B0F0"/>
            </a:solidFill>
          </a:ln>
        </p:spPr>
        <p:txBody>
          <a:bodyPr>
            <a:normAutofit/>
          </a:bodyPr>
          <a:lstStyle/>
          <a:p>
            <a:r>
              <a:rPr lang="it-IT" sz="2400" dirty="0" smtClean="0">
                <a:solidFill>
                  <a:srgbClr val="FF0000"/>
                </a:solidFill>
              </a:rPr>
              <a:t>IL PDP</a:t>
            </a:r>
            <a:endParaRPr lang="it-IT" sz="2400" dirty="0">
              <a:solidFill>
                <a:srgbClr val="FF0000"/>
              </a:solidFill>
            </a:endParaRPr>
          </a:p>
        </p:txBody>
      </p:sp>
      <p:sp>
        <p:nvSpPr>
          <p:cNvPr id="3" name="Segnaposto contenuto 2"/>
          <p:cNvSpPr>
            <a:spLocks noGrp="1"/>
          </p:cNvSpPr>
          <p:nvPr>
            <p:ph idx="1"/>
          </p:nvPr>
        </p:nvSpPr>
        <p:spPr>
          <a:ln>
            <a:solidFill>
              <a:schemeClr val="accent6">
                <a:lumMod val="75000"/>
              </a:schemeClr>
            </a:solidFill>
          </a:ln>
        </p:spPr>
        <p:txBody>
          <a:bodyPr/>
          <a:lstStyle/>
          <a:p>
            <a:pPr>
              <a:buNone/>
            </a:pPr>
            <a:r>
              <a:rPr lang="it-IT" sz="2400" dirty="0" smtClean="0"/>
              <a:t>     Quando trattiamo del PDP possiamo parlare sia di </a:t>
            </a:r>
            <a:r>
              <a:rPr lang="it-IT" sz="2400" b="1" dirty="0" smtClean="0"/>
              <a:t>personalizzazione</a:t>
            </a:r>
            <a:r>
              <a:rPr lang="it-IT" sz="2400" dirty="0" smtClean="0"/>
              <a:t> che di </a:t>
            </a:r>
            <a:r>
              <a:rPr lang="it-IT" sz="2400" b="1" dirty="0" smtClean="0"/>
              <a:t>individualizzazione</a:t>
            </a:r>
            <a:r>
              <a:rPr lang="it-IT" sz="2400" dirty="0" smtClean="0"/>
              <a:t> dell'apprendimento, in quanto </a:t>
            </a:r>
            <a:r>
              <a:rPr lang="it-IT" sz="2400" b="1" dirty="0" smtClean="0"/>
              <a:t>metodologie, tempi e strumenti devono essere diversificati ma NON gli obiettivi</a:t>
            </a:r>
            <a:r>
              <a:rPr lang="it-IT" sz="2400" dirty="0" smtClean="0"/>
              <a:t> (a differenza di quanto avviene nel PEI per studenti con disabilità).</a:t>
            </a:r>
            <a:r>
              <a:rPr lang="it-IT" sz="2400" b="1" dirty="0" smtClean="0"/>
              <a:t/>
            </a:r>
            <a:br>
              <a:rPr lang="it-IT" sz="2400" b="1" dirty="0" smtClean="0"/>
            </a:br>
            <a:endParaRPr lang="it-IT" sz="2400" dirty="0" smtClean="0"/>
          </a:p>
          <a:p>
            <a:endParaRPr lang="it-IT"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a:solidFill>
              <a:schemeClr val="accent6">
                <a:lumMod val="75000"/>
              </a:schemeClr>
            </a:solidFill>
          </a:ln>
        </p:spPr>
        <p:txBody>
          <a:bodyPr>
            <a:normAutofit/>
          </a:bodyPr>
          <a:lstStyle/>
          <a:p>
            <a:r>
              <a:rPr lang="it-IT" sz="2400" dirty="0" smtClean="0">
                <a:solidFill>
                  <a:srgbClr val="FF0000"/>
                </a:solidFill>
              </a:rPr>
              <a:t>IL  PDP</a:t>
            </a:r>
            <a:endParaRPr lang="it-IT" sz="2400" dirty="0">
              <a:solidFill>
                <a:srgbClr val="FF0000"/>
              </a:solidFill>
            </a:endParaRPr>
          </a:p>
        </p:txBody>
      </p:sp>
      <p:sp>
        <p:nvSpPr>
          <p:cNvPr id="3" name="Segnaposto contenuto 2"/>
          <p:cNvSpPr>
            <a:spLocks noGrp="1"/>
          </p:cNvSpPr>
          <p:nvPr>
            <p:ph idx="1"/>
          </p:nvPr>
        </p:nvSpPr>
        <p:spPr>
          <a:ln>
            <a:solidFill>
              <a:srgbClr val="00B050"/>
            </a:solidFill>
          </a:ln>
        </p:spPr>
        <p:txBody>
          <a:bodyPr/>
          <a:lstStyle/>
          <a:p>
            <a:pPr>
              <a:buNone/>
            </a:pPr>
            <a:r>
              <a:rPr lang="it-IT" sz="2400" dirty="0" smtClean="0"/>
              <a:t>   La predisposizione del PDP avviene quando la famiglia presenta alla scuola la certificazione.</a:t>
            </a:r>
          </a:p>
          <a:p>
            <a:pPr>
              <a:buNone/>
            </a:pPr>
            <a:r>
              <a:rPr lang="it-IT" sz="2400" dirty="0" smtClean="0"/>
              <a:t>   Art. 3 della Legge 170/2010 : </a:t>
            </a:r>
            <a:r>
              <a:rPr lang="it-IT" sz="2400" i="1" dirty="0" smtClean="0"/>
              <a:t>“La scuola predispone, nelle forme ritenute idonee e in tempi che non superino il primo trimestre scolastico, un documento che dovrà contenere almeno le seguenti voci , articolato per le discipline coinvolte dal disturbo … (…)”</a:t>
            </a:r>
          </a:p>
          <a:p>
            <a:endParaRPr lang="it-IT"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a:solidFill>
              <a:srgbClr val="00B050"/>
            </a:solidFill>
          </a:ln>
        </p:spPr>
        <p:txBody>
          <a:bodyPr>
            <a:normAutofit/>
          </a:bodyPr>
          <a:lstStyle/>
          <a:p>
            <a:r>
              <a:rPr lang="it-IT" sz="2400" dirty="0" smtClean="0">
                <a:solidFill>
                  <a:srgbClr val="FF0000"/>
                </a:solidFill>
              </a:rPr>
              <a:t>IL PDP</a:t>
            </a:r>
            <a:endParaRPr lang="it-IT" sz="2400" dirty="0">
              <a:solidFill>
                <a:srgbClr val="FF0000"/>
              </a:solidFill>
            </a:endParaRPr>
          </a:p>
        </p:txBody>
      </p:sp>
      <p:sp>
        <p:nvSpPr>
          <p:cNvPr id="3" name="Segnaposto contenuto 2"/>
          <p:cNvSpPr>
            <a:spLocks noGrp="1"/>
          </p:cNvSpPr>
          <p:nvPr>
            <p:ph idx="1"/>
          </p:nvPr>
        </p:nvSpPr>
        <p:spPr>
          <a:ln>
            <a:solidFill>
              <a:srgbClr val="FFC000"/>
            </a:solidFill>
          </a:ln>
        </p:spPr>
        <p:txBody>
          <a:bodyPr>
            <a:normAutofit lnSpcReduction="10000"/>
          </a:bodyPr>
          <a:lstStyle/>
          <a:p>
            <a:pPr algn="ctr">
              <a:buNone/>
            </a:pPr>
            <a:r>
              <a:rPr lang="it-IT" dirty="0" smtClean="0"/>
              <a:t> </a:t>
            </a:r>
            <a:r>
              <a:rPr lang="it-IT" sz="2400" dirty="0" smtClean="0">
                <a:solidFill>
                  <a:srgbClr val="002060"/>
                </a:solidFill>
              </a:rPr>
              <a:t>CONTIENE</a:t>
            </a:r>
          </a:p>
          <a:p>
            <a:r>
              <a:rPr lang="it-IT" sz="2400" dirty="0" smtClean="0"/>
              <a:t>dati anagrafici dell’alunno; </a:t>
            </a:r>
          </a:p>
          <a:p>
            <a:r>
              <a:rPr lang="it-IT" sz="2400" dirty="0" smtClean="0"/>
              <a:t> tipologia di disturbo; </a:t>
            </a:r>
          </a:p>
          <a:p>
            <a:r>
              <a:rPr lang="it-IT" sz="2400" dirty="0" smtClean="0"/>
              <a:t> attività didattiche individualizzate;</a:t>
            </a:r>
          </a:p>
          <a:p>
            <a:r>
              <a:rPr lang="it-IT" sz="2400" dirty="0" smtClean="0"/>
              <a:t>attività didattiche personalizzate; </a:t>
            </a:r>
          </a:p>
          <a:p>
            <a:r>
              <a:rPr lang="it-IT" sz="2400" dirty="0" smtClean="0"/>
              <a:t> strumenti compensativi utilizzati; </a:t>
            </a:r>
          </a:p>
          <a:p>
            <a:r>
              <a:rPr lang="it-IT" sz="2400" dirty="0" smtClean="0"/>
              <a:t> misure </a:t>
            </a:r>
            <a:r>
              <a:rPr lang="it-IT" sz="2400" dirty="0" err="1" smtClean="0"/>
              <a:t>dispensative</a:t>
            </a:r>
            <a:r>
              <a:rPr lang="it-IT" sz="2400" dirty="0" smtClean="0"/>
              <a:t> adottate; </a:t>
            </a:r>
          </a:p>
          <a:p>
            <a:r>
              <a:rPr lang="it-IT" sz="2400" dirty="0" smtClean="0"/>
              <a:t> forme di verifica e valutazione personalizzate.</a:t>
            </a:r>
          </a:p>
          <a:p>
            <a:endParaRPr lang="it-IT" sz="2400" dirty="0" smtClean="0"/>
          </a:p>
          <a:p>
            <a:pPr>
              <a:buNone/>
            </a:pPr>
            <a:r>
              <a:rPr lang="it-IT" sz="2400" dirty="0" smtClean="0"/>
              <a:t>Vedi modelli</a:t>
            </a:r>
          </a:p>
          <a:p>
            <a:endParaRPr lang="it-IT" dirty="0" smtClean="0"/>
          </a:p>
          <a:p>
            <a:endParaRPr lang="it-IT"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a:solidFill>
              <a:srgbClr val="00B050"/>
            </a:solidFill>
          </a:ln>
        </p:spPr>
        <p:txBody>
          <a:bodyPr>
            <a:normAutofit/>
          </a:bodyPr>
          <a:lstStyle/>
          <a:p>
            <a:r>
              <a:rPr lang="it-IT" sz="2400" dirty="0" smtClean="0">
                <a:solidFill>
                  <a:srgbClr val="FF0000"/>
                </a:solidFill>
              </a:rPr>
              <a:t>DIDATTICA  INCLUSIVA</a:t>
            </a:r>
            <a:endParaRPr lang="it-IT" sz="2400" dirty="0">
              <a:solidFill>
                <a:srgbClr val="FF0000"/>
              </a:solidFill>
            </a:endParaRPr>
          </a:p>
        </p:txBody>
      </p:sp>
      <p:sp>
        <p:nvSpPr>
          <p:cNvPr id="3" name="Segnaposto contenuto 2"/>
          <p:cNvSpPr>
            <a:spLocks noGrp="1"/>
          </p:cNvSpPr>
          <p:nvPr>
            <p:ph idx="1"/>
          </p:nvPr>
        </p:nvSpPr>
        <p:spPr>
          <a:ln>
            <a:solidFill>
              <a:srgbClr val="0070C0"/>
            </a:solidFill>
          </a:ln>
        </p:spPr>
        <p:txBody>
          <a:bodyPr>
            <a:normAutofit/>
          </a:bodyPr>
          <a:lstStyle/>
          <a:p>
            <a:pPr marL="274320" indent="-274320" algn="ctr" fontAlgn="auto">
              <a:spcAft>
                <a:spcPts val="0"/>
              </a:spcAft>
              <a:buNone/>
              <a:defRPr/>
            </a:pPr>
            <a:r>
              <a:rPr lang="it-IT" sz="2600" dirty="0" smtClean="0">
                <a:solidFill>
                  <a:srgbClr val="002060"/>
                </a:solidFill>
              </a:rPr>
              <a:t>NEL  POF OCCORRE DEFINIRE</a:t>
            </a:r>
          </a:p>
          <a:p>
            <a:pPr marL="274320" indent="-274320" algn="ctr" fontAlgn="auto">
              <a:spcAft>
                <a:spcPts val="0"/>
              </a:spcAft>
              <a:buNone/>
              <a:defRPr/>
            </a:pPr>
            <a:endParaRPr lang="it-IT" sz="2600" dirty="0" smtClean="0">
              <a:solidFill>
                <a:srgbClr val="002060"/>
              </a:solidFill>
            </a:endParaRPr>
          </a:p>
          <a:p>
            <a:pPr marL="274320" indent="-274320" fontAlgn="auto">
              <a:spcAft>
                <a:spcPts val="0"/>
              </a:spcAft>
              <a:buFont typeface="Wingdings" pitchFamily="2" charset="2"/>
              <a:buChar char="Ø"/>
              <a:defRPr/>
            </a:pPr>
            <a:r>
              <a:rPr lang="it-IT" sz="2400" dirty="0" smtClean="0"/>
              <a:t>un concreto impegno programmatico per l’inclusione, basato su una attenta lettura del grado di </a:t>
            </a:r>
            <a:r>
              <a:rPr lang="it-IT" sz="2400" dirty="0" err="1" smtClean="0"/>
              <a:t>inclusività</a:t>
            </a:r>
            <a:r>
              <a:rPr lang="it-IT" sz="2400" dirty="0" smtClean="0"/>
              <a:t> della scuola e su obiettivi di miglioramento, da perseguire nel senso della trasversalità delle prassi di inclusione negli ambiti dell’insegnamento curricolare, della gestione delle classi, dell’organizzazione dei tempi e degli spazi scolastici, delle relazioni tra docenti, alunni e famiglie;</a:t>
            </a:r>
          </a:p>
          <a:p>
            <a:pPr>
              <a:buFont typeface="Wingdings" pitchFamily="2" charset="2"/>
              <a:buChar char="Ø"/>
            </a:pPr>
            <a:endParaRPr lang="it-IT" sz="24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a:solidFill>
              <a:schemeClr val="accent1"/>
            </a:solidFill>
          </a:ln>
        </p:spPr>
        <p:txBody>
          <a:bodyPr>
            <a:normAutofit/>
          </a:bodyPr>
          <a:lstStyle/>
          <a:p>
            <a:r>
              <a:rPr lang="it-IT" sz="2400" dirty="0" smtClean="0">
                <a:solidFill>
                  <a:srgbClr val="FF0000"/>
                </a:solidFill>
              </a:rPr>
              <a:t>DIDATTICA  INCLUSIVA</a:t>
            </a:r>
            <a:endParaRPr lang="it-IT" sz="2400" dirty="0">
              <a:solidFill>
                <a:srgbClr val="FF0000"/>
              </a:solidFill>
            </a:endParaRPr>
          </a:p>
        </p:txBody>
      </p:sp>
      <p:sp>
        <p:nvSpPr>
          <p:cNvPr id="3" name="Segnaposto contenuto 2"/>
          <p:cNvSpPr>
            <a:spLocks noGrp="1"/>
          </p:cNvSpPr>
          <p:nvPr>
            <p:ph idx="1"/>
          </p:nvPr>
        </p:nvSpPr>
        <p:spPr>
          <a:ln>
            <a:solidFill>
              <a:schemeClr val="accent2">
                <a:lumMod val="75000"/>
              </a:schemeClr>
            </a:solidFill>
          </a:ln>
        </p:spPr>
        <p:txBody>
          <a:bodyPr>
            <a:normAutofit/>
          </a:bodyPr>
          <a:lstStyle/>
          <a:p>
            <a:pPr marL="274320" indent="-274320" fontAlgn="auto">
              <a:spcAft>
                <a:spcPts val="0"/>
              </a:spcAft>
              <a:buFont typeface="Wingdings" pitchFamily="2" charset="2"/>
              <a:buChar char="Ø"/>
              <a:defRPr/>
            </a:pPr>
            <a:r>
              <a:rPr lang="it-IT" sz="2800" dirty="0" smtClean="0"/>
              <a:t> </a:t>
            </a:r>
            <a:r>
              <a:rPr lang="it-IT" sz="2400" dirty="0" smtClean="0"/>
              <a:t>criteri e procedure di utilizzo “funzionale” delle risorse professionali presenti, privilegiando, rispetto a una logica meramente quantitativa di distribuzione degli organici, una logica “qualitativa”, sulla base di un progetto di inclusione condiviso con famiglie e servizi sociosanitari che recuperi l’aspetto “pedagogico” del percorso di apprendimento e l’ambito specifico di competenza della scuola;</a:t>
            </a:r>
          </a:p>
          <a:p>
            <a:pPr marL="274320" indent="-274320" fontAlgn="auto">
              <a:spcAft>
                <a:spcPts val="0"/>
              </a:spcAft>
              <a:buNone/>
              <a:defRPr/>
            </a:pPr>
            <a:endParaRPr lang="it-IT" sz="2400" dirty="0" smtClean="0"/>
          </a:p>
          <a:p>
            <a:pPr marL="274320" indent="-274320" fontAlgn="auto">
              <a:spcAft>
                <a:spcPts val="0"/>
              </a:spcAft>
              <a:buFont typeface="Wingdings" pitchFamily="2" charset="2"/>
              <a:buChar char="Ø"/>
              <a:defRPr/>
            </a:pPr>
            <a:r>
              <a:rPr lang="it-IT" sz="2400" dirty="0" smtClean="0"/>
              <a:t> l’impegno a partecipare ad azioni di formazione e/o di prevenzione concordate a livello territoriale.</a:t>
            </a:r>
          </a:p>
          <a:p>
            <a:endParaRPr lang="it-IT"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778098"/>
          </a:xfrm>
          <a:ln>
            <a:solidFill>
              <a:srgbClr val="FFC000"/>
            </a:solidFill>
          </a:ln>
        </p:spPr>
        <p:txBody>
          <a:bodyPr>
            <a:normAutofit/>
          </a:bodyPr>
          <a:lstStyle/>
          <a:p>
            <a:r>
              <a:rPr lang="it-IT" sz="2400" dirty="0" smtClean="0">
                <a:solidFill>
                  <a:srgbClr val="FF0000"/>
                </a:solidFill>
              </a:rPr>
              <a:t>DIDATTICA  INCLUSIVA</a:t>
            </a:r>
            <a:endParaRPr lang="it-IT" sz="2400" dirty="0"/>
          </a:p>
        </p:txBody>
      </p:sp>
      <p:sp>
        <p:nvSpPr>
          <p:cNvPr id="3" name="Segnaposto contenuto 2"/>
          <p:cNvSpPr>
            <a:spLocks noGrp="1"/>
          </p:cNvSpPr>
          <p:nvPr>
            <p:ph idx="1"/>
          </p:nvPr>
        </p:nvSpPr>
        <p:spPr>
          <a:xfrm>
            <a:off x="457200" y="1340768"/>
            <a:ext cx="8229600" cy="4896544"/>
          </a:xfrm>
          <a:ln>
            <a:solidFill>
              <a:srgbClr val="00B050"/>
            </a:solidFill>
          </a:ln>
        </p:spPr>
        <p:txBody>
          <a:bodyPr>
            <a:normAutofit fontScale="92500" lnSpcReduction="20000"/>
          </a:bodyPr>
          <a:lstStyle/>
          <a:p>
            <a:pPr>
              <a:buNone/>
            </a:pPr>
            <a:r>
              <a:rPr lang="it-IT" sz="2400" dirty="0" smtClean="0">
                <a:solidFill>
                  <a:srgbClr val="0070C0"/>
                </a:solidFill>
              </a:rPr>
              <a:t>     PERSONALIZZAZIONE E INDIVIDUALIZZAZIONE: dimensioni inclusive dell’organizzazione didattica</a:t>
            </a:r>
          </a:p>
          <a:p>
            <a:pPr>
              <a:buNone/>
            </a:pPr>
            <a:r>
              <a:rPr lang="it-IT" sz="2400" dirty="0" smtClean="0"/>
              <a:t>     Implicano decisioni che fanno riferimento alla necessità di differenziare e caratterizzare l’insegnamento-apprendimento sulla base della molteplicità  e pluralità delle diversità presenti nella classe e nella scuola.</a:t>
            </a:r>
          </a:p>
          <a:p>
            <a:pPr>
              <a:buNone/>
            </a:pPr>
            <a:endParaRPr lang="it-IT" sz="2400" dirty="0" smtClean="0"/>
          </a:p>
          <a:p>
            <a:pPr>
              <a:buNone/>
            </a:pPr>
            <a:r>
              <a:rPr lang="it-IT" sz="2400" dirty="0" smtClean="0"/>
              <a:t>  </a:t>
            </a:r>
            <a:r>
              <a:rPr lang="it-IT" sz="2400" dirty="0" smtClean="0">
                <a:solidFill>
                  <a:srgbClr val="002060"/>
                </a:solidFill>
              </a:rPr>
              <a:t> INDIVIDUALIZZAZIONE</a:t>
            </a:r>
            <a:r>
              <a:rPr lang="it-IT" sz="2400" dirty="0" smtClean="0"/>
              <a:t>: insieme di strategie didattiche, mediate dall’azione dell’insegnante, finalizzate al raggiungimento di obiettivi di apprendimento  alla portata di ciascuno, tenendo conto delle individuali situazioni di partenza.</a:t>
            </a:r>
          </a:p>
          <a:p>
            <a:pPr>
              <a:buNone/>
            </a:pPr>
            <a:endParaRPr lang="it-IT" sz="2400" dirty="0" smtClean="0"/>
          </a:p>
          <a:p>
            <a:pPr>
              <a:buNone/>
            </a:pPr>
            <a:r>
              <a:rPr lang="it-IT" sz="2400" dirty="0" smtClean="0"/>
              <a:t>   </a:t>
            </a:r>
            <a:r>
              <a:rPr lang="it-IT" sz="2400" dirty="0" smtClean="0">
                <a:solidFill>
                  <a:srgbClr val="002060"/>
                </a:solidFill>
              </a:rPr>
              <a:t>PERSONALIZZAZIONE: </a:t>
            </a:r>
            <a:r>
              <a:rPr lang="it-IT" sz="2400" dirty="0" smtClean="0"/>
              <a:t>fa riferimento alle diverse modalità di apprendimento riferibili a stili cognitivi e ritmi di apprendimento, alle motivazioni e agli interessi peculiari, ai contesti di provenienza socioculturale e alla pluralità delle intelligenze.</a:t>
            </a:r>
            <a:endParaRPr lang="it-IT" sz="24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a:solidFill>
              <a:srgbClr val="002060"/>
            </a:solidFill>
          </a:ln>
        </p:spPr>
        <p:txBody>
          <a:bodyPr>
            <a:normAutofit fontScale="90000"/>
          </a:bodyPr>
          <a:lstStyle/>
          <a:p>
            <a:r>
              <a:rPr lang="it-IT" sz="2700" dirty="0" smtClean="0">
                <a:solidFill>
                  <a:srgbClr val="FF0000"/>
                </a:solidFill>
              </a:rPr>
              <a:t>ESEMPI: DIDATTICA  METACOGNITIVA</a:t>
            </a:r>
            <a:r>
              <a:rPr lang="it-IT" dirty="0" smtClean="0"/>
              <a:t/>
            </a:r>
            <a:br>
              <a:rPr lang="it-IT" dirty="0" smtClean="0"/>
            </a:br>
            <a:endParaRPr lang="it-IT" dirty="0"/>
          </a:p>
        </p:txBody>
      </p:sp>
      <p:sp>
        <p:nvSpPr>
          <p:cNvPr id="3" name="Segnaposto contenuto 2"/>
          <p:cNvSpPr>
            <a:spLocks noGrp="1"/>
          </p:cNvSpPr>
          <p:nvPr>
            <p:ph idx="1"/>
          </p:nvPr>
        </p:nvSpPr>
        <p:spPr>
          <a:ln>
            <a:solidFill>
              <a:srgbClr val="FFC000"/>
            </a:solidFill>
          </a:ln>
        </p:spPr>
        <p:txBody>
          <a:bodyPr>
            <a:normAutofit/>
          </a:bodyPr>
          <a:lstStyle/>
          <a:p>
            <a:pPr marL="571500" indent="-571500" algn="ctr">
              <a:buFont typeface="Wingdings" pitchFamily="2" charset="2"/>
              <a:buNone/>
            </a:pPr>
            <a:r>
              <a:rPr lang="it-IT" sz="2400" dirty="0" smtClean="0">
                <a:solidFill>
                  <a:srgbClr val="0070C0"/>
                </a:solidFill>
              </a:rPr>
              <a:t>Definizione di </a:t>
            </a:r>
            <a:r>
              <a:rPr lang="it-IT" sz="2400" dirty="0" err="1" smtClean="0">
                <a:solidFill>
                  <a:srgbClr val="0070C0"/>
                </a:solidFill>
              </a:rPr>
              <a:t>metacognizione</a:t>
            </a:r>
            <a:r>
              <a:rPr lang="it-IT" sz="2400" dirty="0" smtClean="0">
                <a:solidFill>
                  <a:srgbClr val="0070C0"/>
                </a:solidFill>
              </a:rPr>
              <a:t>:</a:t>
            </a:r>
          </a:p>
          <a:p>
            <a:pPr marL="571500" indent="-571500">
              <a:buFont typeface="Wingdings" pitchFamily="2" charset="2"/>
              <a:buNone/>
            </a:pPr>
            <a:r>
              <a:rPr lang="it-IT" sz="2400" dirty="0" smtClean="0"/>
              <a:t>      Insieme delle attività psichiche che presiedono</a:t>
            </a:r>
          </a:p>
          <a:p>
            <a:pPr marL="571500" indent="-571500">
              <a:buFont typeface="Wingdings" pitchFamily="2" charset="2"/>
              <a:buNone/>
            </a:pPr>
            <a:r>
              <a:rPr lang="it-IT" sz="2400" dirty="0" smtClean="0"/>
              <a:t>      al funzionamento cognitivo, in sincronia con ulteriori livelli di </a:t>
            </a:r>
            <a:r>
              <a:rPr lang="it-IT" sz="2400" dirty="0" err="1" smtClean="0"/>
              <a:t>autocognitività</a:t>
            </a:r>
            <a:r>
              <a:rPr lang="it-IT" sz="2400" dirty="0" smtClean="0"/>
              <a:t> che attengono al linguaggio, alla memoria e all’autoregolazione.</a:t>
            </a:r>
          </a:p>
          <a:p>
            <a:pPr marL="571500" indent="-571500">
              <a:buFont typeface="Wingdings" pitchFamily="2" charset="2"/>
              <a:buNone/>
            </a:pPr>
            <a:endParaRPr lang="it-IT" sz="2400" dirty="0" smtClean="0"/>
          </a:p>
          <a:p>
            <a:pPr marL="571500" indent="-571500">
              <a:buFont typeface="Wingdings" pitchFamily="2" charset="2"/>
              <a:buNone/>
            </a:pPr>
            <a:r>
              <a:rPr lang="it-IT" sz="2400" dirty="0" smtClean="0"/>
              <a:t>     La conoscenza di come funziona la propria mente e la conoscenza dei processi di controllo del lavoro della mente sono i due poli fondamentali della competenza </a:t>
            </a:r>
            <a:r>
              <a:rPr lang="it-IT" sz="2400" dirty="0" err="1" smtClean="0"/>
              <a:t>metacognitiva</a:t>
            </a:r>
            <a:r>
              <a:rPr lang="it-IT" sz="2400" dirty="0" smtClean="0"/>
              <a:t>.</a:t>
            </a:r>
          </a:p>
          <a:p>
            <a:endParaRPr lang="it-IT"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a:solidFill>
              <a:schemeClr val="accent2">
                <a:lumMod val="60000"/>
                <a:lumOff val="40000"/>
              </a:schemeClr>
            </a:solidFill>
          </a:ln>
        </p:spPr>
        <p:txBody>
          <a:bodyPr>
            <a:normAutofit/>
          </a:bodyPr>
          <a:lstStyle/>
          <a:p>
            <a:r>
              <a:rPr lang="it-IT" sz="2400" dirty="0" smtClean="0">
                <a:solidFill>
                  <a:srgbClr val="FF0000"/>
                </a:solidFill>
              </a:rPr>
              <a:t>DIDATTICA  METACOGNITIVA</a:t>
            </a:r>
            <a:endParaRPr lang="it-IT" sz="2400" dirty="0"/>
          </a:p>
        </p:txBody>
      </p:sp>
      <p:sp>
        <p:nvSpPr>
          <p:cNvPr id="3" name="Segnaposto contenuto 2"/>
          <p:cNvSpPr>
            <a:spLocks noGrp="1"/>
          </p:cNvSpPr>
          <p:nvPr>
            <p:ph idx="1"/>
          </p:nvPr>
        </p:nvSpPr>
        <p:spPr>
          <a:ln>
            <a:solidFill>
              <a:srgbClr val="7030A0"/>
            </a:solidFill>
          </a:ln>
        </p:spPr>
        <p:txBody>
          <a:bodyPr>
            <a:normAutofit fontScale="92500" lnSpcReduction="20000"/>
          </a:bodyPr>
          <a:lstStyle/>
          <a:p>
            <a:pPr algn="ctr">
              <a:lnSpc>
                <a:spcPct val="80000"/>
              </a:lnSpc>
              <a:buFont typeface="Wingdings" pitchFamily="2" charset="2"/>
              <a:buNone/>
            </a:pPr>
            <a:r>
              <a:rPr lang="it-IT" sz="2600" dirty="0" err="1" smtClean="0">
                <a:solidFill>
                  <a:srgbClr val="0070C0"/>
                </a:solidFill>
              </a:rPr>
              <a:t>Metacognizione</a:t>
            </a:r>
            <a:r>
              <a:rPr lang="it-IT" sz="2600" dirty="0" smtClean="0">
                <a:solidFill>
                  <a:srgbClr val="0070C0"/>
                </a:solidFill>
              </a:rPr>
              <a:t> e didattica </a:t>
            </a:r>
          </a:p>
          <a:p>
            <a:pPr>
              <a:lnSpc>
                <a:spcPct val="80000"/>
              </a:lnSpc>
              <a:buFont typeface="Wingdings" pitchFamily="2" charset="2"/>
              <a:buNone/>
            </a:pPr>
            <a:endParaRPr lang="it-IT" sz="2800" dirty="0" smtClean="0"/>
          </a:p>
          <a:p>
            <a:pPr>
              <a:lnSpc>
                <a:spcPct val="80000"/>
              </a:lnSpc>
              <a:buFont typeface="Wingdings" pitchFamily="2" charset="2"/>
              <a:buNone/>
            </a:pPr>
            <a:r>
              <a:rPr lang="it-IT" sz="2600" dirty="0" smtClean="0"/>
              <a:t>Nel lavoro di concettualizzazione e di riflessione </a:t>
            </a:r>
            <a:r>
              <a:rPr lang="it-IT" sz="2600" dirty="0" err="1" smtClean="0"/>
              <a:t>metacognitiva</a:t>
            </a:r>
            <a:r>
              <a:rPr lang="it-IT" sz="2600" dirty="0" smtClean="0"/>
              <a:t> orientato al cambiamento dei concetti posseduti, si sollecitano una serie di azioni cognitive:</a:t>
            </a:r>
          </a:p>
          <a:p>
            <a:pPr>
              <a:lnSpc>
                <a:spcPct val="80000"/>
              </a:lnSpc>
              <a:buFont typeface="Wingdings" pitchFamily="2" charset="2"/>
              <a:buNone/>
            </a:pPr>
            <a:endParaRPr lang="it-IT" sz="2600" dirty="0" smtClean="0"/>
          </a:p>
          <a:p>
            <a:pPr lvl="1">
              <a:lnSpc>
                <a:spcPct val="80000"/>
              </a:lnSpc>
            </a:pPr>
            <a:r>
              <a:rPr lang="it-IT" sz="2600" dirty="0" smtClean="0"/>
              <a:t>L’esplicitazione di preconoscenze e </a:t>
            </a:r>
            <a:r>
              <a:rPr lang="it-IT" sz="2600" dirty="0" err="1" smtClean="0"/>
              <a:t>misconoscenze</a:t>
            </a:r>
            <a:endParaRPr lang="it-IT" sz="2600" dirty="0" smtClean="0"/>
          </a:p>
          <a:p>
            <a:pPr lvl="1">
              <a:lnSpc>
                <a:spcPct val="80000"/>
              </a:lnSpc>
            </a:pPr>
            <a:r>
              <a:rPr lang="it-IT" sz="2600" dirty="0" smtClean="0"/>
              <a:t>La messa in relazione di concetti</a:t>
            </a:r>
          </a:p>
          <a:p>
            <a:pPr lvl="1">
              <a:lnSpc>
                <a:spcPct val="80000"/>
              </a:lnSpc>
            </a:pPr>
            <a:r>
              <a:rPr lang="it-IT" sz="2600" dirty="0" smtClean="0"/>
              <a:t>La costruzione autonoma e creativa di concetti, costrutti o teorie</a:t>
            </a:r>
          </a:p>
          <a:p>
            <a:pPr lvl="1">
              <a:lnSpc>
                <a:spcPct val="80000"/>
              </a:lnSpc>
            </a:pPr>
            <a:r>
              <a:rPr lang="it-IT" sz="2600" dirty="0" smtClean="0"/>
              <a:t>L’interazione tra conoscenze pregresse e nuove informazioni</a:t>
            </a:r>
          </a:p>
          <a:p>
            <a:pPr lvl="1">
              <a:lnSpc>
                <a:spcPct val="80000"/>
              </a:lnSpc>
            </a:pPr>
            <a:r>
              <a:rPr lang="it-IT" sz="2600" dirty="0" smtClean="0"/>
              <a:t>L’interazione tra le teorie e le scoperte proprie, il pensare e il fare</a:t>
            </a:r>
          </a:p>
          <a:p>
            <a:pPr lvl="1">
              <a:lnSpc>
                <a:spcPct val="80000"/>
              </a:lnSpc>
            </a:pPr>
            <a:r>
              <a:rPr lang="it-IT" sz="2600" dirty="0" smtClean="0"/>
              <a:t>La sottolineatura delle dissonanze concettuali</a:t>
            </a:r>
          </a:p>
          <a:p>
            <a:endParaRPr lang="it-IT" sz="28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922114"/>
          </a:xfrm>
          <a:ln>
            <a:solidFill>
              <a:srgbClr val="92D050"/>
            </a:solidFill>
          </a:ln>
        </p:spPr>
        <p:txBody>
          <a:bodyPr>
            <a:normAutofit/>
          </a:bodyPr>
          <a:lstStyle/>
          <a:p>
            <a:r>
              <a:rPr lang="it-IT" sz="2400" dirty="0" smtClean="0">
                <a:solidFill>
                  <a:srgbClr val="FF0000"/>
                </a:solidFill>
              </a:rPr>
              <a:t>DIDATTICA  METACOGNITIVA</a:t>
            </a:r>
            <a:endParaRPr lang="it-IT" sz="2400" dirty="0"/>
          </a:p>
        </p:txBody>
      </p:sp>
      <p:sp>
        <p:nvSpPr>
          <p:cNvPr id="3" name="Segnaposto contenuto 2"/>
          <p:cNvSpPr>
            <a:spLocks noGrp="1"/>
          </p:cNvSpPr>
          <p:nvPr>
            <p:ph idx="1"/>
          </p:nvPr>
        </p:nvSpPr>
        <p:spPr>
          <a:xfrm>
            <a:off x="457200" y="1340768"/>
            <a:ext cx="8229600" cy="4785395"/>
          </a:xfrm>
          <a:ln>
            <a:solidFill>
              <a:srgbClr val="00B0F0"/>
            </a:solidFill>
          </a:ln>
        </p:spPr>
        <p:txBody>
          <a:bodyPr>
            <a:normAutofit fontScale="92500" lnSpcReduction="10000"/>
          </a:bodyPr>
          <a:lstStyle/>
          <a:p>
            <a:pPr algn="ctr">
              <a:lnSpc>
                <a:spcPct val="90000"/>
              </a:lnSpc>
              <a:buFont typeface="Wingdings" pitchFamily="2" charset="2"/>
              <a:buNone/>
            </a:pPr>
            <a:r>
              <a:rPr lang="it-IT" sz="2400" dirty="0" smtClean="0">
                <a:solidFill>
                  <a:srgbClr val="0070C0"/>
                </a:solidFill>
              </a:rPr>
              <a:t>LEZIONE METACOGNITIVA</a:t>
            </a:r>
          </a:p>
          <a:p>
            <a:pPr>
              <a:lnSpc>
                <a:spcPct val="90000"/>
              </a:lnSpc>
              <a:buFont typeface="Wingdings" pitchFamily="2" charset="2"/>
              <a:buNone/>
            </a:pPr>
            <a:r>
              <a:rPr lang="it-IT" sz="2400" dirty="0" smtClean="0"/>
              <a:t>     E’un assetto della lezione tenuta da uno o più docenti ad un gruppo di allievi, alla luce dei principi e delle modalità che si inscrivono entro il fenomeno della </a:t>
            </a:r>
            <a:r>
              <a:rPr lang="it-IT" sz="2400" dirty="0" err="1" smtClean="0"/>
              <a:t>metacognizione</a:t>
            </a:r>
            <a:r>
              <a:rPr lang="it-IT" sz="2400" dirty="0" smtClean="0"/>
              <a:t> e della relativa teorizzazione.</a:t>
            </a:r>
          </a:p>
          <a:p>
            <a:pPr>
              <a:lnSpc>
                <a:spcPct val="90000"/>
              </a:lnSpc>
              <a:buNone/>
            </a:pPr>
            <a:r>
              <a:rPr lang="it-IT" sz="2400" dirty="0" smtClean="0"/>
              <a:t>     Persegue lo scopo di potenziare i processi cognitivi negli allievi e di rendere, quindi, più efficaci sia l’apprendimento che i successivi processi di elaborazione dell’apprendimento in cui consiste la conoscenza o apprendimento significativo.</a:t>
            </a:r>
          </a:p>
          <a:p>
            <a:pPr algn="ctr">
              <a:buFont typeface="Wingdings" pitchFamily="2" charset="2"/>
              <a:buNone/>
            </a:pPr>
            <a:r>
              <a:rPr lang="it-IT" sz="2400" dirty="0" smtClean="0"/>
              <a:t>Agisce su due versanti:</a:t>
            </a:r>
          </a:p>
          <a:p>
            <a:r>
              <a:rPr lang="it-IT" sz="2400" dirty="0" smtClean="0"/>
              <a:t> conoscenza delle proprie caratteristiche psichiche (cognitive, intellettive, affettive, relazionali)</a:t>
            </a:r>
          </a:p>
          <a:p>
            <a:r>
              <a:rPr lang="it-IT" sz="2400" dirty="0" smtClean="0"/>
              <a:t>controllo del lavoro da svolgere, quindi la conoscenza del cosa e del come sarà svolto, la scelta del materiale, dei modi di lavoro, delle fonti</a:t>
            </a:r>
          </a:p>
          <a:p>
            <a:pPr>
              <a:lnSpc>
                <a:spcPct val="90000"/>
              </a:lnSpc>
            </a:pPr>
            <a:endParaRPr lang="it-IT" sz="2400" dirty="0" smtClean="0"/>
          </a:p>
          <a:p>
            <a:endParaRPr lang="it-IT" sz="24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a:solidFill>
              <a:srgbClr val="00B0F0"/>
            </a:solidFill>
          </a:ln>
        </p:spPr>
        <p:txBody>
          <a:bodyPr>
            <a:normAutofit/>
          </a:bodyPr>
          <a:lstStyle/>
          <a:p>
            <a:r>
              <a:rPr lang="it-IT" sz="2400" dirty="0" smtClean="0">
                <a:solidFill>
                  <a:srgbClr val="FF0000"/>
                </a:solidFill>
              </a:rPr>
              <a:t>DIDATTICA  METACOGNITIVA</a:t>
            </a:r>
            <a:endParaRPr lang="it-IT" sz="2400" dirty="0"/>
          </a:p>
        </p:txBody>
      </p:sp>
      <p:sp>
        <p:nvSpPr>
          <p:cNvPr id="3" name="Segnaposto contenuto 2"/>
          <p:cNvSpPr>
            <a:spLocks noGrp="1"/>
          </p:cNvSpPr>
          <p:nvPr>
            <p:ph idx="1"/>
          </p:nvPr>
        </p:nvSpPr>
        <p:spPr>
          <a:ln>
            <a:solidFill>
              <a:srgbClr val="FFC000"/>
            </a:solidFill>
          </a:ln>
        </p:spPr>
        <p:txBody>
          <a:bodyPr>
            <a:normAutofit/>
          </a:bodyPr>
          <a:lstStyle/>
          <a:p>
            <a:pPr marL="571500" indent="-571500" algn="ctr">
              <a:lnSpc>
                <a:spcPct val="90000"/>
              </a:lnSpc>
              <a:buFont typeface="Wingdings" pitchFamily="2" charset="2"/>
              <a:buNone/>
            </a:pPr>
            <a:r>
              <a:rPr lang="it-IT" sz="2600" dirty="0" smtClean="0">
                <a:solidFill>
                  <a:srgbClr val="0070C0"/>
                </a:solidFill>
              </a:rPr>
              <a:t>INDICATORI</a:t>
            </a:r>
          </a:p>
          <a:p>
            <a:pPr marL="571500" indent="-571500" algn="ctr">
              <a:lnSpc>
                <a:spcPct val="90000"/>
              </a:lnSpc>
              <a:buFont typeface="Wingdings" pitchFamily="2" charset="2"/>
              <a:buNone/>
            </a:pPr>
            <a:endParaRPr lang="it-IT" sz="2600" dirty="0" smtClean="0"/>
          </a:p>
          <a:p>
            <a:pPr marL="571500" indent="-571500">
              <a:lnSpc>
                <a:spcPct val="90000"/>
              </a:lnSpc>
            </a:pPr>
            <a:r>
              <a:rPr lang="it-IT" sz="2400" dirty="0" smtClean="0"/>
              <a:t>DEFINIZIONE DEL CAMPO </a:t>
            </a:r>
            <a:r>
              <a:rPr lang="it-IT" sz="2400" dirty="0" err="1" smtClean="0"/>
              <a:t>DI</a:t>
            </a:r>
            <a:r>
              <a:rPr lang="it-IT" sz="2400" dirty="0" smtClean="0"/>
              <a:t> LAVORO</a:t>
            </a:r>
          </a:p>
          <a:p>
            <a:pPr marL="571500" indent="-571500">
              <a:lnSpc>
                <a:spcPct val="90000"/>
              </a:lnSpc>
            </a:pPr>
            <a:r>
              <a:rPr lang="it-IT" sz="2400" dirty="0" smtClean="0"/>
              <a:t>INDICAZIONE DEI FINI E DELLE COMPETENZE ATTESE</a:t>
            </a:r>
          </a:p>
          <a:p>
            <a:pPr marL="571500" indent="-571500">
              <a:lnSpc>
                <a:spcPct val="90000"/>
              </a:lnSpc>
            </a:pPr>
            <a:r>
              <a:rPr lang="it-IT" sz="2400" dirty="0" smtClean="0"/>
              <a:t>STIMA DELLE DIFFICOLTA’ DEL COMPITO</a:t>
            </a:r>
          </a:p>
          <a:p>
            <a:pPr marL="571500" indent="-571500">
              <a:lnSpc>
                <a:spcPct val="90000"/>
              </a:lnSpc>
            </a:pPr>
            <a:r>
              <a:rPr lang="it-IT" sz="2400" dirty="0" smtClean="0"/>
              <a:t>STILE ESPOSITIVO</a:t>
            </a:r>
          </a:p>
          <a:p>
            <a:pPr marL="571500" indent="-571500">
              <a:lnSpc>
                <a:spcPct val="90000"/>
              </a:lnSpc>
            </a:pPr>
            <a:r>
              <a:rPr lang="it-IT" sz="2400" dirty="0" smtClean="0"/>
              <a:t>INDICAZIONE DELLE FONTI TEORICHE</a:t>
            </a:r>
          </a:p>
          <a:p>
            <a:pPr marL="571500" indent="-571500">
              <a:lnSpc>
                <a:spcPct val="90000"/>
              </a:lnSpc>
            </a:pPr>
            <a:r>
              <a:rPr lang="it-IT" sz="2400" dirty="0" smtClean="0"/>
              <a:t>CONNESSIONI AL PREGRESSO</a:t>
            </a:r>
          </a:p>
          <a:p>
            <a:pPr marL="571500" indent="-571500">
              <a:lnSpc>
                <a:spcPct val="90000"/>
              </a:lnSpc>
            </a:pPr>
            <a:r>
              <a:rPr lang="it-IT" sz="2400" dirty="0" smtClean="0"/>
              <a:t>RINFORZO SUI CONCETTI-CHIAVE</a:t>
            </a:r>
          </a:p>
          <a:p>
            <a:pPr marL="571500" indent="-571500">
              <a:lnSpc>
                <a:spcPct val="90000"/>
              </a:lnSpc>
            </a:pPr>
            <a:r>
              <a:rPr lang="it-IT" sz="2400" dirty="0" smtClean="0"/>
              <a:t>MAPPE CONCETTUALI</a:t>
            </a:r>
          </a:p>
          <a:p>
            <a:pPr marL="571500" indent="-571500">
              <a:lnSpc>
                <a:spcPct val="90000"/>
              </a:lnSpc>
            </a:pPr>
            <a:r>
              <a:rPr lang="it-IT" sz="2400" dirty="0" smtClean="0"/>
              <a:t>AUTOVALUTAZIONE</a:t>
            </a:r>
          </a:p>
          <a:p>
            <a:endParaRPr lang="it-IT"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273</TotalTime>
  <Words>1711</Words>
  <Application>Microsoft Office PowerPoint</Application>
  <PresentationFormat>Presentazione su schermo (4:3)</PresentationFormat>
  <Paragraphs>158</Paragraphs>
  <Slides>26</Slides>
  <Notes>0</Notes>
  <HiddenSlides>0</HiddenSlides>
  <MMClips>0</MMClips>
  <ScaleCrop>false</ScaleCrop>
  <HeadingPairs>
    <vt:vector size="4" baseType="variant">
      <vt:variant>
        <vt:lpstr>Tema</vt:lpstr>
      </vt:variant>
      <vt:variant>
        <vt:i4>1</vt:i4>
      </vt:variant>
      <vt:variant>
        <vt:lpstr>Titoli diapositive</vt:lpstr>
      </vt:variant>
      <vt:variant>
        <vt:i4>26</vt:i4>
      </vt:variant>
    </vt:vector>
  </HeadingPairs>
  <TitlesOfParts>
    <vt:vector size="27" baseType="lpstr">
      <vt:lpstr>Tema di Office</vt:lpstr>
      <vt:lpstr>      CORSO  ABILITANTE  SOSTEGNO ASCOLI 2014     </vt:lpstr>
      <vt:lpstr>SOMMARIO</vt:lpstr>
      <vt:lpstr>APPROFONDIMENTI SUL DSM-V</vt:lpstr>
      <vt:lpstr>APPROFONDIMENTI SUL DSM-V</vt:lpstr>
      <vt:lpstr>APPROFONDIMENTI SUL DSM-V</vt:lpstr>
      <vt:lpstr>APPROFONDIMENTI SUL DSM-V</vt:lpstr>
      <vt:lpstr>IL PIANO DIDATTICO PERSONALIZZATO</vt:lpstr>
      <vt:lpstr>FONTI NORMATIVE</vt:lpstr>
      <vt:lpstr> P.D.P. FONTI NORMATIVE </vt:lpstr>
      <vt:lpstr>P.D.P. FONTI NORMATIVE</vt:lpstr>
      <vt:lpstr>P.D.P. FONTI NORMATIVE</vt:lpstr>
      <vt:lpstr>P.D.P. FONTI NORMATIVE</vt:lpstr>
      <vt:lpstr>P.D.P. FONTI NORMATIVE</vt:lpstr>
      <vt:lpstr>P.D.P. FONTI NORMATIVE</vt:lpstr>
      <vt:lpstr>IL    PDP</vt:lpstr>
      <vt:lpstr>IL PDP</vt:lpstr>
      <vt:lpstr>IL PDP</vt:lpstr>
      <vt:lpstr>IL  PDP</vt:lpstr>
      <vt:lpstr>IL PDP</vt:lpstr>
      <vt:lpstr>DIDATTICA  INCLUSIVA</vt:lpstr>
      <vt:lpstr>DIDATTICA  INCLUSIVA</vt:lpstr>
      <vt:lpstr>DIDATTICA  INCLUSIVA</vt:lpstr>
      <vt:lpstr>ESEMPI: DIDATTICA  METACOGNITIVA </vt:lpstr>
      <vt:lpstr>DIDATTICA  METACOGNITIVA</vt:lpstr>
      <vt:lpstr>DIDATTICA  METACOGNITIVA</vt:lpstr>
      <vt:lpstr>DIDATTICA  METACOGNITIVA</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CORSO  ABILITANTE  SOSTEGNO ASCOLI PICENO 2014     </dc:title>
  <dc:creator>Angela</dc:creator>
  <cp:lastModifiedBy>Angela</cp:lastModifiedBy>
  <cp:revision>23</cp:revision>
  <dcterms:created xsi:type="dcterms:W3CDTF">2014-05-14T19:37:57Z</dcterms:created>
  <dcterms:modified xsi:type="dcterms:W3CDTF">2014-07-17T11:28:33Z</dcterms:modified>
</cp:coreProperties>
</file>