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1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576" autoAdjust="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1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08/07/2014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08/07/2014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08/07/2014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08/07/2014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08/07/2014</a:t>
            </a:fld>
            <a:endParaRPr lang="it-IT" dirty="0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08/07/2014</a:t>
            </a:fld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08/07/2014</a:t>
            </a:fld>
            <a:endParaRPr lang="it-IT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08/07/2014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08/07/2014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08/07/2014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08/07/2014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6055F8-1D02-4417-9241-55C834FD9970}" type="datetimeFigureOut">
              <a:rPr lang="it-IT" smtClean="0"/>
              <a:pPr/>
              <a:t>08/07/2014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827088" y="765175"/>
            <a:ext cx="7772400" cy="1800225"/>
          </a:xfrm>
          <a:ln>
            <a:solidFill>
              <a:schemeClr val="accent1"/>
            </a:solidFill>
          </a:ln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sz="2200" dirty="0" smtClean="0"/>
              <a:t/>
            </a:r>
            <a:br>
              <a:rPr lang="it-IT" sz="2200" dirty="0" smtClean="0"/>
            </a:br>
            <a:r>
              <a:rPr lang="it-IT" sz="2200" dirty="0" smtClean="0"/>
              <a:t/>
            </a:r>
            <a:br>
              <a:rPr lang="it-IT" sz="2200" dirty="0" smtClean="0"/>
            </a:br>
            <a:r>
              <a:rPr lang="it-IT" sz="2200" dirty="0" smtClean="0"/>
              <a:t/>
            </a:r>
            <a:br>
              <a:rPr lang="it-IT" sz="2200" dirty="0" smtClean="0"/>
            </a:br>
            <a:r>
              <a:rPr lang="it-IT" sz="2200" dirty="0" smtClean="0"/>
              <a:t/>
            </a:r>
            <a:br>
              <a:rPr lang="it-IT" sz="2200" dirty="0" smtClean="0"/>
            </a:br>
            <a:r>
              <a:rPr lang="it-IT" sz="2200" dirty="0" smtClean="0"/>
              <a:t/>
            </a:r>
            <a:br>
              <a:rPr lang="it-IT" sz="2200" dirty="0" smtClean="0"/>
            </a:br>
            <a:r>
              <a:rPr lang="it-IT" sz="3100" dirty="0" smtClean="0"/>
              <a:t/>
            </a:r>
            <a:br>
              <a:rPr lang="it-IT" sz="3100" dirty="0" smtClean="0"/>
            </a:br>
            <a:r>
              <a:rPr lang="it-IT" sz="3100" dirty="0" smtClean="0">
                <a:solidFill>
                  <a:srgbClr val="FF0000"/>
                </a:solidFill>
                <a:latin typeface="+mn-lt"/>
                <a:cs typeface="Times New Roman" pitchFamily="18" charset="0"/>
              </a:rPr>
              <a:t>CORSO  ABILITANTE  SOSTEGNO</a:t>
            </a:r>
            <a:r>
              <a:rPr lang="it-IT" sz="2200" dirty="0" smtClean="0"/>
              <a:t/>
            </a:r>
            <a:br>
              <a:rPr lang="it-IT" sz="2200" dirty="0" smtClean="0"/>
            </a:br>
            <a:r>
              <a:rPr lang="it-IT" sz="2700" dirty="0" smtClean="0">
                <a:solidFill>
                  <a:srgbClr val="002060"/>
                </a:solidFill>
              </a:rPr>
              <a:t>MACERATA</a:t>
            </a:r>
            <a:br>
              <a:rPr lang="it-IT" sz="2700" dirty="0" smtClean="0">
                <a:solidFill>
                  <a:srgbClr val="002060"/>
                </a:solidFill>
              </a:rPr>
            </a:br>
            <a:r>
              <a:rPr lang="it-IT" sz="2700" dirty="0" smtClean="0">
                <a:solidFill>
                  <a:srgbClr val="002060"/>
                </a:solidFill>
              </a:rPr>
              <a:t>2014</a:t>
            </a:r>
            <a:br>
              <a:rPr lang="it-IT" sz="2700" dirty="0" smtClean="0">
                <a:solidFill>
                  <a:srgbClr val="002060"/>
                </a:solidFill>
              </a:rPr>
            </a:br>
            <a:r>
              <a:rPr lang="it-IT" sz="2200" dirty="0" smtClean="0"/>
              <a:t/>
            </a:r>
            <a:br>
              <a:rPr lang="it-IT" sz="2200" dirty="0" smtClean="0"/>
            </a:br>
            <a:r>
              <a:rPr lang="it-IT" sz="2200" dirty="0" smtClean="0"/>
              <a:t/>
            </a:r>
            <a:br>
              <a:rPr lang="it-IT" sz="2200" dirty="0" smtClean="0"/>
            </a:br>
            <a:r>
              <a:rPr lang="it-IT" dirty="0" smtClean="0"/>
              <a:t> </a:t>
            </a:r>
            <a:br>
              <a:rPr lang="it-IT" dirty="0" smtClean="0"/>
            </a:br>
            <a:endParaRPr lang="it-IT" sz="2200" dirty="0"/>
          </a:p>
        </p:txBody>
      </p:sp>
      <p:sp>
        <p:nvSpPr>
          <p:cNvPr id="2051" name="Sottotitolo 2"/>
          <p:cNvSpPr>
            <a:spLocks noGrp="1"/>
          </p:cNvSpPr>
          <p:nvPr>
            <p:ph type="subTitle" idx="1"/>
          </p:nvPr>
        </p:nvSpPr>
        <p:spPr>
          <a:xfrm>
            <a:off x="900113" y="2781300"/>
            <a:ext cx="7559675" cy="3527425"/>
          </a:xfrm>
          <a:ln>
            <a:solidFill>
              <a:srgbClr val="00B050"/>
            </a:solidFill>
          </a:ln>
        </p:spPr>
        <p:txBody>
          <a:bodyPr/>
          <a:lstStyle/>
          <a:p>
            <a:pPr eaLnBrk="1" hangingPunct="1"/>
            <a:r>
              <a:rPr lang="it-IT" sz="2400" dirty="0" smtClean="0">
                <a:solidFill>
                  <a:srgbClr val="FF0000"/>
                </a:solidFill>
              </a:rPr>
              <a:t>“ Progettazione del PDF e del PEI- Progetto di vita e modelli di qualità della vita: dalla programmazione alla valutazione”- Scuola   dell’infanzia – Scuola primaria</a:t>
            </a:r>
          </a:p>
          <a:p>
            <a:pPr eaLnBrk="1" hangingPunct="1"/>
            <a:endParaRPr lang="it-IT" sz="2400" dirty="0" smtClean="0">
              <a:solidFill>
                <a:srgbClr val="002060"/>
              </a:solidFill>
            </a:endParaRPr>
          </a:p>
          <a:p>
            <a:pPr eaLnBrk="1" hangingPunct="1"/>
            <a:r>
              <a:rPr lang="it-IT" sz="2400" dirty="0" smtClean="0">
                <a:solidFill>
                  <a:schemeClr val="tx1"/>
                </a:solidFill>
              </a:rPr>
              <a:t>Dott.ssa Angela Fiorillo</a:t>
            </a:r>
          </a:p>
          <a:p>
            <a:pPr eaLnBrk="1" hangingPunct="1"/>
            <a:r>
              <a:rPr lang="it-IT" sz="2400" dirty="0" smtClean="0">
                <a:solidFill>
                  <a:srgbClr val="002060"/>
                </a:solidFill>
              </a:rPr>
              <a:t>Docente a contratto Università di Macerata, Insegnante scuola primaria, Pedagogista, Dottore di ricerca in Theory and History of education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 dirty="0" smtClean="0"/>
              <a:t>Angela Fiorillo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692697"/>
            <a:ext cx="7772400" cy="1080119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it-IT" sz="2400" dirty="0" smtClean="0">
                <a:solidFill>
                  <a:srgbClr val="FF0000"/>
                </a:solidFill>
              </a:rPr>
              <a:t>SOMMARIO</a:t>
            </a:r>
            <a:endParaRPr lang="it-IT" sz="2400" dirty="0">
              <a:solidFill>
                <a:srgbClr val="FF0000"/>
              </a:solidFill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755576" y="2060848"/>
            <a:ext cx="7704856" cy="3577952"/>
          </a:xfrm>
          <a:ln>
            <a:solidFill>
              <a:srgbClr val="92D050"/>
            </a:solidFill>
          </a:ln>
        </p:spPr>
        <p:txBody>
          <a:bodyPr>
            <a:normAutofit/>
          </a:bodyPr>
          <a:lstStyle/>
          <a:p>
            <a:pPr algn="l"/>
            <a:r>
              <a:rPr lang="it-IT" sz="2400" dirty="0" smtClean="0">
                <a:solidFill>
                  <a:schemeClr val="tx1"/>
                </a:solidFill>
              </a:rPr>
              <a:t>   </a:t>
            </a:r>
          </a:p>
          <a:p>
            <a:pPr algn="l"/>
            <a:r>
              <a:rPr lang="it-IT" sz="2400" dirty="0" smtClean="0">
                <a:solidFill>
                  <a:schemeClr val="tx1"/>
                </a:solidFill>
              </a:rPr>
              <a:t> DALLA CIRCOLARE B.E.S.: </a:t>
            </a:r>
          </a:p>
          <a:p>
            <a:pPr algn="l">
              <a:buFont typeface="Courier New" pitchFamily="49" charset="0"/>
              <a:buChar char="o"/>
            </a:pPr>
            <a:r>
              <a:rPr lang="it-IT" sz="2400" dirty="0" smtClean="0">
                <a:solidFill>
                  <a:schemeClr val="tx1"/>
                </a:solidFill>
              </a:rPr>
              <a:t> IL  GRUPPO DI LAVORO PER L’INCLUSIONE (GLI)</a:t>
            </a:r>
          </a:p>
          <a:p>
            <a:pPr algn="l">
              <a:buFont typeface="Courier New" pitchFamily="49" charset="0"/>
              <a:buChar char="o"/>
            </a:pPr>
            <a:r>
              <a:rPr lang="it-IT" sz="2400" dirty="0" smtClean="0">
                <a:solidFill>
                  <a:schemeClr val="tx1"/>
                </a:solidFill>
              </a:rPr>
              <a:t> IL  PIANO ANNUALE PER L’INCLUSIVITA’ (PAI)</a:t>
            </a:r>
          </a:p>
          <a:p>
            <a:pPr algn="l"/>
            <a:endParaRPr lang="it-IT" sz="2400" dirty="0" smtClean="0">
              <a:solidFill>
                <a:schemeClr val="tx1"/>
              </a:solidFill>
            </a:endParaRPr>
          </a:p>
          <a:p>
            <a:pPr algn="l">
              <a:buFont typeface="Courier New" pitchFamily="49" charset="0"/>
              <a:buChar char="o"/>
            </a:pPr>
            <a:r>
              <a:rPr lang="it-IT" sz="2400" dirty="0" smtClean="0">
                <a:solidFill>
                  <a:schemeClr val="tx1"/>
                </a:solidFill>
              </a:rPr>
              <a:t> IL MODELLO MINISTERIALE DEL PAI</a:t>
            </a:r>
          </a:p>
          <a:p>
            <a:pPr algn="l">
              <a:buFont typeface="Courier New" pitchFamily="49" charset="0"/>
              <a:buChar char="o"/>
            </a:pPr>
            <a:r>
              <a:rPr lang="it-IT" sz="2400" dirty="0" smtClean="0">
                <a:solidFill>
                  <a:schemeClr val="tx1"/>
                </a:solidFill>
              </a:rPr>
              <a:t>DIDATTICA INCLUSIVA: STRATEGIE E BUONE PRATICHE</a:t>
            </a:r>
          </a:p>
          <a:p>
            <a:pPr algn="l"/>
            <a:endParaRPr lang="it-IT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  <a:ln>
            <a:solidFill>
              <a:srgbClr val="00B0F0"/>
            </a:solidFill>
          </a:ln>
        </p:spPr>
        <p:txBody>
          <a:bodyPr>
            <a:normAutofit/>
          </a:bodyPr>
          <a:lstStyle/>
          <a:p>
            <a:r>
              <a:rPr lang="it-IT" sz="2400" dirty="0" smtClean="0">
                <a:solidFill>
                  <a:srgbClr val="FF0000"/>
                </a:solidFill>
              </a:rPr>
              <a:t>IL  GRUPPO DI LAVORO PER L’INCLUSIONE (GLI)</a:t>
            </a:r>
            <a:endParaRPr lang="it-IT" sz="24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  <a:ln>
            <a:solidFill>
              <a:srgbClr val="7030A0"/>
            </a:solidFill>
          </a:ln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it-IT" sz="2800" dirty="0" smtClean="0"/>
              <a:t>  </a:t>
            </a:r>
            <a:r>
              <a:rPr lang="it-IT" sz="2800" dirty="0" smtClean="0">
                <a:solidFill>
                  <a:srgbClr val="002060"/>
                </a:solidFill>
              </a:rPr>
              <a:t>E’ COMPOSTO DA</a:t>
            </a:r>
          </a:p>
          <a:p>
            <a:pPr algn="ctr">
              <a:buNone/>
            </a:pPr>
            <a:endParaRPr lang="it-IT" sz="2600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it-IT" sz="2800" dirty="0" smtClean="0"/>
              <a:t>     Tutte le risorse specifiche e di coordinamento presenti nella scuola:</a:t>
            </a:r>
          </a:p>
          <a:p>
            <a:r>
              <a:rPr lang="it-IT" sz="2800" dirty="0" smtClean="0"/>
              <a:t>funzioni strumentali,</a:t>
            </a:r>
          </a:p>
          <a:p>
            <a:r>
              <a:rPr lang="it-IT" sz="2800" dirty="0" smtClean="0"/>
              <a:t> insegnanti per il sostegno,</a:t>
            </a:r>
          </a:p>
          <a:p>
            <a:r>
              <a:rPr lang="it-IT" sz="2800" dirty="0" smtClean="0"/>
              <a:t> AEC,</a:t>
            </a:r>
          </a:p>
          <a:p>
            <a:r>
              <a:rPr lang="it-IT" sz="2800" dirty="0" smtClean="0"/>
              <a:t> assistenti alla comunicazione,</a:t>
            </a:r>
          </a:p>
          <a:p>
            <a:r>
              <a:rPr lang="it-IT" sz="2800" dirty="0" smtClean="0"/>
              <a:t> docenti “disciplinari” con esperienza e/o formazione specifica o con compiti di coordinamento delle classi,</a:t>
            </a:r>
          </a:p>
          <a:p>
            <a:r>
              <a:rPr lang="it-IT" sz="2800" dirty="0" smtClean="0"/>
              <a:t> genitori ed esperti istituzionali o esterni in regime di convenzionamento con la scuola.</a:t>
            </a:r>
          </a:p>
          <a:p>
            <a:pPr>
              <a:buNone/>
            </a:pPr>
            <a:r>
              <a:rPr lang="it-IT" sz="2800" dirty="0" smtClean="0"/>
              <a:t> </a:t>
            </a:r>
            <a:endParaRPr lang="it-IT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  <a:ln>
            <a:solidFill>
              <a:srgbClr val="92D050"/>
            </a:solidFill>
          </a:ln>
        </p:spPr>
        <p:txBody>
          <a:bodyPr>
            <a:normAutofit/>
          </a:bodyPr>
          <a:lstStyle/>
          <a:p>
            <a:r>
              <a:rPr lang="it-IT" sz="2400" dirty="0" smtClean="0">
                <a:solidFill>
                  <a:srgbClr val="FF0000"/>
                </a:solidFill>
              </a:rPr>
              <a:t>IL  GRUPPO DI LAVORO PER L’INCLUSIONE (GLI)</a:t>
            </a:r>
            <a:endParaRPr lang="it-IT" sz="24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968552"/>
          </a:xfrm>
          <a:ln>
            <a:solidFill>
              <a:srgbClr val="00B0F0"/>
            </a:solidFill>
          </a:ln>
        </p:spPr>
        <p:txBody>
          <a:bodyPr>
            <a:noAutofit/>
          </a:bodyPr>
          <a:lstStyle/>
          <a:p>
            <a:pPr algn="ctr">
              <a:buNone/>
            </a:pPr>
            <a:r>
              <a:rPr lang="it-IT" sz="2400" dirty="0" smtClean="0"/>
              <a:t>FINALITA’</a:t>
            </a:r>
          </a:p>
          <a:p>
            <a:pPr>
              <a:buNone/>
            </a:pPr>
            <a:r>
              <a:rPr lang="it-IT" sz="2400" dirty="0" smtClean="0"/>
              <a:t>     Assicurare all’interno del corpo docente il trasferimento capillare delle azioni di miglioramento intraprese e un’efficace capacità di rilevazione e intervento sulle criticità all’interno delle classi. </a:t>
            </a:r>
          </a:p>
          <a:p>
            <a:pPr algn="ctr">
              <a:buNone/>
            </a:pPr>
            <a:r>
              <a:rPr lang="it-IT" sz="2400" dirty="0" smtClean="0">
                <a:solidFill>
                  <a:srgbClr val="002060"/>
                </a:solidFill>
              </a:rPr>
              <a:t>Svolge le seguenti funzioni: </a:t>
            </a:r>
          </a:p>
          <a:p>
            <a:pPr lvl="0"/>
            <a:r>
              <a:rPr lang="it-IT" sz="2400" dirty="0" smtClean="0"/>
              <a:t> rilevazione dei BES presenti nella scuola; </a:t>
            </a:r>
          </a:p>
          <a:p>
            <a:pPr lvl="0"/>
            <a:r>
              <a:rPr lang="it-IT" sz="2400" dirty="0" smtClean="0"/>
              <a:t> raccolta e documentazione degli interventi didattico-educativi posti in essere anche in funzione di azioni di apprendimento organizzativo in rete tra scuole e/o in rapporto con azioni strategiche dell’Amministrazione;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  <a:ln>
            <a:solidFill>
              <a:srgbClr val="00B0F0"/>
            </a:solidFill>
          </a:ln>
        </p:spPr>
        <p:txBody>
          <a:bodyPr>
            <a:normAutofit/>
          </a:bodyPr>
          <a:lstStyle/>
          <a:p>
            <a:r>
              <a:rPr lang="it-IT" sz="2400" dirty="0" smtClean="0">
                <a:solidFill>
                  <a:srgbClr val="FF0000"/>
                </a:solidFill>
              </a:rPr>
              <a:t>IL  GRUPPO DI LAVORO PER L’INCLUSIONE (GLI)</a:t>
            </a:r>
            <a:endParaRPr lang="it-IT" sz="24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268761"/>
            <a:ext cx="8229600" cy="4608512"/>
          </a:xfrm>
          <a:ln>
            <a:solidFill>
              <a:schemeClr val="accent6">
                <a:lumMod val="75000"/>
              </a:schemeClr>
            </a:solidFill>
          </a:ln>
        </p:spPr>
        <p:txBody>
          <a:bodyPr>
            <a:normAutofit fontScale="92500"/>
          </a:bodyPr>
          <a:lstStyle/>
          <a:p>
            <a:pPr lvl="0"/>
            <a:r>
              <a:rPr lang="it-IT" sz="2600" dirty="0" smtClean="0"/>
              <a:t> focus/confronto sui casi, consulenza e supporto ai colleghi sulle strategie/metodologie di gestione delle classi;</a:t>
            </a:r>
          </a:p>
          <a:p>
            <a:pPr lvl="0"/>
            <a:r>
              <a:rPr lang="it-IT" sz="2600" dirty="0" smtClean="0"/>
              <a:t> rilevazione, monitoraggio e valutazione del livello di inclusività della scuola; </a:t>
            </a:r>
          </a:p>
          <a:p>
            <a:pPr lvl="0"/>
            <a:r>
              <a:rPr lang="it-IT" sz="2600" dirty="0" smtClean="0"/>
              <a:t> raccolta e coordinamento delle proposte formulate dai singoli GLH operativi sulla base delle effettive esigenze tradotte in sede di definizione del PEI come stabilito dall'art. 10 comma 5 della Legge 30 luglio 2010 n. 122 ; </a:t>
            </a:r>
          </a:p>
          <a:p>
            <a:pPr lvl="0"/>
            <a:r>
              <a:rPr lang="it-IT" sz="2600" dirty="0" smtClean="0"/>
              <a:t> elaborazione di una proposta di Piano Annuale per l’Inclusività riferito a tutti gli alunni con BES, da redigere al termine di ogni anno scolastico (entro il mese di Giugno). </a:t>
            </a:r>
          </a:p>
          <a:p>
            <a:endParaRPr lang="it-IT" dirty="0" smtClean="0"/>
          </a:p>
          <a:p>
            <a:endParaRPr lang="it-IT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  <a:ln>
            <a:solidFill>
              <a:srgbClr val="00B0F0"/>
            </a:solidFill>
          </a:ln>
        </p:spPr>
        <p:txBody>
          <a:bodyPr>
            <a:normAutofit/>
          </a:bodyPr>
          <a:lstStyle/>
          <a:p>
            <a:r>
              <a:rPr lang="it-IT" sz="2400" dirty="0" smtClean="0">
                <a:solidFill>
                  <a:srgbClr val="FF0000"/>
                </a:solidFill>
              </a:rPr>
              <a:t>IL  PIANO ANNUALE PER L’INCLUSIVITA’ (PAI)</a:t>
            </a:r>
            <a:endParaRPr lang="it-IT" sz="24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824536"/>
          </a:xfrm>
          <a:ln>
            <a:solidFill>
              <a:srgbClr val="7030A0"/>
            </a:solidFill>
          </a:ln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it-IT" dirty="0" smtClean="0"/>
              <a:t>  Il Gruppo procederà con:</a:t>
            </a:r>
          </a:p>
          <a:p>
            <a:pPr>
              <a:buFont typeface="Wingdings" pitchFamily="2" charset="2"/>
              <a:buChar char="v"/>
            </a:pPr>
            <a:r>
              <a:rPr lang="it-IT" dirty="0" smtClean="0"/>
              <a:t> un’analisi delle criticità e dei punti di forza degli interventi di inclusione scolastica operati nell’anno appena trascorso.</a:t>
            </a:r>
          </a:p>
          <a:p>
            <a:pPr>
              <a:buNone/>
            </a:pPr>
            <a:endParaRPr lang="it-IT" dirty="0" smtClean="0"/>
          </a:p>
          <a:p>
            <a:pPr>
              <a:buNone/>
            </a:pPr>
            <a:r>
              <a:rPr lang="it-IT" dirty="0" smtClean="0"/>
              <a:t>      Formulerà:</a:t>
            </a:r>
          </a:p>
          <a:p>
            <a:pPr>
              <a:buFont typeface="Wingdings" pitchFamily="2" charset="2"/>
              <a:buChar char="v"/>
            </a:pPr>
            <a:r>
              <a:rPr lang="it-IT" dirty="0" smtClean="0"/>
              <a:t> un’ipotesi globale di utilizzo funzionale delle risorse specifiche, istituzionali e non, per incrementare il livello di inclusività generale della scuola nell’anno successivo.</a:t>
            </a:r>
          </a:p>
          <a:p>
            <a:pPr>
              <a:buNone/>
            </a:pPr>
            <a:endParaRPr lang="it-IT" dirty="0" smtClean="0"/>
          </a:p>
          <a:p>
            <a:pPr>
              <a:buNone/>
            </a:pPr>
            <a:r>
              <a:rPr lang="it-IT" dirty="0" smtClean="0"/>
              <a:t>    Il Piano sarà discusso e deliberato in Collegio dei Docenti e inviato ai competenti Uffici degli UUSSRR, nonché ai GLIP e al GLIR, per la richiesta di organico di sostegno, e alle altre istituzioni territoriali come proposta di assegnazione delle risorse di competenza, considerando anche gli Accordi di Programma in vigore o altre specifiche intese sull'integrazione scolastica sottoscritte con gli Enti Locali.</a:t>
            </a:r>
            <a:endParaRPr lang="it-IT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ln>
            <a:solidFill>
              <a:srgbClr val="7030A0"/>
            </a:solidFill>
          </a:ln>
        </p:spPr>
        <p:txBody>
          <a:bodyPr>
            <a:normAutofit/>
          </a:bodyPr>
          <a:lstStyle/>
          <a:p>
            <a:r>
              <a:rPr lang="it-IT" sz="2400" dirty="0" smtClean="0">
                <a:solidFill>
                  <a:srgbClr val="FF0000"/>
                </a:solidFill>
              </a:rPr>
              <a:t>IL  PIANO ANNUALE PER L’INCLUSIVITA’ (PAI)</a:t>
            </a:r>
            <a:endParaRPr lang="it-IT" sz="24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  <a:ln>
            <a:solidFill>
              <a:schemeClr val="bg1">
                <a:lumMod val="50000"/>
              </a:schemeClr>
            </a:solidFill>
          </a:ln>
        </p:spPr>
        <p:txBody>
          <a:bodyPr>
            <a:noAutofit/>
          </a:bodyPr>
          <a:lstStyle/>
          <a:p>
            <a:pPr>
              <a:buNone/>
            </a:pPr>
            <a:r>
              <a:rPr lang="it-IT" sz="2000" dirty="0" smtClean="0"/>
              <a:t>     Gli Uffici Scolastici regionali assegnano alle singole scuole globalmente le risorse di sostegno secondo quanto stabilito dalla Legge n. 111/2011. </a:t>
            </a:r>
          </a:p>
          <a:p>
            <a:pPr>
              <a:buNone/>
            </a:pPr>
            <a:endParaRPr lang="it-IT" sz="2000" dirty="0" smtClean="0"/>
          </a:p>
          <a:p>
            <a:pPr>
              <a:buNone/>
            </a:pPr>
            <a:r>
              <a:rPr lang="it-IT" sz="2000" dirty="0" smtClean="0"/>
              <a:t>      Nel mese di settembre, in relazione alle risorse effettivamente assegnate alla scuola, ovvero alle reti di scuole, il Gruppo Ministero dell’Istruzione, dell’Università e della Ricerca – Dipartimento per l’Istruzione  provvederà ad </a:t>
            </a:r>
          </a:p>
          <a:p>
            <a:pPr>
              <a:buNone/>
            </a:pPr>
            <a:r>
              <a:rPr lang="it-IT" sz="2000" b="1" dirty="0" smtClean="0"/>
              <a:t>      un</a:t>
            </a:r>
            <a:r>
              <a:rPr lang="it-IT" sz="2000" dirty="0" smtClean="0"/>
              <a:t> </a:t>
            </a:r>
            <a:r>
              <a:rPr lang="it-IT" sz="2000" b="1" dirty="0" smtClean="0"/>
              <a:t>adattamento del Piano, sulla base del quale il Dirigente scolastico procederà all’assegnazione definitiva delle risorse, sempre in termini “funzionali”. </a:t>
            </a:r>
          </a:p>
          <a:p>
            <a:pPr>
              <a:buNone/>
            </a:pPr>
            <a:endParaRPr lang="it-IT" sz="2000" dirty="0" smtClean="0"/>
          </a:p>
          <a:p>
            <a:pPr>
              <a:buNone/>
            </a:pPr>
            <a:r>
              <a:rPr lang="it-IT" sz="2000" dirty="0" smtClean="0"/>
              <a:t>     A tal punto i singoli GLHO completeranno la redazione del PEI per gli alunni con disabilità di ciascuna classe, tenendo conto di quanto indicato nelle Linee guida del 4 agosto 2009. </a:t>
            </a:r>
          </a:p>
          <a:p>
            <a:pPr>
              <a:buNone/>
            </a:pPr>
            <a:endParaRPr lang="it-IT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ln>
            <a:solidFill>
              <a:srgbClr val="7030A0"/>
            </a:solidFill>
          </a:ln>
        </p:spPr>
        <p:txBody>
          <a:bodyPr>
            <a:normAutofit/>
          </a:bodyPr>
          <a:lstStyle/>
          <a:p>
            <a:r>
              <a:rPr lang="it-IT" sz="2400" dirty="0" smtClean="0">
                <a:solidFill>
                  <a:srgbClr val="FF0000"/>
                </a:solidFill>
              </a:rPr>
              <a:t>IL MODELLO MINISTERIALE DEL PAI</a:t>
            </a:r>
            <a:endParaRPr lang="it-IT" sz="24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ln>
            <a:solidFill>
              <a:srgbClr val="C00000"/>
            </a:solidFill>
          </a:ln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it-IT" sz="2400" dirty="0" smtClean="0"/>
              <a:t>    E’ composto da due parti:</a:t>
            </a:r>
          </a:p>
          <a:p>
            <a:pPr>
              <a:buNone/>
            </a:pPr>
            <a:r>
              <a:rPr lang="it-IT" sz="2400" dirty="0" smtClean="0"/>
              <a:t>     I: Analisi dei punti di forza e di criticità</a:t>
            </a:r>
          </a:p>
          <a:p>
            <a:pPr>
              <a:buNone/>
            </a:pPr>
            <a:r>
              <a:rPr lang="it-IT" sz="2400" dirty="0" smtClean="0"/>
              <a:t>     II: Obiettivi di incremento dell’inclusività proposti per il prossimo anno</a:t>
            </a:r>
          </a:p>
          <a:p>
            <a:pPr>
              <a:buNone/>
            </a:pPr>
            <a:endParaRPr lang="it-IT" sz="2400" dirty="0" smtClean="0"/>
          </a:p>
          <a:p>
            <a:pPr>
              <a:buNone/>
            </a:pPr>
            <a:r>
              <a:rPr lang="it-IT" sz="2400" dirty="0" smtClean="0"/>
              <a:t>     Finalità:</a:t>
            </a:r>
          </a:p>
          <a:p>
            <a:pPr lvl="1">
              <a:buFont typeface="Wingdings" pitchFamily="2" charset="2"/>
              <a:buChar char="§"/>
            </a:pPr>
            <a:r>
              <a:rPr lang="it-IT" sz="2000" dirty="0" smtClean="0"/>
              <a:t>     </a:t>
            </a:r>
            <a:r>
              <a:rPr lang="it-IT" sz="2400" dirty="0" smtClean="0"/>
              <a:t>Cura la qualità dell’inclusione</a:t>
            </a:r>
          </a:p>
          <a:p>
            <a:pPr lvl="1">
              <a:buFont typeface="Wingdings" pitchFamily="2" charset="2"/>
              <a:buChar char="§"/>
            </a:pPr>
            <a:r>
              <a:rPr lang="it-IT" sz="2400" dirty="0" smtClean="0"/>
              <a:t>     Implementa la collaborazione tra i vari attori coinvolti</a:t>
            </a:r>
          </a:p>
          <a:p>
            <a:pPr lvl="1">
              <a:buFont typeface="Wingdings" pitchFamily="2" charset="2"/>
              <a:buChar char="§"/>
            </a:pPr>
            <a:r>
              <a:rPr lang="it-IT" sz="2400" dirty="0" smtClean="0"/>
              <a:t>Sottolinea la necessità della gestione razionale delle risorse</a:t>
            </a:r>
          </a:p>
          <a:p>
            <a:pPr lvl="1">
              <a:buFont typeface="Wingdings" pitchFamily="2" charset="2"/>
              <a:buChar char="§"/>
            </a:pPr>
            <a:r>
              <a:rPr lang="it-IT" sz="2400" dirty="0" smtClean="0"/>
              <a:t>Promuove la formazione specifica</a:t>
            </a:r>
            <a:endParaRPr lang="it-IT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ln>
            <a:solidFill>
              <a:srgbClr val="00B0F0"/>
            </a:solidFill>
          </a:ln>
        </p:spPr>
        <p:txBody>
          <a:bodyPr>
            <a:normAutofit/>
          </a:bodyPr>
          <a:lstStyle/>
          <a:p>
            <a:r>
              <a:rPr lang="it-IT" sz="2400" dirty="0" smtClean="0">
                <a:solidFill>
                  <a:srgbClr val="FF0000"/>
                </a:solidFill>
              </a:rPr>
              <a:t>DIDATTICA INCLUSIVA: STRATEGIE E BUONE PRATICHE</a:t>
            </a:r>
            <a:br>
              <a:rPr lang="it-IT" sz="2400" dirty="0" smtClean="0">
                <a:solidFill>
                  <a:srgbClr val="FF0000"/>
                </a:solidFill>
              </a:rPr>
            </a:br>
            <a:endParaRPr lang="it-IT" sz="24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ln>
            <a:solidFill>
              <a:schemeClr val="accent6">
                <a:lumMod val="50000"/>
              </a:schemeClr>
            </a:solidFill>
          </a:ln>
        </p:spPr>
        <p:txBody>
          <a:bodyPr/>
          <a:lstStyle/>
          <a:p>
            <a:pPr algn="ctr">
              <a:lnSpc>
                <a:spcPct val="80000"/>
              </a:lnSpc>
              <a:buNone/>
            </a:pPr>
            <a:r>
              <a:rPr lang="it-IT" sz="2400" dirty="0" smtClean="0">
                <a:solidFill>
                  <a:srgbClr val="002060"/>
                </a:solidFill>
              </a:rPr>
              <a:t>APPRENDIMENTO COOPERATIVO</a:t>
            </a:r>
          </a:p>
          <a:p>
            <a:pPr algn="ctr">
              <a:lnSpc>
                <a:spcPct val="80000"/>
              </a:lnSpc>
              <a:buNone/>
            </a:pPr>
            <a:endParaRPr lang="it-IT" sz="2400" dirty="0" smtClean="0"/>
          </a:p>
          <a:p>
            <a:pPr>
              <a:lnSpc>
                <a:spcPct val="80000"/>
              </a:lnSpc>
              <a:buNone/>
            </a:pPr>
            <a:r>
              <a:rPr lang="it-IT" sz="2400" dirty="0" smtClean="0"/>
              <a:t>Il Cooperative </a:t>
            </a:r>
            <a:r>
              <a:rPr lang="it-IT" sz="2400" dirty="0" err="1" smtClean="0"/>
              <a:t>Learning</a:t>
            </a:r>
            <a:r>
              <a:rPr lang="it-IT" sz="2400" dirty="0" smtClean="0"/>
              <a:t> ha ricadute importanti su tre aspetti :</a:t>
            </a:r>
          </a:p>
          <a:p>
            <a:pPr>
              <a:lnSpc>
                <a:spcPct val="80000"/>
              </a:lnSpc>
            </a:pPr>
            <a:endParaRPr lang="it-IT" sz="2400" dirty="0" smtClean="0"/>
          </a:p>
          <a:p>
            <a:pPr>
              <a:lnSpc>
                <a:spcPct val="80000"/>
              </a:lnSpc>
              <a:buFontTx/>
              <a:buNone/>
            </a:pPr>
            <a:r>
              <a:rPr lang="it-IT" sz="2400" dirty="0" smtClean="0"/>
              <a:t>Qualità delle relazioni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it-IT" sz="2400" dirty="0" smtClean="0"/>
              <a:t>Impegno condiviso per i risultati            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it-IT" sz="2400" dirty="0" smtClean="0"/>
              <a:t> Benessere psicologico e  personale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it-IT" sz="2400" dirty="0" smtClean="0"/>
              <a:t>                                                              </a:t>
            </a:r>
          </a:p>
          <a:p>
            <a:pPr>
              <a:buNone/>
            </a:pPr>
            <a:endParaRPr lang="it-IT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ln>
            <a:solidFill>
              <a:schemeClr val="accent6">
                <a:lumMod val="50000"/>
              </a:schemeClr>
            </a:solidFill>
          </a:ln>
        </p:spPr>
        <p:txBody>
          <a:bodyPr>
            <a:normAutofit/>
          </a:bodyPr>
          <a:lstStyle/>
          <a:p>
            <a:r>
              <a:rPr lang="it-IT" sz="2400" dirty="0" smtClean="0">
                <a:solidFill>
                  <a:srgbClr val="FF0000"/>
                </a:solidFill>
              </a:rPr>
              <a:t>DIDATTICA INCLUSIVA: STRATEGIE E BUONE PRATICHE</a:t>
            </a:r>
            <a:endParaRPr lang="it-IT" sz="24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ln>
            <a:solidFill>
              <a:srgbClr val="00B050"/>
            </a:solidFill>
          </a:ln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it-IT" sz="2400" dirty="0" smtClean="0"/>
              <a:t>Cinque elementi importanti:</a:t>
            </a:r>
          </a:p>
          <a:p>
            <a:pPr>
              <a:buFontTx/>
              <a:buNone/>
            </a:pPr>
            <a:r>
              <a:rPr lang="it-IT" sz="2400" dirty="0" smtClean="0">
                <a:solidFill>
                  <a:srgbClr val="FF0000"/>
                </a:solidFill>
              </a:rPr>
              <a:t>1.Interdipendenza positiva:</a:t>
            </a:r>
            <a:r>
              <a:rPr lang="it-IT" sz="2400" dirty="0" smtClean="0"/>
              <a:t> non può esistere successo individuale senza successo collettivo</a:t>
            </a:r>
          </a:p>
          <a:p>
            <a:pPr>
              <a:buFontTx/>
              <a:buNone/>
            </a:pPr>
            <a:r>
              <a:rPr lang="it-IT" sz="2400" dirty="0" smtClean="0">
                <a:solidFill>
                  <a:srgbClr val="FF0000"/>
                </a:solidFill>
              </a:rPr>
              <a:t>2.Responsabilità individuale:</a:t>
            </a:r>
            <a:r>
              <a:rPr lang="it-IT" sz="2400" dirty="0" smtClean="0"/>
              <a:t> ognuno è responsabile di una parte di lavoro comune (distribuzione del lavoro e ruoli)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it-IT" sz="2400" dirty="0" smtClean="0">
                <a:solidFill>
                  <a:srgbClr val="FF0000"/>
                </a:solidFill>
              </a:rPr>
              <a:t>3.Interazione costruttiva diretta:</a:t>
            </a:r>
            <a:r>
              <a:rPr lang="it-IT" sz="2400" dirty="0" smtClean="0"/>
              <a:t> gli studenti devono promuovere reciprocamente il loro apprendimento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it-IT" sz="2400" dirty="0" smtClean="0">
                <a:solidFill>
                  <a:srgbClr val="FF0000"/>
                </a:solidFill>
              </a:rPr>
              <a:t>4.Abilità sociali: </a:t>
            </a:r>
            <a:r>
              <a:rPr lang="it-IT" sz="2400" dirty="0" smtClean="0"/>
              <a:t>gli studenti devono possedere abilità sociali: cogliere il punto di vista dell’altro, mantenere l’attenzione congiunta, prendere decisioni insieme..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it-IT" sz="2400" dirty="0" smtClean="0">
                <a:solidFill>
                  <a:srgbClr val="FF0000"/>
                </a:solidFill>
              </a:rPr>
              <a:t>5.Valutazione di gruppo: </a:t>
            </a:r>
            <a:r>
              <a:rPr lang="it-IT" sz="2400" dirty="0" smtClean="0"/>
              <a:t>il gruppo valuta il lavoro svolto, le strategie usate ed il loro possibile miglioramento</a:t>
            </a:r>
          </a:p>
          <a:p>
            <a:pPr>
              <a:buFontTx/>
              <a:buNone/>
            </a:pPr>
            <a:endParaRPr lang="it-IT" sz="2400" dirty="0" smtClean="0">
              <a:solidFill>
                <a:srgbClr val="FF0000"/>
              </a:solidFill>
            </a:endParaRPr>
          </a:p>
          <a:p>
            <a:endParaRPr lang="it-IT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ln>
            <a:solidFill>
              <a:srgbClr val="00B050"/>
            </a:solidFill>
          </a:ln>
        </p:spPr>
        <p:txBody>
          <a:bodyPr>
            <a:normAutofit/>
          </a:bodyPr>
          <a:lstStyle/>
          <a:p>
            <a:r>
              <a:rPr lang="it-IT" sz="2400" dirty="0" smtClean="0">
                <a:solidFill>
                  <a:srgbClr val="FF0000"/>
                </a:solidFill>
              </a:rPr>
              <a:t>DIDATTICA INCLUSIVA: STRATEGIE E BUONE PRATICHE</a:t>
            </a:r>
            <a:endParaRPr lang="it-IT" sz="24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ln>
            <a:solidFill>
              <a:schemeClr val="accent6"/>
            </a:solidFill>
          </a:ln>
        </p:spPr>
        <p:txBody>
          <a:bodyPr>
            <a:normAutofit fontScale="85000" lnSpcReduction="20000"/>
          </a:bodyPr>
          <a:lstStyle/>
          <a:p>
            <a:pPr>
              <a:lnSpc>
                <a:spcPct val="90000"/>
              </a:lnSpc>
              <a:buNone/>
            </a:pPr>
            <a:r>
              <a:rPr lang="it-IT" sz="2400" dirty="0" smtClean="0"/>
              <a:t>Si propone di  facilitare il lavoro di un gruppo di 4-5 studenti che lavorano sulla </a:t>
            </a:r>
            <a:r>
              <a:rPr lang="it-IT" sz="2400" b="1" dirty="0" smtClean="0"/>
              <a:t>comprensione di un testo</a:t>
            </a:r>
          </a:p>
          <a:p>
            <a:pPr>
              <a:lnSpc>
                <a:spcPct val="90000"/>
              </a:lnSpc>
              <a:buNone/>
            </a:pPr>
            <a:endParaRPr lang="it-IT" sz="2400" b="1" dirty="0" smtClean="0"/>
          </a:p>
          <a:p>
            <a:pPr>
              <a:lnSpc>
                <a:spcPct val="90000"/>
              </a:lnSpc>
              <a:buNone/>
            </a:pPr>
            <a:r>
              <a:rPr lang="it-IT" sz="2400" dirty="0" smtClean="0"/>
              <a:t>nel gruppo composto da 4-5 allievi a turno ognuno svolge il ruolo di insegnante ( o leader o conduttore del gruppo) </a:t>
            </a:r>
          </a:p>
          <a:p>
            <a:pPr>
              <a:lnSpc>
                <a:spcPct val="80000"/>
              </a:lnSpc>
            </a:pPr>
            <a:r>
              <a:rPr lang="it-IT" sz="2400" dirty="0" smtClean="0"/>
              <a:t>4 importanti processi:</a:t>
            </a:r>
          </a:p>
          <a:p>
            <a:pPr>
              <a:lnSpc>
                <a:spcPct val="80000"/>
              </a:lnSpc>
            </a:pPr>
            <a:endParaRPr lang="it-IT" sz="2400" dirty="0" smtClean="0"/>
          </a:p>
          <a:p>
            <a:pPr>
              <a:lnSpc>
                <a:spcPct val="80000"/>
              </a:lnSpc>
              <a:buFontTx/>
              <a:buNone/>
            </a:pPr>
            <a:r>
              <a:rPr lang="it-IT" sz="2400" dirty="0" smtClean="0"/>
              <a:t>-</a:t>
            </a:r>
            <a:r>
              <a:rPr lang="it-IT" sz="2400" b="1" dirty="0" smtClean="0"/>
              <a:t>fare domande:</a:t>
            </a:r>
            <a:r>
              <a:rPr lang="it-IT" sz="2400" dirty="0" smtClean="0"/>
              <a:t> gli studenti sono stimolati a porre domande per selezionare gli aspetti più rilevanti del testo</a:t>
            </a:r>
          </a:p>
          <a:p>
            <a:pPr>
              <a:lnSpc>
                <a:spcPct val="80000"/>
              </a:lnSpc>
              <a:buFontTx/>
              <a:buNone/>
            </a:pPr>
            <a:endParaRPr lang="it-IT" sz="2400" dirty="0" smtClean="0"/>
          </a:p>
          <a:p>
            <a:pPr>
              <a:lnSpc>
                <a:spcPct val="80000"/>
              </a:lnSpc>
              <a:buFontTx/>
              <a:buNone/>
            </a:pPr>
            <a:r>
              <a:rPr lang="it-IT" sz="2400" dirty="0" smtClean="0"/>
              <a:t>-</a:t>
            </a:r>
            <a:r>
              <a:rPr lang="it-IT" sz="2400" b="1" dirty="0" smtClean="0"/>
              <a:t>chiarire:</a:t>
            </a:r>
            <a:r>
              <a:rPr lang="it-IT" sz="2400" dirty="0" smtClean="0"/>
              <a:t> gli studenti sono stimolati a chiarire  i punti oscuri del testo (parole non note, concetti sconosciuti, fraintendimenti..)</a:t>
            </a:r>
          </a:p>
          <a:p>
            <a:pPr>
              <a:lnSpc>
                <a:spcPct val="80000"/>
              </a:lnSpc>
              <a:buFontTx/>
              <a:buNone/>
            </a:pPr>
            <a:endParaRPr lang="it-IT" sz="2400" dirty="0" smtClean="0"/>
          </a:p>
          <a:p>
            <a:pPr>
              <a:lnSpc>
                <a:spcPct val="80000"/>
              </a:lnSpc>
              <a:buFontTx/>
              <a:buNone/>
            </a:pPr>
            <a:r>
              <a:rPr lang="it-IT" sz="2400" dirty="0" smtClean="0"/>
              <a:t>-</a:t>
            </a:r>
            <a:r>
              <a:rPr lang="it-IT" sz="2400" b="1" dirty="0" smtClean="0"/>
              <a:t>sintetizzare:</a:t>
            </a:r>
            <a:r>
              <a:rPr lang="it-IT" sz="2400" dirty="0" smtClean="0"/>
              <a:t> la sintesi aiuta ad integrare le informazioni del testo con le informazioni emerse dalla discussione ed a monitorare la comprensione</a:t>
            </a:r>
          </a:p>
          <a:p>
            <a:pPr>
              <a:lnSpc>
                <a:spcPct val="80000"/>
              </a:lnSpc>
              <a:buFontTx/>
              <a:buNone/>
            </a:pPr>
            <a:endParaRPr lang="it-IT" sz="2400" dirty="0" smtClean="0"/>
          </a:p>
          <a:p>
            <a:pPr>
              <a:lnSpc>
                <a:spcPct val="80000"/>
              </a:lnSpc>
              <a:buFontTx/>
              <a:buNone/>
            </a:pPr>
            <a:r>
              <a:rPr lang="it-IT" sz="2400" dirty="0" smtClean="0"/>
              <a:t>-</a:t>
            </a:r>
            <a:r>
              <a:rPr lang="it-IT" sz="2400" b="1" dirty="0" smtClean="0"/>
              <a:t>fare previsioni:</a:t>
            </a:r>
            <a:r>
              <a:rPr lang="it-IT" sz="2400" dirty="0" smtClean="0"/>
              <a:t> implica attivare conoscenze e crearsi aspettative sul contenuto successivo, da verificare mediante lettura</a:t>
            </a:r>
          </a:p>
          <a:p>
            <a:pPr>
              <a:lnSpc>
                <a:spcPct val="90000"/>
              </a:lnSpc>
              <a:buNone/>
            </a:pPr>
            <a:endParaRPr lang="it-IT" sz="2400" dirty="0" smtClean="0"/>
          </a:p>
          <a:p>
            <a:pPr>
              <a:lnSpc>
                <a:spcPct val="90000"/>
              </a:lnSpc>
              <a:buNone/>
            </a:pPr>
            <a:endParaRPr lang="it-IT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ln>
            <a:solidFill>
              <a:schemeClr val="bg2">
                <a:lumMod val="50000"/>
              </a:schemeClr>
            </a:solidFill>
          </a:ln>
        </p:spPr>
        <p:txBody>
          <a:bodyPr>
            <a:normAutofit/>
          </a:bodyPr>
          <a:lstStyle/>
          <a:p>
            <a:r>
              <a:rPr lang="it-IT" sz="2400" dirty="0" smtClean="0">
                <a:solidFill>
                  <a:srgbClr val="FF0000"/>
                </a:solidFill>
              </a:rPr>
              <a:t>DIDATTICA INCLUSIVA: STRATEGIE E BUONE PRATICHE</a:t>
            </a:r>
            <a:endParaRPr lang="it-IT" sz="24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ln>
            <a:solidFill>
              <a:srgbClr val="7030A0"/>
            </a:solidFill>
          </a:ln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it-IT" sz="2600" dirty="0" smtClean="0"/>
              <a:t>I processi in sequenza:</a:t>
            </a:r>
          </a:p>
          <a:p>
            <a:pPr>
              <a:lnSpc>
                <a:spcPct val="90000"/>
              </a:lnSpc>
              <a:buFontTx/>
              <a:buNone/>
            </a:pPr>
            <a:endParaRPr lang="it-IT" sz="2600" dirty="0" smtClean="0"/>
          </a:p>
          <a:p>
            <a:pPr>
              <a:lnSpc>
                <a:spcPct val="90000"/>
              </a:lnSpc>
              <a:buFontTx/>
              <a:buNone/>
            </a:pPr>
            <a:r>
              <a:rPr lang="it-IT" sz="2600" dirty="0" smtClean="0"/>
              <a:t>1-viene </a:t>
            </a:r>
            <a:r>
              <a:rPr lang="it-IT" sz="2600" b="1" dirty="0" smtClean="0"/>
              <a:t>letto un paragrafo del testo</a:t>
            </a:r>
            <a:r>
              <a:rPr lang="it-IT" sz="2600" dirty="0" smtClean="0"/>
              <a:t> (individualmente in silenzio o ad alta voce).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it-IT" sz="2600" dirty="0" smtClean="0"/>
              <a:t>2-il conduttore pone una </a:t>
            </a:r>
            <a:r>
              <a:rPr lang="it-IT" sz="2600" b="1" dirty="0" smtClean="0"/>
              <a:t>domanda</a:t>
            </a:r>
            <a:r>
              <a:rPr lang="it-IT" sz="2600" dirty="0" smtClean="0"/>
              <a:t> per focalizzare gli aspetti importanti del testo.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it-IT" sz="2600" dirty="0" smtClean="0"/>
              <a:t>3- tutti  cercano di </a:t>
            </a:r>
            <a:r>
              <a:rPr lang="it-IT" sz="2600" b="1" dirty="0" smtClean="0"/>
              <a:t>chiarire gli eventuali  punti oscuri.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it-IT" sz="2600" dirty="0" smtClean="0"/>
              <a:t>4-il conduttore </a:t>
            </a:r>
            <a:r>
              <a:rPr lang="it-IT" sz="2600" b="1" dirty="0" smtClean="0"/>
              <a:t>sintetizza</a:t>
            </a:r>
            <a:r>
              <a:rPr lang="it-IT" sz="2600" dirty="0" smtClean="0"/>
              <a:t> quanto emerso dai chiarimenti.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it-IT" sz="2600" dirty="0" smtClean="0"/>
              <a:t>5-il conduttore chiede ad un compagno di </a:t>
            </a:r>
            <a:r>
              <a:rPr lang="it-IT" sz="2600" b="1" dirty="0" smtClean="0"/>
              <a:t>fare previsioni</a:t>
            </a:r>
            <a:r>
              <a:rPr lang="it-IT" sz="2600" dirty="0" smtClean="0"/>
              <a:t> sul contenuto del paragrafo successivo.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it-IT" sz="2600" dirty="0" smtClean="0"/>
              <a:t>6-viene letto un altro paragrafo.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ln>
            <a:solidFill>
              <a:srgbClr val="7030A0"/>
            </a:solidFill>
          </a:ln>
        </p:spPr>
        <p:txBody>
          <a:bodyPr>
            <a:normAutofit/>
          </a:bodyPr>
          <a:lstStyle/>
          <a:p>
            <a:r>
              <a:rPr lang="it-IT" sz="2400" dirty="0" smtClean="0">
                <a:solidFill>
                  <a:srgbClr val="FF0000"/>
                </a:solidFill>
              </a:rPr>
              <a:t>DIDATTICA INCLUSIVA: STRATEGIE E BUONE PRATICHE</a:t>
            </a:r>
            <a:endParaRPr lang="it-IT" sz="24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>
            <a:normAutofit fontScale="70000" lnSpcReduction="20000"/>
          </a:bodyPr>
          <a:lstStyle/>
          <a:p>
            <a:pPr marL="609600" indent="-609600">
              <a:buNone/>
            </a:pPr>
            <a:r>
              <a:rPr lang="it-IT" dirty="0" smtClean="0"/>
              <a:t>Fasi di lavoro</a:t>
            </a:r>
          </a:p>
          <a:p>
            <a:pPr marL="609600" indent="-609600">
              <a:buFont typeface="Wingdings" pitchFamily="2" charset="2"/>
              <a:buAutoNum type="alphaUcPeriod"/>
            </a:pPr>
            <a:r>
              <a:rPr lang="it-IT" dirty="0" smtClean="0"/>
              <a:t>Discussione in classe: come si fa per</a:t>
            </a:r>
          </a:p>
          <a:p>
            <a:pPr marL="609600" indent="-609600">
              <a:buNone/>
            </a:pPr>
            <a:r>
              <a:rPr lang="it-IT" dirty="0" smtClean="0"/>
              <a:t> - fare domande</a:t>
            </a:r>
          </a:p>
          <a:p>
            <a:pPr marL="609600" indent="-609600">
              <a:buFont typeface="Wingdings" pitchFamily="2" charset="2"/>
              <a:buNone/>
            </a:pPr>
            <a:r>
              <a:rPr lang="it-IT" dirty="0" smtClean="0"/>
              <a:t>  -chiarire</a:t>
            </a:r>
          </a:p>
          <a:p>
            <a:pPr marL="609600" indent="-609600">
              <a:buFont typeface="Wingdings" pitchFamily="2" charset="2"/>
              <a:buNone/>
            </a:pPr>
            <a:r>
              <a:rPr lang="it-IT" dirty="0" smtClean="0"/>
              <a:t>  -sintetizzare</a:t>
            </a:r>
          </a:p>
          <a:p>
            <a:pPr marL="609600" indent="-609600">
              <a:buFont typeface="Wingdings" pitchFamily="2" charset="2"/>
              <a:buNone/>
            </a:pPr>
            <a:r>
              <a:rPr lang="it-IT" dirty="0" smtClean="0"/>
              <a:t>  -fare previsioni</a:t>
            </a:r>
          </a:p>
          <a:p>
            <a:r>
              <a:rPr lang="it-IT" dirty="0" smtClean="0"/>
              <a:t>B. Simulazione 1: con insegnante che fa da esempio e verbalizza i processi ad alta voce </a:t>
            </a:r>
          </a:p>
          <a:p>
            <a:r>
              <a:rPr lang="it-IT" dirty="0" smtClean="0"/>
              <a:t>C. Simulazione 2: con alcuni allievi che fanno da esempio, prendendo ognuno  a turno il ruolo dell’insegnante e  insegnante che fa da osservatore e supervisore </a:t>
            </a:r>
          </a:p>
          <a:p>
            <a:r>
              <a:rPr lang="it-IT" dirty="0" smtClean="0"/>
              <a:t>D. Simulazione 3: gruppi di  allievi da soli  e riflessione </a:t>
            </a:r>
            <a:r>
              <a:rPr lang="it-IT" dirty="0" err="1" smtClean="0"/>
              <a:t>metacognitiva</a:t>
            </a:r>
            <a:r>
              <a:rPr lang="it-IT" dirty="0" smtClean="0"/>
              <a:t> sulle strategie di lavoro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>
            <a:normAutofit/>
          </a:bodyPr>
          <a:lstStyle/>
          <a:p>
            <a:r>
              <a:rPr lang="it-IT" sz="2400" dirty="0" smtClean="0">
                <a:solidFill>
                  <a:srgbClr val="FF0000"/>
                </a:solidFill>
              </a:rPr>
              <a:t>DIDATTICA INCLUSIVA: STRATEGIE E BUONE PRATICHE</a:t>
            </a:r>
            <a:endParaRPr lang="it-IT" sz="24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ln>
            <a:solidFill>
              <a:srgbClr val="FFC000"/>
            </a:solidFill>
          </a:ln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it-IT" sz="2400" dirty="0" smtClean="0"/>
              <a:t>LA DISCUSSIONE</a:t>
            </a:r>
          </a:p>
          <a:p>
            <a:pPr>
              <a:buNone/>
            </a:pPr>
            <a:r>
              <a:rPr lang="it-IT" sz="2400" dirty="0" smtClean="0"/>
              <a:t>La discussione è un "ragionamento collettivo" su un problema, gestita dall'insegnante per favorire l'espressione di punti di vista personali, la presa di posizione supportata da argomentazioni e la disputa. </a:t>
            </a:r>
          </a:p>
          <a:p>
            <a:pPr>
              <a:buNone/>
            </a:pPr>
            <a:r>
              <a:rPr lang="it-IT" sz="2400" dirty="0" smtClean="0">
                <a:solidFill>
                  <a:schemeClr val="accent2"/>
                </a:solidFill>
              </a:rPr>
              <a:t>ha un obiettivo socio-cognitivo ben definito: costruire collettivamente conoscenza su un problema</a:t>
            </a:r>
          </a:p>
          <a:p>
            <a:pPr>
              <a:lnSpc>
                <a:spcPct val="90000"/>
              </a:lnSpc>
            </a:pPr>
            <a:r>
              <a:rPr lang="it-IT" sz="2400" dirty="0" smtClean="0">
                <a:solidFill>
                  <a:srgbClr val="FF0000"/>
                </a:solidFill>
              </a:rPr>
              <a:t>Quattro condizioni ben precise: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it-IT" sz="2400" dirty="0" smtClean="0">
                <a:solidFill>
                  <a:schemeClr val="accent2"/>
                </a:solidFill>
              </a:rPr>
              <a:t>1) Individuazione di una esperienza collettiva comune : area comune di significati ma con diverse possibili interpretazioni </a:t>
            </a:r>
          </a:p>
          <a:p>
            <a:pPr>
              <a:lnSpc>
                <a:spcPct val="90000"/>
              </a:lnSpc>
              <a:buFontTx/>
              <a:buNone/>
            </a:pPr>
            <a:endParaRPr lang="it-IT" sz="2400" dirty="0" smtClean="0">
              <a:solidFill>
                <a:schemeClr val="accent2"/>
              </a:solidFill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it-IT" sz="2400" dirty="0" smtClean="0">
                <a:solidFill>
                  <a:schemeClr val="accent2"/>
                </a:solidFill>
              </a:rPr>
              <a:t>2) Proposta di un problema sotto forma di domanda (Perché.. </a:t>
            </a:r>
            <a:r>
              <a:rPr lang="it-IT" sz="2400" dirty="0" err="1" smtClean="0">
                <a:solidFill>
                  <a:schemeClr val="accent2"/>
                </a:solidFill>
              </a:rPr>
              <a:t>Come…</a:t>
            </a:r>
            <a:r>
              <a:rPr lang="it-IT" sz="2400" dirty="0" smtClean="0">
                <a:solidFill>
                  <a:schemeClr val="accent2"/>
                </a:solidFill>
              </a:rPr>
              <a:t>) a risposte multiple possibili </a:t>
            </a:r>
          </a:p>
          <a:p>
            <a:pPr>
              <a:buFontTx/>
              <a:buNone/>
            </a:pPr>
            <a:r>
              <a:rPr lang="it-IT" sz="2400" dirty="0" smtClean="0">
                <a:solidFill>
                  <a:schemeClr val="accent2"/>
                </a:solidFill>
              </a:rPr>
              <a:t>3) Cambiamento delle regole di partecipazione nella comunicazione: da unidirezionale a circolare</a:t>
            </a:r>
          </a:p>
          <a:p>
            <a:pPr>
              <a:buFontTx/>
              <a:buNone/>
            </a:pPr>
            <a:endParaRPr lang="it-IT" sz="2400" dirty="0" smtClean="0">
              <a:solidFill>
                <a:schemeClr val="accent2"/>
              </a:solidFill>
            </a:endParaRPr>
          </a:p>
          <a:p>
            <a:pPr>
              <a:buFontTx/>
              <a:buNone/>
            </a:pPr>
            <a:r>
              <a:rPr lang="it-IT" sz="2400" dirty="0" smtClean="0">
                <a:solidFill>
                  <a:schemeClr val="accent2"/>
                </a:solidFill>
              </a:rPr>
              <a:t>4) Conduzione dell’insegnante orientata a favorire l’espressione del punto di vista di ciascuno </a:t>
            </a:r>
          </a:p>
          <a:p>
            <a:pPr>
              <a:buNone/>
            </a:pPr>
            <a:endParaRPr lang="it-IT" sz="2400" dirty="0" smtClean="0"/>
          </a:p>
          <a:p>
            <a:endParaRPr lang="it-IT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ln>
            <a:solidFill>
              <a:srgbClr val="00B0F0"/>
            </a:solidFill>
          </a:ln>
        </p:spPr>
        <p:txBody>
          <a:bodyPr>
            <a:normAutofit/>
          </a:bodyPr>
          <a:lstStyle/>
          <a:p>
            <a:r>
              <a:rPr lang="it-IT" sz="2400" dirty="0" smtClean="0">
                <a:solidFill>
                  <a:srgbClr val="FF0000"/>
                </a:solidFill>
              </a:rPr>
              <a:t>DIDATTICA INCLUSIVA: STRATEGIE E BUONE PRATICHE</a:t>
            </a:r>
            <a:endParaRPr lang="it-IT" sz="24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ln>
            <a:solidFill>
              <a:srgbClr val="C00000"/>
            </a:solidFill>
          </a:ln>
        </p:spPr>
        <p:txBody>
          <a:bodyPr>
            <a:noAutofit/>
          </a:bodyPr>
          <a:lstStyle/>
          <a:p>
            <a:pPr>
              <a:lnSpc>
                <a:spcPct val="90000"/>
              </a:lnSpc>
              <a:buNone/>
            </a:pPr>
            <a:r>
              <a:rPr lang="it-IT" sz="2000" dirty="0" smtClean="0"/>
              <a:t>La discussione per:</a:t>
            </a:r>
          </a:p>
          <a:p>
            <a:r>
              <a:rPr lang="it-IT" sz="2000" dirty="0" smtClean="0"/>
              <a:t>costruire delle ipotesi davanti ad un problema nuovo</a:t>
            </a:r>
          </a:p>
          <a:p>
            <a:r>
              <a:rPr lang="it-IT" sz="2000" dirty="0" smtClean="0"/>
              <a:t> socializzare le conoscenze o le procedure utilizzate  durante un processo di indagine (riflessione </a:t>
            </a:r>
            <a:r>
              <a:rPr lang="it-IT" sz="2000" dirty="0" err="1" smtClean="0"/>
              <a:t>metacognitiva</a:t>
            </a:r>
            <a:r>
              <a:rPr lang="it-IT" sz="2000" dirty="0" smtClean="0"/>
              <a:t>) </a:t>
            </a:r>
          </a:p>
          <a:p>
            <a:r>
              <a:rPr lang="it-IT" sz="2000" dirty="0" smtClean="0"/>
              <a:t> sintesi delle conoscenze costruite in un processo di indagine</a:t>
            </a:r>
          </a:p>
          <a:p>
            <a:pPr>
              <a:lnSpc>
                <a:spcPct val="90000"/>
              </a:lnSpc>
              <a:buNone/>
            </a:pPr>
            <a:endParaRPr lang="it-IT" sz="2000" dirty="0" smtClean="0"/>
          </a:p>
          <a:p>
            <a:pPr>
              <a:lnSpc>
                <a:spcPct val="90000"/>
              </a:lnSpc>
              <a:buNone/>
            </a:pPr>
            <a:r>
              <a:rPr lang="it-IT" sz="2000" dirty="0" smtClean="0"/>
              <a:t>La struttura della comunicazione:</a:t>
            </a:r>
          </a:p>
          <a:p>
            <a:pPr>
              <a:lnSpc>
                <a:spcPct val="90000"/>
              </a:lnSpc>
              <a:buNone/>
            </a:pPr>
            <a:r>
              <a:rPr lang="it-IT" sz="2000" dirty="0" smtClean="0"/>
              <a:t> da unidirezionale a circolare </a:t>
            </a:r>
          </a:p>
          <a:p>
            <a:pPr>
              <a:lnSpc>
                <a:spcPct val="90000"/>
              </a:lnSpc>
              <a:buNone/>
            </a:pPr>
            <a:r>
              <a:rPr lang="it-IT" sz="2000" dirty="0" smtClean="0"/>
              <a:t>Scomparsa della sequenza: domanda-risposta –valutazione</a:t>
            </a:r>
          </a:p>
          <a:p>
            <a:pPr>
              <a:lnSpc>
                <a:spcPct val="90000"/>
              </a:lnSpc>
              <a:buNone/>
            </a:pPr>
            <a:r>
              <a:rPr lang="it-IT" sz="2000" dirty="0" smtClean="0"/>
              <a:t>Alternanza dei turni regolata più dagli studenti che dall’insegnante</a:t>
            </a:r>
          </a:p>
          <a:p>
            <a:pPr>
              <a:lnSpc>
                <a:spcPct val="90000"/>
              </a:lnSpc>
              <a:buNone/>
            </a:pPr>
            <a:endParaRPr lang="it-IT" sz="2000" dirty="0" smtClean="0"/>
          </a:p>
          <a:p>
            <a:endParaRPr lang="it-IT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ln>
            <a:solidFill>
              <a:srgbClr val="0070C0"/>
            </a:solidFill>
          </a:ln>
        </p:spPr>
        <p:txBody>
          <a:bodyPr>
            <a:normAutofit/>
          </a:bodyPr>
          <a:lstStyle/>
          <a:p>
            <a:r>
              <a:rPr lang="it-IT" sz="2400" dirty="0" smtClean="0">
                <a:solidFill>
                  <a:srgbClr val="FF0000"/>
                </a:solidFill>
              </a:rPr>
              <a:t>DIDATTICA INCLUSIVA: STRATEGIE E BUONE PRATICHE</a:t>
            </a:r>
            <a:endParaRPr lang="it-IT" sz="24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  <a:ln>
            <a:solidFill>
              <a:srgbClr val="FFC000"/>
            </a:solidFill>
          </a:ln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it-IT" dirty="0" smtClean="0"/>
              <a:t>Necessità di sviluppo di abilità di tipo: </a:t>
            </a:r>
          </a:p>
          <a:p>
            <a:pPr>
              <a:buNone/>
            </a:pPr>
            <a:r>
              <a:rPr lang="it-IT" dirty="0" smtClean="0"/>
              <a:t>-linguistico: </a:t>
            </a:r>
          </a:p>
          <a:p>
            <a:pPr>
              <a:buFont typeface="Wingdings" pitchFamily="2" charset="2"/>
              <a:buChar char="v"/>
            </a:pPr>
            <a:r>
              <a:rPr lang="it-IT" dirty="0" smtClean="0"/>
              <a:t>   ascoltare, </a:t>
            </a:r>
          </a:p>
          <a:p>
            <a:pPr>
              <a:buFont typeface="Wingdings" pitchFamily="2" charset="2"/>
              <a:buChar char="v"/>
            </a:pPr>
            <a:r>
              <a:rPr lang="it-IT" dirty="0" smtClean="0"/>
              <a:t>   esprimere le proprie idee, </a:t>
            </a:r>
          </a:p>
          <a:p>
            <a:pPr>
              <a:buFont typeface="Wingdings" pitchFamily="2" charset="2"/>
              <a:buChar char="v"/>
            </a:pPr>
            <a:r>
              <a:rPr lang="it-IT" dirty="0" smtClean="0"/>
              <a:t>   argomentare,    </a:t>
            </a:r>
          </a:p>
          <a:p>
            <a:pPr>
              <a:buFont typeface="Wingdings" pitchFamily="2" charset="2"/>
              <a:buChar char="v"/>
            </a:pPr>
            <a:r>
              <a:rPr lang="it-IT" dirty="0" smtClean="0"/>
              <a:t>   fare esempi per farsi comprendere, </a:t>
            </a:r>
          </a:p>
          <a:p>
            <a:pPr>
              <a:buFont typeface="Wingdings" pitchFamily="2" charset="2"/>
              <a:buChar char="v"/>
            </a:pPr>
            <a:r>
              <a:rPr lang="it-IT" dirty="0" smtClean="0"/>
              <a:t>   capire di non capire, </a:t>
            </a:r>
          </a:p>
          <a:p>
            <a:pPr>
              <a:buFont typeface="Wingdings" pitchFamily="2" charset="2"/>
              <a:buChar char="v"/>
            </a:pPr>
            <a:r>
              <a:rPr lang="it-IT" dirty="0" smtClean="0"/>
              <a:t>   porre domande. </a:t>
            </a:r>
          </a:p>
          <a:p>
            <a:pPr>
              <a:buNone/>
            </a:pPr>
            <a:endParaRPr lang="it-IT" dirty="0" smtClean="0"/>
          </a:p>
          <a:p>
            <a:pPr>
              <a:buFontTx/>
              <a:buChar char="-"/>
            </a:pPr>
            <a:r>
              <a:rPr lang="it-IT" dirty="0" smtClean="0"/>
              <a:t>sociale:</a:t>
            </a:r>
          </a:p>
          <a:p>
            <a:pPr>
              <a:buFont typeface="Wingdings" pitchFamily="2" charset="2"/>
              <a:buChar char="v"/>
            </a:pPr>
            <a:r>
              <a:rPr lang="it-IT" dirty="0" smtClean="0"/>
              <a:t>rispettare i turni, </a:t>
            </a:r>
          </a:p>
          <a:p>
            <a:pPr>
              <a:buFont typeface="Wingdings" pitchFamily="2" charset="2"/>
              <a:buChar char="v"/>
            </a:pPr>
            <a:r>
              <a:rPr lang="it-IT" dirty="0" smtClean="0"/>
              <a:t>  sapersi inserire nel discorso,</a:t>
            </a:r>
          </a:p>
          <a:p>
            <a:pPr>
              <a:buFont typeface="Wingdings" pitchFamily="2" charset="2"/>
              <a:buChar char="v"/>
            </a:pPr>
            <a:r>
              <a:rPr lang="it-IT" dirty="0" smtClean="0"/>
              <a:t>  assumere il punto di vista altrui, </a:t>
            </a:r>
          </a:p>
          <a:p>
            <a:pPr>
              <a:buFont typeface="Wingdings" pitchFamily="2" charset="2"/>
              <a:buChar char="v"/>
            </a:pPr>
            <a:r>
              <a:rPr lang="it-IT" dirty="0" smtClean="0"/>
              <a:t>  non alterarsi di fronte alle opposizioni </a:t>
            </a:r>
          </a:p>
          <a:p>
            <a:pPr>
              <a:buFontTx/>
              <a:buNone/>
            </a:pPr>
            <a:endParaRPr lang="it-IT" dirty="0" smtClean="0">
              <a:solidFill>
                <a:schemeClr val="accent2"/>
              </a:solidFill>
            </a:endParaRPr>
          </a:p>
          <a:p>
            <a:endParaRPr lang="it-IT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ln>
            <a:solidFill>
              <a:srgbClr val="7030A0"/>
            </a:solidFill>
          </a:ln>
        </p:spPr>
        <p:txBody>
          <a:bodyPr>
            <a:normAutofit/>
          </a:bodyPr>
          <a:lstStyle/>
          <a:p>
            <a:r>
              <a:rPr lang="it-IT" sz="2400" dirty="0" smtClean="0">
                <a:solidFill>
                  <a:srgbClr val="FF0000"/>
                </a:solidFill>
              </a:rPr>
              <a:t>DIDATTICA INCLUSIVA: STRATEGIE E BUONE PRATICHE</a:t>
            </a:r>
            <a:endParaRPr lang="it-IT" sz="24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ln>
            <a:solidFill>
              <a:srgbClr val="00B0F0"/>
            </a:solidFill>
          </a:ln>
        </p:spPr>
        <p:txBody>
          <a:bodyPr/>
          <a:lstStyle/>
          <a:p>
            <a:pPr>
              <a:lnSpc>
                <a:spcPct val="90000"/>
              </a:lnSpc>
              <a:buNone/>
            </a:pPr>
            <a:r>
              <a:rPr lang="it-IT" sz="2400" dirty="0" smtClean="0"/>
              <a:t>Strategie comunicative dell’insegnante</a:t>
            </a:r>
          </a:p>
          <a:p>
            <a:pPr>
              <a:lnSpc>
                <a:spcPct val="90000"/>
              </a:lnSpc>
              <a:buNone/>
            </a:pPr>
            <a:endParaRPr lang="it-IT" sz="2400" dirty="0" smtClean="0"/>
          </a:p>
          <a:p>
            <a:pPr>
              <a:lnSpc>
                <a:spcPct val="90000"/>
              </a:lnSpc>
              <a:buNone/>
            </a:pPr>
            <a:r>
              <a:rPr lang="it-IT" sz="2400" dirty="0" smtClean="0"/>
              <a:t>-Il rispecchiamento </a:t>
            </a:r>
          </a:p>
          <a:p>
            <a:pPr>
              <a:lnSpc>
                <a:spcPct val="90000"/>
              </a:lnSpc>
              <a:buNone/>
            </a:pPr>
            <a:r>
              <a:rPr lang="it-IT" sz="2400" dirty="0" smtClean="0"/>
              <a:t>-Le domande di chiarimento (In che senso?)  e di spiegazione (Come mai?) </a:t>
            </a:r>
          </a:p>
          <a:p>
            <a:pPr>
              <a:lnSpc>
                <a:spcPct val="90000"/>
              </a:lnSpc>
              <a:buNone/>
            </a:pPr>
            <a:r>
              <a:rPr lang="it-IT" sz="2400" dirty="0" smtClean="0"/>
              <a:t>-Fare il punto della situazione</a:t>
            </a:r>
          </a:p>
          <a:p>
            <a:pPr>
              <a:lnSpc>
                <a:spcPct val="90000"/>
              </a:lnSpc>
              <a:buNone/>
            </a:pPr>
            <a:r>
              <a:rPr lang="it-IT" sz="2400" dirty="0" smtClean="0"/>
              <a:t>-La richiesta di contraddittorio (Tutti d’accordo?) </a:t>
            </a:r>
          </a:p>
          <a:p>
            <a:pPr>
              <a:lnSpc>
                <a:spcPct val="90000"/>
              </a:lnSpc>
              <a:buNone/>
            </a:pPr>
            <a:r>
              <a:rPr lang="it-IT" sz="2400" dirty="0" smtClean="0"/>
              <a:t>-Introduzione di dati discrepanti</a:t>
            </a:r>
          </a:p>
          <a:p>
            <a:endParaRPr lang="it-IT" dirty="0" smtClean="0">
              <a:solidFill>
                <a:schemeClr val="accent2"/>
              </a:solidFill>
            </a:endParaRPr>
          </a:p>
          <a:p>
            <a:endParaRPr lang="it-IT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  <a:ln>
            <a:solidFill>
              <a:srgbClr val="00B0F0"/>
            </a:solidFill>
          </a:ln>
        </p:spPr>
        <p:txBody>
          <a:bodyPr>
            <a:normAutofit/>
          </a:bodyPr>
          <a:lstStyle/>
          <a:p>
            <a:r>
              <a:rPr lang="it-IT" sz="2400" dirty="0" smtClean="0">
                <a:solidFill>
                  <a:srgbClr val="FF0000"/>
                </a:solidFill>
              </a:rPr>
              <a:t>DIDATTICA INCLUSIVA: STRATEGIE E BUONE PRATICHE</a:t>
            </a:r>
            <a:endParaRPr lang="it-IT" sz="24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256584"/>
          </a:xfrm>
          <a:ln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>
            <a:normAutofit fontScale="47500" lnSpcReduction="20000"/>
          </a:bodyPr>
          <a:lstStyle/>
          <a:p>
            <a:pPr algn="ctr">
              <a:buNone/>
            </a:pPr>
            <a:r>
              <a:rPr lang="it-IT" sz="4400" dirty="0" smtClean="0">
                <a:solidFill>
                  <a:srgbClr val="002060"/>
                </a:solidFill>
              </a:rPr>
              <a:t>IL  JIGSAW</a:t>
            </a:r>
          </a:p>
          <a:p>
            <a:pPr marL="609600" indent="-609600">
              <a:buNone/>
            </a:pPr>
            <a:r>
              <a:rPr lang="it-IT" sz="4400" dirty="0" smtClean="0"/>
              <a:t>Quattro fasi:</a:t>
            </a:r>
          </a:p>
          <a:p>
            <a:pPr marL="609600" indent="-609600">
              <a:buNone/>
            </a:pPr>
            <a:r>
              <a:rPr lang="it-IT" sz="4400" dirty="0" smtClean="0">
                <a:solidFill>
                  <a:srgbClr val="FF0000"/>
                </a:solidFill>
              </a:rPr>
              <a:t>Fase 1: Costituzione dei gruppi di partenza</a:t>
            </a:r>
          </a:p>
          <a:p>
            <a:pPr marL="742950" indent="-742950">
              <a:buFontTx/>
              <a:buAutoNum type="alphaLcParenR"/>
            </a:pPr>
            <a:r>
              <a:rPr lang="it-IT" sz="4400" dirty="0" smtClean="0"/>
              <a:t>L’insegnante esplicita l’obiettivo cognitivo e sociale</a:t>
            </a:r>
          </a:p>
          <a:p>
            <a:pPr marL="742950" indent="-742950">
              <a:buFontTx/>
              <a:buAutoNum type="alphaLcParenR"/>
            </a:pPr>
            <a:r>
              <a:rPr lang="it-IT" sz="4400" dirty="0" smtClean="0"/>
              <a:t>L’insegnante assegna ai partecipanti  una parte di materiale comune sull’argomento di studio e a ciascun membro  il compito di diventare esperto su di un aspetto particolare </a:t>
            </a:r>
          </a:p>
          <a:p>
            <a:pPr marL="742950" indent="-742950">
              <a:buNone/>
            </a:pPr>
            <a:endParaRPr lang="it-IT" sz="4400" dirty="0" smtClean="0"/>
          </a:p>
          <a:p>
            <a:pPr>
              <a:lnSpc>
                <a:spcPct val="80000"/>
              </a:lnSpc>
              <a:buNone/>
            </a:pPr>
            <a:r>
              <a:rPr lang="it-IT" sz="4400" dirty="0" smtClean="0">
                <a:solidFill>
                  <a:srgbClr val="FF0000"/>
                </a:solidFill>
              </a:rPr>
              <a:t>Fase 2: Gruppo degli esperti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it-IT" sz="4400" dirty="0" smtClean="0"/>
              <a:t>Il gruppo iniziale si smembra: gli incaricati di ogni aspetto vanno a raggiungere i colleghi corrispondenti  formando gruppi omogenei ( Ad es. cause, fasi, conseguenze).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it-IT" sz="4400" dirty="0" smtClean="0"/>
              <a:t>In questa fase possono essere attribuiti diversi ruoli ai membri del gruppo:lettore, sintetizzatore, </a:t>
            </a:r>
            <a:r>
              <a:rPr lang="it-IT" sz="4400" dirty="0" err="1" smtClean="0"/>
              <a:t>verbalizzatore</a:t>
            </a:r>
            <a:r>
              <a:rPr lang="it-IT" sz="4400" dirty="0" smtClean="0"/>
              <a:t>.</a:t>
            </a:r>
          </a:p>
          <a:p>
            <a:pPr>
              <a:lnSpc>
                <a:spcPct val="80000"/>
              </a:lnSpc>
              <a:buFontTx/>
              <a:buNone/>
            </a:pPr>
            <a:endParaRPr lang="it-IT" sz="4400" dirty="0" smtClean="0"/>
          </a:p>
          <a:p>
            <a:pPr>
              <a:lnSpc>
                <a:spcPct val="80000"/>
              </a:lnSpc>
              <a:buFontTx/>
              <a:buNone/>
            </a:pPr>
            <a:r>
              <a:rPr lang="it-IT" sz="4400" dirty="0" smtClean="0"/>
              <a:t>Obiettivo: studiare insieme quell’aspetto per poi tenere una relazione ai membri dei gruppi della fase 1.</a:t>
            </a:r>
          </a:p>
          <a:p>
            <a:pPr>
              <a:buNone/>
            </a:pPr>
            <a:endParaRPr lang="it-IT" sz="4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ln>
            <a:solidFill>
              <a:srgbClr val="002060"/>
            </a:solidFill>
          </a:ln>
        </p:spPr>
        <p:txBody>
          <a:bodyPr>
            <a:normAutofit/>
          </a:bodyPr>
          <a:lstStyle/>
          <a:p>
            <a:r>
              <a:rPr lang="it-IT" sz="2400" dirty="0" smtClean="0">
                <a:solidFill>
                  <a:srgbClr val="FF0000"/>
                </a:solidFill>
              </a:rPr>
              <a:t>DIDATTICA INCLUSIVA: STRATEGIE E BUONE PRATICHE</a:t>
            </a:r>
            <a:endParaRPr lang="it-IT" sz="24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ln>
            <a:solidFill>
              <a:schemeClr val="accent6">
                <a:lumMod val="75000"/>
              </a:schemeClr>
            </a:solidFill>
          </a:ln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it-IT" sz="2800" dirty="0" smtClean="0">
                <a:solidFill>
                  <a:srgbClr val="FF0000"/>
                </a:solidFill>
              </a:rPr>
              <a:t>Fase 3: Socializzazione delle conoscenze</a:t>
            </a:r>
          </a:p>
          <a:p>
            <a:pPr>
              <a:buFontTx/>
              <a:buNone/>
            </a:pPr>
            <a:r>
              <a:rPr lang="it-IT" sz="2800" dirty="0" smtClean="0"/>
              <a:t>I partecipanti, dopo aver studiato il proprio aspetto tornano a comporre i gruppi di partenza e presentano  la loro relazione, ricevendo domande e riflessioni</a:t>
            </a:r>
          </a:p>
          <a:p>
            <a:pPr>
              <a:buFontTx/>
              <a:buNone/>
            </a:pPr>
            <a:r>
              <a:rPr lang="it-IT" sz="2800" dirty="0" smtClean="0"/>
              <a:t>Gli esperti possono presentare domande per verificare la comprensione</a:t>
            </a:r>
          </a:p>
          <a:p>
            <a:pPr>
              <a:buFontTx/>
              <a:buNone/>
            </a:pPr>
            <a:endParaRPr lang="it-IT" sz="2800" dirty="0" smtClean="0"/>
          </a:p>
          <a:p>
            <a:pPr>
              <a:buNone/>
            </a:pPr>
            <a:r>
              <a:rPr lang="it-IT" sz="2800" dirty="0" smtClean="0">
                <a:solidFill>
                  <a:srgbClr val="FF0000"/>
                </a:solidFill>
              </a:rPr>
              <a:t>Fase 4: Studio individuale o di gruppo in vista della verifica</a:t>
            </a:r>
          </a:p>
          <a:p>
            <a:pPr>
              <a:buFontTx/>
              <a:buNone/>
            </a:pPr>
            <a:r>
              <a:rPr lang="it-IT" sz="2800" dirty="0" smtClean="0"/>
              <a:t>Ogni membro ha la possibilità di riesaminare, da solo o in gruppo, l’intero argomento  su cui verterà la prova di verifica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it-IT" sz="2400" dirty="0" smtClean="0">
                <a:solidFill>
                  <a:srgbClr val="FF0000"/>
                </a:solidFill>
              </a:rPr>
              <a:t>DIDATTICA INCLUSIVA: STRATEGIE E BUONE PRATICHE</a:t>
            </a:r>
            <a:endParaRPr lang="it-IT" sz="24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616624"/>
          </a:xfrm>
          <a:ln>
            <a:solidFill>
              <a:srgbClr val="00B050"/>
            </a:solidFill>
          </a:ln>
        </p:spPr>
        <p:txBody>
          <a:bodyPr>
            <a:noAutofit/>
          </a:bodyPr>
          <a:lstStyle/>
          <a:p>
            <a:pPr>
              <a:buNone/>
            </a:pPr>
            <a:r>
              <a:rPr lang="it-IT" sz="2000" dirty="0" smtClean="0">
                <a:solidFill>
                  <a:srgbClr val="002060"/>
                </a:solidFill>
              </a:rPr>
              <a:t>ATTIVITA’  SCUOLA DELL’ INFANZIA</a:t>
            </a:r>
            <a:endParaRPr lang="it-IT" sz="2000" dirty="0" smtClean="0">
              <a:solidFill>
                <a:srgbClr val="002060"/>
              </a:solidFill>
            </a:endParaRPr>
          </a:p>
          <a:p>
            <a:r>
              <a:rPr lang="it-IT" sz="2000" dirty="0" smtClean="0"/>
              <a:t>Storytelling</a:t>
            </a:r>
            <a:r>
              <a:rPr lang="it-IT" sz="2000" dirty="0" smtClean="0"/>
              <a:t>: laboratorio linguistico “</a:t>
            </a:r>
            <a:r>
              <a:rPr lang="it-IT" sz="2000" dirty="0" err="1" smtClean="0"/>
              <a:t>Elmer</a:t>
            </a:r>
            <a:r>
              <a:rPr lang="it-IT" sz="2000" dirty="0" smtClean="0"/>
              <a:t> l’elefantino variopinto”</a:t>
            </a:r>
          </a:p>
          <a:p>
            <a:r>
              <a:rPr lang="it-IT" sz="2000" dirty="0" smtClean="0"/>
              <a:t> </a:t>
            </a:r>
            <a:r>
              <a:rPr lang="it-IT" sz="2000" dirty="0" smtClean="0"/>
              <a:t>Storytelling</a:t>
            </a:r>
            <a:r>
              <a:rPr lang="it-IT" sz="2000" dirty="0" smtClean="0"/>
              <a:t>: drammatizzazione con marionette sulla trama del testo “Ti voglio bene” (lessico delle emozioni e arricchimento lessicale per ciascun allievo</a:t>
            </a:r>
            <a:r>
              <a:rPr lang="it-IT" sz="2000" dirty="0" smtClean="0"/>
              <a:t>)</a:t>
            </a:r>
          </a:p>
          <a:p>
            <a:r>
              <a:rPr lang="it-IT" sz="2000" dirty="0" smtClean="0"/>
              <a:t> </a:t>
            </a:r>
            <a:r>
              <a:rPr lang="it-IT" sz="2000" dirty="0" smtClean="0"/>
              <a:t>La storia di “ Cornelio” accompagnata dalla canzone </a:t>
            </a:r>
            <a:r>
              <a:rPr lang="it-IT" sz="2000" dirty="0" smtClean="0"/>
              <a:t>Il </a:t>
            </a:r>
            <a:r>
              <a:rPr lang="it-IT" sz="2000" dirty="0" smtClean="0"/>
              <a:t>coccodrillo come fa testo di Leo </a:t>
            </a:r>
            <a:r>
              <a:rPr lang="it-IT" sz="2000" dirty="0" err="1" smtClean="0"/>
              <a:t>Lionni</a:t>
            </a:r>
            <a:r>
              <a:rPr lang="it-IT" sz="2000" dirty="0" smtClean="0"/>
              <a:t> </a:t>
            </a:r>
          </a:p>
          <a:p>
            <a:pPr>
              <a:buNone/>
            </a:pPr>
            <a:r>
              <a:rPr lang="it-IT" sz="2000" dirty="0" smtClean="0">
                <a:solidFill>
                  <a:srgbClr val="002060"/>
                </a:solidFill>
              </a:rPr>
              <a:t>ATTIVITA’ SCUOLA PRIMARIA</a:t>
            </a:r>
            <a:endParaRPr lang="it-IT" sz="2000" dirty="0" smtClean="0">
              <a:solidFill>
                <a:srgbClr val="002060"/>
              </a:solidFill>
            </a:endParaRPr>
          </a:p>
          <a:p>
            <a:r>
              <a:rPr lang="it-IT" sz="2000" dirty="0" smtClean="0"/>
              <a:t>Storytelling: </a:t>
            </a:r>
            <a:r>
              <a:rPr lang="it-IT" sz="2000" dirty="0" smtClean="0"/>
              <a:t> Letture sulle tematiche del rispetto e del bullismo; produzione di  disegni e storie </a:t>
            </a:r>
            <a:r>
              <a:rPr lang="it-IT" sz="2000" dirty="0" smtClean="0"/>
              <a:t>a più mani per realizzazione di </a:t>
            </a:r>
            <a:r>
              <a:rPr lang="it-IT" sz="2000" dirty="0" smtClean="0"/>
              <a:t>e-book utilizzando le parole-chiave dei racconti.</a:t>
            </a:r>
            <a:endParaRPr lang="it-IT" sz="2000" dirty="0" smtClean="0"/>
          </a:p>
          <a:p>
            <a:r>
              <a:rPr lang="it-IT" sz="2000" dirty="0" smtClean="0"/>
              <a:t>Storytelling: “Educare lo sguardo” di M. Moschini  sul tema della diversità </a:t>
            </a:r>
            <a:r>
              <a:rPr lang="it-IT" sz="2000" dirty="0" smtClean="0"/>
              <a:t>. Mappa </a:t>
            </a:r>
            <a:r>
              <a:rPr lang="it-IT" sz="2000" dirty="0" smtClean="0"/>
              <a:t>delle parole per arricchimento lessicale</a:t>
            </a:r>
          </a:p>
          <a:p>
            <a:r>
              <a:rPr lang="it-IT" sz="2000" dirty="0" err="1" smtClean="0"/>
              <a:t>Geo-narrativa</a:t>
            </a:r>
            <a:r>
              <a:rPr lang="it-IT" sz="2000" dirty="0" smtClean="0"/>
              <a:t>: “La </a:t>
            </a:r>
            <a:r>
              <a:rPr lang="it-IT" sz="2000" dirty="0" err="1" smtClean="0"/>
              <a:t>gabbianella</a:t>
            </a:r>
            <a:r>
              <a:rPr lang="it-IT" sz="2000" dirty="0" smtClean="0"/>
              <a:t> e il gatto” con produzione di racconti provenienti da varie parti del mondo</a:t>
            </a:r>
          </a:p>
          <a:p>
            <a:pPr>
              <a:buNone/>
            </a:pPr>
            <a:r>
              <a:rPr lang="it-IT" sz="2000" dirty="0" smtClean="0"/>
              <a:t> </a:t>
            </a:r>
            <a:r>
              <a:rPr lang="it-IT" sz="2000" dirty="0" smtClean="0"/>
              <a:t>   Narrazione: “</a:t>
            </a:r>
            <a:r>
              <a:rPr lang="it-IT" sz="2000" dirty="0" smtClean="0"/>
              <a:t>Capire con il cuore” </a:t>
            </a:r>
            <a:r>
              <a:rPr lang="it-IT" sz="2000" dirty="0" smtClean="0"/>
              <a:t>Dalle </a:t>
            </a:r>
            <a:r>
              <a:rPr lang="it-IT" sz="2000" dirty="0" smtClean="0"/>
              <a:t>Memorie di Adalberto di A. Nanetti </a:t>
            </a:r>
            <a:r>
              <a:rPr lang="it-IT" sz="2000" dirty="0" smtClean="0"/>
              <a:t>Percorso </a:t>
            </a:r>
            <a:r>
              <a:rPr lang="it-IT" sz="2000" dirty="0" smtClean="0"/>
              <a:t>di alfabetizzazione emotiva. </a:t>
            </a:r>
          </a:p>
          <a:p>
            <a:pPr>
              <a:buNone/>
            </a:pPr>
            <a:r>
              <a:rPr lang="it-IT" sz="2000" dirty="0" smtClean="0"/>
              <a:t> </a:t>
            </a:r>
          </a:p>
          <a:p>
            <a:pPr>
              <a:buNone/>
            </a:pPr>
            <a:endParaRPr lang="it-IT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1676</Words>
  <Application>Microsoft Office PowerPoint</Application>
  <PresentationFormat>Presentazione su schermo (4:3)</PresentationFormat>
  <Paragraphs>183</Paragraphs>
  <Slides>20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20</vt:i4>
      </vt:variant>
    </vt:vector>
  </HeadingPairs>
  <TitlesOfParts>
    <vt:vector size="21" baseType="lpstr">
      <vt:lpstr>Tema di Office</vt:lpstr>
      <vt:lpstr>      CORSO  ABILITANTE  SOSTEGNO MACERATA 2014     </vt:lpstr>
      <vt:lpstr>SOMMARIO</vt:lpstr>
      <vt:lpstr>IL  GRUPPO DI LAVORO PER L’INCLUSIONE (GLI)</vt:lpstr>
      <vt:lpstr>IL  GRUPPO DI LAVORO PER L’INCLUSIONE (GLI)</vt:lpstr>
      <vt:lpstr>IL  GRUPPO DI LAVORO PER L’INCLUSIONE (GLI)</vt:lpstr>
      <vt:lpstr>IL  PIANO ANNUALE PER L’INCLUSIVITA’ (PAI)</vt:lpstr>
      <vt:lpstr>IL  PIANO ANNUALE PER L’INCLUSIVITA’ (PAI)</vt:lpstr>
      <vt:lpstr>IL MODELLO MINISTERIALE DEL PAI</vt:lpstr>
      <vt:lpstr>DIDATTICA INCLUSIVA: STRATEGIE E BUONE PRATICHE </vt:lpstr>
      <vt:lpstr>DIDATTICA INCLUSIVA: STRATEGIE E BUONE PRATICHE</vt:lpstr>
      <vt:lpstr>DIDATTICA INCLUSIVA: STRATEGIE E BUONE PRATICHE</vt:lpstr>
      <vt:lpstr>DIDATTICA INCLUSIVA: STRATEGIE E BUONE PRATICHE</vt:lpstr>
      <vt:lpstr>DIDATTICA INCLUSIVA: STRATEGIE E BUONE PRATICHE</vt:lpstr>
      <vt:lpstr>DIDATTICA INCLUSIVA: STRATEGIE E BUONE PRATICHE</vt:lpstr>
      <vt:lpstr>DIDATTICA INCLUSIVA: STRATEGIE E BUONE PRATICHE</vt:lpstr>
      <vt:lpstr>DIDATTICA INCLUSIVA: STRATEGIE E BUONE PRATICHE</vt:lpstr>
      <vt:lpstr>DIDATTICA INCLUSIVA: STRATEGIE E BUONE PRATICHE</vt:lpstr>
      <vt:lpstr>DIDATTICA INCLUSIVA: STRATEGIE E BUONE PRATICHE</vt:lpstr>
      <vt:lpstr>DIDATTICA INCLUSIVA: STRATEGIE E BUONE PRATICHE</vt:lpstr>
      <vt:lpstr>DIDATTICA INCLUSIVA: STRATEGIE E BUONE PRATICHE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CORSO  ABILITANTE  SOSTEGNO MACERATA 2014     </dc:title>
  <dc:creator>Angela</dc:creator>
  <cp:lastModifiedBy>Angela</cp:lastModifiedBy>
  <cp:revision>13</cp:revision>
  <dcterms:created xsi:type="dcterms:W3CDTF">2014-07-08T07:49:35Z</dcterms:created>
  <dcterms:modified xsi:type="dcterms:W3CDTF">2014-07-08T14:32:59Z</dcterms:modified>
</cp:coreProperties>
</file>