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6" r:id="rId3"/>
    <p:sldId id="278" r:id="rId4"/>
    <p:sldId id="276" r:id="rId5"/>
    <p:sldId id="277" r:id="rId6"/>
    <p:sldId id="279" r:id="rId7"/>
    <p:sldId id="280" r:id="rId8"/>
    <p:sldId id="281" r:id="rId9"/>
    <p:sldId id="282" r:id="rId10"/>
    <p:sldId id="283" r:id="rId11"/>
    <p:sldId id="284" r:id="rId12"/>
    <p:sldId id="287" r:id="rId13"/>
    <p:sldId id="288" r:id="rId14"/>
    <p:sldId id="289" r:id="rId15"/>
    <p:sldId id="290" r:id="rId16"/>
    <p:sldId id="258" r:id="rId17"/>
    <p:sldId id="259" r:id="rId18"/>
    <p:sldId id="292" r:id="rId19"/>
    <p:sldId id="293" r:id="rId20"/>
    <p:sldId id="296" r:id="rId21"/>
    <p:sldId id="261" r:id="rId22"/>
    <p:sldId id="262" r:id="rId23"/>
    <p:sldId id="263" r:id="rId24"/>
    <p:sldId id="264" r:id="rId25"/>
    <p:sldId id="291" r:id="rId26"/>
    <p:sldId id="265" r:id="rId27"/>
    <p:sldId id="267" r:id="rId28"/>
    <p:sldId id="271" r:id="rId29"/>
    <p:sldId id="266" r:id="rId30"/>
    <p:sldId id="268" r:id="rId31"/>
    <p:sldId id="269" r:id="rId32"/>
    <p:sldId id="270" r:id="rId33"/>
    <p:sldId id="299" r:id="rId34"/>
    <p:sldId id="297" r:id="rId35"/>
    <p:sldId id="300" r:id="rId36"/>
    <p:sldId id="301" r:id="rId37"/>
    <p:sldId id="273" r:id="rId38"/>
    <p:sldId id="274" r:id="rId39"/>
    <p:sldId id="298" r:id="rId4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8103EE-83AA-4DE2-B9EA-02049BF0EF6F}" type="datetimeFigureOut">
              <a:rPr lang="it-IT" smtClean="0"/>
              <a:pPr/>
              <a:t>15/05/2014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D85B38-FAE9-4B44-BE37-79A56E5CBC12}"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146A4A7-D43F-4CCF-B201-2D3859A819F3}" type="datetime1">
              <a:rPr lang="it-IT" smtClean="0"/>
              <a:pPr/>
              <a:t>15/05/2014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45AD834-816F-4BED-A067-D6EB3EC85743}" type="datetime1">
              <a:rPr lang="it-IT" smtClean="0"/>
              <a:pPr/>
              <a:t>15/05/2014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7D2C0F9-B6E8-4E35-B1C9-054AC474BAB2}" type="datetime1">
              <a:rPr lang="it-IT" smtClean="0"/>
              <a:pPr/>
              <a:t>15/05/2014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3AC4D78-09D5-4DBB-A562-ED105FDD8B00}" type="datetime1">
              <a:rPr lang="it-IT" smtClean="0"/>
              <a:pPr/>
              <a:t>15/05/2014</a:t>
            </a:fld>
            <a:endParaRPr lang="it-IT"/>
          </a:p>
        </p:txBody>
      </p:sp>
      <p:sp>
        <p:nvSpPr>
          <p:cNvPr id="6" name="Segnaposto piè di pagina 5"/>
          <p:cNvSpPr>
            <a:spLocks noGrp="1"/>
          </p:cNvSpPr>
          <p:nvPr>
            <p:ph type="ftr" sz="quarter" idx="11"/>
          </p:nvPr>
        </p:nvSpPr>
        <p:spPr/>
        <p:txBody>
          <a:bodyPr/>
          <a:lstStyle/>
          <a:p>
            <a:r>
              <a:rPr lang="it-IT" smtClean="0"/>
              <a:t>Angela Fiorillo</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6800659-053D-4E93-AF09-727CB4F4E6D3}" type="datetime1">
              <a:rPr lang="it-IT" smtClean="0"/>
              <a:pPr/>
              <a:t>15/05/2014</a:t>
            </a:fld>
            <a:endParaRPr lang="it-IT"/>
          </a:p>
        </p:txBody>
      </p:sp>
      <p:sp>
        <p:nvSpPr>
          <p:cNvPr id="8" name="Segnaposto piè di pagina 7"/>
          <p:cNvSpPr>
            <a:spLocks noGrp="1"/>
          </p:cNvSpPr>
          <p:nvPr>
            <p:ph type="ftr" sz="quarter" idx="11"/>
          </p:nvPr>
        </p:nvSpPr>
        <p:spPr/>
        <p:txBody>
          <a:bodyPr/>
          <a:lstStyle/>
          <a:p>
            <a:r>
              <a:rPr lang="it-IT" smtClean="0"/>
              <a:t>Angela Fiorillo</a:t>
            </a:r>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6B9374C-C738-45DD-B16F-30088B317C1D}" type="datetime1">
              <a:rPr lang="it-IT" smtClean="0"/>
              <a:pPr/>
              <a:t>15/05/2014</a:t>
            </a:fld>
            <a:endParaRPr lang="it-IT"/>
          </a:p>
        </p:txBody>
      </p:sp>
      <p:sp>
        <p:nvSpPr>
          <p:cNvPr id="4" name="Segnaposto piè di pagina 3"/>
          <p:cNvSpPr>
            <a:spLocks noGrp="1"/>
          </p:cNvSpPr>
          <p:nvPr>
            <p:ph type="ftr" sz="quarter" idx="11"/>
          </p:nvPr>
        </p:nvSpPr>
        <p:spPr/>
        <p:txBody>
          <a:bodyPr/>
          <a:lstStyle/>
          <a:p>
            <a:r>
              <a:rPr lang="it-IT" smtClean="0"/>
              <a:t>Angela Fiorillo</a:t>
            </a:r>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7666938-285D-4E2C-B098-02254AE2CD7F}" type="datetime1">
              <a:rPr lang="it-IT" smtClean="0"/>
              <a:pPr/>
              <a:t>15/05/2014</a:t>
            </a:fld>
            <a:endParaRPr lang="it-IT"/>
          </a:p>
        </p:txBody>
      </p:sp>
      <p:sp>
        <p:nvSpPr>
          <p:cNvPr id="3" name="Segnaposto piè di pagina 2"/>
          <p:cNvSpPr>
            <a:spLocks noGrp="1"/>
          </p:cNvSpPr>
          <p:nvPr>
            <p:ph type="ftr" sz="quarter" idx="11"/>
          </p:nvPr>
        </p:nvSpPr>
        <p:spPr/>
        <p:txBody>
          <a:bodyPr/>
          <a:lstStyle/>
          <a:p>
            <a:r>
              <a:rPr lang="it-IT" smtClean="0"/>
              <a:t>Angela Fiorillo</a:t>
            </a:r>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D007C86-FE69-4DCE-93DD-E8BF94824129}" type="datetime1">
              <a:rPr lang="it-IT" smtClean="0"/>
              <a:pPr/>
              <a:t>15/05/2014</a:t>
            </a:fld>
            <a:endParaRPr lang="it-IT"/>
          </a:p>
        </p:txBody>
      </p:sp>
      <p:sp>
        <p:nvSpPr>
          <p:cNvPr id="6" name="Segnaposto piè di pagina 5"/>
          <p:cNvSpPr>
            <a:spLocks noGrp="1"/>
          </p:cNvSpPr>
          <p:nvPr>
            <p:ph type="ftr" sz="quarter" idx="11"/>
          </p:nvPr>
        </p:nvSpPr>
        <p:spPr/>
        <p:txBody>
          <a:bodyPr/>
          <a:lstStyle/>
          <a:p>
            <a:r>
              <a:rPr lang="it-IT" smtClean="0"/>
              <a:t>Angela Fiorillo</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CC26101A-E78C-428D-8B92-E7DFD782B503}" type="datetime1">
              <a:rPr lang="it-IT" smtClean="0"/>
              <a:pPr/>
              <a:t>15/05/2014</a:t>
            </a:fld>
            <a:endParaRPr lang="it-IT"/>
          </a:p>
        </p:txBody>
      </p:sp>
      <p:sp>
        <p:nvSpPr>
          <p:cNvPr id="6" name="Segnaposto piè di pagina 5"/>
          <p:cNvSpPr>
            <a:spLocks noGrp="1"/>
          </p:cNvSpPr>
          <p:nvPr>
            <p:ph type="ftr" sz="quarter" idx="11"/>
          </p:nvPr>
        </p:nvSpPr>
        <p:spPr/>
        <p:txBody>
          <a:bodyPr/>
          <a:lstStyle/>
          <a:p>
            <a:r>
              <a:rPr lang="it-IT" smtClean="0"/>
              <a:t>Angela Fiorillo</a:t>
            </a:r>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F1984E-6782-460F-BE2E-35FDC29DC5C4}" type="datetime1">
              <a:rPr lang="it-IT" smtClean="0"/>
              <a:pPr/>
              <a:t>15/05/2014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40E2F6B-614E-45AC-9A7D-A7481C9CEFAD}" type="datetime1">
              <a:rPr lang="it-IT" smtClean="0"/>
              <a:pPr/>
              <a:t>15/05/2014</a:t>
            </a:fld>
            <a:endParaRPr lang="it-IT"/>
          </a:p>
        </p:txBody>
      </p:sp>
      <p:sp>
        <p:nvSpPr>
          <p:cNvPr id="5" name="Segnaposto piè di pagina 4"/>
          <p:cNvSpPr>
            <a:spLocks noGrp="1"/>
          </p:cNvSpPr>
          <p:nvPr>
            <p:ph type="ftr" sz="quarter" idx="11"/>
          </p:nvPr>
        </p:nvSpPr>
        <p:spPr/>
        <p:txBody>
          <a:bodyPr/>
          <a:lstStyle/>
          <a:p>
            <a:r>
              <a:rPr lang="it-IT" smtClean="0"/>
              <a:t>Angela Fiorillo</a:t>
            </a:r>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50186A-5466-4E6C-AF9E-2CA27DFEC93A}" type="datetime1">
              <a:rPr lang="it-IT" smtClean="0"/>
              <a:pPr/>
              <a:t>15/05/2014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Angela Fiorillo</a:t>
            </a: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27088" y="765175"/>
            <a:ext cx="7772400" cy="1800225"/>
          </a:xfrm>
          <a:ln>
            <a:solidFill>
              <a:schemeClr val="accent1"/>
            </a:solidFill>
          </a:ln>
        </p:spPr>
        <p:txBody>
          <a:bodyPr rtlCol="0">
            <a:normAutofit fontScale="90000"/>
          </a:bodyPr>
          <a:lstStyle/>
          <a:p>
            <a:pPr eaLnBrk="1" fontAlgn="auto" hangingPunct="1">
              <a:spcAft>
                <a:spcPts val="0"/>
              </a:spcAft>
              <a:buFont typeface="Arial" pitchFamily="34" charset="0"/>
              <a:buNone/>
              <a:defRPr/>
            </a:pP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3100" dirty="0" smtClean="0"/>
              <a:t/>
            </a:r>
            <a:br>
              <a:rPr lang="it-IT" sz="3100" dirty="0" smtClean="0"/>
            </a:br>
            <a:r>
              <a:rPr lang="it-IT" sz="3100" dirty="0" smtClean="0">
                <a:solidFill>
                  <a:srgbClr val="FF0000"/>
                </a:solidFill>
                <a:latin typeface="+mn-lt"/>
                <a:cs typeface="Times New Roman" pitchFamily="18" charset="0"/>
              </a:rPr>
              <a:t>CORSO  ABILITANTE  SOSTEGNO</a:t>
            </a:r>
            <a:r>
              <a:rPr lang="it-IT" sz="2200" dirty="0" smtClean="0"/>
              <a:t/>
            </a:r>
            <a:br>
              <a:rPr lang="it-IT" sz="2200" dirty="0" smtClean="0"/>
            </a:br>
            <a:r>
              <a:rPr lang="it-IT" sz="2700" dirty="0" smtClean="0">
                <a:solidFill>
                  <a:srgbClr val="002060"/>
                </a:solidFill>
              </a:rPr>
              <a:t>ASCOLI PICENO</a:t>
            </a:r>
            <a:br>
              <a:rPr lang="it-IT" sz="2700" dirty="0" smtClean="0">
                <a:solidFill>
                  <a:srgbClr val="002060"/>
                </a:solidFill>
              </a:rPr>
            </a:br>
            <a:r>
              <a:rPr lang="it-IT" sz="2700" dirty="0" smtClean="0">
                <a:solidFill>
                  <a:srgbClr val="002060"/>
                </a:solidFill>
              </a:rPr>
              <a:t>2014</a:t>
            </a:r>
            <a:br>
              <a:rPr lang="it-IT" sz="2700" dirty="0" smtClean="0">
                <a:solidFill>
                  <a:srgbClr val="002060"/>
                </a:solidFill>
              </a:rPr>
            </a:br>
            <a:r>
              <a:rPr lang="it-IT" sz="2200" dirty="0" smtClean="0"/>
              <a:t/>
            </a:r>
            <a:br>
              <a:rPr lang="it-IT" sz="2200" dirty="0" smtClean="0"/>
            </a:br>
            <a:r>
              <a:rPr lang="it-IT" sz="2200" dirty="0" smtClean="0"/>
              <a:t/>
            </a:r>
            <a:br>
              <a:rPr lang="it-IT" sz="2200" dirty="0" smtClean="0"/>
            </a:br>
            <a:r>
              <a:rPr lang="it-IT" dirty="0" smtClean="0"/>
              <a:t> </a:t>
            </a:r>
            <a:br>
              <a:rPr lang="it-IT" dirty="0" smtClean="0"/>
            </a:br>
            <a:endParaRPr lang="it-IT" sz="2200" dirty="0"/>
          </a:p>
        </p:txBody>
      </p:sp>
      <p:sp>
        <p:nvSpPr>
          <p:cNvPr id="2051" name="Sottotitolo 2"/>
          <p:cNvSpPr>
            <a:spLocks noGrp="1"/>
          </p:cNvSpPr>
          <p:nvPr>
            <p:ph type="subTitle" idx="1"/>
          </p:nvPr>
        </p:nvSpPr>
        <p:spPr>
          <a:xfrm>
            <a:off x="900113" y="2781300"/>
            <a:ext cx="7559675" cy="3527425"/>
          </a:xfrm>
          <a:ln>
            <a:solidFill>
              <a:srgbClr val="00B050"/>
            </a:solidFill>
          </a:ln>
        </p:spPr>
        <p:txBody>
          <a:bodyPr/>
          <a:lstStyle/>
          <a:p>
            <a:pPr eaLnBrk="1" hangingPunct="1"/>
            <a:r>
              <a:rPr lang="it-IT" sz="2400" dirty="0" smtClean="0">
                <a:solidFill>
                  <a:srgbClr val="FF0000"/>
                </a:solidFill>
              </a:rPr>
              <a:t>“ Progettazione del PDF e del PEI- Progetto di vita e modelli di qualità della vita: dalla programmazione alla valutazione”- Scuola secondaria </a:t>
            </a:r>
            <a:r>
              <a:rPr lang="it-IT" sz="2400" dirty="0" err="1" smtClean="0">
                <a:solidFill>
                  <a:srgbClr val="FF0000"/>
                </a:solidFill>
              </a:rPr>
              <a:t>I°</a:t>
            </a:r>
            <a:r>
              <a:rPr lang="it-IT" sz="2400" smtClean="0">
                <a:solidFill>
                  <a:srgbClr val="FF0000"/>
                </a:solidFill>
              </a:rPr>
              <a:t> e II° grado</a:t>
            </a:r>
          </a:p>
          <a:p>
            <a:pPr eaLnBrk="1" hangingPunct="1"/>
            <a:endParaRPr lang="it-IT" sz="2400" smtClean="0">
              <a:solidFill>
                <a:srgbClr val="002060"/>
              </a:solidFill>
            </a:endParaRPr>
          </a:p>
          <a:p>
            <a:pPr eaLnBrk="1" hangingPunct="1"/>
            <a:r>
              <a:rPr lang="it-IT" sz="2400" smtClean="0">
                <a:solidFill>
                  <a:schemeClr val="tx1"/>
                </a:solidFill>
              </a:rPr>
              <a:t>Dott.ssa Angela Fiorillo</a:t>
            </a:r>
          </a:p>
          <a:p>
            <a:pPr eaLnBrk="1" hangingPunct="1"/>
            <a:r>
              <a:rPr lang="it-IT" sz="2400" smtClean="0">
                <a:solidFill>
                  <a:srgbClr val="002060"/>
                </a:solidFill>
              </a:rPr>
              <a:t>Docente a contratto Università di Macerata, Insegnante scuola primaria, Pedagogista, Dottore di ricerca in Theory and History of education</a:t>
            </a:r>
          </a:p>
        </p:txBody>
      </p:sp>
      <p:sp>
        <p:nvSpPr>
          <p:cNvPr id="5" name="Segnaposto piè di pagina 4"/>
          <p:cNvSpPr>
            <a:spLocks noGrp="1"/>
          </p:cNvSpPr>
          <p:nvPr>
            <p:ph type="ftr" sz="quarter" idx="11"/>
          </p:nvPr>
        </p:nvSpPr>
        <p:spPr/>
        <p:txBody>
          <a:bodyPr/>
          <a:lstStyle/>
          <a:p>
            <a:pPr>
              <a:defRPr/>
            </a:pPr>
            <a:r>
              <a:rPr lang="it-IT" smtClean="0"/>
              <a:t>Angela Fiorillo</a:t>
            </a:r>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764705"/>
            <a:ext cx="7772400" cy="1224135"/>
          </a:xfrm>
          <a:ln>
            <a:solidFill>
              <a:schemeClr val="accent1"/>
            </a:solidFill>
          </a:ln>
        </p:spPr>
        <p:txBody>
          <a:bodyPr>
            <a:normAutofit/>
          </a:bodyPr>
          <a:lstStyle/>
          <a:p>
            <a:r>
              <a:rPr lang="it-IT" sz="2400" dirty="0" smtClean="0">
                <a:solidFill>
                  <a:srgbClr val="FF0000"/>
                </a:solidFill>
              </a:rPr>
              <a:t>SOMMARIO SECONDA LEZIONE</a:t>
            </a:r>
            <a:endParaRPr lang="it-IT" sz="2400" dirty="0">
              <a:solidFill>
                <a:srgbClr val="FF0000"/>
              </a:solidFill>
            </a:endParaRPr>
          </a:p>
        </p:txBody>
      </p:sp>
      <p:sp>
        <p:nvSpPr>
          <p:cNvPr id="3" name="Sottotitolo 2"/>
          <p:cNvSpPr>
            <a:spLocks noGrp="1"/>
          </p:cNvSpPr>
          <p:nvPr>
            <p:ph type="subTitle" idx="1"/>
          </p:nvPr>
        </p:nvSpPr>
        <p:spPr>
          <a:xfrm>
            <a:off x="971600" y="2204864"/>
            <a:ext cx="7200800" cy="3433936"/>
          </a:xfrm>
          <a:ln>
            <a:solidFill>
              <a:schemeClr val="accent2">
                <a:lumMod val="75000"/>
              </a:schemeClr>
            </a:solidFill>
          </a:ln>
        </p:spPr>
        <p:txBody>
          <a:bodyPr>
            <a:normAutofit/>
          </a:bodyPr>
          <a:lstStyle/>
          <a:p>
            <a:pPr algn="l">
              <a:buFont typeface="Wingdings" pitchFamily="2" charset="2"/>
              <a:buChar char="v"/>
            </a:pPr>
            <a:endParaRPr lang="it-IT" sz="2400" dirty="0" smtClean="0">
              <a:solidFill>
                <a:schemeClr val="tx1"/>
              </a:solidFill>
            </a:endParaRPr>
          </a:p>
          <a:p>
            <a:pPr algn="l">
              <a:buFont typeface="Wingdings" pitchFamily="2" charset="2"/>
              <a:buChar char="v"/>
            </a:pPr>
            <a:r>
              <a:rPr lang="it-IT" sz="2400" dirty="0" smtClean="0">
                <a:solidFill>
                  <a:schemeClr val="tx1"/>
                </a:solidFill>
              </a:rPr>
              <a:t>APPROFONDIMENTI SULL’ICF</a:t>
            </a:r>
          </a:p>
          <a:p>
            <a:pPr algn="l">
              <a:buFont typeface="Wingdings" pitchFamily="2" charset="2"/>
              <a:buChar char="v"/>
            </a:pPr>
            <a:r>
              <a:rPr lang="it-IT" sz="2400" dirty="0" smtClean="0">
                <a:solidFill>
                  <a:schemeClr val="tx1"/>
                </a:solidFill>
              </a:rPr>
              <a:t>I MANUALI DIAGNOSTICI</a:t>
            </a:r>
          </a:p>
          <a:p>
            <a:pPr algn="l">
              <a:buFont typeface="Wingdings" pitchFamily="2" charset="2"/>
              <a:buChar char="v"/>
            </a:pPr>
            <a:r>
              <a:rPr lang="it-IT" sz="2400" dirty="0" smtClean="0">
                <a:solidFill>
                  <a:schemeClr val="tx1"/>
                </a:solidFill>
              </a:rPr>
              <a:t>I BISOGNI EDUCATIVI </a:t>
            </a:r>
            <a:r>
              <a:rPr lang="it-IT" sz="2400" dirty="0" smtClean="0">
                <a:solidFill>
                  <a:schemeClr val="tx1"/>
                </a:solidFill>
              </a:rPr>
              <a:t>SPECIALI</a:t>
            </a:r>
          </a:p>
          <a:p>
            <a:pPr algn="l">
              <a:buFont typeface="Wingdings" pitchFamily="2" charset="2"/>
              <a:buChar char="v"/>
            </a:pPr>
            <a:r>
              <a:rPr lang="it-IT" sz="2400" dirty="0" smtClean="0">
                <a:solidFill>
                  <a:schemeClr val="tx1"/>
                </a:solidFill>
              </a:rPr>
              <a:t>BUONE PRASSI</a:t>
            </a:r>
            <a:endParaRPr lang="it-IT" sz="2400" dirty="0" smtClean="0">
              <a:solidFill>
                <a:schemeClr val="tx1"/>
              </a:solidFill>
            </a:endParaRPr>
          </a:p>
        </p:txBody>
      </p:sp>
      <p:sp>
        <p:nvSpPr>
          <p:cNvPr id="5" name="Segnaposto piè di pagina 4"/>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800" dirty="0" smtClean="0">
                <a:solidFill>
                  <a:srgbClr val="FF0000"/>
                </a:solidFill>
              </a:rPr>
              <a:t>I MANUALI DIAGNOSTICI </a:t>
            </a:r>
            <a:endParaRPr lang="it-IT" sz="2800" dirty="0"/>
          </a:p>
        </p:txBody>
      </p:sp>
      <p:sp>
        <p:nvSpPr>
          <p:cNvPr id="3" name="Segnaposto contenuto 2"/>
          <p:cNvSpPr>
            <a:spLocks noGrp="1"/>
          </p:cNvSpPr>
          <p:nvPr>
            <p:ph idx="1"/>
          </p:nvPr>
        </p:nvSpPr>
        <p:spPr>
          <a:ln>
            <a:solidFill>
              <a:schemeClr val="accent6">
                <a:lumMod val="75000"/>
              </a:schemeClr>
            </a:solidFill>
          </a:ln>
        </p:spPr>
        <p:txBody>
          <a:bodyPr>
            <a:normAutofit/>
          </a:bodyPr>
          <a:lstStyle/>
          <a:p>
            <a:pPr lvl="0" algn="ctr">
              <a:buNone/>
            </a:pPr>
            <a:r>
              <a:rPr lang="it-IT" sz="2400" dirty="0" smtClean="0">
                <a:solidFill>
                  <a:srgbClr val="002060"/>
                </a:solidFill>
              </a:rPr>
              <a:t>QUALI  OPPORTUNITA’ OFFRONO?</a:t>
            </a:r>
          </a:p>
          <a:p>
            <a:pPr lvl="0">
              <a:buNone/>
            </a:pPr>
            <a:endParaRPr lang="it-IT" sz="2400" dirty="0" smtClean="0">
              <a:solidFill>
                <a:srgbClr val="0070C0"/>
              </a:solidFill>
            </a:endParaRPr>
          </a:p>
          <a:p>
            <a:pPr lvl="0"/>
            <a:r>
              <a:rPr lang="it-IT" sz="2400" dirty="0" smtClean="0"/>
              <a:t>Restituzione della diagnosi alla famiglia ed alla scuola;</a:t>
            </a:r>
          </a:p>
          <a:p>
            <a:pPr lvl="0"/>
            <a:r>
              <a:rPr lang="it-IT" sz="2400" dirty="0" smtClean="0"/>
              <a:t>Aggiornamento della diagnosi funzionale;</a:t>
            </a:r>
          </a:p>
          <a:p>
            <a:pPr lvl="0"/>
            <a:r>
              <a:rPr lang="it-IT" sz="2400" dirty="0" smtClean="0"/>
              <a:t> Sensibilità discriminativa tra i sintomi;</a:t>
            </a:r>
          </a:p>
          <a:p>
            <a:pPr lvl="0"/>
            <a:r>
              <a:rPr lang="it-IT" sz="2400" dirty="0" smtClean="0"/>
              <a:t>Pertinenza delle azioni educative alle specificità delle sindromi;</a:t>
            </a:r>
          </a:p>
          <a:p>
            <a:pPr lvl="0"/>
            <a:r>
              <a:rPr lang="it-IT" sz="2400" dirty="0" smtClean="0"/>
              <a:t>Adozione di avvertenze, precauzioni, sussidi adeguati alla situazione.</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lstStyle/>
          <a:p>
            <a:r>
              <a:rPr lang="it-IT" sz="2800" dirty="0" smtClean="0">
                <a:solidFill>
                  <a:srgbClr val="FF0000"/>
                </a:solidFill>
              </a:rPr>
              <a:t>I MANUALI DIAGNOSTICI </a:t>
            </a:r>
            <a:endParaRPr lang="it-IT" sz="2800" dirty="0">
              <a:solidFill>
                <a:srgbClr val="FF0000"/>
              </a:solidFill>
            </a:endParaRPr>
          </a:p>
        </p:txBody>
      </p:sp>
      <p:sp>
        <p:nvSpPr>
          <p:cNvPr id="3" name="Segnaposto contenuto 2"/>
          <p:cNvSpPr>
            <a:spLocks noGrp="1"/>
          </p:cNvSpPr>
          <p:nvPr>
            <p:ph idx="1"/>
          </p:nvPr>
        </p:nvSpPr>
        <p:spPr>
          <a:ln>
            <a:solidFill>
              <a:srgbClr val="C00000"/>
            </a:solidFill>
          </a:ln>
        </p:spPr>
        <p:txBody>
          <a:bodyPr/>
          <a:lstStyle/>
          <a:p>
            <a:pPr algn="ctr">
              <a:buNone/>
            </a:pPr>
            <a:r>
              <a:rPr lang="it-IT" dirty="0" smtClean="0"/>
              <a:t> </a:t>
            </a:r>
            <a:r>
              <a:rPr lang="it-IT" sz="2400" dirty="0" smtClean="0">
                <a:solidFill>
                  <a:srgbClr val="002060"/>
                </a:solidFill>
              </a:rPr>
              <a:t>QUALI SONO?</a:t>
            </a:r>
            <a:endParaRPr lang="it-IT" sz="2400" dirty="0" smtClean="0"/>
          </a:p>
          <a:p>
            <a:pPr>
              <a:buFont typeface="Wingdings" pitchFamily="2" charset="2"/>
              <a:buChar char="ü"/>
            </a:pPr>
            <a:endParaRPr lang="it-IT" sz="2400" dirty="0" smtClean="0"/>
          </a:p>
          <a:p>
            <a:pPr>
              <a:buFont typeface="Wingdings" pitchFamily="2" charset="2"/>
              <a:buChar char="ü"/>
            </a:pPr>
            <a:r>
              <a:rPr lang="it-IT" sz="2400" dirty="0" smtClean="0"/>
              <a:t>ICD-10</a:t>
            </a:r>
          </a:p>
          <a:p>
            <a:pPr>
              <a:buFont typeface="Wingdings" pitchFamily="2" charset="2"/>
              <a:buChar char="ü"/>
            </a:pPr>
            <a:r>
              <a:rPr lang="it-IT" sz="2400" dirty="0" smtClean="0"/>
              <a:t> DSM – IV</a:t>
            </a:r>
          </a:p>
          <a:p>
            <a:pPr>
              <a:buFont typeface="Wingdings" pitchFamily="2" charset="2"/>
              <a:buChar char="ü"/>
            </a:pPr>
            <a:r>
              <a:rPr lang="it-IT" sz="2400" dirty="0" smtClean="0"/>
              <a:t>DSM – IV TR</a:t>
            </a:r>
          </a:p>
          <a:p>
            <a:pPr>
              <a:buFont typeface="Wingdings" pitchFamily="2" charset="2"/>
              <a:buChar char="ü"/>
            </a:pPr>
            <a:r>
              <a:rPr lang="it-IT" sz="2400" dirty="0" smtClean="0"/>
              <a:t>DSM-V</a:t>
            </a:r>
          </a:p>
          <a:p>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6">
                <a:lumMod val="75000"/>
              </a:schemeClr>
            </a:solidFill>
          </a:ln>
        </p:spPr>
        <p:txBody>
          <a:bodyPr>
            <a:normAutofit/>
          </a:bodyPr>
          <a:lstStyle/>
          <a:p>
            <a:r>
              <a:rPr lang="it-IT" sz="2800" dirty="0" smtClean="0">
                <a:solidFill>
                  <a:srgbClr val="FF0000"/>
                </a:solidFill>
              </a:rPr>
              <a:t>I MANUALI DIAGNOSTICI </a:t>
            </a:r>
            <a:endParaRPr lang="it-IT" sz="2800" dirty="0"/>
          </a:p>
        </p:txBody>
      </p:sp>
      <p:sp>
        <p:nvSpPr>
          <p:cNvPr id="3" name="Segnaposto contenuto 2"/>
          <p:cNvSpPr>
            <a:spLocks noGrp="1"/>
          </p:cNvSpPr>
          <p:nvPr>
            <p:ph idx="1"/>
          </p:nvPr>
        </p:nvSpPr>
        <p:spPr>
          <a:ln>
            <a:solidFill>
              <a:schemeClr val="accent1"/>
            </a:solidFill>
          </a:ln>
        </p:spPr>
        <p:txBody>
          <a:bodyPr>
            <a:normAutofit/>
          </a:bodyPr>
          <a:lstStyle/>
          <a:p>
            <a:pPr algn="ctr">
              <a:buNone/>
            </a:pPr>
            <a:r>
              <a:rPr lang="it-IT" sz="2400" dirty="0" smtClean="0">
                <a:solidFill>
                  <a:srgbClr val="002060"/>
                </a:solidFill>
              </a:rPr>
              <a:t>  ICD-10</a:t>
            </a:r>
          </a:p>
          <a:p>
            <a:pPr>
              <a:buNone/>
            </a:pPr>
            <a:r>
              <a:rPr lang="it-IT" sz="2400" dirty="0" smtClean="0"/>
              <a:t> Redazione a cura dell’Organizzazione Mondiale della Sanità (OMS).</a:t>
            </a:r>
          </a:p>
          <a:p>
            <a:pPr>
              <a:buNone/>
            </a:pPr>
            <a:r>
              <a:rPr lang="it-IT" sz="2400" dirty="0" smtClean="0"/>
              <a:t>   E’ la sesta edizione del </a:t>
            </a:r>
            <a:r>
              <a:rPr lang="it-IT" sz="2400" i="1" dirty="0" smtClean="0"/>
              <a:t>ICD, Classificazione Internazionale delle Sindromi</a:t>
            </a:r>
            <a:r>
              <a:rPr lang="it-IT" sz="2400" dirty="0" smtClean="0"/>
              <a:t>.</a:t>
            </a:r>
          </a:p>
          <a:p>
            <a:pP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800" dirty="0" smtClean="0">
                <a:solidFill>
                  <a:srgbClr val="FF0000"/>
                </a:solidFill>
              </a:rPr>
              <a:t>I MANUALI DIAGNOSTICI </a:t>
            </a:r>
            <a:endParaRPr lang="it-IT" sz="2800" dirty="0"/>
          </a:p>
        </p:txBody>
      </p:sp>
      <p:sp>
        <p:nvSpPr>
          <p:cNvPr id="3" name="Segnaposto contenuto 2"/>
          <p:cNvSpPr>
            <a:spLocks noGrp="1"/>
          </p:cNvSpPr>
          <p:nvPr>
            <p:ph idx="1"/>
          </p:nvPr>
        </p:nvSpPr>
        <p:spPr>
          <a:ln>
            <a:solidFill>
              <a:schemeClr val="tx1">
                <a:lumMod val="50000"/>
                <a:lumOff val="50000"/>
              </a:schemeClr>
            </a:solidFill>
          </a:ln>
        </p:spPr>
        <p:txBody>
          <a:bodyPr>
            <a:normAutofit fontScale="70000" lnSpcReduction="20000"/>
          </a:bodyPr>
          <a:lstStyle/>
          <a:p>
            <a:pPr algn="ctr">
              <a:buNone/>
            </a:pPr>
            <a:r>
              <a:rPr lang="it-IT" dirty="0" smtClean="0">
                <a:solidFill>
                  <a:srgbClr val="002060"/>
                </a:solidFill>
              </a:rPr>
              <a:t> DSM-IV</a:t>
            </a:r>
          </a:p>
          <a:p>
            <a:pPr algn="ctr">
              <a:buNone/>
            </a:pPr>
            <a:endParaRPr lang="it-IT" dirty="0" smtClean="0">
              <a:solidFill>
                <a:srgbClr val="002060"/>
              </a:solidFill>
            </a:endParaRPr>
          </a:p>
          <a:p>
            <a:pPr>
              <a:buNone/>
            </a:pPr>
            <a:r>
              <a:rPr lang="it-IT" sz="3400" dirty="0" smtClean="0"/>
              <a:t>  Principale fonte diagnostica contenente una esplorazione descrittiva e discriminativa dell’ampia pluralità delle sindromi. </a:t>
            </a:r>
          </a:p>
          <a:p>
            <a:pPr>
              <a:buNone/>
            </a:pPr>
            <a:r>
              <a:rPr lang="it-IT" sz="3400" dirty="0" smtClean="0"/>
              <a:t>    E’ un indicatore di qualità dell’azione di orientamento  degli specialisti e degli operatori scolastici.</a:t>
            </a:r>
          </a:p>
          <a:p>
            <a:pPr>
              <a:buNone/>
            </a:pPr>
            <a:r>
              <a:rPr lang="it-IT" sz="3400" dirty="0" smtClean="0"/>
              <a:t>   Fornisce  utili informazioni sulla gravità e sul probabile decorso, mediante i seguenti indicatori a fianco di ciascuna definizione:</a:t>
            </a:r>
          </a:p>
          <a:p>
            <a:pPr lvl="0"/>
            <a:r>
              <a:rPr lang="it-IT" sz="3400" dirty="0" smtClean="0"/>
              <a:t>Lieve</a:t>
            </a:r>
          </a:p>
          <a:p>
            <a:pPr lvl="0"/>
            <a:r>
              <a:rPr lang="it-IT" sz="3400" dirty="0" smtClean="0"/>
              <a:t>Moderato</a:t>
            </a:r>
          </a:p>
          <a:p>
            <a:pPr lvl="0"/>
            <a:r>
              <a:rPr lang="it-IT" sz="3400" dirty="0" smtClean="0"/>
              <a:t>Grave</a:t>
            </a:r>
          </a:p>
          <a:p>
            <a:pPr lvl="0"/>
            <a:r>
              <a:rPr lang="it-IT" sz="3400" dirty="0" smtClean="0"/>
              <a:t>In Remissione Parziale</a:t>
            </a:r>
          </a:p>
          <a:p>
            <a:pPr lvl="0"/>
            <a:r>
              <a:rPr lang="it-IT" sz="3400" dirty="0" smtClean="0"/>
              <a:t>In Anamnesi</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a:ln>
            <a:solidFill>
              <a:schemeClr val="tx1">
                <a:lumMod val="50000"/>
                <a:lumOff val="50000"/>
              </a:schemeClr>
            </a:solidFill>
          </a:ln>
        </p:spPr>
        <p:txBody>
          <a:bodyPr>
            <a:normAutofit/>
          </a:bodyPr>
          <a:lstStyle/>
          <a:p>
            <a:r>
              <a:rPr lang="it-IT" sz="2400" dirty="0" smtClean="0">
                <a:solidFill>
                  <a:srgbClr val="FF0000"/>
                </a:solidFill>
              </a:rPr>
              <a:t>I MANUALI DIAGNOSTICI </a:t>
            </a:r>
            <a:endParaRPr lang="it-IT" sz="2400" dirty="0"/>
          </a:p>
        </p:txBody>
      </p:sp>
      <p:sp>
        <p:nvSpPr>
          <p:cNvPr id="3" name="Segnaposto contenuto 2"/>
          <p:cNvSpPr>
            <a:spLocks noGrp="1"/>
          </p:cNvSpPr>
          <p:nvPr>
            <p:ph idx="1"/>
          </p:nvPr>
        </p:nvSpPr>
        <p:spPr>
          <a:xfrm>
            <a:off x="457200" y="1196752"/>
            <a:ext cx="8229600" cy="4929411"/>
          </a:xfrm>
          <a:ln>
            <a:solidFill>
              <a:schemeClr val="accent5">
                <a:lumMod val="75000"/>
              </a:schemeClr>
            </a:solidFill>
          </a:ln>
        </p:spPr>
        <p:txBody>
          <a:bodyPr>
            <a:normAutofit fontScale="85000" lnSpcReduction="20000"/>
          </a:bodyPr>
          <a:lstStyle/>
          <a:p>
            <a:pPr algn="ctr">
              <a:buNone/>
            </a:pPr>
            <a:r>
              <a:rPr lang="it-IT" sz="2800" dirty="0" smtClean="0">
                <a:solidFill>
                  <a:srgbClr val="002060"/>
                </a:solidFill>
              </a:rPr>
              <a:t>DSM-IV TR</a:t>
            </a:r>
          </a:p>
          <a:p>
            <a:pPr>
              <a:buNone/>
            </a:pPr>
            <a:r>
              <a:rPr lang="it-IT" sz="2800" dirty="0" smtClean="0"/>
              <a:t>La</a:t>
            </a:r>
            <a:r>
              <a:rPr lang="it-IT" sz="2800" i="1" dirty="0" smtClean="0"/>
              <a:t>  versione Text </a:t>
            </a:r>
            <a:r>
              <a:rPr lang="it-IT" sz="2800" i="1" dirty="0" err="1" smtClean="0"/>
              <a:t>Revision</a:t>
            </a:r>
            <a:r>
              <a:rPr lang="it-IT" sz="2800" i="1" dirty="0" smtClean="0"/>
              <a:t> 2002 </a:t>
            </a:r>
            <a:r>
              <a:rPr lang="it-IT" sz="2800" dirty="0" smtClean="0"/>
              <a:t>ripete la struttura e la classificazione del DSM-IV, nel seguente ordine:</a:t>
            </a:r>
          </a:p>
          <a:p>
            <a:pPr>
              <a:buNone/>
            </a:pPr>
            <a:r>
              <a:rPr lang="it-IT" sz="2600" dirty="0" smtClean="0"/>
              <a:t>	</a:t>
            </a:r>
            <a:r>
              <a:rPr lang="it-IT" sz="2800" dirty="0" smtClean="0"/>
              <a:t>1. Disturbi solitamente diagnosticati per la prima volta nell’infanzia, nella fanciullezza, o nell’adolescenza.</a:t>
            </a:r>
          </a:p>
          <a:p>
            <a:pPr>
              <a:buNone/>
            </a:pPr>
            <a:r>
              <a:rPr lang="it-IT" sz="2800" dirty="0" smtClean="0"/>
              <a:t>2- Delirium, demenza, disturbi </a:t>
            </a:r>
            <a:r>
              <a:rPr lang="it-IT" sz="2800" dirty="0" err="1" smtClean="0"/>
              <a:t>amnestici</a:t>
            </a:r>
            <a:r>
              <a:rPr lang="it-IT" sz="2800" dirty="0" smtClean="0"/>
              <a:t> e altri disturbi cognitivi.</a:t>
            </a:r>
          </a:p>
          <a:p>
            <a:pPr>
              <a:buNone/>
            </a:pPr>
            <a:r>
              <a:rPr lang="it-IT" sz="2800" dirty="0" smtClean="0"/>
              <a:t>3- Disturbi mentali dovuti a una condizione medica generale Non Classificati Altrove.</a:t>
            </a:r>
          </a:p>
          <a:p>
            <a:pPr lvl="0">
              <a:buNone/>
            </a:pPr>
            <a:r>
              <a:rPr lang="it-IT" sz="2800" dirty="0" smtClean="0"/>
              <a:t>4. Disturbi correlati a sostanze.</a:t>
            </a:r>
          </a:p>
          <a:p>
            <a:pPr lvl="0">
              <a:buNone/>
            </a:pPr>
            <a:r>
              <a:rPr lang="it-IT" sz="2800" dirty="0" smtClean="0"/>
              <a:t>5. Schizofrenia e altri disturbi psicotici.</a:t>
            </a:r>
          </a:p>
          <a:p>
            <a:pPr>
              <a:buNone/>
            </a:pPr>
            <a:r>
              <a:rPr lang="it-IT" sz="2800" dirty="0" smtClean="0"/>
              <a:t>6- Disturbi dell’umore.</a:t>
            </a:r>
          </a:p>
          <a:p>
            <a:pPr>
              <a:buNone/>
            </a:pPr>
            <a:r>
              <a:rPr lang="it-IT" sz="2800" dirty="0" smtClean="0"/>
              <a:t>7- Disturbi dell’ansia.</a:t>
            </a:r>
          </a:p>
          <a:p>
            <a:pPr>
              <a:buNone/>
            </a:pPr>
            <a:r>
              <a:rPr lang="it-IT" sz="2800" dirty="0" smtClean="0"/>
              <a:t>8- Disturbi </a:t>
            </a:r>
            <a:r>
              <a:rPr lang="it-IT" sz="2800" dirty="0" err="1" smtClean="0"/>
              <a:t>somatoformi</a:t>
            </a:r>
            <a:r>
              <a:rPr lang="it-IT" sz="2800" dirty="0" smtClean="0"/>
              <a:t>.</a:t>
            </a:r>
          </a:p>
          <a:p>
            <a:pPr>
              <a:buNone/>
            </a:pPr>
            <a:endParaRPr lang="it-IT" sz="2600" dirty="0" smtClean="0"/>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5">
                <a:lumMod val="75000"/>
              </a:schemeClr>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xfrm>
            <a:off x="457200" y="1600201"/>
            <a:ext cx="8229600" cy="4277072"/>
          </a:xfrm>
          <a:ln>
            <a:solidFill>
              <a:srgbClr val="FFC000"/>
            </a:solidFill>
          </a:ln>
        </p:spPr>
        <p:txBody>
          <a:bodyPr>
            <a:noAutofit/>
          </a:bodyPr>
          <a:lstStyle/>
          <a:p>
            <a:pPr>
              <a:buNone/>
            </a:pPr>
            <a:r>
              <a:rPr lang="it-IT" sz="2400" dirty="0" smtClean="0"/>
              <a:t>9- Disturbi fittizi.</a:t>
            </a:r>
          </a:p>
          <a:p>
            <a:pPr>
              <a:buNone/>
            </a:pPr>
            <a:r>
              <a:rPr lang="it-IT" sz="2400" dirty="0" smtClean="0"/>
              <a:t>10- Disturbi dissociativi.</a:t>
            </a:r>
          </a:p>
          <a:p>
            <a:pPr>
              <a:buNone/>
            </a:pPr>
            <a:r>
              <a:rPr lang="it-IT" sz="2400" dirty="0" smtClean="0"/>
              <a:t>11- Disturbi sessuali e della identità in genere.</a:t>
            </a:r>
          </a:p>
          <a:p>
            <a:pPr>
              <a:buNone/>
            </a:pPr>
            <a:r>
              <a:rPr lang="it-IT" sz="2400" dirty="0" smtClean="0"/>
              <a:t>12- Disturbi dell’alimentazione.</a:t>
            </a:r>
          </a:p>
          <a:p>
            <a:pPr>
              <a:buNone/>
            </a:pPr>
            <a:r>
              <a:rPr lang="it-IT" sz="2400" dirty="0" smtClean="0"/>
              <a:t>13- Disturbi del sonno.</a:t>
            </a:r>
          </a:p>
          <a:p>
            <a:pPr>
              <a:buNone/>
            </a:pPr>
            <a:r>
              <a:rPr lang="it-IT" sz="2400" dirty="0" smtClean="0"/>
              <a:t>14- Disturbi del controllo degli impulsi Non Classificati Altrove.</a:t>
            </a:r>
          </a:p>
          <a:p>
            <a:pPr>
              <a:buNone/>
            </a:pPr>
            <a:r>
              <a:rPr lang="it-IT" sz="2400" dirty="0" smtClean="0"/>
              <a:t>15- Disturbi dell’adattamento.</a:t>
            </a:r>
          </a:p>
          <a:p>
            <a:pPr>
              <a:buNone/>
            </a:pPr>
            <a:r>
              <a:rPr lang="it-IT" sz="2400" dirty="0" smtClean="0"/>
              <a:t>16- Disturbi di personalità.</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FFC000"/>
            </a:solidFill>
          </a:ln>
        </p:spPr>
        <p:txBody>
          <a:bodyPr>
            <a:normAutofit/>
          </a:bodyPr>
          <a:lstStyle/>
          <a:p>
            <a:r>
              <a:rPr lang="it-IT" sz="2800" dirty="0" smtClean="0">
                <a:solidFill>
                  <a:srgbClr val="FF0000"/>
                </a:solidFill>
              </a:rPr>
              <a:t>I MANUALI DIAGNOSTICI  DSM-IV TR</a:t>
            </a:r>
            <a:endParaRPr lang="it-IT" sz="2800" dirty="0"/>
          </a:p>
        </p:txBody>
      </p:sp>
      <p:sp>
        <p:nvSpPr>
          <p:cNvPr id="3" name="Segnaposto contenuto 2"/>
          <p:cNvSpPr>
            <a:spLocks noGrp="1"/>
          </p:cNvSpPr>
          <p:nvPr>
            <p:ph idx="1"/>
          </p:nvPr>
        </p:nvSpPr>
        <p:spPr>
          <a:ln>
            <a:solidFill>
              <a:srgbClr val="00B050"/>
            </a:solidFill>
          </a:ln>
        </p:spPr>
        <p:txBody>
          <a:bodyPr>
            <a:normAutofit/>
          </a:bodyPr>
          <a:lstStyle/>
          <a:p>
            <a:pPr>
              <a:buNone/>
            </a:pPr>
            <a:r>
              <a:rPr lang="it-IT" sz="2400" dirty="0" smtClean="0"/>
              <a:t>Persegue una pluralità di scopi:</a:t>
            </a:r>
          </a:p>
          <a:p>
            <a:pPr>
              <a:buNone/>
            </a:pPr>
            <a:endParaRPr lang="it-IT" sz="2400" dirty="0" smtClean="0"/>
          </a:p>
          <a:p>
            <a:pPr lvl="0">
              <a:buFont typeface="Wingdings" pitchFamily="2" charset="2"/>
              <a:buChar char="Ø"/>
            </a:pPr>
            <a:r>
              <a:rPr lang="it-IT" sz="2400" dirty="0" smtClean="0"/>
              <a:t>fornire un’utile guida alla pratica clinica;</a:t>
            </a:r>
          </a:p>
          <a:p>
            <a:pPr lvl="0">
              <a:buFont typeface="Wingdings" pitchFamily="2" charset="2"/>
              <a:buChar char="Ø"/>
            </a:pPr>
            <a:r>
              <a:rPr lang="it-IT" sz="2400" dirty="0" smtClean="0"/>
              <a:t>fornire chiarezza di linguaggio e di concetti;</a:t>
            </a:r>
          </a:p>
          <a:p>
            <a:pPr lvl="0">
              <a:buFont typeface="Wingdings" pitchFamily="2" charset="2"/>
              <a:buChar char="Ø"/>
            </a:pPr>
            <a:r>
              <a:rPr lang="it-IT" sz="2400" dirty="0" smtClean="0"/>
              <a:t>facilitare la ricerca;</a:t>
            </a:r>
          </a:p>
          <a:p>
            <a:pPr lvl="0">
              <a:buFont typeface="Wingdings" pitchFamily="2" charset="2"/>
              <a:buChar char="Ø"/>
            </a:pPr>
            <a:r>
              <a:rPr lang="it-IT" sz="2400" dirty="0" smtClean="0"/>
              <a:t>migliorare la comunicazione tra clinici e ricercatori;</a:t>
            </a:r>
          </a:p>
          <a:p>
            <a:pPr lvl="0">
              <a:buFont typeface="Wingdings" pitchFamily="2" charset="2"/>
              <a:buChar char="Ø"/>
            </a:pPr>
            <a:r>
              <a:rPr lang="it-IT" sz="2400" dirty="0" smtClean="0"/>
              <a:t>migliorare la raccolta di informazioni cliniche;</a:t>
            </a:r>
          </a:p>
          <a:p>
            <a:pPr>
              <a:buFont typeface="Wingdings" pitchFamily="2" charset="2"/>
              <a:buChar char="Ø"/>
            </a:pPr>
            <a:r>
              <a:rPr lang="it-IT" sz="2400" dirty="0" smtClean="0"/>
              <a:t>favorire l’insegnamento/didattica della psicopatologia.</a:t>
            </a:r>
          </a:p>
          <a:p>
            <a:pPr>
              <a:buFont typeface="Wingdings" pitchFamily="2" charset="2"/>
              <a:buChar char="Ø"/>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00B050"/>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xfrm>
            <a:off x="457200" y="1340769"/>
            <a:ext cx="8229600" cy="4536504"/>
          </a:xfrm>
          <a:ln>
            <a:solidFill>
              <a:schemeClr val="accent2">
                <a:lumMod val="75000"/>
              </a:schemeClr>
            </a:solidFill>
          </a:ln>
        </p:spPr>
        <p:txBody>
          <a:bodyPr>
            <a:normAutofit fontScale="70000" lnSpcReduction="20000"/>
          </a:bodyPr>
          <a:lstStyle/>
          <a:p>
            <a:pPr>
              <a:buNone/>
            </a:pPr>
            <a:r>
              <a:rPr lang="it-IT" sz="3600" dirty="0" smtClean="0">
                <a:solidFill>
                  <a:srgbClr val="0070C0"/>
                </a:solidFill>
              </a:rPr>
              <a:t>      E ‘ usato  da:</a:t>
            </a:r>
          </a:p>
          <a:p>
            <a:pPr>
              <a:buNone/>
            </a:pPr>
            <a:r>
              <a:rPr lang="it-IT" sz="3600" dirty="0" smtClean="0"/>
              <a:t>      Psichiatri, medici, psicologi, assistenti sociali, infermieri, terapisti del lavoro e della riabilitazione, consulenti ed altri operatori sanitari e della salute mentale. </a:t>
            </a:r>
          </a:p>
          <a:p>
            <a:pPr>
              <a:buNone/>
            </a:pPr>
            <a:r>
              <a:rPr lang="it-IT" sz="3600" dirty="0" smtClean="0">
                <a:solidFill>
                  <a:srgbClr val="0070C0"/>
                </a:solidFill>
              </a:rPr>
              <a:t>     Costituisce:</a:t>
            </a:r>
          </a:p>
          <a:p>
            <a:pPr>
              <a:buNone/>
            </a:pPr>
            <a:r>
              <a:rPr lang="it-IT" sz="3600" dirty="0" smtClean="0">
                <a:solidFill>
                  <a:srgbClr val="0070C0"/>
                </a:solidFill>
              </a:rPr>
              <a:t>      </a:t>
            </a:r>
            <a:r>
              <a:rPr lang="it-IT" sz="3600" dirty="0" smtClean="0"/>
              <a:t>Una classificazione dei disturbi mentali concepita per uso clinico, didattico e di ricerca in cui i criteri diagnostici specifici sono intesi come linee guida da integrare con il giudizio clinico.</a:t>
            </a:r>
          </a:p>
          <a:p>
            <a:pPr marL="342900" lvl="1" indent="-342900">
              <a:buNone/>
            </a:pPr>
            <a:r>
              <a:rPr lang="it-IT" sz="3600" dirty="0" smtClean="0">
                <a:solidFill>
                  <a:srgbClr val="0070C0"/>
                </a:solidFill>
              </a:rPr>
              <a:t>     Pone in relazione:</a:t>
            </a:r>
          </a:p>
          <a:p>
            <a:pPr marL="342900" lvl="1" indent="-342900">
              <a:buNone/>
            </a:pPr>
            <a:r>
              <a:rPr lang="it-IT" sz="3600" dirty="0" smtClean="0">
                <a:solidFill>
                  <a:srgbClr val="0070C0"/>
                </a:solidFill>
              </a:rPr>
              <a:t>    </a:t>
            </a:r>
            <a:r>
              <a:rPr lang="it-IT" sz="3600" dirty="0" smtClean="0"/>
              <a:t>Le dimensioni biologica e psicologica della personalità umana (</a:t>
            </a:r>
            <a:r>
              <a:rPr lang="it-IT" sz="3600" i="1" dirty="0" smtClean="0"/>
              <a:t>modello assiale) </a:t>
            </a:r>
            <a:r>
              <a:rPr lang="it-IT" sz="3600" dirty="0" smtClean="0"/>
              <a:t>e le interazioni </a:t>
            </a:r>
            <a:r>
              <a:rPr lang="it-IT" sz="3600" dirty="0" err="1" smtClean="0"/>
              <a:t>bio-psichiche</a:t>
            </a:r>
            <a:r>
              <a:rPr lang="it-IT" sz="3600" dirty="0" smtClean="0"/>
              <a:t> nella valutazione dei disturbi comportamentali umani.</a:t>
            </a:r>
          </a:p>
          <a:p>
            <a:pPr marL="342900" lvl="1" indent="-342900">
              <a:buNone/>
            </a:pPr>
            <a:endParaRPr lang="it-IT" sz="7200" dirty="0" smtClean="0"/>
          </a:p>
          <a:p>
            <a:pPr>
              <a:buNone/>
            </a:pPr>
            <a:endParaRPr lang="it-IT" sz="7200" i="1" dirty="0" smtClean="0"/>
          </a:p>
          <a:p>
            <a:pPr>
              <a:buNone/>
            </a:pPr>
            <a:endParaRPr lang="it-IT" sz="72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chemeClr val="accent2">
                <a:lumMod val="75000"/>
              </a:schemeClr>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xfrm>
            <a:off x="457200" y="1340768"/>
            <a:ext cx="8229600" cy="5040560"/>
          </a:xfrm>
          <a:ln>
            <a:solidFill>
              <a:srgbClr val="002060"/>
            </a:solidFill>
          </a:ln>
        </p:spPr>
        <p:txBody>
          <a:bodyPr>
            <a:noAutofit/>
          </a:bodyPr>
          <a:lstStyle/>
          <a:p>
            <a:pPr>
              <a:buNone/>
            </a:pPr>
            <a:r>
              <a:rPr lang="it-IT" sz="2000" dirty="0" smtClean="0"/>
              <a:t>     </a:t>
            </a:r>
            <a:r>
              <a:rPr lang="it-IT" sz="2400" dirty="0" smtClean="0">
                <a:solidFill>
                  <a:srgbClr val="0070C0"/>
                </a:solidFill>
              </a:rPr>
              <a:t>Accoglie:</a:t>
            </a:r>
          </a:p>
          <a:p>
            <a:pPr>
              <a:buNone/>
            </a:pPr>
            <a:r>
              <a:rPr lang="it-IT" sz="2400" dirty="0" smtClean="0"/>
              <a:t>      La diminuzione dell’importanza del concetto di nevrosi e di psicosi infantile.</a:t>
            </a:r>
          </a:p>
          <a:p>
            <a:pPr>
              <a:buNone/>
            </a:pPr>
            <a:r>
              <a:rPr lang="it-IT" sz="2400" dirty="0" smtClean="0"/>
              <a:t>      L ’ampio spazio che i disturbi generalizzati dello sviluppo hanno conquistato così come i </a:t>
            </a:r>
            <a:r>
              <a:rPr lang="it-IT" sz="2400" i="1" dirty="0" smtClean="0"/>
              <a:t>disturbi affettivi</a:t>
            </a:r>
            <a:r>
              <a:rPr lang="it-IT" sz="2400" dirty="0" smtClean="0"/>
              <a:t>.</a:t>
            </a:r>
          </a:p>
          <a:p>
            <a:pPr>
              <a:buNone/>
            </a:pPr>
            <a:r>
              <a:rPr lang="it-IT" sz="2400" dirty="0" smtClean="0"/>
              <a:t>      Una nuova classificazione dei </a:t>
            </a:r>
            <a:r>
              <a:rPr lang="it-IT" sz="2400" i="1" dirty="0" smtClean="0"/>
              <a:t>disturbi </a:t>
            </a:r>
            <a:r>
              <a:rPr lang="it-IT" sz="2400" i="1" dirty="0" err="1" smtClean="0"/>
              <a:t>psico-organici</a:t>
            </a:r>
            <a:r>
              <a:rPr lang="it-IT" sz="2400" dirty="0" smtClean="0"/>
              <a:t>.</a:t>
            </a:r>
          </a:p>
          <a:p>
            <a:pPr marL="342900" lvl="1" indent="-342900">
              <a:buNone/>
            </a:pPr>
            <a:r>
              <a:rPr lang="it-IT" sz="2400" dirty="0" smtClean="0"/>
              <a:t>      La comparsa di un capitolo sulla </a:t>
            </a:r>
            <a:r>
              <a:rPr lang="it-IT" sz="2400" i="1" dirty="0" smtClean="0"/>
              <a:t>dimensione psicodinamica </a:t>
            </a:r>
            <a:r>
              <a:rPr lang="it-IT" sz="2400" dirty="0" smtClean="0"/>
              <a:t>( ad esempio con una prima rassegna dei </a:t>
            </a:r>
            <a:r>
              <a:rPr lang="it-IT" sz="2400" i="1" dirty="0" smtClean="0"/>
              <a:t>meccanismi di difesa dell’io).</a:t>
            </a:r>
          </a:p>
          <a:p>
            <a:pPr marL="342900" lvl="1" indent="-342900">
              <a:buNone/>
            </a:pPr>
            <a:r>
              <a:rPr lang="it-IT" sz="2400" i="1" dirty="0" smtClean="0"/>
              <a:t>       L’</a:t>
            </a:r>
            <a:r>
              <a:rPr lang="it-IT" sz="2400" dirty="0" smtClean="0"/>
              <a:t> espansione dell’area depressiva e bipolare.</a:t>
            </a:r>
          </a:p>
          <a:p>
            <a:pPr marL="342900" lvl="1" indent="-342900">
              <a:buNone/>
            </a:pPr>
            <a:r>
              <a:rPr lang="it-IT" sz="2400" dirty="0" smtClean="0"/>
              <a:t>      Il rilievo delle </a:t>
            </a:r>
            <a:r>
              <a:rPr lang="it-IT" sz="2400" i="1" dirty="0" smtClean="0"/>
              <a:t>sindromi culturalmente caratterizzate</a:t>
            </a:r>
            <a:r>
              <a:rPr lang="it-IT" sz="2400" dirty="0" smtClean="0"/>
              <a:t>.</a:t>
            </a: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a:bodyPr>
          <a:lstStyle/>
          <a:p>
            <a:r>
              <a:rPr lang="it-IT" sz="2400" dirty="0" smtClean="0">
                <a:solidFill>
                  <a:srgbClr val="FF0000"/>
                </a:solidFill>
              </a:rPr>
              <a:t>I MANUALI DIAGNOSTICI  DSM-IV TR</a:t>
            </a:r>
            <a:endParaRPr lang="it-IT" sz="2400" dirty="0"/>
          </a:p>
        </p:txBody>
      </p:sp>
      <p:sp>
        <p:nvSpPr>
          <p:cNvPr id="3" name="Segnaposto contenuto 2"/>
          <p:cNvSpPr>
            <a:spLocks noGrp="1"/>
          </p:cNvSpPr>
          <p:nvPr>
            <p:ph idx="1"/>
          </p:nvPr>
        </p:nvSpPr>
        <p:spPr>
          <a:ln>
            <a:solidFill>
              <a:srgbClr val="C00000"/>
            </a:solidFill>
          </a:ln>
        </p:spPr>
        <p:txBody>
          <a:bodyPr>
            <a:normAutofit/>
          </a:bodyPr>
          <a:lstStyle/>
          <a:p>
            <a:r>
              <a:rPr lang="it-IT" sz="2400" dirty="0" smtClean="0"/>
              <a:t>  Adotta la categoria di </a:t>
            </a:r>
            <a:r>
              <a:rPr lang="it-IT" sz="2400" i="1" dirty="0" smtClean="0"/>
              <a:t>Non Altrimenti Specificate</a:t>
            </a:r>
            <a:r>
              <a:rPr lang="it-IT" sz="2400" dirty="0" smtClean="0"/>
              <a:t>, per indicare situazioni indefinite, incerte o di confine tra sindromi diverse.</a:t>
            </a:r>
          </a:p>
          <a:p>
            <a:pPr lvl="0"/>
            <a:r>
              <a:rPr lang="it-IT" sz="2400" dirty="0" smtClean="0"/>
              <a:t> Rileva le </a:t>
            </a:r>
            <a:r>
              <a:rPr lang="it-IT" sz="2400" i="1" dirty="0" smtClean="0"/>
              <a:t>sintomatologie atipiche.</a:t>
            </a:r>
            <a:endParaRPr lang="it-IT" sz="2400" dirty="0" smtClean="0"/>
          </a:p>
          <a:p>
            <a:r>
              <a:rPr lang="it-IT" sz="2400" dirty="0" smtClean="0"/>
              <a:t>Segue un andamento classificatorio nella sistemazione e nella trattazione delle patologie.</a:t>
            </a:r>
          </a:p>
          <a:p>
            <a:r>
              <a:rPr lang="it-IT" sz="2400" dirty="0" smtClean="0"/>
              <a:t>Evita forme di suddivisione nette ed esclusive, dai confini chiaramente delimitati, favorendo l’indicazione delle varianze e delle ambiguità di ciascuna categoria, riportando sempre la </a:t>
            </a:r>
            <a:r>
              <a:rPr lang="it-IT" sz="2400" i="1" dirty="0" smtClean="0"/>
              <a:t>diagnosi differenziale</a:t>
            </a:r>
            <a:r>
              <a:rPr lang="it-IT" sz="2400" dirty="0" smtClean="0"/>
              <a:t> e  enunciando le forme tipiche, aspecifiche o non meglio definibili.</a:t>
            </a: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C00000"/>
            </a:solidFill>
          </a:ln>
        </p:spPr>
        <p:txBody>
          <a:bodyPr>
            <a:normAutofit/>
          </a:bodyPr>
          <a:lstStyle/>
          <a:p>
            <a:r>
              <a:rPr lang="it-IT" sz="3100" dirty="0" smtClean="0">
                <a:solidFill>
                  <a:srgbClr val="FF0000"/>
                </a:solidFill>
              </a:rPr>
              <a:t>I MANUALI DIAGNOSTICI  DSM-IV</a:t>
            </a:r>
            <a:r>
              <a:rPr lang="it-IT" sz="2800" dirty="0" smtClean="0">
                <a:solidFill>
                  <a:srgbClr val="FF0000"/>
                </a:solidFill>
              </a:rPr>
              <a:t> TR</a:t>
            </a:r>
            <a:endParaRPr lang="it-IT" sz="2800" dirty="0"/>
          </a:p>
        </p:txBody>
      </p:sp>
      <p:sp>
        <p:nvSpPr>
          <p:cNvPr id="3" name="Segnaposto contenuto 2"/>
          <p:cNvSpPr>
            <a:spLocks noGrp="1"/>
          </p:cNvSpPr>
          <p:nvPr>
            <p:ph idx="1"/>
          </p:nvPr>
        </p:nvSpPr>
        <p:spPr>
          <a:xfrm>
            <a:off x="457200" y="1412776"/>
            <a:ext cx="8229600" cy="4713387"/>
          </a:xfrm>
          <a:ln>
            <a:solidFill>
              <a:srgbClr val="00B050"/>
            </a:solidFill>
          </a:ln>
        </p:spPr>
        <p:txBody>
          <a:bodyPr>
            <a:normAutofit/>
          </a:bodyPr>
          <a:lstStyle/>
          <a:p>
            <a:pPr>
              <a:buFont typeface="Wingdings" pitchFamily="2" charset="2"/>
              <a:buChar char="§"/>
            </a:pPr>
            <a:r>
              <a:rPr lang="it-IT" sz="2400" dirty="0" smtClean="0"/>
              <a:t>     Ha una serie di avvertenze sulla modalità d’uso.</a:t>
            </a:r>
          </a:p>
          <a:p>
            <a:pPr>
              <a:buFont typeface="Wingdings" pitchFamily="2" charset="2"/>
              <a:buChar char="§"/>
            </a:pPr>
            <a:r>
              <a:rPr lang="it-IT" sz="2400" dirty="0" smtClean="0"/>
              <a:t>      Evidenzia i pregi e sui limiti di uno strumento manualistico:</a:t>
            </a:r>
          </a:p>
          <a:p>
            <a:pPr lvl="2"/>
            <a:r>
              <a:rPr lang="it-IT" dirty="0" smtClean="0"/>
              <a:t>la sensibile variabilità individuale dei casi;</a:t>
            </a:r>
          </a:p>
          <a:p>
            <a:pPr lvl="2"/>
            <a:r>
              <a:rPr lang="it-IT" dirty="0" smtClean="0"/>
              <a:t>la non presunzione dell’esauriente chiarimento eziologico;</a:t>
            </a:r>
          </a:p>
          <a:p>
            <a:pPr lvl="2"/>
            <a:r>
              <a:rPr lang="it-IT" dirty="0" smtClean="0"/>
              <a:t>La necessità di confrontare le categorie del </a:t>
            </a:r>
            <a:r>
              <a:rPr lang="it-IT" i="1" dirty="0" smtClean="0"/>
              <a:t>DSM-IV</a:t>
            </a:r>
            <a:r>
              <a:rPr lang="it-IT" dirty="0" smtClean="0"/>
              <a:t> con la variabile  etnica e culturale, per effetto della quale condotte o convinzioni non sono da ricondurre a psicopatologie ma a connotati culturali o religiosi.</a:t>
            </a:r>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00B050"/>
            </a:solidFill>
          </a:ln>
        </p:spPr>
        <p:txBody>
          <a:bodyPr>
            <a:normAutofit/>
          </a:bodyPr>
          <a:lstStyle/>
          <a:p>
            <a:r>
              <a:rPr lang="it-IT" sz="2400" dirty="0" smtClean="0">
                <a:solidFill>
                  <a:srgbClr val="FF0000"/>
                </a:solidFill>
              </a:rPr>
              <a:t>I MANUALI DIAGNOSTICI</a:t>
            </a:r>
            <a:endParaRPr lang="it-IT" sz="2400" dirty="0"/>
          </a:p>
        </p:txBody>
      </p:sp>
      <p:sp>
        <p:nvSpPr>
          <p:cNvPr id="3" name="Segnaposto contenuto 2"/>
          <p:cNvSpPr>
            <a:spLocks noGrp="1"/>
          </p:cNvSpPr>
          <p:nvPr>
            <p:ph idx="1"/>
          </p:nvPr>
        </p:nvSpPr>
        <p:spPr>
          <a:xfrm>
            <a:off x="457200" y="1196752"/>
            <a:ext cx="8229600" cy="4929411"/>
          </a:xfrm>
          <a:ln>
            <a:solidFill>
              <a:schemeClr val="accent1">
                <a:lumMod val="75000"/>
              </a:schemeClr>
            </a:solidFill>
          </a:ln>
        </p:spPr>
        <p:txBody>
          <a:bodyPr>
            <a:noAutofit/>
          </a:bodyPr>
          <a:lstStyle/>
          <a:p>
            <a:pPr algn="ctr">
              <a:buNone/>
            </a:pPr>
            <a:r>
              <a:rPr lang="it-IT" sz="2400" dirty="0" smtClean="0">
                <a:solidFill>
                  <a:srgbClr val="002060"/>
                </a:solidFill>
              </a:rPr>
              <a:t>IL DSM-V</a:t>
            </a:r>
          </a:p>
          <a:p>
            <a:pPr algn="ctr">
              <a:buNone/>
            </a:pPr>
            <a:endParaRPr lang="it-IT" sz="2400" dirty="0" smtClean="0">
              <a:solidFill>
                <a:srgbClr val="002060"/>
              </a:solidFill>
            </a:endParaRPr>
          </a:p>
          <a:p>
            <a:pPr>
              <a:buNone/>
            </a:pPr>
            <a:r>
              <a:rPr lang="it-IT" sz="2400" dirty="0" smtClean="0"/>
              <a:t>  Contiene una lunga introduzione che fa la storia del DSM, degli approcci a tutti i disturbi.</a:t>
            </a:r>
          </a:p>
          <a:p>
            <a:pPr>
              <a:buNone/>
            </a:pPr>
            <a:r>
              <a:rPr lang="it-IT" sz="2400" dirty="0" smtClean="0"/>
              <a:t>  Adotta  la visione odierna in termini di nosografia, diagnosi,, lessico, ecc.</a:t>
            </a:r>
          </a:p>
          <a:p>
            <a:pPr>
              <a:buNone/>
            </a:pPr>
            <a:r>
              <a:rPr lang="it-IT" sz="2400" dirty="0" smtClean="0"/>
              <a:t> Modifica vari aspetti:</a:t>
            </a:r>
          </a:p>
          <a:p>
            <a:pPr>
              <a:buNone/>
            </a:pPr>
            <a:r>
              <a:rPr lang="it-IT" sz="2400" dirty="0" smtClean="0"/>
              <a:t>   Esempio: Dal capitolo sul Ritardo mentale (nel DSM-IV) a quello odierno di Disabilità intellettiva, viene ridimensionato il riferimento alla psicometria , ai QI, ecc., cambia la visione.</a:t>
            </a:r>
          </a:p>
          <a:p>
            <a:pPr>
              <a:buNone/>
            </a:pPr>
            <a:r>
              <a:rPr lang="it-IT" sz="1800" dirty="0" smtClean="0"/>
              <a:t> </a:t>
            </a:r>
          </a:p>
          <a:p>
            <a:pPr>
              <a:buNone/>
            </a:pPr>
            <a:endParaRPr lang="it-IT" sz="18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accent1">
                <a:lumMod val="75000"/>
              </a:schemeClr>
            </a:solidFill>
          </a:ln>
        </p:spPr>
        <p:txBody>
          <a:bodyPr>
            <a:normAutofit/>
          </a:bodyPr>
          <a:lstStyle/>
          <a:p>
            <a:r>
              <a:rPr lang="it-IT" sz="2400" dirty="0" smtClean="0">
                <a:solidFill>
                  <a:srgbClr val="FF0000"/>
                </a:solidFill>
              </a:rPr>
              <a:t>I MANUALI DIAGNOSTICI IL DSM-V</a:t>
            </a:r>
            <a:endParaRPr lang="it-IT" sz="2400" dirty="0"/>
          </a:p>
        </p:txBody>
      </p:sp>
      <p:sp>
        <p:nvSpPr>
          <p:cNvPr id="3" name="Segnaposto contenuto 2"/>
          <p:cNvSpPr>
            <a:spLocks noGrp="1"/>
          </p:cNvSpPr>
          <p:nvPr>
            <p:ph idx="1"/>
          </p:nvPr>
        </p:nvSpPr>
        <p:spPr>
          <a:xfrm>
            <a:off x="457200" y="1412776"/>
            <a:ext cx="8229600" cy="4713387"/>
          </a:xfrm>
          <a:ln>
            <a:solidFill>
              <a:srgbClr val="FF0000"/>
            </a:solidFill>
          </a:ln>
        </p:spPr>
        <p:txBody>
          <a:bodyPr>
            <a:normAutofit fontScale="70000" lnSpcReduction="20000"/>
          </a:bodyPr>
          <a:lstStyle/>
          <a:p>
            <a:pPr algn="ctr">
              <a:buNone/>
            </a:pPr>
            <a:r>
              <a:rPr lang="it-IT" dirty="0" smtClean="0">
                <a:solidFill>
                  <a:srgbClr val="002060"/>
                </a:solidFill>
              </a:rPr>
              <a:t>Esempi:</a:t>
            </a:r>
          </a:p>
          <a:p>
            <a:pPr>
              <a:buNone/>
            </a:pPr>
            <a:r>
              <a:rPr lang="it-IT" dirty="0" smtClean="0"/>
              <a:t>     Pag. 53 del DSM-IV: "Il funzionamento intellettivo generale è definito dal quoziente di intelligenza QI ottenuto tramite la valutazione di uno o più test di intelligenza standardizzati somministrati individualmente...", quindi a pag. 55 si declinava la scale per 5 livelli di QI.</a:t>
            </a:r>
          </a:p>
          <a:p>
            <a:pPr>
              <a:buNone/>
            </a:pPr>
            <a:endParaRPr lang="it-IT" dirty="0" smtClean="0"/>
          </a:p>
          <a:p>
            <a:pPr>
              <a:buNone/>
            </a:pPr>
            <a:r>
              <a:rPr lang="it-IT" dirty="0" smtClean="0"/>
              <a:t>    Pag. 38 del DSM-5:   "I vari livelli di gravità sono definiti sulla base del funzionamento adattivo e non dei punteggi del quoziente intellettivo (QI), </a:t>
            </a:r>
            <a:r>
              <a:rPr lang="it-IT" dirty="0" err="1" smtClean="0"/>
              <a:t>perchè</a:t>
            </a:r>
            <a:r>
              <a:rPr lang="it-IT" dirty="0" smtClean="0"/>
              <a:t> è il funzionamento adattivo che determina il livello di assistenza richiesto.</a:t>
            </a:r>
          </a:p>
          <a:p>
            <a:pPr>
              <a:buNone/>
            </a:pPr>
            <a:r>
              <a:rPr lang="it-IT" dirty="0" smtClean="0"/>
              <a:t>     Pag. 42:  "I punteggi del test QI sono approssimazioni del funzionamento concettuale ma possono essere insufficienti nel valutare la capacità di ragionamento nelle situazioni di vita reale e la padronanza delle attività pratiche".</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lumMod val="75000"/>
              </a:schemeClr>
            </a:solidFill>
          </a:ln>
        </p:spPr>
        <p:txBody>
          <a:bodyPr>
            <a:normAutofit/>
          </a:bodyPr>
          <a:lstStyle/>
          <a:p>
            <a:r>
              <a:rPr lang="it-IT" sz="2400" dirty="0" smtClean="0">
                <a:solidFill>
                  <a:srgbClr val="FF0000"/>
                </a:solidFill>
              </a:rPr>
              <a:t>I BISOGNI EDUCATIVI SPECIALI</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a:ln>
            <a:solidFill>
              <a:srgbClr val="7030A0"/>
            </a:solidFill>
          </a:ln>
        </p:spPr>
        <p:txBody>
          <a:bodyPr>
            <a:normAutofit/>
          </a:bodyPr>
          <a:lstStyle/>
          <a:p>
            <a:pPr algn="ctr">
              <a:buNone/>
            </a:pPr>
            <a:r>
              <a:rPr lang="it-IT" sz="2400" dirty="0" smtClean="0">
                <a:solidFill>
                  <a:srgbClr val="002060"/>
                </a:solidFill>
              </a:rPr>
              <a:t>Dagli anni 80 in poi:</a:t>
            </a:r>
          </a:p>
          <a:p>
            <a:pPr algn="ctr">
              <a:buNone/>
            </a:pPr>
            <a:endParaRPr lang="it-IT" sz="2400" dirty="0" smtClean="0">
              <a:solidFill>
                <a:srgbClr val="002060"/>
              </a:solidFill>
            </a:endParaRPr>
          </a:p>
          <a:p>
            <a:pPr>
              <a:buNone/>
            </a:pPr>
            <a:r>
              <a:rPr lang="it-IT" sz="2400" dirty="0" smtClean="0"/>
              <a:t>Sostituzione del termine handicap (persona handicappata)</a:t>
            </a:r>
          </a:p>
          <a:p>
            <a:pPr algn="ctr">
              <a:buNone/>
            </a:pPr>
            <a:r>
              <a:rPr lang="it-IT" sz="2400" dirty="0" smtClean="0"/>
              <a:t>con</a:t>
            </a:r>
          </a:p>
          <a:p>
            <a:pPr>
              <a:buNone/>
            </a:pPr>
            <a:r>
              <a:rPr lang="it-IT" sz="2400" dirty="0" smtClean="0"/>
              <a:t>“bisogni educativi speciali” (persona con bisogni educativi speciali).</a:t>
            </a:r>
          </a:p>
          <a:p>
            <a:pPr>
              <a:buNone/>
            </a:pPr>
            <a:endParaRPr lang="it-IT" sz="2400" dirty="0" smtClean="0"/>
          </a:p>
          <a:p>
            <a:pPr>
              <a:buNone/>
            </a:pPr>
            <a:r>
              <a:rPr lang="it-IT" sz="2400" dirty="0" smtClean="0"/>
              <a:t>Ampliamento dell’area delle problematiche connesse ai bisogni educativi specifici degli alunni.</a:t>
            </a:r>
          </a:p>
          <a:p>
            <a:pPr>
              <a:buNone/>
            </a:pPr>
            <a:endParaRPr lang="it-IT" sz="2400" dirty="0" smtClean="0"/>
          </a:p>
          <a:p>
            <a:pPr>
              <a:buNone/>
            </a:pPr>
            <a:endParaRPr lang="it-IT" sz="2400" dirty="0" smtClean="0"/>
          </a:p>
          <a:p>
            <a:pP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chemeClr val="accent5">
                <a:lumMod val="75000"/>
              </a:schemeClr>
            </a:solidFill>
          </a:ln>
        </p:spPr>
        <p:txBody>
          <a:bodyPr>
            <a:normAutofit fontScale="90000"/>
          </a:bodyPr>
          <a:lstStyle/>
          <a:p>
            <a:r>
              <a:rPr lang="it-IT" sz="2400" dirty="0" smtClean="0">
                <a:solidFill>
                  <a:srgbClr val="FF0000"/>
                </a:solidFill>
              </a:rPr>
              <a:t>I BISOGNI EDUCATIVI SPECIALI</a:t>
            </a:r>
            <a:br>
              <a:rPr lang="it-IT" sz="2400" dirty="0" smtClean="0">
                <a:solidFill>
                  <a:srgbClr val="FF0000"/>
                </a:solidFill>
              </a:rPr>
            </a:br>
            <a:endParaRPr lang="it-IT" sz="2400" dirty="0"/>
          </a:p>
        </p:txBody>
      </p:sp>
      <p:sp>
        <p:nvSpPr>
          <p:cNvPr id="3" name="Segnaposto contenuto 2"/>
          <p:cNvSpPr>
            <a:spLocks noGrp="1"/>
          </p:cNvSpPr>
          <p:nvPr>
            <p:ph idx="1"/>
          </p:nvPr>
        </p:nvSpPr>
        <p:spPr>
          <a:xfrm>
            <a:off x="457200" y="1412776"/>
            <a:ext cx="8229600" cy="4713387"/>
          </a:xfrm>
          <a:ln>
            <a:solidFill>
              <a:schemeClr val="accent5">
                <a:lumMod val="75000"/>
              </a:schemeClr>
            </a:solidFill>
          </a:ln>
        </p:spPr>
        <p:txBody>
          <a:bodyPr>
            <a:normAutofit lnSpcReduction="10000"/>
          </a:bodyPr>
          <a:lstStyle/>
          <a:p>
            <a:pPr algn="ctr">
              <a:buNone/>
            </a:pPr>
            <a:r>
              <a:rPr lang="it-IT" sz="2400" dirty="0" smtClean="0"/>
              <a:t>Nuove </a:t>
            </a:r>
            <a:r>
              <a:rPr lang="it-IT" sz="2400" dirty="0" err="1" smtClean="0"/>
              <a:t>concettualità</a:t>
            </a:r>
            <a:r>
              <a:rPr lang="it-IT" sz="2400" dirty="0" smtClean="0"/>
              <a:t>:</a:t>
            </a:r>
          </a:p>
          <a:p>
            <a:pPr algn="ctr">
              <a:buNone/>
            </a:pPr>
            <a:r>
              <a:rPr lang="it-IT" sz="2400" dirty="0" smtClean="0"/>
              <a:t>Conferenza e Dichiarazione di Salamanca 1994</a:t>
            </a:r>
          </a:p>
          <a:p>
            <a:pPr lvl="1">
              <a:buFont typeface="Wingdings" pitchFamily="2" charset="2"/>
              <a:buChar char="v"/>
            </a:pPr>
            <a:r>
              <a:rPr lang="it-IT" sz="2200" dirty="0" smtClean="0"/>
              <a:t> </a:t>
            </a:r>
            <a:r>
              <a:rPr lang="it-IT" sz="2400" dirty="0" err="1" smtClean="0"/>
              <a:t>Special</a:t>
            </a:r>
            <a:r>
              <a:rPr lang="it-IT" sz="2400" dirty="0" smtClean="0"/>
              <a:t> Educational </a:t>
            </a:r>
            <a:r>
              <a:rPr lang="it-IT" sz="2400" dirty="0" err="1" smtClean="0"/>
              <a:t>Needs</a:t>
            </a:r>
            <a:r>
              <a:rPr lang="it-IT" sz="2400" dirty="0" smtClean="0"/>
              <a:t> </a:t>
            </a:r>
          </a:p>
          <a:p>
            <a:pPr lvl="1">
              <a:buFont typeface="Wingdings" pitchFamily="2" charset="2"/>
              <a:buChar char="v"/>
            </a:pPr>
            <a:r>
              <a:rPr lang="it-IT" sz="2400" dirty="0" smtClean="0"/>
              <a:t>Inclusive </a:t>
            </a:r>
            <a:r>
              <a:rPr lang="it-IT" sz="2400" dirty="0" err="1" smtClean="0"/>
              <a:t>Education</a:t>
            </a:r>
            <a:r>
              <a:rPr lang="it-IT" sz="2400" dirty="0" smtClean="0"/>
              <a:t> </a:t>
            </a:r>
          </a:p>
          <a:p>
            <a:pPr lvl="1">
              <a:buFont typeface="Wingdings" pitchFamily="2" charset="2"/>
              <a:buChar char="v"/>
            </a:pPr>
            <a:r>
              <a:rPr lang="it-IT" sz="2400" dirty="0" smtClean="0"/>
              <a:t>Scuola inclusiva</a:t>
            </a:r>
          </a:p>
          <a:p>
            <a:pPr lvl="1">
              <a:buFont typeface="Wingdings" pitchFamily="2" charset="2"/>
              <a:buChar char="v"/>
            </a:pPr>
            <a:r>
              <a:rPr lang="it-IT" sz="2400" dirty="0" smtClean="0"/>
              <a:t>Qualità nella scuola inclusiva</a:t>
            </a:r>
          </a:p>
          <a:p>
            <a:pPr lvl="1">
              <a:buFont typeface="Wingdings" pitchFamily="2" charset="2"/>
              <a:buChar char="v"/>
            </a:pPr>
            <a:r>
              <a:rPr lang="it-IT" sz="2400" dirty="0" smtClean="0"/>
              <a:t>Bisogni normali per alunni speciali</a:t>
            </a:r>
          </a:p>
          <a:p>
            <a:pPr lvl="1">
              <a:buFont typeface="Wingdings" pitchFamily="2" charset="2"/>
              <a:buChar char="v"/>
            </a:pPr>
            <a:r>
              <a:rPr lang="it-IT" sz="2400" dirty="0" smtClean="0"/>
              <a:t>Bisogni speciali per alunni normali</a:t>
            </a:r>
          </a:p>
          <a:p>
            <a:pPr lvl="1">
              <a:buFont typeface="Wingdings" pitchFamily="2" charset="2"/>
              <a:buChar char="v"/>
            </a:pPr>
            <a:r>
              <a:rPr lang="it-IT" sz="2400" dirty="0" smtClean="0"/>
              <a:t>Bisogni speciali per tutti in particolari situazioni contestuali</a:t>
            </a:r>
          </a:p>
          <a:p>
            <a:pPr lvl="1">
              <a:buFont typeface="Wingdings" pitchFamily="2" charset="2"/>
              <a:buChar char="v"/>
            </a:pPr>
            <a:r>
              <a:rPr lang="it-IT" sz="2400" dirty="0" smtClean="0"/>
              <a:t>Normalità e specialità non come modi di essere ma come differenti situazioni di bisogno</a:t>
            </a:r>
          </a:p>
          <a:p>
            <a:pPr lvl="1"/>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rgbClr val="FFC000"/>
            </a:solidFill>
          </a:ln>
        </p:spPr>
        <p:txBody>
          <a:bodyPr>
            <a:normAutofit/>
          </a:bodyPr>
          <a:lstStyle/>
          <a:p>
            <a:pPr algn="ctr">
              <a:buNone/>
            </a:pPr>
            <a:r>
              <a:rPr lang="it-IT" sz="2400" dirty="0" smtClean="0">
                <a:solidFill>
                  <a:srgbClr val="002060"/>
                </a:solidFill>
              </a:rPr>
              <a:t>“PRINCIPI GUIDA PER PROMUOVERE  LA QUALITA’ NELLA SCUOLA INCLUSIVA” 2009</a:t>
            </a:r>
          </a:p>
          <a:p>
            <a:pPr>
              <a:buNone/>
            </a:pPr>
            <a:r>
              <a:rPr lang="it-IT" sz="2400" dirty="0" smtClean="0"/>
              <a:t>  “L’inclusione interessa  un raggio sempre più ampio di studenti. (…)</a:t>
            </a:r>
          </a:p>
          <a:p>
            <a:pPr>
              <a:buNone/>
            </a:pPr>
            <a:r>
              <a:rPr lang="it-IT" sz="2400" dirty="0" smtClean="0"/>
              <a:t>  Riguarda tutti gli studenti che rischiano di essere esclusi dalle opportunità scolastiche, a seguito del fallimento dl sistema scuola”.</a:t>
            </a:r>
          </a:p>
          <a:p>
            <a:pPr>
              <a:buNone/>
            </a:pPr>
            <a:endParaRPr lang="it-IT" sz="2400" dirty="0" smtClean="0">
              <a:solidFill>
                <a:srgbClr val="002060"/>
              </a:solidFill>
            </a:endParaRPr>
          </a:p>
          <a:p>
            <a:pPr algn="ctr">
              <a:buNone/>
            </a:pPr>
            <a:r>
              <a:rPr lang="it-IT" sz="2400" dirty="0" smtClean="0">
                <a:solidFill>
                  <a:srgbClr val="002060"/>
                </a:solidFill>
              </a:rPr>
              <a:t>SCUOLA COME LUOGO </a:t>
            </a:r>
            <a:r>
              <a:rPr lang="it-IT" sz="2400" dirty="0" err="1" smtClean="0">
                <a:solidFill>
                  <a:srgbClr val="002060"/>
                </a:solidFill>
              </a:rPr>
              <a:t>DI</a:t>
            </a:r>
            <a:r>
              <a:rPr lang="it-IT" sz="2400" dirty="0" smtClean="0">
                <a:solidFill>
                  <a:srgbClr val="002060"/>
                </a:solidFill>
              </a:rPr>
              <a:t> ACCOGLIENZA E </a:t>
            </a:r>
            <a:r>
              <a:rPr lang="it-IT" sz="2400" dirty="0" err="1" smtClean="0">
                <a:solidFill>
                  <a:srgbClr val="002060"/>
                </a:solidFill>
              </a:rPr>
              <a:t>DI</a:t>
            </a:r>
            <a:r>
              <a:rPr lang="it-IT" sz="2400" dirty="0" smtClean="0">
                <a:solidFill>
                  <a:srgbClr val="002060"/>
                </a:solidFill>
              </a:rPr>
              <a:t> APERTURA</a:t>
            </a:r>
          </a:p>
          <a:p>
            <a:pPr algn="ctr">
              <a:buNone/>
            </a:pPr>
            <a:r>
              <a:rPr lang="it-IT" sz="2400" dirty="0" smtClean="0">
                <a:solidFill>
                  <a:srgbClr val="002060"/>
                </a:solidFill>
              </a:rPr>
              <a:t>QUALIFICAZIONE DELL’OFFERTA FORMATIVA</a:t>
            </a:r>
            <a:endParaRPr lang="it-IT" sz="2400" dirty="0">
              <a:solidFill>
                <a:srgbClr val="002060"/>
              </a:solidFill>
            </a:endParaRP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FFC00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chemeClr val="accent6">
                <a:lumMod val="75000"/>
              </a:schemeClr>
            </a:solidFill>
          </a:ln>
        </p:spPr>
        <p:txBody>
          <a:bodyPr>
            <a:normAutofit/>
          </a:bodyPr>
          <a:lstStyle/>
          <a:p>
            <a:pPr algn="ctr">
              <a:buNone/>
            </a:pPr>
            <a:r>
              <a:rPr lang="it-IT" sz="2400" dirty="0" smtClean="0">
                <a:solidFill>
                  <a:srgbClr val="002060"/>
                </a:solidFill>
              </a:rPr>
              <a:t>IANES: CLASSIFICAZIONE DEI SEN </a:t>
            </a:r>
          </a:p>
          <a:p>
            <a:pPr algn="ctr">
              <a:buNone/>
            </a:pPr>
            <a:endParaRPr lang="it-IT" sz="2400" dirty="0" smtClean="0">
              <a:solidFill>
                <a:srgbClr val="002060"/>
              </a:solidFill>
            </a:endParaRPr>
          </a:p>
          <a:p>
            <a:pPr marL="457200" indent="-457200">
              <a:buFont typeface="+mj-lt"/>
              <a:buAutoNum type="arabicPeriod"/>
            </a:pPr>
            <a:r>
              <a:rPr lang="it-IT" sz="2400" dirty="0" smtClean="0"/>
              <a:t>SEN  che si generano per condizioni fisiche</a:t>
            </a:r>
          </a:p>
          <a:p>
            <a:pPr marL="457200" indent="-457200">
              <a:buFont typeface="+mj-lt"/>
              <a:buAutoNum type="arabicPeriod"/>
            </a:pPr>
            <a:r>
              <a:rPr lang="it-IT" sz="2400" dirty="0" smtClean="0"/>
              <a:t>SEN  che si generano nelle strutture e nelle funzioni  corporee</a:t>
            </a:r>
          </a:p>
          <a:p>
            <a:pPr marL="457200" indent="-457200">
              <a:buFont typeface="+mj-lt"/>
              <a:buAutoNum type="arabicPeriod"/>
            </a:pPr>
            <a:r>
              <a:rPr lang="it-IT" sz="2400" dirty="0" smtClean="0"/>
              <a:t>SEN che si generano dalle attività personali</a:t>
            </a:r>
          </a:p>
          <a:p>
            <a:pPr marL="457200" indent="-457200">
              <a:buFont typeface="+mj-lt"/>
              <a:buAutoNum type="arabicPeriod"/>
            </a:pPr>
            <a:r>
              <a:rPr lang="it-IT" sz="2400" dirty="0" smtClean="0"/>
              <a:t>SEN che si generano nella partecipazione sociale</a:t>
            </a:r>
          </a:p>
          <a:p>
            <a:pPr marL="457200" indent="-457200">
              <a:buFont typeface="+mj-lt"/>
              <a:buAutoNum type="arabicPeriod"/>
            </a:pPr>
            <a:r>
              <a:rPr lang="it-IT" sz="2400" dirty="0" smtClean="0"/>
              <a:t>SEN che si generano nei fattori contestuali e ambientali</a:t>
            </a:r>
          </a:p>
          <a:p>
            <a:pPr marL="457200" indent="-457200">
              <a:buFont typeface="+mj-lt"/>
              <a:buAutoNum type="arabicPeriod"/>
            </a:pPr>
            <a:r>
              <a:rPr lang="it-IT" sz="2400" dirty="0" smtClean="0"/>
              <a:t>SEN che si generano nei fattori contestuali personali</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accent1"/>
            </a:solidFill>
          </a:ln>
        </p:spPr>
        <p:txBody>
          <a:bodyPr>
            <a:normAutofit/>
          </a:bodyPr>
          <a:lstStyle/>
          <a:p>
            <a:r>
              <a:rPr lang="it-IT" sz="2800" dirty="0" smtClean="0">
                <a:solidFill>
                  <a:srgbClr val="FF0000"/>
                </a:solidFill>
              </a:rPr>
              <a:t>I BISOGNI EDUCATIVI SPECIALI</a:t>
            </a:r>
            <a:endParaRPr lang="it-IT" sz="2800" dirty="0"/>
          </a:p>
        </p:txBody>
      </p:sp>
      <p:sp>
        <p:nvSpPr>
          <p:cNvPr id="3" name="Segnaposto contenuto 2"/>
          <p:cNvSpPr>
            <a:spLocks noGrp="1"/>
          </p:cNvSpPr>
          <p:nvPr>
            <p:ph idx="1"/>
          </p:nvPr>
        </p:nvSpPr>
        <p:spPr>
          <a:xfrm>
            <a:off x="457200" y="1412776"/>
            <a:ext cx="8229600" cy="4713387"/>
          </a:xfrm>
          <a:ln>
            <a:solidFill>
              <a:schemeClr val="accent6">
                <a:lumMod val="75000"/>
              </a:schemeClr>
            </a:solidFill>
          </a:ln>
        </p:spPr>
        <p:txBody>
          <a:bodyPr>
            <a:normAutofit/>
          </a:bodyPr>
          <a:lstStyle/>
          <a:p>
            <a:pPr algn="ctr">
              <a:buNone/>
            </a:pPr>
            <a:r>
              <a:rPr lang="it-IT" sz="2400" dirty="0" smtClean="0">
                <a:solidFill>
                  <a:srgbClr val="002060"/>
                </a:solidFill>
              </a:rPr>
              <a:t>NORMATIVA</a:t>
            </a:r>
          </a:p>
          <a:p>
            <a:pPr algn="ctr">
              <a:buNone/>
            </a:pPr>
            <a:endParaRPr lang="it-IT" sz="2400" dirty="0" smtClean="0">
              <a:solidFill>
                <a:srgbClr val="002060"/>
              </a:solidFill>
            </a:endParaRPr>
          </a:p>
          <a:p>
            <a:pPr>
              <a:buNone/>
            </a:pPr>
            <a:r>
              <a:rPr lang="it-IT" sz="2400" dirty="0" smtClean="0">
                <a:solidFill>
                  <a:srgbClr val="002060"/>
                </a:solidFill>
              </a:rPr>
              <a:t>DIRETTIVA del 27/11/2012</a:t>
            </a:r>
          </a:p>
          <a:p>
            <a:pPr>
              <a:buNone/>
            </a:pPr>
            <a:r>
              <a:rPr lang="it-IT" sz="2400" dirty="0" smtClean="0">
                <a:solidFill>
                  <a:srgbClr val="002060"/>
                </a:solidFill>
              </a:rPr>
              <a:t>CIRCOLARE MINISTERIALE n. 8 del 6/3/2013</a:t>
            </a:r>
          </a:p>
          <a:p>
            <a:pPr>
              <a:buNone/>
            </a:pPr>
            <a:r>
              <a:rPr lang="it-IT" sz="2400" dirty="0" smtClean="0">
                <a:solidFill>
                  <a:srgbClr val="002060"/>
                </a:solidFill>
              </a:rPr>
              <a:t>NOTA del 22/11/2013</a:t>
            </a:r>
            <a:endParaRPr lang="it-IT" sz="2400" dirty="0">
              <a:solidFill>
                <a:srgbClr val="002060"/>
              </a:solidFill>
            </a:endParaRP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404664"/>
            <a:ext cx="8229600" cy="706090"/>
          </a:xfrm>
          <a:ln>
            <a:solidFill>
              <a:srgbClr val="FFC000"/>
            </a:solidFill>
          </a:ln>
        </p:spPr>
        <p:txBody>
          <a:bodyPr>
            <a:normAutofit fontScale="90000"/>
          </a:bodyPr>
          <a:lstStyle/>
          <a:p>
            <a:r>
              <a:rPr lang="it-IT" sz="2700" dirty="0" smtClean="0">
                <a:solidFill>
                  <a:srgbClr val="FF0000"/>
                </a:solidFill>
              </a:rPr>
              <a:t>I BISOGNI EDUCATIVI SPECIALI</a:t>
            </a:r>
            <a:r>
              <a:rPr lang="it-IT" sz="2400" dirty="0" smtClean="0">
                <a:solidFill>
                  <a:srgbClr val="FF0000"/>
                </a:solidFill>
              </a:rPr>
              <a:t/>
            </a:r>
            <a:br>
              <a:rPr lang="it-IT" sz="2400" dirty="0" smtClean="0">
                <a:solidFill>
                  <a:srgbClr val="FF0000"/>
                </a:solidFill>
              </a:rPr>
            </a:br>
            <a:endParaRPr lang="it-IT" sz="2400" dirty="0"/>
          </a:p>
        </p:txBody>
      </p:sp>
      <p:sp>
        <p:nvSpPr>
          <p:cNvPr id="3" name="Segnaposto contenuto 2"/>
          <p:cNvSpPr>
            <a:spLocks noGrp="1"/>
          </p:cNvSpPr>
          <p:nvPr>
            <p:ph idx="1"/>
          </p:nvPr>
        </p:nvSpPr>
        <p:spPr>
          <a:xfrm>
            <a:off x="457200" y="1268760"/>
            <a:ext cx="8229600" cy="4857403"/>
          </a:xfrm>
          <a:ln>
            <a:solidFill>
              <a:schemeClr val="tx1">
                <a:lumMod val="65000"/>
                <a:lumOff val="35000"/>
              </a:schemeClr>
            </a:solidFill>
          </a:ln>
        </p:spPr>
        <p:txBody>
          <a:bodyPr>
            <a:normAutofit/>
          </a:bodyPr>
          <a:lstStyle/>
          <a:p>
            <a:pPr marL="274320" indent="-274320" algn="ctr" fontAlgn="auto">
              <a:spcAft>
                <a:spcPts val="0"/>
              </a:spcAft>
              <a:buNone/>
              <a:defRPr/>
            </a:pPr>
            <a:r>
              <a:rPr lang="it-IT" sz="2400" dirty="0" smtClean="0">
                <a:solidFill>
                  <a:srgbClr val="002060"/>
                </a:solidFill>
              </a:rPr>
              <a:t>BES</a:t>
            </a:r>
            <a:endParaRPr lang="it-IT" sz="2400" b="1" dirty="0" smtClean="0">
              <a:solidFill>
                <a:srgbClr val="002060"/>
              </a:solidFill>
            </a:endParaRPr>
          </a:p>
          <a:p>
            <a:pPr marL="274320" indent="-274320" algn="ctr" fontAlgn="auto">
              <a:spcAft>
                <a:spcPts val="0"/>
              </a:spcAft>
              <a:buNone/>
              <a:defRPr/>
            </a:pPr>
            <a:r>
              <a:rPr lang="it-IT" sz="2400" b="1" dirty="0" smtClean="0">
                <a:solidFill>
                  <a:schemeClr val="bg1"/>
                </a:solidFill>
              </a:rPr>
              <a:t> </a:t>
            </a:r>
            <a:r>
              <a:rPr lang="it-IT" sz="2400" dirty="0" smtClean="0">
                <a:solidFill>
                  <a:srgbClr val="0070C0"/>
                </a:solidFill>
              </a:rPr>
              <a:t>Dalla direttiva del dicembre 2012</a:t>
            </a:r>
            <a:endParaRPr lang="it-IT" sz="2400" b="1" dirty="0" smtClean="0">
              <a:solidFill>
                <a:schemeClr val="bg1"/>
              </a:solidFill>
            </a:endParaRPr>
          </a:p>
          <a:p>
            <a:pPr marL="274320" indent="-274320" fontAlgn="auto">
              <a:spcAft>
                <a:spcPts val="0"/>
              </a:spcAft>
              <a:buFont typeface="Wingdings 2"/>
              <a:buNone/>
              <a:defRPr/>
            </a:pPr>
            <a:r>
              <a:rPr lang="it-IT" sz="2400" dirty="0" smtClean="0"/>
              <a:t>L’area dello svantaggio scolastico è molto più ampia di quella riferibile esplicitamente alla presenza di deficit.</a:t>
            </a:r>
          </a:p>
          <a:p>
            <a:pPr marL="274320" indent="-274320" fontAlgn="auto">
              <a:spcAft>
                <a:spcPts val="0"/>
              </a:spcAft>
              <a:buFont typeface="Wingdings 2"/>
              <a:buNone/>
              <a:defRPr/>
            </a:pPr>
            <a:r>
              <a:rPr lang="it-IT" sz="2400" dirty="0" smtClean="0"/>
              <a:t>    In ogni classe ci sono alunni che presentano una richiesta di </a:t>
            </a:r>
            <a:r>
              <a:rPr lang="it-IT" sz="2400" i="1" dirty="0" smtClean="0"/>
              <a:t>speciale attenzione per una varietà di </a:t>
            </a:r>
            <a:r>
              <a:rPr lang="it-IT" sz="2400" dirty="0" smtClean="0"/>
              <a:t>ragioni:</a:t>
            </a:r>
          </a:p>
          <a:p>
            <a:pPr marL="274320" indent="-274320" fontAlgn="auto">
              <a:spcAft>
                <a:spcPts val="0"/>
              </a:spcAft>
              <a:buFont typeface="Wingdings 2"/>
              <a:buNone/>
              <a:defRPr/>
            </a:pPr>
            <a:r>
              <a:rPr lang="it-IT" sz="2400" dirty="0" smtClean="0"/>
              <a:t>    svantaggio sociale e culturale, disturbi specifici di apprendimento e/o disturbi evolutivi specifici, difficoltà derivanti dalla non conoscenza della cultura e della lingua italiana perché appartenenti a culture diverse.</a:t>
            </a:r>
          </a:p>
          <a:p>
            <a:pPr marL="274320" indent="-274320" fontAlgn="auto">
              <a:spcAft>
                <a:spcPts val="0"/>
              </a:spcAft>
              <a:buFont typeface="Wingdings 2"/>
              <a:buNone/>
              <a:defRPr/>
            </a:pPr>
            <a:r>
              <a:rPr lang="it-IT" sz="2400" dirty="0" smtClean="0"/>
              <a:t>   Nel variegato panorama delle nostre scuole la complessità delle classi diviene sempre più evidente.</a:t>
            </a:r>
          </a:p>
          <a:p>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tx1">
                <a:lumMod val="65000"/>
                <a:lumOff val="35000"/>
              </a:schemeClr>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FF0000"/>
            </a:solidFill>
          </a:ln>
        </p:spPr>
        <p:txBody>
          <a:bodyPr/>
          <a:lstStyle/>
          <a:p>
            <a:pPr marL="274320" indent="-274320" fontAlgn="auto">
              <a:spcAft>
                <a:spcPts val="0"/>
              </a:spcAft>
              <a:buFont typeface="Wingdings 2"/>
              <a:buNone/>
              <a:defRPr/>
            </a:pPr>
            <a:r>
              <a:rPr lang="it-IT" sz="2400" dirty="0" smtClean="0"/>
              <a:t>Comprendono 3 grandi sotto-categorie:</a:t>
            </a:r>
          </a:p>
          <a:p>
            <a:pPr marL="274320" indent="-274320" fontAlgn="auto">
              <a:spcAft>
                <a:spcPts val="0"/>
              </a:spcAft>
              <a:buFont typeface="Wingdings 2"/>
              <a:buNone/>
              <a:defRPr/>
            </a:pPr>
            <a:endParaRPr lang="it-IT" sz="2400" dirty="0" smtClean="0"/>
          </a:p>
          <a:p>
            <a:pPr marL="651510" indent="-514350" fontAlgn="auto">
              <a:spcAft>
                <a:spcPts val="0"/>
              </a:spcAft>
              <a:buFont typeface="Wingdings 2"/>
              <a:buAutoNum type="arabicParenR"/>
              <a:defRPr/>
            </a:pPr>
            <a:r>
              <a:rPr lang="it-IT" sz="2400" dirty="0" smtClean="0"/>
              <a:t>quella della disabilità</a:t>
            </a:r>
          </a:p>
          <a:p>
            <a:pPr marL="651510" indent="-514350" fontAlgn="auto">
              <a:spcAft>
                <a:spcPts val="0"/>
              </a:spcAft>
              <a:buFont typeface="Wingdings 2"/>
              <a:buAutoNum type="arabicParenR"/>
              <a:defRPr/>
            </a:pPr>
            <a:r>
              <a:rPr lang="it-IT" sz="2400" dirty="0" smtClean="0"/>
              <a:t>quella dei disturbi evolutivi specifici</a:t>
            </a:r>
          </a:p>
          <a:p>
            <a:pPr marL="651510" indent="-514350" fontAlgn="auto">
              <a:spcAft>
                <a:spcPts val="0"/>
              </a:spcAft>
              <a:buFont typeface="Wingdings 2"/>
              <a:buAutoNum type="arabicParenR"/>
              <a:defRPr/>
            </a:pPr>
            <a:r>
              <a:rPr lang="it-IT" sz="2400" dirty="0" smtClean="0"/>
              <a:t>quella dello svantaggio socio-economico,linguistico, culturale</a:t>
            </a:r>
          </a:p>
          <a:p>
            <a:pPr>
              <a:buNone/>
            </a:pPr>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412777"/>
            <a:ext cx="8229600" cy="4536504"/>
          </a:xfrm>
          <a:ln>
            <a:solidFill>
              <a:srgbClr val="C00000"/>
            </a:solidFill>
          </a:ln>
        </p:spPr>
        <p:txBody>
          <a:bodyPr>
            <a:normAutofit fontScale="92500" lnSpcReduction="10000"/>
          </a:bodyPr>
          <a:lstStyle/>
          <a:p>
            <a:pPr marL="274320" indent="-274320" fontAlgn="auto">
              <a:spcAft>
                <a:spcPts val="0"/>
              </a:spcAft>
              <a:buFont typeface="Wingdings 2"/>
              <a:buNone/>
              <a:defRPr/>
            </a:pPr>
            <a:r>
              <a:rPr lang="it-IT" dirty="0" smtClean="0"/>
              <a:t>   </a:t>
            </a:r>
            <a:r>
              <a:rPr lang="it-IT" sz="2600" dirty="0" smtClean="0"/>
              <a:t>Per “disturbi evolutivi specifici” intendiamo, oltre i disturbi specifici dell’apprendimento, anche:</a:t>
            </a:r>
          </a:p>
          <a:p>
            <a:pPr marL="274320" indent="-274320" fontAlgn="auto">
              <a:spcAft>
                <a:spcPts val="0"/>
              </a:spcAft>
              <a:buFont typeface="Wingdings" pitchFamily="2" charset="2"/>
              <a:buChar char="Ø"/>
              <a:defRPr/>
            </a:pPr>
            <a:r>
              <a:rPr lang="it-IT" sz="2600" dirty="0" smtClean="0"/>
              <a:t>   i deficit del linguaggio,</a:t>
            </a:r>
          </a:p>
          <a:p>
            <a:pPr marL="274320" indent="-274320" fontAlgn="auto">
              <a:spcAft>
                <a:spcPts val="0"/>
              </a:spcAft>
              <a:buFont typeface="Wingdings" pitchFamily="2" charset="2"/>
              <a:buChar char="Ø"/>
              <a:defRPr/>
            </a:pPr>
            <a:r>
              <a:rPr lang="it-IT" sz="2600" dirty="0" smtClean="0"/>
              <a:t>   delle abilità non verbali,</a:t>
            </a:r>
          </a:p>
          <a:p>
            <a:pPr marL="274320" indent="-274320" fontAlgn="auto">
              <a:spcAft>
                <a:spcPts val="0"/>
              </a:spcAft>
              <a:buFont typeface="Wingdings" pitchFamily="2" charset="2"/>
              <a:buChar char="Ø"/>
              <a:defRPr/>
            </a:pPr>
            <a:r>
              <a:rPr lang="it-IT" sz="2600" dirty="0" smtClean="0"/>
              <a:t>   della coordinazione motoria, ricomprendendo, per la comune origine nell’età evolutiva, anche  quelli</a:t>
            </a:r>
          </a:p>
          <a:p>
            <a:pPr marL="274320" indent="-274320" fontAlgn="auto">
              <a:spcAft>
                <a:spcPts val="0"/>
              </a:spcAft>
              <a:buFont typeface="Wingdings" pitchFamily="2" charset="2"/>
              <a:buChar char="Ø"/>
              <a:defRPr/>
            </a:pPr>
            <a:r>
              <a:rPr lang="it-IT" sz="2600" dirty="0" smtClean="0"/>
              <a:t>dell’attenzione e dell’iperattività,</a:t>
            </a:r>
          </a:p>
          <a:p>
            <a:pPr marL="274320" indent="-274320" fontAlgn="auto">
              <a:spcAft>
                <a:spcPts val="0"/>
              </a:spcAft>
              <a:buFont typeface="Wingdings 2"/>
              <a:buNone/>
              <a:defRPr/>
            </a:pPr>
            <a:r>
              <a:rPr lang="it-IT" sz="2600" dirty="0" smtClean="0"/>
              <a:t>     mentre</a:t>
            </a:r>
          </a:p>
          <a:p>
            <a:pPr marL="274320" indent="-274320" fontAlgn="auto">
              <a:spcAft>
                <a:spcPts val="0"/>
              </a:spcAft>
              <a:buFont typeface="Wingdings 2"/>
              <a:buNone/>
              <a:defRPr/>
            </a:pPr>
            <a:r>
              <a:rPr lang="it-IT" sz="2600" dirty="0" smtClean="0"/>
              <a:t>   il funzionamento intellettivo limite può essere considerato un caso di confine fra la disabilità e il disturbo specifico.</a:t>
            </a:r>
          </a:p>
          <a:p>
            <a:pPr marL="274320" indent="-274320" fontAlgn="auto">
              <a:spcAft>
                <a:spcPts val="0"/>
              </a:spcAft>
              <a:buFont typeface="Wingdings 2"/>
              <a:buNone/>
              <a:defRPr/>
            </a:pPr>
            <a:r>
              <a:rPr lang="it-IT" sz="2600" dirty="0" smtClean="0"/>
              <a:t> </a:t>
            </a:r>
            <a:endParaRPr lang="it-IT" sz="26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C0000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F0"/>
            </a:solidFill>
          </a:ln>
        </p:spPr>
        <p:txBody>
          <a:bodyPr>
            <a:normAutofit fontScale="92500" lnSpcReduction="20000"/>
          </a:bodyPr>
          <a:lstStyle/>
          <a:p>
            <a:pPr marL="274320" indent="-274320" fontAlgn="auto">
              <a:spcAft>
                <a:spcPts val="0"/>
              </a:spcAft>
              <a:buFont typeface="Wingdings 2"/>
              <a:buNone/>
              <a:defRPr/>
            </a:pPr>
            <a:r>
              <a:rPr lang="it-IT" dirty="0" smtClean="0"/>
              <a:t>  </a:t>
            </a:r>
            <a:r>
              <a:rPr lang="it-IT" sz="2600" dirty="0" smtClean="0"/>
              <a:t>Per molti di questi profili i relativi codici nosografici sono ricompresi nelle stesse categorie dei principali Manuali Diagnostici e, in particolare, del manuale diagnostico</a:t>
            </a:r>
          </a:p>
          <a:p>
            <a:pPr marL="274320" indent="-274320" algn="ctr" fontAlgn="auto">
              <a:spcAft>
                <a:spcPts val="0"/>
              </a:spcAft>
              <a:buFont typeface="Wingdings 2"/>
              <a:buNone/>
              <a:defRPr/>
            </a:pPr>
            <a:r>
              <a:rPr lang="it-IT" sz="2600" dirty="0" smtClean="0"/>
              <a:t>    </a:t>
            </a:r>
            <a:r>
              <a:rPr lang="it-IT" sz="2600" dirty="0" smtClean="0">
                <a:solidFill>
                  <a:srgbClr val="002060"/>
                </a:solidFill>
              </a:rPr>
              <a:t>ICD-10</a:t>
            </a:r>
          </a:p>
          <a:p>
            <a:pPr marL="274320" indent="-274320" algn="ctr" fontAlgn="auto">
              <a:spcAft>
                <a:spcPts val="0"/>
              </a:spcAft>
              <a:buFont typeface="Wingdings 2"/>
              <a:buNone/>
              <a:defRPr/>
            </a:pPr>
            <a:r>
              <a:rPr lang="it-IT" sz="2600" dirty="0" smtClean="0">
                <a:solidFill>
                  <a:srgbClr val="002060"/>
                </a:solidFill>
              </a:rPr>
              <a:t>  </a:t>
            </a:r>
            <a:r>
              <a:rPr lang="it-IT" sz="2600" dirty="0" smtClean="0"/>
              <a:t>che include la</a:t>
            </a:r>
          </a:p>
          <a:p>
            <a:pPr marL="274320" indent="-274320" fontAlgn="auto">
              <a:spcAft>
                <a:spcPts val="0"/>
              </a:spcAft>
              <a:buFont typeface="Wingdings 2"/>
              <a:buNone/>
              <a:defRPr/>
            </a:pPr>
            <a:r>
              <a:rPr lang="it-IT" sz="2600" dirty="0" smtClean="0"/>
              <a:t>   classificazione internazionale delle malattie e dei problemi correlati, stilata dall'Organizzazione mondiale della sanità (OMS) </a:t>
            </a:r>
          </a:p>
          <a:p>
            <a:pPr marL="274320" indent="-274320" algn="ctr" fontAlgn="auto">
              <a:spcAft>
                <a:spcPts val="0"/>
              </a:spcAft>
              <a:buFont typeface="Wingdings 2"/>
              <a:buNone/>
              <a:defRPr/>
            </a:pPr>
            <a:r>
              <a:rPr lang="it-IT" sz="2600" dirty="0" smtClean="0"/>
              <a:t>e</a:t>
            </a:r>
          </a:p>
          <a:p>
            <a:pPr marL="274320" indent="-274320" fontAlgn="auto">
              <a:spcAft>
                <a:spcPts val="0"/>
              </a:spcAft>
              <a:buFont typeface="Wingdings 2"/>
              <a:buNone/>
              <a:defRPr/>
            </a:pPr>
            <a:r>
              <a:rPr lang="it-IT" sz="2600" dirty="0" smtClean="0"/>
              <a:t>    utilizzata dai Servizi Sociosanitari pubblici italiani.</a:t>
            </a:r>
          </a:p>
          <a:p>
            <a:pPr marL="274320" indent="-274320" fontAlgn="auto">
              <a:spcAft>
                <a:spcPts val="0"/>
              </a:spcAft>
              <a:buFont typeface="Wingdings 2"/>
              <a:buNone/>
              <a:defRPr/>
            </a:pPr>
            <a:endParaRPr lang="it-IT" dirty="0" smtClean="0"/>
          </a:p>
          <a:p>
            <a:pPr marL="274320" indent="-274320" fontAlgn="auto">
              <a:spcAft>
                <a:spcPts val="0"/>
              </a:spcAft>
              <a:buFont typeface="Wingdings 2"/>
              <a:buNone/>
              <a:defRPr/>
            </a:pPr>
            <a:r>
              <a:rPr lang="it-IT" dirty="0" smtClean="0"/>
              <a:t>  </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00206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412776"/>
            <a:ext cx="8229600" cy="4713387"/>
          </a:xfrm>
          <a:ln>
            <a:solidFill>
              <a:srgbClr val="7030A0"/>
            </a:solidFill>
          </a:ln>
        </p:spPr>
        <p:txBody>
          <a:bodyPr>
            <a:normAutofit/>
          </a:bodyPr>
          <a:lstStyle/>
          <a:p>
            <a:pPr algn="ctr">
              <a:buNone/>
            </a:pPr>
            <a:r>
              <a:rPr lang="it-IT" sz="2400" dirty="0" smtClean="0"/>
              <a:t>Tutte queste differenti problematiche, ricomprese nei disturbi evolutivi specifici</a:t>
            </a:r>
          </a:p>
          <a:p>
            <a:pPr>
              <a:buNone/>
            </a:pPr>
            <a:endParaRPr lang="it-IT" sz="2400" dirty="0" smtClean="0"/>
          </a:p>
          <a:p>
            <a:pPr algn="ctr">
              <a:buFont typeface="Wingdings" pitchFamily="2" charset="2"/>
              <a:buChar char="ü"/>
            </a:pPr>
            <a:r>
              <a:rPr lang="it-IT" sz="2400" dirty="0" smtClean="0"/>
              <a:t>non vengono o possono non venir certificate ai sensi della legge 104/92</a:t>
            </a:r>
          </a:p>
          <a:p>
            <a:pPr algn="ctr">
              <a:buNone/>
            </a:pPr>
            <a:endParaRPr lang="it-IT" sz="2400" dirty="0" smtClean="0"/>
          </a:p>
          <a:p>
            <a:pPr algn="ctr">
              <a:buFont typeface="Wingdings" pitchFamily="2" charset="2"/>
              <a:buChar char="ü"/>
            </a:pPr>
            <a:r>
              <a:rPr lang="it-IT" sz="2400" dirty="0" smtClean="0"/>
              <a:t>non danno diritto alle provvidenze ed alle misure previste dalla legge quadro, e tra queste,</a:t>
            </a:r>
          </a:p>
          <a:p>
            <a:pPr algn="ctr">
              <a:buNone/>
            </a:pPr>
            <a:r>
              <a:rPr lang="it-IT" sz="2400" dirty="0" smtClean="0"/>
              <a:t>   all’insegnante per il sostegno.</a:t>
            </a:r>
          </a:p>
          <a:p>
            <a:pPr algn="ctr">
              <a:buNone/>
            </a:pPr>
            <a:r>
              <a:rPr lang="it-IT" sz="2400" dirty="0" smtClean="0">
                <a:solidFill>
                  <a:srgbClr val="FF0000"/>
                </a:solidFill>
              </a:rPr>
              <a:t> </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00B0F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chemeClr val="accent6">
                <a:lumMod val="60000"/>
                <a:lumOff val="40000"/>
              </a:schemeClr>
            </a:solidFill>
          </a:ln>
        </p:spPr>
        <p:txBody>
          <a:bodyPr>
            <a:normAutofit fontScale="77500" lnSpcReduction="20000"/>
          </a:bodyPr>
          <a:lstStyle/>
          <a:p>
            <a:pPr>
              <a:buNone/>
            </a:pPr>
            <a:r>
              <a:rPr lang="it-IT" dirty="0" smtClean="0"/>
              <a:t>  Gli alunni con competenze intellettive nella norma o anche elevate, che, per specifici problemi , possono incontrare difficoltà a scuola, devono essere aiutati a realizzare pienamente le loro potenzialità.</a:t>
            </a:r>
          </a:p>
          <a:p>
            <a:pPr>
              <a:buNone/>
            </a:pPr>
            <a:r>
              <a:rPr lang="it-IT" dirty="0" smtClean="0"/>
              <a:t>   Fra essi, alunni e studenti con DSA (Disturbo Specifico dell’Apprendimento) sono stati oggetto di importanti interventi normativi, che hanno ormai definito un quadro ben strutturato di norme tese ad assicurare il loro diritto allo studio.</a:t>
            </a:r>
          </a:p>
          <a:p>
            <a:pPr>
              <a:buNone/>
            </a:pPr>
            <a:endParaRPr lang="it-IT" dirty="0" smtClean="0"/>
          </a:p>
          <a:p>
            <a:pPr>
              <a:buNone/>
            </a:pPr>
            <a:r>
              <a:rPr lang="it-IT" dirty="0" smtClean="0"/>
              <a:t>   Normativa di riferimento per casi con disturbi specifici:</a:t>
            </a:r>
          </a:p>
          <a:p>
            <a:pPr lvl="1"/>
            <a:r>
              <a:rPr lang="it-IT" dirty="0" smtClean="0"/>
              <a:t> </a:t>
            </a:r>
            <a:r>
              <a:rPr lang="it-IT" sz="3100" dirty="0" smtClean="0"/>
              <a:t>Legge 53/20003</a:t>
            </a:r>
          </a:p>
          <a:p>
            <a:pPr lvl="1"/>
            <a:r>
              <a:rPr lang="it-IT" sz="3100" dirty="0" smtClean="0"/>
              <a:t>D.P.R. 122/2009</a:t>
            </a:r>
          </a:p>
          <a:p>
            <a:pPr lvl="1"/>
            <a:r>
              <a:rPr lang="it-IT" sz="3100" dirty="0" smtClean="0"/>
              <a:t>Legge 170/2010</a:t>
            </a:r>
          </a:p>
          <a:p>
            <a:endParaRPr lang="it-IT" dirty="0" smtClean="0"/>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chemeClr val="accent6">
                <a:lumMod val="60000"/>
                <a:lumOff val="40000"/>
              </a:schemeClr>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xfrm>
            <a:off x="457200" y="1340768"/>
            <a:ext cx="8229600" cy="4785395"/>
          </a:xfrm>
          <a:ln>
            <a:solidFill>
              <a:srgbClr val="7030A0"/>
            </a:solidFill>
          </a:ln>
        </p:spPr>
        <p:txBody>
          <a:bodyPr>
            <a:normAutofit/>
          </a:bodyPr>
          <a:lstStyle/>
          <a:p>
            <a:pPr marL="274320" indent="-274320" fontAlgn="auto">
              <a:spcAft>
                <a:spcPts val="0"/>
              </a:spcAft>
              <a:buFont typeface="Wingdings 2"/>
              <a:buNone/>
              <a:defRPr/>
            </a:pPr>
            <a:r>
              <a:rPr lang="it-IT" dirty="0" smtClean="0"/>
              <a:t>   </a:t>
            </a:r>
            <a:r>
              <a:rPr lang="it-IT" sz="2400" dirty="0" smtClean="0"/>
              <a:t>L’ADHD (Disattenzione e Iperattività)</a:t>
            </a:r>
          </a:p>
          <a:p>
            <a:pPr marL="274320" indent="-274320" fontAlgn="auto">
              <a:spcAft>
                <a:spcPts val="0"/>
              </a:spcAft>
              <a:buFont typeface="Wingdings 2"/>
              <a:buNone/>
              <a:defRPr/>
            </a:pPr>
            <a:r>
              <a:rPr lang="it-IT" sz="2400" dirty="0" smtClean="0"/>
              <a:t>  si può riscontrare  spesso associato ad un DSA o ad altre problematiche,</a:t>
            </a:r>
          </a:p>
          <a:p>
            <a:pPr marL="274320" indent="-274320" fontAlgn="auto">
              <a:spcAft>
                <a:spcPts val="0"/>
              </a:spcAft>
              <a:buFont typeface="Wingdings 2"/>
              <a:buNone/>
              <a:defRPr/>
            </a:pPr>
            <a:r>
              <a:rPr lang="it-IT" sz="2400" dirty="0" smtClean="0"/>
              <a:t> ha una causa neurobiologica e genera difficoltà di pianificazione, di apprendimento e di socializzazione con i coetanei.</a:t>
            </a:r>
          </a:p>
          <a:p>
            <a:pPr marL="274320" indent="-274320" fontAlgn="auto">
              <a:spcAft>
                <a:spcPts val="0"/>
              </a:spcAft>
              <a:buFont typeface="Wingdings 2"/>
              <a:buNone/>
              <a:defRPr/>
            </a:pPr>
            <a:r>
              <a:rPr lang="it-IT" sz="2400" dirty="0" smtClean="0"/>
              <a:t>  Si è stimato che il disturbo, in forma grave tale da compromettere il percorso scolastico, è presente in circa l’1% della popolazione scolastica, cioè quasi 80.000 alunni.</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F0"/>
            </a:solidFill>
          </a:ln>
        </p:spPr>
        <p:txBody>
          <a:bodyPr>
            <a:normAutofit fontScale="85000" lnSpcReduction="20000"/>
          </a:bodyPr>
          <a:lstStyle/>
          <a:p>
            <a:pPr marL="274320" indent="-274320" fontAlgn="auto">
              <a:spcAft>
                <a:spcPts val="0"/>
              </a:spcAft>
              <a:buFont typeface="Wingdings 2"/>
              <a:buNone/>
              <a:defRPr/>
            </a:pPr>
            <a:r>
              <a:rPr lang="it-IT" sz="2800" dirty="0" smtClean="0"/>
              <a:t>Con notevole frequenza l'ADHD è in </a:t>
            </a:r>
            <a:r>
              <a:rPr lang="it-IT" sz="2800" dirty="0" err="1" smtClean="0"/>
              <a:t>comorbilità</a:t>
            </a:r>
            <a:r>
              <a:rPr lang="it-IT" sz="2800" dirty="0" smtClean="0"/>
              <a:t> con uno o più disturbi dell’età evolutiva: </a:t>
            </a:r>
          </a:p>
          <a:p>
            <a:pPr marL="274320" indent="-274320" fontAlgn="auto">
              <a:spcAft>
                <a:spcPts val="0"/>
              </a:spcAft>
              <a:buFont typeface="Wingdings 2"/>
              <a:buNone/>
              <a:defRPr/>
            </a:pPr>
            <a:endParaRPr lang="it-IT" sz="2800" dirty="0" smtClean="0"/>
          </a:p>
          <a:p>
            <a:pPr marL="274320" indent="-274320" fontAlgn="auto">
              <a:spcAft>
                <a:spcPts val="0"/>
              </a:spcAft>
              <a:buFont typeface="Wingdings 2"/>
              <a:buChar char=""/>
              <a:defRPr/>
            </a:pPr>
            <a:r>
              <a:rPr lang="it-IT" sz="2800" dirty="0" smtClean="0"/>
              <a:t>disturbo oppositivo provocatorio; </a:t>
            </a:r>
          </a:p>
          <a:p>
            <a:pPr marL="274320" indent="-274320" fontAlgn="auto">
              <a:spcAft>
                <a:spcPts val="0"/>
              </a:spcAft>
              <a:buFont typeface="Wingdings 2"/>
              <a:buChar char=""/>
              <a:defRPr/>
            </a:pPr>
            <a:r>
              <a:rPr lang="it-IT" sz="2800" dirty="0" smtClean="0"/>
              <a:t>disturbo della condotta in adolescenza; </a:t>
            </a:r>
          </a:p>
          <a:p>
            <a:pPr marL="274320" indent="-274320" fontAlgn="auto">
              <a:spcAft>
                <a:spcPts val="0"/>
              </a:spcAft>
              <a:buFont typeface="Wingdings 2"/>
              <a:buChar char=""/>
              <a:defRPr/>
            </a:pPr>
            <a:r>
              <a:rPr lang="it-IT" sz="2800" dirty="0" smtClean="0"/>
              <a:t>disturbi specifici dell'apprendimento;</a:t>
            </a:r>
          </a:p>
          <a:p>
            <a:pPr marL="274320" indent="-274320" fontAlgn="auto">
              <a:spcAft>
                <a:spcPts val="0"/>
              </a:spcAft>
              <a:buFont typeface="Wingdings 2"/>
              <a:buChar char=""/>
              <a:defRPr/>
            </a:pPr>
            <a:r>
              <a:rPr lang="it-IT" sz="2800" dirty="0" smtClean="0"/>
              <a:t>disturbi d'ansia; </a:t>
            </a:r>
          </a:p>
          <a:p>
            <a:pPr marL="274320" indent="-274320" fontAlgn="auto">
              <a:spcAft>
                <a:spcPts val="0"/>
              </a:spcAft>
              <a:buFont typeface="Wingdings 2"/>
              <a:buChar char=""/>
              <a:defRPr/>
            </a:pPr>
            <a:r>
              <a:rPr lang="it-IT" sz="2800" dirty="0" smtClean="0"/>
              <a:t>disturbi dell'umore, etc.</a:t>
            </a:r>
          </a:p>
          <a:p>
            <a:pPr marL="274320" indent="-274320" fontAlgn="auto">
              <a:spcAft>
                <a:spcPts val="0"/>
              </a:spcAft>
              <a:buNone/>
              <a:defRPr/>
            </a:pPr>
            <a:endParaRPr lang="it-IT" sz="2800" dirty="0" smtClean="0"/>
          </a:p>
          <a:p>
            <a:pPr marL="274320" indent="-274320" fontAlgn="auto">
              <a:spcAft>
                <a:spcPts val="0"/>
              </a:spcAft>
              <a:buFont typeface="Wingdings 2"/>
              <a:buNone/>
              <a:defRPr/>
            </a:pPr>
            <a:r>
              <a:rPr lang="it-IT" sz="2800" dirty="0" smtClean="0"/>
              <a:t>Vi è quindi la necessità di estendere a tutti gli alunni con bisogni educativi speciali le misure previste dalla Legge 170 per alunni e studenti con disturbi specifici di apprendimento.</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92D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buFont typeface="Wingdings 2" pitchFamily="18" charset="2"/>
              <a:buNone/>
            </a:pPr>
            <a:r>
              <a:rPr lang="it-IT" sz="2400" dirty="0" smtClean="0"/>
              <a:t>Anche gli alunni con potenziali intellettivi non ottimali, descritti generalmente con le espressioni di</a:t>
            </a:r>
          </a:p>
          <a:p>
            <a:pPr>
              <a:buFont typeface="Wingdings 2" pitchFamily="18" charset="2"/>
              <a:buNone/>
            </a:pPr>
            <a:r>
              <a:rPr lang="it-IT" sz="2400" dirty="0" smtClean="0"/>
              <a:t>funzionamento cognitivo (intellettivo) limite (o borderline),</a:t>
            </a:r>
          </a:p>
          <a:p>
            <a:pPr>
              <a:buFont typeface="Wingdings 2" pitchFamily="18" charset="2"/>
              <a:buNone/>
            </a:pPr>
            <a:r>
              <a:rPr lang="it-IT" sz="2400" dirty="0" smtClean="0"/>
              <a:t>  ma anche con altre espressioni (per es. disturbo evolutivo specifico misto e specifiche differenziazioni, qualora non rientrino nelle previsioni delle leggi 104 o 170, richiedono particolare considerazione. </a:t>
            </a:r>
          </a:p>
          <a:p>
            <a:pPr>
              <a:buFont typeface="Wingdings 2" pitchFamily="18" charset="2"/>
              <a:buNone/>
            </a:pPr>
            <a:r>
              <a:rPr lang="it-IT" sz="2400" dirty="0" smtClean="0"/>
              <a:t>  Si può stimare che questi casi si aggirino intorno al 2,5% dell’intera popolazione scolastica, cioè circa 200.000 alunni.</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7030A0"/>
            </a:solidFill>
          </a:ln>
        </p:spPr>
        <p:txBody>
          <a:bodyPr>
            <a:normAutofit fontScale="77500" lnSpcReduction="20000"/>
          </a:bodyPr>
          <a:lstStyle/>
          <a:p>
            <a:pPr marL="274320" indent="-274320" fontAlgn="auto">
              <a:spcAft>
                <a:spcPts val="0"/>
              </a:spcAft>
              <a:buFont typeface="Wingdings 2"/>
              <a:buNone/>
              <a:defRPr/>
            </a:pPr>
            <a:r>
              <a:rPr lang="it-IT" dirty="0" smtClean="0"/>
              <a:t>  Si tratta di bambini o ragazzi il cui QI globale (quoziente intellettivo) risponde a una misura che va dai 70</a:t>
            </a:r>
          </a:p>
          <a:p>
            <a:pPr marL="274320" indent="-274320" fontAlgn="auto">
              <a:spcAft>
                <a:spcPts val="0"/>
              </a:spcAft>
              <a:buFont typeface="Wingdings 2"/>
              <a:buNone/>
              <a:defRPr/>
            </a:pPr>
            <a:r>
              <a:rPr lang="it-IT" dirty="0" smtClean="0"/>
              <a:t>   agli 85 punti e non presenta elementi di specificità.</a:t>
            </a:r>
          </a:p>
          <a:p>
            <a:pPr marL="274320" indent="-274320" fontAlgn="auto">
              <a:spcAft>
                <a:spcPts val="0"/>
              </a:spcAft>
              <a:buFont typeface="Wingdings 2"/>
              <a:buNone/>
              <a:defRPr/>
            </a:pPr>
            <a:r>
              <a:rPr lang="it-IT" dirty="0" smtClean="0"/>
              <a:t>  Per alcuni di loro il ritardo è legato a fattori neurobiologici ed è frequentemente in </a:t>
            </a:r>
            <a:r>
              <a:rPr lang="it-IT" dirty="0" err="1" smtClean="0"/>
              <a:t>comorbilità</a:t>
            </a:r>
            <a:r>
              <a:rPr lang="it-IT" dirty="0" smtClean="0"/>
              <a:t> con altri disturbi.</a:t>
            </a:r>
          </a:p>
          <a:p>
            <a:pPr marL="274320" indent="-274320" fontAlgn="auto">
              <a:spcAft>
                <a:spcPts val="0"/>
              </a:spcAft>
              <a:buFont typeface="Wingdings 2"/>
              <a:buNone/>
              <a:defRPr/>
            </a:pPr>
            <a:r>
              <a:rPr lang="it-IT" dirty="0" smtClean="0"/>
              <a:t>   Per altri, si tratta soltanto di una forma lieve di difficoltà tale per cui, se adeguatamente sostenuti e indirizzati verso i percorsi scolastici più consoni alle loro caratteristiche, gli interessati potranno avere una vita normale.</a:t>
            </a:r>
          </a:p>
          <a:p>
            <a:pPr marL="274320" indent="-274320" fontAlgn="auto">
              <a:spcAft>
                <a:spcPts val="0"/>
              </a:spcAft>
              <a:buFont typeface="Wingdings 2"/>
              <a:buNone/>
              <a:defRPr/>
            </a:pPr>
            <a:endParaRPr lang="it-IT" dirty="0" smtClean="0"/>
          </a:p>
          <a:p>
            <a:pPr marL="274320" indent="-274320" fontAlgn="auto">
              <a:spcAft>
                <a:spcPts val="0"/>
              </a:spcAft>
              <a:buFont typeface="Wingdings 2"/>
              <a:buNone/>
              <a:defRPr/>
            </a:pPr>
            <a:r>
              <a:rPr lang="it-IT" dirty="0" smtClean="0"/>
              <a:t>  Gli interventi educativi e didattici hanno come sempre ed anche in questi casi un’importanza fondamentale.</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buFont typeface="Wingdings 2" pitchFamily="18" charset="2"/>
              <a:buNone/>
            </a:pPr>
            <a:r>
              <a:rPr lang="it-IT" sz="2400" dirty="0" smtClean="0"/>
              <a:t>   Necessità di elaborare un percorso individualizzato e personalizzato per alunni e studenti con bisogni educativi speciali, anche attraverso la redazione di un</a:t>
            </a:r>
          </a:p>
          <a:p>
            <a:pPr algn="ctr">
              <a:buFont typeface="Wingdings 2" pitchFamily="18" charset="2"/>
              <a:buNone/>
            </a:pPr>
            <a:r>
              <a:rPr lang="it-IT" sz="2400" dirty="0" smtClean="0"/>
              <a:t>    </a:t>
            </a:r>
            <a:r>
              <a:rPr lang="it-IT" sz="2400" dirty="0" smtClean="0">
                <a:solidFill>
                  <a:srgbClr val="002060"/>
                </a:solidFill>
              </a:rPr>
              <a:t>Piano Didattico Personalizzato, individuale</a:t>
            </a:r>
          </a:p>
          <a:p>
            <a:pPr algn="ctr">
              <a:buFont typeface="Wingdings 2" pitchFamily="18" charset="2"/>
              <a:buNone/>
            </a:pPr>
            <a:r>
              <a:rPr lang="it-IT" sz="2400" dirty="0" smtClean="0"/>
              <a:t>   o anche riferito a tutti gli alunni della classe con BES, ma articolato, che serva come</a:t>
            </a:r>
          </a:p>
          <a:p>
            <a:pPr algn="ctr">
              <a:buFont typeface="Wingdings 2" pitchFamily="18" charset="2"/>
              <a:buNone/>
            </a:pPr>
            <a:r>
              <a:rPr lang="it-IT" sz="2400" dirty="0" smtClean="0"/>
              <a:t> </a:t>
            </a:r>
            <a:r>
              <a:rPr lang="it-IT" sz="2400" dirty="0" smtClean="0">
                <a:solidFill>
                  <a:srgbClr val="002060"/>
                </a:solidFill>
              </a:rPr>
              <a:t>strumento di lavoro </a:t>
            </a:r>
            <a:r>
              <a:rPr lang="it-IT" sz="2400" i="1" dirty="0" smtClean="0">
                <a:solidFill>
                  <a:srgbClr val="002060"/>
                </a:solidFill>
              </a:rPr>
              <a:t>in itinere per gli insegnanti</a:t>
            </a:r>
          </a:p>
          <a:p>
            <a:pPr algn="ctr">
              <a:buFont typeface="Wingdings 2" pitchFamily="18" charset="2"/>
              <a:buNone/>
            </a:pPr>
            <a:r>
              <a:rPr lang="it-IT" sz="2400" i="1" dirty="0" smtClean="0"/>
              <a:t> </a:t>
            </a:r>
            <a:r>
              <a:rPr lang="it-IT" sz="2400" dirty="0" smtClean="0"/>
              <a:t>ed abbia la funzione di</a:t>
            </a:r>
          </a:p>
          <a:p>
            <a:pPr algn="ctr">
              <a:buFont typeface="Wingdings 2" pitchFamily="18" charset="2"/>
              <a:buNone/>
            </a:pPr>
            <a:r>
              <a:rPr lang="it-IT" sz="2400" i="1" dirty="0" smtClean="0"/>
              <a:t> </a:t>
            </a:r>
            <a:r>
              <a:rPr lang="it-IT" sz="2400" i="1" dirty="0" smtClean="0">
                <a:solidFill>
                  <a:srgbClr val="002060"/>
                </a:solidFill>
              </a:rPr>
              <a:t>documentare alle famiglie le strategie di intervento programmate.</a:t>
            </a:r>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chemeClr val="accent1">
                <a:lumMod val="75000"/>
              </a:schemeClr>
            </a:solidFill>
          </a:ln>
        </p:spPr>
        <p:txBody>
          <a:bodyPr>
            <a:normAutofit/>
          </a:bodyPr>
          <a:lstStyle/>
          <a:p>
            <a:pPr>
              <a:buNone/>
            </a:pPr>
            <a:r>
              <a:rPr lang="it-IT" dirty="0" smtClean="0"/>
              <a:t>   </a:t>
            </a:r>
            <a:r>
              <a:rPr lang="it-IT" sz="2400" dirty="0" smtClean="0"/>
              <a:t>Le scuole  con determinazioni assunte dai Consigli di classe, risultanti dall’esame della documentazione clinica presentata dalle famiglie e sulla base di considerazioni di carattere psicopedagogico e didattico</a:t>
            </a:r>
          </a:p>
          <a:p>
            <a:pPr>
              <a:buNone/>
            </a:pPr>
            <a:r>
              <a:rPr lang="it-IT" sz="2400" dirty="0" smtClean="0">
                <a:solidFill>
                  <a:srgbClr val="002060"/>
                </a:solidFill>
              </a:rPr>
              <a:t>    Possono avvalersi per tutti gli alunni con bisogni educativi speciali degli strumenti compensativi e delle misure </a:t>
            </a:r>
            <a:r>
              <a:rPr lang="it-IT" sz="2400" dirty="0" err="1" smtClean="0">
                <a:solidFill>
                  <a:srgbClr val="002060"/>
                </a:solidFill>
              </a:rPr>
              <a:t>dispensative</a:t>
            </a:r>
            <a:r>
              <a:rPr lang="it-IT" sz="2400" dirty="0" smtClean="0">
                <a:solidFill>
                  <a:srgbClr val="002060"/>
                </a:solidFill>
              </a:rPr>
              <a:t> previste dalle disposizioni attuative della Legge 170/2010.    (DM 5669/2011)</a:t>
            </a:r>
          </a:p>
          <a:p>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800" dirty="0" smtClean="0">
                <a:solidFill>
                  <a:srgbClr val="FF0000"/>
                </a:solidFill>
              </a:rPr>
              <a:t>I BISOGNI EDUCATIVI SPECIALI</a:t>
            </a:r>
            <a:endParaRPr lang="it-IT" sz="2800" dirty="0">
              <a:solidFill>
                <a:srgbClr val="FF0000"/>
              </a:solidFill>
            </a:endParaRPr>
          </a:p>
        </p:txBody>
      </p:sp>
      <p:sp>
        <p:nvSpPr>
          <p:cNvPr id="3" name="Segnaposto contenuto 2"/>
          <p:cNvSpPr>
            <a:spLocks noGrp="1"/>
          </p:cNvSpPr>
          <p:nvPr>
            <p:ph idx="1"/>
          </p:nvPr>
        </p:nvSpPr>
        <p:spPr>
          <a:ln>
            <a:solidFill>
              <a:schemeClr val="bg1">
                <a:lumMod val="50000"/>
              </a:schemeClr>
            </a:solidFill>
          </a:ln>
        </p:spPr>
        <p:txBody>
          <a:bodyPr/>
          <a:lstStyle/>
          <a:p>
            <a:pPr algn="ctr">
              <a:buNone/>
            </a:pPr>
            <a:r>
              <a:rPr lang="it-IT" sz="2400" dirty="0" smtClean="0">
                <a:solidFill>
                  <a:srgbClr val="002060"/>
                </a:solidFill>
              </a:rPr>
              <a:t>EDUCAZIONE SPECIALE E BES: PREGIUDIZI</a:t>
            </a:r>
          </a:p>
          <a:p>
            <a:pPr algn="ctr">
              <a:buNone/>
            </a:pPr>
            <a:endParaRPr lang="it-IT" sz="2400" dirty="0" smtClean="0">
              <a:solidFill>
                <a:srgbClr val="002060"/>
              </a:solidFill>
            </a:endParaRPr>
          </a:p>
          <a:p>
            <a:pPr>
              <a:buNone/>
            </a:pPr>
            <a:r>
              <a:rPr lang="it-IT" sz="2400" dirty="0" smtClean="0"/>
              <a:t>QUASI UOMO (incompletezza)</a:t>
            </a:r>
          </a:p>
          <a:p>
            <a:pPr>
              <a:buNone/>
            </a:pPr>
            <a:r>
              <a:rPr lang="it-IT" sz="2400" dirty="0" smtClean="0"/>
              <a:t>ETERNO BAMBINO (pensare l’</a:t>
            </a:r>
            <a:r>
              <a:rPr lang="it-IT" sz="2400" dirty="0" err="1" smtClean="0"/>
              <a:t>adultità</a:t>
            </a:r>
            <a:r>
              <a:rPr lang="it-IT" sz="2400" dirty="0" smtClean="0"/>
              <a:t>)</a:t>
            </a:r>
          </a:p>
          <a:p>
            <a:pPr>
              <a:buNone/>
            </a:pPr>
            <a:r>
              <a:rPr lang="it-IT" sz="2400" dirty="0" smtClean="0"/>
              <a:t>IDENTITA’ SPECIALE (stigma dell’essere speciale)</a:t>
            </a:r>
          </a:p>
          <a:p>
            <a:pPr>
              <a:buNone/>
            </a:pPr>
            <a:r>
              <a:rPr lang="it-IT" sz="2400" dirty="0" smtClean="0"/>
              <a:t>UGUALITARISMO (accoglienza dei limiti)</a:t>
            </a:r>
          </a:p>
          <a:p>
            <a:endParaRPr lang="it-IT"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FF0000"/>
            </a:solidFill>
          </a:ln>
        </p:spPr>
        <p:txBody>
          <a:bodyPr>
            <a:normAutofit/>
          </a:bodyPr>
          <a:lstStyle/>
          <a:p>
            <a:pPr algn="ctr">
              <a:buNone/>
            </a:pPr>
            <a:r>
              <a:rPr lang="it-IT" sz="2400" dirty="0" smtClean="0">
                <a:solidFill>
                  <a:srgbClr val="002060"/>
                </a:solidFill>
              </a:rPr>
              <a:t>Come riconoscere un bisogno educativo speciale?</a:t>
            </a:r>
          </a:p>
          <a:p>
            <a:pPr algn="ctr">
              <a:buNone/>
            </a:pPr>
            <a:endParaRPr lang="it-IT" sz="2400" dirty="0" smtClean="0">
              <a:solidFill>
                <a:srgbClr val="002060"/>
              </a:solidFill>
            </a:endParaRPr>
          </a:p>
          <a:p>
            <a:pPr>
              <a:buFont typeface="Wingdings" pitchFamily="2" charset="2"/>
              <a:buChar char="ü"/>
            </a:pPr>
            <a:r>
              <a:rPr lang="it-IT" sz="2400" dirty="0" smtClean="0"/>
              <a:t>Rilevazione di un problema di funzionamento nell’apprendimento e nello sviluppo</a:t>
            </a:r>
          </a:p>
          <a:p>
            <a:pPr>
              <a:buFont typeface="Wingdings" pitchFamily="2" charset="2"/>
              <a:buChar char="ü"/>
            </a:pPr>
            <a:r>
              <a:rPr lang="it-IT" sz="2400" dirty="0" smtClean="0"/>
              <a:t>Recuperare il ruolo dell’osservazione</a:t>
            </a:r>
          </a:p>
          <a:p>
            <a:pPr>
              <a:buFont typeface="Wingdings" pitchFamily="2" charset="2"/>
              <a:buChar char="ü"/>
            </a:pPr>
            <a:r>
              <a:rPr lang="it-IT" sz="2400" dirty="0" smtClean="0"/>
              <a:t>Potenziare le competenze dei docenti per interventi di educazione speciale</a:t>
            </a:r>
          </a:p>
          <a:p>
            <a:pPr>
              <a:buFont typeface="Wingdings" pitchFamily="2" charset="2"/>
              <a:buChar char="ü"/>
            </a:pPr>
            <a:r>
              <a:rPr lang="it-IT" sz="2400" dirty="0" smtClean="0"/>
              <a:t>Predisporre un progetto pedagogico</a:t>
            </a:r>
          </a:p>
          <a:p>
            <a:pPr>
              <a:buNone/>
            </a:pPr>
            <a:endParaRPr lang="it-IT" sz="2400" dirty="0" smtClean="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lgn="ctr">
              <a:buNone/>
            </a:pPr>
            <a:r>
              <a:rPr lang="it-IT" sz="2400" dirty="0" smtClean="0">
                <a:solidFill>
                  <a:srgbClr val="002060"/>
                </a:solidFill>
              </a:rPr>
              <a:t>Quali informazioni acquisire?</a:t>
            </a:r>
          </a:p>
          <a:p>
            <a:pPr algn="ctr">
              <a:buNone/>
            </a:pPr>
            <a:endParaRPr lang="it-IT" sz="2400" dirty="0" smtClean="0">
              <a:solidFill>
                <a:srgbClr val="002060"/>
              </a:solidFill>
            </a:endParaRPr>
          </a:p>
          <a:p>
            <a:pPr>
              <a:buNone/>
            </a:pPr>
            <a:r>
              <a:rPr lang="it-IT" sz="2400" dirty="0" smtClean="0"/>
              <a:t>Informazioni sulla famiglia</a:t>
            </a:r>
          </a:p>
          <a:p>
            <a:pPr>
              <a:buNone/>
            </a:pPr>
            <a:r>
              <a:rPr lang="it-IT" sz="2400" dirty="0" smtClean="0"/>
              <a:t>Informazioni sulla scolarità pregressa</a:t>
            </a:r>
          </a:p>
          <a:p>
            <a:pPr>
              <a:buNone/>
            </a:pPr>
            <a:r>
              <a:rPr lang="it-IT" sz="2400" dirty="0" smtClean="0"/>
              <a:t>Informazioni sulla documentazione pregressa</a:t>
            </a:r>
          </a:p>
          <a:p>
            <a:pPr>
              <a:buNone/>
            </a:pPr>
            <a:r>
              <a:rPr lang="it-IT" sz="2400" dirty="0" smtClean="0"/>
              <a:t>Informazioni sulla documentazione specialistica</a:t>
            </a:r>
          </a:p>
          <a:p>
            <a:pPr>
              <a:buNone/>
            </a:pPr>
            <a:r>
              <a:rPr lang="it-IT" sz="2400" dirty="0" smtClean="0"/>
              <a:t>Informazioni sulle competenze raggiunte</a:t>
            </a:r>
          </a:p>
          <a:p>
            <a:pPr algn="ct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 BISOGNI EDUCATIVI SPECIALI</a:t>
            </a:r>
            <a:endParaRPr lang="it-IT" sz="2400" dirty="0"/>
          </a:p>
        </p:txBody>
      </p:sp>
      <p:sp>
        <p:nvSpPr>
          <p:cNvPr id="3" name="Segnaposto contenuto 2"/>
          <p:cNvSpPr>
            <a:spLocks noGrp="1"/>
          </p:cNvSpPr>
          <p:nvPr>
            <p:ph idx="1"/>
          </p:nvPr>
        </p:nvSpPr>
        <p:spPr>
          <a:ln>
            <a:solidFill>
              <a:schemeClr val="accent6">
                <a:lumMod val="50000"/>
              </a:schemeClr>
            </a:solidFill>
          </a:ln>
        </p:spPr>
        <p:txBody>
          <a:bodyPr>
            <a:normAutofit/>
          </a:bodyPr>
          <a:lstStyle/>
          <a:p>
            <a:pPr algn="ctr">
              <a:buNone/>
            </a:pPr>
            <a:r>
              <a:rPr lang="it-IT" sz="2400" dirty="0" smtClean="0">
                <a:solidFill>
                  <a:srgbClr val="002060"/>
                </a:solidFill>
              </a:rPr>
              <a:t>Quali criteri darsi?</a:t>
            </a:r>
          </a:p>
          <a:p>
            <a:pPr algn="ctr">
              <a:buNone/>
            </a:pPr>
            <a:endParaRPr lang="it-IT" sz="2400" dirty="0" smtClean="0">
              <a:solidFill>
                <a:srgbClr val="002060"/>
              </a:solidFill>
            </a:endParaRPr>
          </a:p>
          <a:p>
            <a:pPr>
              <a:buNone/>
            </a:pPr>
            <a:r>
              <a:rPr lang="it-IT" sz="2400" dirty="0" smtClean="0"/>
              <a:t>    Predisporre tempi di osservazione mirata</a:t>
            </a:r>
          </a:p>
          <a:p>
            <a:pPr>
              <a:buNone/>
            </a:pPr>
            <a:r>
              <a:rPr lang="it-IT" sz="2400" dirty="0" smtClean="0"/>
              <a:t>    Consentire tempi maggiori per raggiungere obiettivi</a:t>
            </a:r>
          </a:p>
          <a:p>
            <a:pPr>
              <a:buNone/>
            </a:pPr>
            <a:r>
              <a:rPr lang="it-IT" sz="2400" dirty="0" smtClean="0"/>
              <a:t>    Privilegiare e apprezzare modalità di lavoro/apprendimento/performance differenti</a:t>
            </a:r>
          </a:p>
          <a:p>
            <a:pPr>
              <a:buNone/>
            </a:pPr>
            <a:r>
              <a:rPr lang="it-IT" sz="2400" dirty="0" smtClean="0"/>
              <a:t>    Chiedere collaborazioni a colleghi, famiglia, esperti</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C00000"/>
            </a:solidFill>
          </a:ln>
        </p:spPr>
        <p:txBody>
          <a:bodyPr>
            <a:normAutofit fontScale="90000"/>
          </a:bodyPr>
          <a:lstStyle/>
          <a:p>
            <a:r>
              <a:rPr lang="it-IT" sz="3100" dirty="0" smtClean="0">
                <a:solidFill>
                  <a:srgbClr val="FF0000"/>
                </a:solidFill>
              </a:rPr>
              <a:t/>
            </a:r>
            <a:br>
              <a:rPr lang="it-IT" sz="3100" dirty="0" smtClean="0">
                <a:solidFill>
                  <a:srgbClr val="FF0000"/>
                </a:solidFill>
              </a:rPr>
            </a:br>
            <a:r>
              <a:rPr lang="it-IT" sz="3100" dirty="0" smtClean="0">
                <a:solidFill>
                  <a:srgbClr val="FF0000"/>
                </a:solidFill>
              </a:rPr>
              <a:t>PROTOCOLLI  E CRITERI PER L’INDIVIDUAZIONE DEI  BES</a:t>
            </a:r>
            <a:r>
              <a:rPr lang="it-IT" dirty="0" smtClean="0"/>
              <a:t/>
            </a:r>
            <a:br>
              <a:rPr lang="it-IT" dirty="0" smtClean="0"/>
            </a:br>
            <a:endParaRPr lang="it-IT" dirty="0"/>
          </a:p>
        </p:txBody>
      </p:sp>
      <p:sp>
        <p:nvSpPr>
          <p:cNvPr id="3" name="Segnaposto contenuto 2"/>
          <p:cNvSpPr>
            <a:spLocks noGrp="1"/>
          </p:cNvSpPr>
          <p:nvPr>
            <p:ph idx="1"/>
          </p:nvPr>
        </p:nvSpPr>
        <p:spPr>
          <a:ln>
            <a:solidFill>
              <a:srgbClr val="FF0000"/>
            </a:solidFill>
          </a:ln>
        </p:spPr>
        <p:txBody>
          <a:bodyPr>
            <a:normAutofit lnSpcReduction="10000"/>
          </a:bodyPr>
          <a:lstStyle/>
          <a:p>
            <a:pPr algn="ctr">
              <a:buNone/>
            </a:pPr>
            <a:r>
              <a:rPr lang="it-IT" sz="2400" dirty="0" smtClean="0">
                <a:solidFill>
                  <a:srgbClr val="002060"/>
                </a:solidFill>
              </a:rPr>
              <a:t>Chi sono gli  alunni BES?</a:t>
            </a:r>
          </a:p>
          <a:p>
            <a:pPr algn="ctr">
              <a:buNone/>
            </a:pPr>
            <a:r>
              <a:rPr lang="it-IT" sz="2400" dirty="0" smtClean="0">
                <a:solidFill>
                  <a:srgbClr val="002060"/>
                </a:solidFill>
              </a:rPr>
              <a:t>Alcuni indicatori </a:t>
            </a:r>
          </a:p>
          <a:p>
            <a:pPr>
              <a:buNone/>
            </a:pPr>
            <a:r>
              <a:rPr lang="it-IT" sz="2400" dirty="0" smtClean="0"/>
              <a:t>Carenze </a:t>
            </a:r>
            <a:r>
              <a:rPr lang="it-IT" sz="2400" dirty="0" err="1" smtClean="0"/>
              <a:t>affettivo-relazionali</a:t>
            </a:r>
            <a:endParaRPr lang="it-IT" sz="2400" dirty="0" smtClean="0"/>
          </a:p>
          <a:p>
            <a:pPr>
              <a:buNone/>
            </a:pPr>
            <a:r>
              <a:rPr lang="it-IT" sz="2400" dirty="0" smtClean="0"/>
              <a:t>Disagio economico</a:t>
            </a:r>
          </a:p>
          <a:p>
            <a:pPr>
              <a:buNone/>
            </a:pPr>
            <a:r>
              <a:rPr lang="it-IT" sz="2400" dirty="0" smtClean="0"/>
              <a:t>Disagio sociale</a:t>
            </a:r>
          </a:p>
          <a:p>
            <a:pPr>
              <a:buNone/>
            </a:pPr>
            <a:r>
              <a:rPr lang="it-IT" sz="2400" dirty="0" smtClean="0"/>
              <a:t>Disagio culturale</a:t>
            </a:r>
          </a:p>
          <a:p>
            <a:pPr>
              <a:buNone/>
            </a:pPr>
            <a:r>
              <a:rPr lang="it-IT" sz="2400" dirty="0" smtClean="0"/>
              <a:t>Disagio linguistico</a:t>
            </a:r>
          </a:p>
          <a:p>
            <a:pPr>
              <a:buNone/>
            </a:pPr>
            <a:r>
              <a:rPr lang="it-IT" sz="2400" dirty="0" smtClean="0"/>
              <a:t>Difficoltà di apprendimento</a:t>
            </a:r>
          </a:p>
          <a:p>
            <a:pPr>
              <a:buNone/>
            </a:pPr>
            <a:r>
              <a:rPr lang="it-IT" sz="2400" dirty="0" smtClean="0"/>
              <a:t>Disturbo ADHD con certificazione</a:t>
            </a:r>
          </a:p>
          <a:p>
            <a:pPr>
              <a:buNone/>
            </a:pPr>
            <a:r>
              <a:rPr lang="it-IT" sz="2400" dirty="0" err="1" smtClean="0"/>
              <a:t>Dsa</a:t>
            </a:r>
            <a:r>
              <a:rPr lang="it-IT" sz="2400" dirty="0" smtClean="0"/>
              <a:t> con diagnosi specialistica</a:t>
            </a:r>
          </a:p>
          <a:p>
            <a:pPr>
              <a:buNone/>
            </a:pPr>
            <a:r>
              <a:rPr lang="it-IT" sz="2400" dirty="0" smtClean="0"/>
              <a:t>Alunno certificato DA</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FF0000"/>
            </a:solidFill>
          </a:ln>
        </p:spPr>
        <p:txBody>
          <a:bodyPr>
            <a:normAutofit/>
          </a:bodyPr>
          <a:lstStyle/>
          <a:p>
            <a:r>
              <a:rPr lang="it-IT" sz="2800" dirty="0" smtClean="0">
                <a:solidFill>
                  <a:srgbClr val="FF0000"/>
                </a:solidFill>
              </a:rPr>
              <a:t>PROTOCOLLI  E CRITERI PER L’INDIVIDUAZIONE DEI  BES</a:t>
            </a:r>
            <a:r>
              <a:rPr lang="it-IT" sz="2800" dirty="0" smtClean="0"/>
              <a:t/>
            </a:r>
            <a:br>
              <a:rPr lang="it-IT" sz="2800" dirty="0" smtClean="0"/>
            </a:br>
            <a:endParaRPr lang="it-IT" sz="2800" dirty="0"/>
          </a:p>
        </p:txBody>
      </p:sp>
      <p:sp>
        <p:nvSpPr>
          <p:cNvPr id="3" name="Segnaposto contenuto 2"/>
          <p:cNvSpPr>
            <a:spLocks noGrp="1"/>
          </p:cNvSpPr>
          <p:nvPr>
            <p:ph idx="1"/>
          </p:nvPr>
        </p:nvSpPr>
        <p:spPr>
          <a:ln>
            <a:solidFill>
              <a:schemeClr val="accent1">
                <a:lumMod val="75000"/>
              </a:schemeClr>
            </a:solidFill>
          </a:ln>
        </p:spPr>
        <p:txBody>
          <a:bodyPr>
            <a:normAutofit/>
          </a:bodyPr>
          <a:lstStyle/>
          <a:p>
            <a:pPr algn="ctr">
              <a:buNone/>
            </a:pPr>
            <a:r>
              <a:rPr lang="it-IT" sz="2400" dirty="0" smtClean="0"/>
              <a:t>MODALITA’ </a:t>
            </a:r>
            <a:r>
              <a:rPr lang="it-IT" sz="2400" dirty="0" err="1" smtClean="0"/>
              <a:t>DI</a:t>
            </a:r>
            <a:r>
              <a:rPr lang="it-IT" sz="2400" dirty="0" smtClean="0"/>
              <a:t> INTERVENTO</a:t>
            </a:r>
          </a:p>
          <a:p>
            <a:pPr algn="ctr">
              <a:buNone/>
            </a:pPr>
            <a:endParaRPr lang="it-IT" sz="2400" dirty="0" smtClean="0"/>
          </a:p>
          <a:p>
            <a:pPr>
              <a:buNone/>
            </a:pPr>
            <a:r>
              <a:rPr lang="it-IT" sz="2400" dirty="0" smtClean="0"/>
              <a:t>Classe intera</a:t>
            </a:r>
          </a:p>
          <a:p>
            <a:pPr>
              <a:buNone/>
            </a:pPr>
            <a:r>
              <a:rPr lang="it-IT" sz="2400" dirty="0" smtClean="0"/>
              <a:t>Piccolo gruppo</a:t>
            </a:r>
          </a:p>
          <a:p>
            <a:pPr>
              <a:buNone/>
            </a:pPr>
            <a:r>
              <a:rPr lang="it-IT" sz="2400" dirty="0" smtClean="0"/>
              <a:t>Percorso personalizzato</a:t>
            </a:r>
          </a:p>
          <a:p>
            <a:pPr>
              <a:buNone/>
            </a:pPr>
            <a:r>
              <a:rPr lang="it-IT" sz="2400" dirty="0" smtClean="0"/>
              <a:t>Potenziamento</a:t>
            </a:r>
          </a:p>
          <a:p>
            <a:pPr>
              <a:buNone/>
            </a:pPr>
            <a:r>
              <a:rPr lang="it-IT" sz="2400" dirty="0" smtClean="0"/>
              <a:t>Recupero</a:t>
            </a:r>
          </a:p>
          <a:p>
            <a:pPr>
              <a:buNone/>
            </a:pPr>
            <a:r>
              <a:rPr lang="it-IT" sz="2400" dirty="0" smtClean="0"/>
              <a:t>Tutoring</a:t>
            </a:r>
          </a:p>
          <a:p>
            <a:pPr>
              <a:buNone/>
            </a:pPr>
            <a:r>
              <a:rPr lang="it-IT" sz="2400" dirty="0" smtClean="0"/>
              <a:t>Apprendimento cooperativo</a:t>
            </a:r>
          </a:p>
          <a:p>
            <a:pPr>
              <a:buNone/>
            </a:pPr>
            <a:r>
              <a:rPr lang="it-IT" sz="2400" dirty="0" smtClean="0"/>
              <a:t>Altro</a:t>
            </a:r>
          </a:p>
          <a:p>
            <a:pPr>
              <a:buNone/>
            </a:pPr>
            <a:endParaRPr lang="it-IT" sz="2400" dirty="0" smtClean="0"/>
          </a:p>
          <a:p>
            <a:pPr>
              <a:buNone/>
            </a:pP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ESERCITAZIONE</a:t>
            </a:r>
            <a:endParaRPr lang="it-IT" sz="2400" dirty="0">
              <a:solidFill>
                <a:srgbClr val="FF0000"/>
              </a:solidFill>
            </a:endParaRPr>
          </a:p>
        </p:txBody>
      </p:sp>
      <p:sp>
        <p:nvSpPr>
          <p:cNvPr id="3" name="Segnaposto contenuto 2"/>
          <p:cNvSpPr>
            <a:spLocks noGrp="1"/>
          </p:cNvSpPr>
          <p:nvPr>
            <p:ph idx="1"/>
          </p:nvPr>
        </p:nvSpPr>
        <p:spPr>
          <a:ln>
            <a:solidFill>
              <a:schemeClr val="accent1">
                <a:lumMod val="75000"/>
              </a:schemeClr>
            </a:solidFill>
          </a:ln>
        </p:spPr>
        <p:txBody>
          <a:bodyPr>
            <a:normAutofit/>
          </a:bodyPr>
          <a:lstStyle/>
          <a:p>
            <a:pPr>
              <a:buNone/>
            </a:pPr>
            <a:r>
              <a:rPr lang="it-IT" sz="2400" dirty="0" smtClean="0"/>
              <a:t>Costruire un protocollo di osservazione dei BES</a:t>
            </a:r>
            <a:endParaRPr lang="it-IT" sz="2400" dirty="0"/>
          </a:p>
        </p:txBody>
      </p:sp>
      <p:sp>
        <p:nvSpPr>
          <p:cNvPr id="4" name="Segnaposto piè di pagina 3"/>
          <p:cNvSpPr>
            <a:spLocks noGrp="1"/>
          </p:cNvSpPr>
          <p:nvPr>
            <p:ph type="ftr" sz="quarter" idx="11"/>
          </p:nvPr>
        </p:nvSpPr>
        <p:spPr/>
        <p:txBody>
          <a:bodyPr/>
          <a:lstStyle/>
          <a:p>
            <a:r>
              <a:rPr lang="it-IT" smtClean="0"/>
              <a:t>Angela Fiorillo</a:t>
            </a:r>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2171</Words>
  <Application>Microsoft Office PowerPoint</Application>
  <PresentationFormat>Presentazione su schermo (4:3)</PresentationFormat>
  <Paragraphs>330</Paragraphs>
  <Slides>39</Slides>
  <Notes>0</Notes>
  <HiddenSlides>0</HiddenSlides>
  <MMClips>0</MMClips>
  <ScaleCrop>false</ScaleCrop>
  <HeadingPairs>
    <vt:vector size="4" baseType="variant">
      <vt:variant>
        <vt:lpstr>Tema</vt:lpstr>
      </vt:variant>
      <vt:variant>
        <vt:i4>1</vt:i4>
      </vt:variant>
      <vt:variant>
        <vt:lpstr>Titoli diapositive</vt:lpstr>
      </vt:variant>
      <vt:variant>
        <vt:i4>39</vt:i4>
      </vt:variant>
    </vt:vector>
  </HeadingPairs>
  <TitlesOfParts>
    <vt:vector size="40" baseType="lpstr">
      <vt:lpstr>Tema di Office</vt:lpstr>
      <vt:lpstr>      CORSO  ABILITANTE  SOSTEGNO ASCOLI PICENO 2014     </vt:lpstr>
      <vt:lpstr>SOMMARIO SECONDA LEZIONE</vt:lpstr>
      <vt:lpstr>I MANUALI DIAGNOSTICI </vt:lpstr>
      <vt:lpstr>I MANUALI DIAGNOSTICI </vt:lpstr>
      <vt:lpstr>I MANUALI DIAGNOSTICI </vt:lpstr>
      <vt:lpstr>I MANUALI DIAGNOSTICI </vt:lpstr>
      <vt:lpstr>I MANUALI DIAGNOSTICI </vt:lpstr>
      <vt:lpstr>I MANUALI DIAGNOSTICI  DSM-IV TR</vt:lpstr>
      <vt:lpstr>I MANUALI DIAGNOSTICI  DSM-IV TR</vt:lpstr>
      <vt:lpstr>I MANUALI DIAGNOSTICI  DSM-IV TR</vt:lpstr>
      <vt:lpstr>I MANUALI DIAGNOSTICI  DSM-IV TR</vt:lpstr>
      <vt:lpstr>I MANUALI DIAGNOSTICI  DSM-IV TR</vt:lpstr>
      <vt:lpstr>I MANUALI DIAGNOSTICI  DSM-IV TR</vt:lpstr>
      <vt:lpstr>I MANUALI DIAGNOSTICI</vt:lpstr>
      <vt:lpstr>I MANUALI DIAGNOSTICI IL DSM-V</vt:lpstr>
      <vt:lpstr>I BISOGNI EDUCATIVI SPECIALI </vt:lpstr>
      <vt:lpstr>I BISOGNI EDUCATIVI SPECIALI </vt:lpstr>
      <vt:lpstr>I BISOGNI EDUCATIVI SPECIALI</vt:lpstr>
      <vt:lpstr>I BISOGNI EDUCATIVI SPECIALI</vt:lpstr>
      <vt:lpstr>I BISOGNI EDUCATIVI SPECIALI</vt:lpstr>
      <vt:lpstr>I BISOGNI EDUCATIVI SPECIALI </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I BISOGNI EDUCATIVI SPECIALI</vt:lpstr>
      <vt:lpstr> PROTOCOLLI  E CRITERI PER L’INDIVIDUAZIONE DEI  BES </vt:lpstr>
      <vt:lpstr>PROTOCOLLI  E CRITERI PER L’INDIVIDUAZIONE DEI  BES </vt:lpstr>
      <vt:lpstr>ESERCITAZIONE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CORSO  ABILITANTE  SOSTEGNO ASCOLI PICENO 2014     </dc:title>
  <dc:creator>Angela</dc:creator>
  <cp:lastModifiedBy>Angela</cp:lastModifiedBy>
  <cp:revision>29</cp:revision>
  <dcterms:created xsi:type="dcterms:W3CDTF">2014-04-16T19:59:35Z</dcterms:created>
  <dcterms:modified xsi:type="dcterms:W3CDTF">2014-05-15T20:34:25Z</dcterms:modified>
</cp:coreProperties>
</file>