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52"/>
  </p:notesMasterIdLst>
  <p:handoutMasterIdLst>
    <p:handoutMasterId r:id="rId53"/>
  </p:handoutMasterIdLst>
  <p:sldIdLst>
    <p:sldId id="284" r:id="rId2"/>
    <p:sldId id="285" r:id="rId3"/>
    <p:sldId id="286" r:id="rId4"/>
    <p:sldId id="260" r:id="rId5"/>
    <p:sldId id="261" r:id="rId6"/>
    <p:sldId id="262" r:id="rId7"/>
    <p:sldId id="263" r:id="rId8"/>
    <p:sldId id="265" r:id="rId9"/>
    <p:sldId id="264"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0" r:id="rId23"/>
    <p:sldId id="311" r:id="rId24"/>
    <p:sldId id="312" r:id="rId25"/>
    <p:sldId id="313" r:id="rId26"/>
    <p:sldId id="314" r:id="rId27"/>
    <p:sldId id="269" r:id="rId28"/>
    <p:sldId id="273" r:id="rId29"/>
    <p:sldId id="274" r:id="rId30"/>
    <p:sldId id="270" r:id="rId31"/>
    <p:sldId id="297" r:id="rId32"/>
    <p:sldId id="276" r:id="rId33"/>
    <p:sldId id="275" r:id="rId34"/>
    <p:sldId id="277" r:id="rId35"/>
    <p:sldId id="287" r:id="rId36"/>
    <p:sldId id="288" r:id="rId37"/>
    <p:sldId id="322" r:id="rId38"/>
    <p:sldId id="289" r:id="rId39"/>
    <p:sldId id="292" r:id="rId40"/>
    <p:sldId id="294" r:id="rId41"/>
    <p:sldId id="295" r:id="rId42"/>
    <p:sldId id="282" r:id="rId43"/>
    <p:sldId id="280" r:id="rId44"/>
    <p:sldId id="281" r:id="rId45"/>
    <p:sldId id="315" r:id="rId46"/>
    <p:sldId id="316" r:id="rId47"/>
    <p:sldId id="317" r:id="rId48"/>
    <p:sldId id="318" r:id="rId49"/>
    <p:sldId id="319" r:id="rId50"/>
    <p:sldId id="320" r:id="rId51"/>
  </p:sldIdLst>
  <p:sldSz cx="9144000" cy="6858000" type="screen4x3"/>
  <p:notesSz cx="6858000" cy="9144000"/>
  <p:defaultTextStyle>
    <a:defPPr>
      <a:defRPr lang="it-IT"/>
    </a:defPPr>
    <a:lvl1pPr algn="l" rtl="0" fontAlgn="base">
      <a:spcBef>
        <a:spcPct val="0"/>
      </a:spcBef>
      <a:spcAft>
        <a:spcPct val="0"/>
      </a:spcAft>
      <a:defRPr sz="2400" kern="1200">
        <a:solidFill>
          <a:schemeClr val="tx1"/>
        </a:solidFill>
        <a:latin typeface="Constantia" pitchFamily="18" charset="0"/>
        <a:ea typeface="+mn-ea"/>
        <a:cs typeface="+mn-cs"/>
      </a:defRPr>
    </a:lvl1pPr>
    <a:lvl2pPr marL="457200" algn="l" rtl="0" fontAlgn="base">
      <a:spcBef>
        <a:spcPct val="0"/>
      </a:spcBef>
      <a:spcAft>
        <a:spcPct val="0"/>
      </a:spcAft>
      <a:defRPr sz="2400" kern="1200">
        <a:solidFill>
          <a:schemeClr val="tx1"/>
        </a:solidFill>
        <a:latin typeface="Constantia" pitchFamily="18" charset="0"/>
        <a:ea typeface="+mn-ea"/>
        <a:cs typeface="+mn-cs"/>
      </a:defRPr>
    </a:lvl2pPr>
    <a:lvl3pPr marL="914400" algn="l" rtl="0" fontAlgn="base">
      <a:spcBef>
        <a:spcPct val="0"/>
      </a:spcBef>
      <a:spcAft>
        <a:spcPct val="0"/>
      </a:spcAft>
      <a:defRPr sz="2400" kern="1200">
        <a:solidFill>
          <a:schemeClr val="tx1"/>
        </a:solidFill>
        <a:latin typeface="Constantia" pitchFamily="18" charset="0"/>
        <a:ea typeface="+mn-ea"/>
        <a:cs typeface="+mn-cs"/>
      </a:defRPr>
    </a:lvl3pPr>
    <a:lvl4pPr marL="1371600" algn="l" rtl="0" fontAlgn="base">
      <a:spcBef>
        <a:spcPct val="0"/>
      </a:spcBef>
      <a:spcAft>
        <a:spcPct val="0"/>
      </a:spcAft>
      <a:defRPr sz="2400" kern="1200">
        <a:solidFill>
          <a:schemeClr val="tx1"/>
        </a:solidFill>
        <a:latin typeface="Constantia" pitchFamily="18" charset="0"/>
        <a:ea typeface="+mn-ea"/>
        <a:cs typeface="+mn-cs"/>
      </a:defRPr>
    </a:lvl4pPr>
    <a:lvl5pPr marL="1828800" algn="l" rtl="0" fontAlgn="base">
      <a:spcBef>
        <a:spcPct val="0"/>
      </a:spcBef>
      <a:spcAft>
        <a:spcPct val="0"/>
      </a:spcAft>
      <a:defRPr sz="2400" kern="1200">
        <a:solidFill>
          <a:schemeClr val="tx1"/>
        </a:solidFill>
        <a:latin typeface="Constantia" pitchFamily="18" charset="0"/>
        <a:ea typeface="+mn-ea"/>
        <a:cs typeface="+mn-cs"/>
      </a:defRPr>
    </a:lvl5pPr>
    <a:lvl6pPr marL="2286000" algn="l" defTabSz="914400" rtl="0" eaLnBrk="1" latinLnBrk="0" hangingPunct="1">
      <a:defRPr sz="2400" kern="1200">
        <a:solidFill>
          <a:schemeClr val="tx1"/>
        </a:solidFill>
        <a:latin typeface="Constantia" pitchFamily="18" charset="0"/>
        <a:ea typeface="+mn-ea"/>
        <a:cs typeface="+mn-cs"/>
      </a:defRPr>
    </a:lvl6pPr>
    <a:lvl7pPr marL="2743200" algn="l" defTabSz="914400" rtl="0" eaLnBrk="1" latinLnBrk="0" hangingPunct="1">
      <a:defRPr sz="2400" kern="1200">
        <a:solidFill>
          <a:schemeClr val="tx1"/>
        </a:solidFill>
        <a:latin typeface="Constantia" pitchFamily="18" charset="0"/>
        <a:ea typeface="+mn-ea"/>
        <a:cs typeface="+mn-cs"/>
      </a:defRPr>
    </a:lvl7pPr>
    <a:lvl8pPr marL="3200400" algn="l" defTabSz="914400" rtl="0" eaLnBrk="1" latinLnBrk="0" hangingPunct="1">
      <a:defRPr sz="2400" kern="1200">
        <a:solidFill>
          <a:schemeClr val="tx1"/>
        </a:solidFill>
        <a:latin typeface="Constantia" pitchFamily="18" charset="0"/>
        <a:ea typeface="+mn-ea"/>
        <a:cs typeface="+mn-cs"/>
      </a:defRPr>
    </a:lvl8pPr>
    <a:lvl9pPr marL="3657600" algn="l" defTabSz="914400" rtl="0" eaLnBrk="1" latinLnBrk="0" hangingPunct="1">
      <a:defRPr sz="2400" kern="1200">
        <a:solidFill>
          <a:schemeClr val="tx1"/>
        </a:solidFill>
        <a:latin typeface="Constantia"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24" autoAdjust="0"/>
  </p:normalViewPr>
  <p:slideViewPr>
    <p:cSldViewPr>
      <p:cViewPr varScale="1">
        <p:scale>
          <a:sx n="61" d="100"/>
          <a:sy n="61" d="100"/>
        </p:scale>
        <p:origin x="-67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44"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D195A8EB-0550-441F-AEDE-C356CC9AC511}" type="datetimeFigureOut">
              <a:rPr lang="it-IT"/>
              <a:pPr>
                <a:defRPr/>
              </a:pPr>
              <a:t>07/12/2011</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3CC7FE31-F04C-481C-87AF-C2FDF3E15A91}" type="slidenum">
              <a:rPr lang="it-IT"/>
              <a:pPr>
                <a:defRPr/>
              </a:pPr>
              <a:t>‹#›</a:t>
            </a:fld>
            <a:endParaRPr lang="it-IT"/>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97EBCCE-B0D2-4E18-B779-5C5C4E8759F4}" type="datetimeFigureOut">
              <a:rPr lang="it-IT"/>
              <a:pPr>
                <a:defRPr/>
              </a:pPr>
              <a:t>07/12/2011</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31D1EC7F-C516-4F1D-BFD7-19DBFDDE33D4}" type="slidenum">
              <a:rPr lang="it-IT"/>
              <a:pPr>
                <a:defRPr/>
              </a:pPr>
              <a:t>‹#›</a:t>
            </a:fld>
            <a:endParaRPr lang="it-IT"/>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EA19A53-0AE5-4F9B-877B-6421A447D9CB}" type="slidenum">
              <a:rPr lang="it-IT"/>
              <a:pPr/>
              <a:t>1</a:t>
            </a:fld>
            <a:endParaRPr lang="it-IT"/>
          </a:p>
        </p:txBody>
      </p:sp>
      <p:sp>
        <p:nvSpPr>
          <p:cNvPr id="18435" name="Rectangle 1"/>
          <p:cNvSpPr txBox="1">
            <a:spLocks noGrp="1" noRot="1" noChangeAspect="1" noChangeArrowheads="1"/>
          </p:cNvSpPr>
          <p:nvPr>
            <p:ph type="sldImg"/>
          </p:nvPr>
        </p:nvSpPr>
        <p:spPr bwMode="auto">
          <a:xfrm>
            <a:off x="1144588" y="695325"/>
            <a:ext cx="4567237" cy="3427413"/>
          </a:xfrm>
          <a:solidFill>
            <a:srgbClr val="FFFFFF"/>
          </a:solidFill>
          <a:ln>
            <a:solidFill>
              <a:srgbClr val="000000"/>
            </a:solidFill>
            <a:miter lim="800000"/>
            <a:headEnd/>
            <a:tailEnd/>
          </a:ln>
        </p:spPr>
      </p:sp>
      <p:sp>
        <p:nvSpPr>
          <p:cNvPr id="18436" name="Rectangle 2"/>
          <p:cNvSpPr txBox="1">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0E1F9EB-4B57-490B-A11D-DCF7712317D9}" type="slidenum">
              <a:rPr lang="it-IT"/>
              <a:pPr/>
              <a:t>2</a:t>
            </a:fld>
            <a:endParaRPr lang="it-IT"/>
          </a:p>
        </p:txBody>
      </p:sp>
      <p:sp>
        <p:nvSpPr>
          <p:cNvPr id="20483" name="Rectangle 1"/>
          <p:cNvSpPr txBox="1">
            <a:spLocks noGrp="1" noRot="1" noChangeAspect="1" noChangeArrowheads="1"/>
          </p:cNvSpPr>
          <p:nvPr>
            <p:ph type="sldImg"/>
          </p:nvPr>
        </p:nvSpPr>
        <p:spPr bwMode="auto">
          <a:xfrm>
            <a:off x="1144588" y="695325"/>
            <a:ext cx="4567237" cy="3427413"/>
          </a:xfrm>
          <a:solidFill>
            <a:srgbClr val="FFFFFF"/>
          </a:solidFill>
          <a:ln>
            <a:solidFill>
              <a:srgbClr val="000000"/>
            </a:solidFill>
            <a:miter lim="800000"/>
            <a:headEnd/>
            <a:tailEnd/>
          </a:ln>
        </p:spPr>
      </p:sp>
      <p:sp>
        <p:nvSpPr>
          <p:cNvPr id="20484" name="Rectangle 2"/>
          <p:cNvSpPr txBox="1">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79FF0104-87A9-488C-8FCD-80C718A5B8D3}" type="slidenum">
              <a:rPr lang="it-IT"/>
              <a:pPr/>
              <a:t>3</a:t>
            </a:fld>
            <a:endParaRPr lang="it-IT"/>
          </a:p>
        </p:txBody>
      </p:sp>
      <p:sp>
        <p:nvSpPr>
          <p:cNvPr id="22531" name="Rectangle 1"/>
          <p:cNvSpPr txBox="1">
            <a:spLocks noGrp="1" noRot="1" noChangeAspect="1" noChangeArrowheads="1"/>
          </p:cNvSpPr>
          <p:nvPr>
            <p:ph type="sldImg"/>
          </p:nvPr>
        </p:nvSpPr>
        <p:spPr bwMode="auto">
          <a:xfrm>
            <a:off x="1144588" y="695325"/>
            <a:ext cx="4567237" cy="3427413"/>
          </a:xfrm>
          <a:solidFill>
            <a:srgbClr val="FFFFFF"/>
          </a:solidFill>
          <a:ln>
            <a:solidFill>
              <a:srgbClr val="000000"/>
            </a:solidFill>
            <a:miter lim="800000"/>
            <a:headEnd/>
            <a:tailEnd/>
          </a:ln>
        </p:spPr>
      </p:sp>
      <p:sp>
        <p:nvSpPr>
          <p:cNvPr id="22532" name="Rectangle 2"/>
          <p:cNvSpPr txBox="1">
            <a:spLocks noGrp="1" noChangeArrowheads="1"/>
          </p:cNvSpPr>
          <p:nvPr>
            <p:ph type="body" idx="1"/>
          </p:nvPr>
        </p:nvSpPr>
        <p:spPr bwMode="auto">
          <a:xfrm>
            <a:off x="685800" y="4343400"/>
            <a:ext cx="5486400" cy="3511550"/>
          </a:xfrm>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egnaposto immagine diapositiva 1"/>
          <p:cNvSpPr>
            <a:spLocks noGrp="1" noRot="1" noChangeAspect="1"/>
          </p:cNvSpPr>
          <p:nvPr>
            <p:ph type="sldImg"/>
          </p:nvPr>
        </p:nvSpPr>
        <p:spPr bwMode="auto">
          <a:noFill/>
          <a:ln>
            <a:solidFill>
              <a:srgbClr val="000000"/>
            </a:solidFill>
            <a:miter lim="800000"/>
            <a:headEnd/>
            <a:tailEnd/>
          </a:ln>
        </p:spPr>
      </p:sp>
      <p:sp>
        <p:nvSpPr>
          <p:cNvPr id="56322"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56323"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7DB26E5-69B3-4E55-9C75-5D0FCFB61944}" type="slidenum">
              <a:rPr lang="it-IT"/>
              <a:pPr/>
              <a:t>31</a:t>
            </a:fld>
            <a:endParaRPr lang="it-IT"/>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2E1D397-DB88-4F46-90B9-36BE2D887FDB}" type="slidenum">
              <a:rPr lang="it-IT"/>
              <a:pPr/>
              <a:t>35</a:t>
            </a:fld>
            <a:endParaRPr lang="it-IT"/>
          </a:p>
        </p:txBody>
      </p:sp>
      <p:sp>
        <p:nvSpPr>
          <p:cNvPr id="61443" name="Rectangle 1"/>
          <p:cNvSpPr txBox="1">
            <a:spLocks noGrp="1" noRot="1" noChangeAspect="1" noChangeArrowheads="1"/>
          </p:cNvSpPr>
          <p:nvPr>
            <p:ph type="sldImg"/>
          </p:nvPr>
        </p:nvSpPr>
        <p:spPr bwMode="auto">
          <a:xfrm>
            <a:off x="1144588" y="695325"/>
            <a:ext cx="4567237" cy="3427413"/>
          </a:xfrm>
          <a:solidFill>
            <a:srgbClr val="FFFFFF"/>
          </a:solidFill>
          <a:ln>
            <a:solidFill>
              <a:srgbClr val="000000"/>
            </a:solidFill>
            <a:miter lim="800000"/>
            <a:headEnd/>
            <a:tailEnd/>
          </a:ln>
        </p:spPr>
      </p:sp>
      <p:sp>
        <p:nvSpPr>
          <p:cNvPr id="61444" name="Rectangle 2"/>
          <p:cNvSpPr txBox="1">
            <a:spLocks noGrp="1" noChangeArrowheads="1"/>
          </p:cNvSpPr>
          <p:nvPr>
            <p:ph type="body" idx="1"/>
          </p:nvPr>
        </p:nvSpPr>
        <p:spPr bwMode="auto">
          <a:xfrm>
            <a:off x="685800" y="4343400"/>
            <a:ext cx="5486400" cy="3511550"/>
          </a:xfrm>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A423D53-6BFC-48DF-8348-F9BD007A6CBE}" type="slidenum">
              <a:rPr lang="it-IT"/>
              <a:pPr/>
              <a:t>36</a:t>
            </a:fld>
            <a:endParaRPr lang="it-IT"/>
          </a:p>
        </p:txBody>
      </p:sp>
      <p:sp>
        <p:nvSpPr>
          <p:cNvPr id="63491" name="Rectangle 1"/>
          <p:cNvSpPr txBox="1">
            <a:spLocks noGrp="1" noRot="1" noChangeAspect="1" noChangeArrowheads="1"/>
          </p:cNvSpPr>
          <p:nvPr>
            <p:ph type="sldImg"/>
          </p:nvPr>
        </p:nvSpPr>
        <p:spPr bwMode="auto">
          <a:xfrm>
            <a:off x="1144588" y="695325"/>
            <a:ext cx="4567237" cy="3427413"/>
          </a:xfrm>
          <a:solidFill>
            <a:srgbClr val="FFFFFF"/>
          </a:solidFill>
          <a:ln>
            <a:solidFill>
              <a:srgbClr val="000000"/>
            </a:solidFill>
            <a:miter lim="800000"/>
            <a:headEnd/>
            <a:tailEnd/>
          </a:ln>
        </p:spPr>
      </p:sp>
      <p:sp>
        <p:nvSpPr>
          <p:cNvPr id="63492" name="Rectangle 2"/>
          <p:cNvSpPr txBox="1">
            <a:spLocks noGrp="1" noChangeArrowheads="1"/>
          </p:cNvSpPr>
          <p:nvPr>
            <p:ph type="body" idx="1"/>
          </p:nvPr>
        </p:nvSpPr>
        <p:spPr bwMode="auto">
          <a:xfrm>
            <a:off x="685800" y="4343400"/>
            <a:ext cx="5486400" cy="3511550"/>
          </a:xfrm>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B335968-5D69-4C1A-B778-F11DCB89D934}" type="slidenum">
              <a:rPr lang="it-IT"/>
              <a:pPr/>
              <a:t>38</a:t>
            </a:fld>
            <a:endParaRPr lang="it-IT"/>
          </a:p>
        </p:txBody>
      </p:sp>
      <p:sp>
        <p:nvSpPr>
          <p:cNvPr id="66563" name="Rectangle 1"/>
          <p:cNvSpPr txBox="1">
            <a:spLocks noGrp="1" noRot="1" noChangeAspect="1" noChangeArrowheads="1"/>
          </p:cNvSpPr>
          <p:nvPr>
            <p:ph type="sldImg"/>
          </p:nvPr>
        </p:nvSpPr>
        <p:spPr bwMode="auto">
          <a:xfrm>
            <a:off x="1144588" y="695325"/>
            <a:ext cx="4567237" cy="3427413"/>
          </a:xfrm>
          <a:solidFill>
            <a:srgbClr val="FFFFFF"/>
          </a:solidFill>
          <a:ln>
            <a:solidFill>
              <a:srgbClr val="000000"/>
            </a:solidFill>
            <a:miter lim="800000"/>
            <a:headEnd/>
            <a:tailEnd/>
          </a:ln>
        </p:spPr>
      </p:sp>
      <p:sp>
        <p:nvSpPr>
          <p:cNvPr id="66564" name="Rectangle 2"/>
          <p:cNvSpPr txBox="1">
            <a:spLocks noGrp="1" noChangeArrowheads="1"/>
          </p:cNvSpPr>
          <p:nvPr>
            <p:ph type="body" idx="1"/>
          </p:nvPr>
        </p:nvSpPr>
        <p:spPr bwMode="auto">
          <a:xfrm>
            <a:off x="685800" y="4343400"/>
            <a:ext cx="5486400" cy="3511550"/>
          </a:xfrm>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8"/>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65071E39-DEE0-4D78-93D2-C8DD5F38C366}" type="slidenum">
              <a:rPr lang="it-IT"/>
              <a:pPr/>
              <a:t>40</a:t>
            </a:fld>
            <a:endParaRPr lang="it-IT"/>
          </a:p>
        </p:txBody>
      </p:sp>
      <p:sp>
        <p:nvSpPr>
          <p:cNvPr id="69635" name="Rectangle 1"/>
          <p:cNvSpPr txBox="1">
            <a:spLocks noGrp="1" noRot="1" noChangeAspect="1" noChangeArrowheads="1"/>
          </p:cNvSpPr>
          <p:nvPr>
            <p:ph type="sldImg"/>
          </p:nvPr>
        </p:nvSpPr>
        <p:spPr bwMode="auto">
          <a:xfrm>
            <a:off x="1144588" y="695325"/>
            <a:ext cx="4565650" cy="3425825"/>
          </a:xfrm>
          <a:solidFill>
            <a:srgbClr val="FFFFFF"/>
          </a:solidFill>
          <a:ln>
            <a:solidFill>
              <a:srgbClr val="000000"/>
            </a:solidFill>
            <a:miter lim="800000"/>
            <a:headEnd/>
            <a:tailEnd/>
          </a:ln>
        </p:spPr>
      </p:sp>
      <p:sp>
        <p:nvSpPr>
          <p:cNvPr id="69636" name="Rectangle 2"/>
          <p:cNvSpPr txBox="1">
            <a:spLocks noGrp="1" noChangeArrowheads="1"/>
          </p:cNvSpPr>
          <p:nvPr>
            <p:ph type="body" idx="1"/>
          </p:nvPr>
        </p:nvSpPr>
        <p:spPr bwMode="auto">
          <a:xfrm>
            <a:off x="685800" y="4343400"/>
            <a:ext cx="5484813" cy="4113213"/>
          </a:xfrm>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8"/>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8A0EAB00-D1C1-4374-8E12-C0A2C69FDFAE}" type="slidenum">
              <a:rPr lang="it-IT"/>
              <a:pPr/>
              <a:t>41</a:t>
            </a:fld>
            <a:endParaRPr lang="it-IT"/>
          </a:p>
        </p:txBody>
      </p:sp>
      <p:sp>
        <p:nvSpPr>
          <p:cNvPr id="71683" name="Rectangle 1"/>
          <p:cNvSpPr txBox="1">
            <a:spLocks noGrp="1" noRot="1" noChangeAspect="1" noChangeArrowheads="1"/>
          </p:cNvSpPr>
          <p:nvPr>
            <p:ph type="sldImg"/>
          </p:nvPr>
        </p:nvSpPr>
        <p:spPr bwMode="auto">
          <a:xfrm>
            <a:off x="1144588" y="695325"/>
            <a:ext cx="4565650" cy="3425825"/>
          </a:xfrm>
          <a:solidFill>
            <a:srgbClr val="FFFFFF"/>
          </a:solidFill>
          <a:ln>
            <a:solidFill>
              <a:srgbClr val="000000"/>
            </a:solidFill>
            <a:miter lim="800000"/>
            <a:headEnd/>
            <a:tailEnd/>
          </a:ln>
        </p:spPr>
      </p:sp>
      <p:sp>
        <p:nvSpPr>
          <p:cNvPr id="71684" name="Rectangle 2"/>
          <p:cNvSpPr txBox="1">
            <a:spLocks noGrp="1" noChangeArrowheads="1"/>
          </p:cNvSpPr>
          <p:nvPr>
            <p:ph type="body" idx="1"/>
          </p:nvPr>
        </p:nvSpPr>
        <p:spPr bwMode="auto">
          <a:xfrm>
            <a:off x="685800" y="4343400"/>
            <a:ext cx="5484813" cy="4113213"/>
          </a:xfrm>
          <a:noFill/>
        </p:spPr>
        <p:txBody>
          <a:bodyPr wrap="none" numCol="1" anchor="ctr" anchorCtr="0" compatLnSpc="1">
            <a:prstTxWarp prst="textNoShape">
              <a:avLst/>
            </a:prstTxWarp>
          </a:bodyPr>
          <a:lstStyle/>
          <a:p>
            <a:pPr>
              <a:spcBef>
                <a:spcPct val="0"/>
              </a:spcBef>
            </a:pPr>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AB601E5F-6B5E-4E80-A1A5-F8C4B1880C04}" type="datetime1">
              <a:rPr lang="it-IT"/>
              <a:pPr>
                <a:defRPr/>
              </a:pPr>
              <a:t>07/12/2011</a:t>
            </a:fld>
            <a:endParaRPr lang="it-IT"/>
          </a:p>
        </p:txBody>
      </p:sp>
      <p:sp>
        <p:nvSpPr>
          <p:cNvPr id="5"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6" name="Segnaposto numero diapositiva 17"/>
          <p:cNvSpPr>
            <a:spLocks noGrp="1"/>
          </p:cNvSpPr>
          <p:nvPr>
            <p:ph type="sldNum" sz="quarter" idx="12"/>
          </p:nvPr>
        </p:nvSpPr>
        <p:spPr/>
        <p:txBody>
          <a:bodyPr/>
          <a:lstStyle>
            <a:lvl1pPr>
              <a:defRPr/>
            </a:lvl1pPr>
          </a:lstStyle>
          <a:p>
            <a:pPr>
              <a:defRPr/>
            </a:pPr>
            <a:fld id="{C0F7D31A-10A7-48AC-A66A-000329E0E632}" type="slidenum">
              <a:rPr lang="it-IT"/>
              <a:pPr>
                <a:defRPr/>
              </a:pPr>
              <a:t>‹#›</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530352" y="2704665"/>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pPr>
              <a:defRPr/>
            </a:pPr>
            <a:fld id="{7DB31507-5554-4DC3-B709-539D5899FDF8}" type="datetime1">
              <a:rPr lang="it-IT"/>
              <a:pPr>
                <a:defRPr/>
              </a:pPr>
              <a:t>07/12/2011</a:t>
            </a:fld>
            <a:endParaRPr lang="it-IT"/>
          </a:p>
        </p:txBody>
      </p:sp>
      <p:sp>
        <p:nvSpPr>
          <p:cNvPr id="5" name="Segnaposto piè di pagina 4"/>
          <p:cNvSpPr>
            <a:spLocks noGrp="1"/>
          </p:cNvSpPr>
          <p:nvPr>
            <p:ph type="ftr" sz="quarter" idx="11"/>
          </p:nvPr>
        </p:nvSpPr>
        <p:spPr/>
        <p:txBody>
          <a:bodyPr/>
          <a:lstStyle>
            <a:lvl1pPr>
              <a:defRPr/>
            </a:lvl1pPr>
          </a:lstStyle>
          <a:p>
            <a:pPr>
              <a:defRPr/>
            </a:pPr>
            <a:r>
              <a:rPr lang="it-IT"/>
              <a:t>Ricerche di mercato</a:t>
            </a:r>
          </a:p>
        </p:txBody>
      </p:sp>
      <p:sp>
        <p:nvSpPr>
          <p:cNvPr id="6" name="Segnaposto numero diapositiva 5"/>
          <p:cNvSpPr>
            <a:spLocks noGrp="1"/>
          </p:cNvSpPr>
          <p:nvPr>
            <p:ph type="sldNum" sz="quarter" idx="12"/>
          </p:nvPr>
        </p:nvSpPr>
        <p:spPr/>
        <p:txBody>
          <a:bodyPr/>
          <a:lstStyle>
            <a:lvl1pPr>
              <a:defRPr/>
            </a:lvl1pPr>
          </a:lstStyle>
          <a:p>
            <a:pPr>
              <a:defRPr/>
            </a:pPr>
            <a:fld id="{8DABFB5E-54C1-4584-B330-0BE38432F28B}" type="slidenum">
              <a:rPr lang="it-IT"/>
              <a:pPr>
                <a:defRPr/>
              </a:pPr>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D5D1BAE4-D7C9-44CA-A6B9-060A93C0F4E5}" type="datetime1">
              <a:rPr lang="it-IT"/>
              <a:pPr>
                <a:defRPr/>
              </a:pPr>
              <a:t>07/12/2011</a:t>
            </a:fld>
            <a:endParaRPr lang="it-IT"/>
          </a:p>
        </p:txBody>
      </p:sp>
      <p:sp>
        <p:nvSpPr>
          <p:cNvPr id="6"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7" name="Segnaposto numero diapositiva 17"/>
          <p:cNvSpPr>
            <a:spLocks noGrp="1"/>
          </p:cNvSpPr>
          <p:nvPr>
            <p:ph type="sldNum" sz="quarter" idx="12"/>
          </p:nvPr>
        </p:nvSpPr>
        <p:spPr/>
        <p:txBody>
          <a:bodyPr/>
          <a:lstStyle>
            <a:lvl1pPr>
              <a:defRPr/>
            </a:lvl1pPr>
          </a:lstStyle>
          <a:p>
            <a:pPr>
              <a:defRPr/>
            </a:pPr>
            <a:fld id="{B3E7F37D-CC88-4E30-AD1A-AE02FDD6A15D}" type="slidenum">
              <a:rPr lang="it-IT"/>
              <a:pPr>
                <a:defRPr/>
              </a:pPr>
              <a:t>‹#›</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1"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4" name="Segnaposto testo 3"/>
          <p:cNvSpPr>
            <a:spLocks noGrp="1"/>
          </p:cNvSpPr>
          <p:nvPr>
            <p:ph type="body" sz="half" idx="3"/>
          </p:nvPr>
        </p:nvSpPr>
        <p:spPr>
          <a:xfrm>
            <a:off x="4645026" y="1859758"/>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it-IT" smtClean="0"/>
              <a:t>Fare clic per modificare stili del testo dello schema</a:t>
            </a:r>
          </a:p>
        </p:txBody>
      </p:sp>
      <p:sp>
        <p:nvSpPr>
          <p:cNvPr id="5" name="Segnaposto contenuto 4"/>
          <p:cNvSpPr>
            <a:spLocks noGrp="1"/>
          </p:cNvSpPr>
          <p:nvPr>
            <p:ph sz="quarter" idx="2"/>
          </p:nvPr>
        </p:nvSpPr>
        <p:spPr>
          <a:xfrm>
            <a:off x="457201" y="2514601"/>
            <a:ext cx="4040188"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contenuto 5"/>
          <p:cNvSpPr>
            <a:spLocks noGrp="1"/>
          </p:cNvSpPr>
          <p:nvPr>
            <p:ph sz="quarter" idx="4"/>
          </p:nvPr>
        </p:nvSpPr>
        <p:spPr>
          <a:xfrm>
            <a:off x="4645026" y="2514601"/>
            <a:ext cx="4041775" cy="3845720"/>
          </a:xfrm>
        </p:spPr>
        <p:txBody>
          <a:bodyPr tIns="0"/>
          <a:lstStyle>
            <a:lvl1pPr>
              <a:defRPr sz="2200"/>
            </a:lvl1pPr>
            <a:lvl2pPr>
              <a:defRPr sz="2000"/>
            </a:lvl2pPr>
            <a:lvl3pPr>
              <a:defRPr sz="1800"/>
            </a:lvl3pPr>
            <a:lvl4pPr>
              <a:defRPr sz="1600"/>
            </a:lvl4pPr>
            <a:lvl5pPr>
              <a:defRPr sz="16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9"/>
          <p:cNvSpPr>
            <a:spLocks noGrp="1"/>
          </p:cNvSpPr>
          <p:nvPr>
            <p:ph type="dt" sz="half" idx="10"/>
          </p:nvPr>
        </p:nvSpPr>
        <p:spPr/>
        <p:txBody>
          <a:bodyPr/>
          <a:lstStyle>
            <a:lvl1pPr>
              <a:defRPr/>
            </a:lvl1pPr>
          </a:lstStyle>
          <a:p>
            <a:pPr>
              <a:defRPr/>
            </a:pPr>
            <a:fld id="{06351EA1-A955-4AA0-8E1F-1335FAD2CCAB}" type="datetime1">
              <a:rPr lang="it-IT"/>
              <a:pPr>
                <a:defRPr/>
              </a:pPr>
              <a:t>07/12/2011</a:t>
            </a:fld>
            <a:endParaRPr lang="it-IT"/>
          </a:p>
        </p:txBody>
      </p:sp>
      <p:sp>
        <p:nvSpPr>
          <p:cNvPr id="8"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9" name="Segnaposto numero diapositiva 17"/>
          <p:cNvSpPr>
            <a:spLocks noGrp="1"/>
          </p:cNvSpPr>
          <p:nvPr>
            <p:ph type="sldNum" sz="quarter" idx="12"/>
          </p:nvPr>
        </p:nvSpPr>
        <p:spPr/>
        <p:txBody>
          <a:bodyPr/>
          <a:lstStyle>
            <a:lvl1pPr>
              <a:defRPr/>
            </a:lvl1pPr>
          </a:lstStyle>
          <a:p>
            <a:pPr>
              <a:defRPr/>
            </a:pPr>
            <a:fld id="{FD49DC4F-D86A-45B3-89C9-B94F76D3E810}" type="slidenum">
              <a:rPr lang="it-IT"/>
              <a:pPr>
                <a:defRPr/>
              </a:pPr>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data 9"/>
          <p:cNvSpPr>
            <a:spLocks noGrp="1"/>
          </p:cNvSpPr>
          <p:nvPr>
            <p:ph type="dt" sz="half" idx="10"/>
          </p:nvPr>
        </p:nvSpPr>
        <p:spPr/>
        <p:txBody>
          <a:bodyPr/>
          <a:lstStyle>
            <a:lvl1pPr>
              <a:defRPr/>
            </a:lvl1pPr>
          </a:lstStyle>
          <a:p>
            <a:pPr>
              <a:defRPr/>
            </a:pPr>
            <a:fld id="{91E1ED3D-3DEA-4547-A272-A0092184989E}" type="datetime1">
              <a:rPr lang="it-IT"/>
              <a:pPr>
                <a:defRPr/>
              </a:pPr>
              <a:t>07/12/2011</a:t>
            </a:fld>
            <a:endParaRPr lang="it-IT"/>
          </a:p>
        </p:txBody>
      </p:sp>
      <p:sp>
        <p:nvSpPr>
          <p:cNvPr id="4"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5" name="Segnaposto numero diapositiva 17"/>
          <p:cNvSpPr>
            <a:spLocks noGrp="1"/>
          </p:cNvSpPr>
          <p:nvPr>
            <p:ph type="sldNum" sz="quarter" idx="12"/>
          </p:nvPr>
        </p:nvSpPr>
        <p:spPr/>
        <p:txBody>
          <a:bodyPr/>
          <a:lstStyle>
            <a:lvl1pPr>
              <a:defRPr/>
            </a:lvl1pPr>
          </a:lstStyle>
          <a:p>
            <a:pPr>
              <a:defRPr/>
            </a:pPr>
            <a:fld id="{49CDFD05-AD85-42F3-A99E-B030A1D62C1B}" type="slidenum">
              <a:rPr lang="it-IT"/>
              <a:pPr>
                <a:defRPr/>
              </a:pPr>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9"/>
          <p:cNvSpPr>
            <a:spLocks noGrp="1"/>
          </p:cNvSpPr>
          <p:nvPr>
            <p:ph type="dt" sz="half" idx="10"/>
          </p:nvPr>
        </p:nvSpPr>
        <p:spPr/>
        <p:txBody>
          <a:bodyPr/>
          <a:lstStyle>
            <a:lvl1pPr>
              <a:defRPr/>
            </a:lvl1pPr>
          </a:lstStyle>
          <a:p>
            <a:pPr>
              <a:defRPr/>
            </a:pPr>
            <a:fld id="{3E511A99-DD5F-4FFD-9EFF-85410C378F85}" type="datetime1">
              <a:rPr lang="it-IT"/>
              <a:pPr>
                <a:defRPr/>
              </a:pPr>
              <a:t>07/12/2011</a:t>
            </a:fld>
            <a:endParaRPr lang="it-IT"/>
          </a:p>
        </p:txBody>
      </p:sp>
      <p:sp>
        <p:nvSpPr>
          <p:cNvPr id="3"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4" name="Segnaposto numero diapositiva 17"/>
          <p:cNvSpPr>
            <a:spLocks noGrp="1"/>
          </p:cNvSpPr>
          <p:nvPr>
            <p:ph type="sldNum" sz="quarter" idx="12"/>
          </p:nvPr>
        </p:nvSpPr>
        <p:spPr/>
        <p:txBody>
          <a:bodyPr/>
          <a:lstStyle>
            <a:lvl1pPr>
              <a:defRPr/>
            </a:lvl1pPr>
          </a:lstStyle>
          <a:p>
            <a:pPr>
              <a:defRPr/>
            </a:pPr>
            <a:fld id="{FB7DD4AF-6A16-4F0B-AC71-BCD98DE228FF}" type="slidenum">
              <a:rPr lang="it-IT"/>
              <a:pPr>
                <a:defRPr/>
              </a:pPr>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it-IT" smtClean="0"/>
              <a:t>Fare clic per modificare lo stile del titolo</a:t>
            </a:r>
            <a:endParaRPr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it-IT" smtClean="0"/>
              <a:t>Fare clic per modificare stili del testo dello schema</a:t>
            </a:r>
          </a:p>
        </p:txBody>
      </p:sp>
      <p:sp>
        <p:nvSpPr>
          <p:cNvPr id="4" name="Segnaposto contenuto 3"/>
          <p:cNvSpPr>
            <a:spLocks noGrp="1"/>
          </p:cNvSpPr>
          <p:nvPr>
            <p:ph sz="half" idx="1"/>
          </p:nvPr>
        </p:nvSpPr>
        <p:spPr>
          <a:xfrm>
            <a:off x="3575050" y="1676400"/>
            <a:ext cx="5111751" cy="4572000"/>
          </a:xfrm>
        </p:spPr>
        <p:txBody>
          <a:bodyPr tIns="0"/>
          <a:lstStyle>
            <a:lvl1pPr>
              <a:defRPr sz="2800"/>
            </a:lvl1pPr>
            <a:lvl2pPr>
              <a:defRPr sz="2600"/>
            </a:lvl2pPr>
            <a:lvl3pPr>
              <a:defRPr sz="2400"/>
            </a:lvl3pPr>
            <a:lvl4pPr>
              <a:defRPr sz="2000"/>
            </a:lvl4pPr>
            <a:lvl5pPr>
              <a:defRPr sz="1800"/>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9"/>
          <p:cNvSpPr>
            <a:spLocks noGrp="1"/>
          </p:cNvSpPr>
          <p:nvPr>
            <p:ph type="dt" sz="half" idx="10"/>
          </p:nvPr>
        </p:nvSpPr>
        <p:spPr/>
        <p:txBody>
          <a:bodyPr/>
          <a:lstStyle>
            <a:lvl1pPr>
              <a:defRPr/>
            </a:lvl1pPr>
          </a:lstStyle>
          <a:p>
            <a:pPr>
              <a:defRPr/>
            </a:pPr>
            <a:fld id="{FC9C17A6-60B6-4454-8843-41A9085AE114}" type="datetime1">
              <a:rPr lang="it-IT"/>
              <a:pPr>
                <a:defRPr/>
              </a:pPr>
              <a:t>07/12/2011</a:t>
            </a:fld>
            <a:endParaRPr lang="it-IT"/>
          </a:p>
        </p:txBody>
      </p:sp>
      <p:sp>
        <p:nvSpPr>
          <p:cNvPr id="6"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7" name="Segnaposto numero diapositiva 17"/>
          <p:cNvSpPr>
            <a:spLocks noGrp="1"/>
          </p:cNvSpPr>
          <p:nvPr>
            <p:ph type="sldNum" sz="quarter" idx="12"/>
          </p:nvPr>
        </p:nvSpPr>
        <p:spPr/>
        <p:txBody>
          <a:bodyPr/>
          <a:lstStyle>
            <a:lvl1pPr>
              <a:defRPr/>
            </a:lvl1pPr>
          </a:lstStyle>
          <a:p>
            <a:pPr>
              <a:defRPr/>
            </a:pPr>
            <a:fld id="{E3F71AE5-529B-4C3C-9470-2CBB5128A515}" type="slidenum">
              <a:rPr lang="it-IT"/>
              <a:pPr>
                <a:defRPr/>
              </a:pPr>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5" name="Ritaglia e arrotonda singolo angolo rettangolo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riangolo rettangolo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olo 1"/>
          <p:cNvSpPr>
            <a:spLocks noGrp="1"/>
          </p:cNvSpPr>
          <p:nvPr>
            <p:ph type="title"/>
          </p:nvPr>
        </p:nvSpPr>
        <p:spPr>
          <a:xfrm>
            <a:off x="609600" y="1176997"/>
            <a:ext cx="2212848" cy="1582621"/>
          </a:xfrm>
        </p:spPr>
        <p:txBody>
          <a:bodyPr lIns="45720" rIns="45720" bIns="45720"/>
          <a:lstStyle>
            <a:lvl1pPr algn="l">
              <a:buNone/>
              <a:defRPr sz="2000" b="1">
                <a:solidFill>
                  <a:schemeClr val="tx2"/>
                </a:solidFill>
              </a:defRPr>
            </a:lvl1pPr>
          </a:lstStyle>
          <a:p>
            <a:r>
              <a:rPr lang="it-IT" smtClean="0"/>
              <a:t>Fare clic per modificare lo stile del titolo</a:t>
            </a:r>
            <a:endParaRPr lang="en-US"/>
          </a:p>
        </p:txBody>
      </p:sp>
      <p:sp>
        <p:nvSpPr>
          <p:cNvPr id="4" name="Segnaposto testo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it-IT" smtClean="0"/>
              <a:t>Fare clic per modificare stili del testo dello schema</a:t>
            </a:r>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it-IT" noProof="0" smtClean="0"/>
              <a:t>Fare clic sull'icona per inserire un'immagine</a:t>
            </a:r>
            <a:endParaRPr lang="en-US" noProof="0" dirty="0"/>
          </a:p>
        </p:txBody>
      </p:sp>
      <p:sp>
        <p:nvSpPr>
          <p:cNvPr id="9" name="Segnaposto data 4"/>
          <p:cNvSpPr>
            <a:spLocks noGrp="1"/>
          </p:cNvSpPr>
          <p:nvPr>
            <p:ph type="dt" sz="half" idx="10"/>
          </p:nvPr>
        </p:nvSpPr>
        <p:spPr/>
        <p:txBody>
          <a:bodyPr/>
          <a:lstStyle>
            <a:lvl1pPr>
              <a:defRPr/>
            </a:lvl1pPr>
          </a:lstStyle>
          <a:p>
            <a:pPr>
              <a:defRPr/>
            </a:pPr>
            <a:fld id="{ED175D15-F127-4B0C-80FF-7E27A2E13A00}" type="datetime1">
              <a:rPr lang="it-IT"/>
              <a:pPr>
                <a:defRPr/>
              </a:pPr>
              <a:t>07/12/2011</a:t>
            </a:fld>
            <a:endParaRPr lang="it-IT"/>
          </a:p>
        </p:txBody>
      </p:sp>
      <p:sp>
        <p:nvSpPr>
          <p:cNvPr id="10" name="Segnaposto piè di pagina 5"/>
          <p:cNvSpPr>
            <a:spLocks noGrp="1"/>
          </p:cNvSpPr>
          <p:nvPr>
            <p:ph type="ftr" sz="quarter" idx="11"/>
          </p:nvPr>
        </p:nvSpPr>
        <p:spPr/>
        <p:txBody>
          <a:bodyPr/>
          <a:lstStyle>
            <a:lvl1pPr>
              <a:defRPr/>
            </a:lvl1pPr>
          </a:lstStyle>
          <a:p>
            <a:pPr>
              <a:defRPr/>
            </a:pPr>
            <a:r>
              <a:rPr lang="it-IT"/>
              <a:t>Ricerche di mercato</a:t>
            </a:r>
          </a:p>
        </p:txBody>
      </p:sp>
      <p:sp>
        <p:nvSpPr>
          <p:cNvPr id="11" name="Segnaposto numero diapositiva 6"/>
          <p:cNvSpPr>
            <a:spLocks noGrp="1"/>
          </p:cNvSpPr>
          <p:nvPr>
            <p:ph type="sldNum" sz="quarter" idx="12"/>
          </p:nvPr>
        </p:nvSpPr>
        <p:spPr>
          <a:xfrm>
            <a:off x="8077200" y="6356350"/>
            <a:ext cx="609600" cy="365125"/>
          </a:xfrm>
        </p:spPr>
        <p:txBody>
          <a:bodyPr/>
          <a:lstStyle>
            <a:lvl1pPr>
              <a:defRPr/>
            </a:lvl1pPr>
          </a:lstStyle>
          <a:p>
            <a:pPr>
              <a:defRPr/>
            </a:pPr>
            <a:fld id="{A04EEA2B-B0A4-4807-A431-7B5ED0493890}" type="slidenum">
              <a:rPr lang="it-IT"/>
              <a:pPr>
                <a:defRPr/>
              </a:pPr>
              <a:t>‹#›</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E53A1941-DE6E-4911-90B6-FD7F7F22F5B7}" type="datetime1">
              <a:rPr lang="it-IT"/>
              <a:pPr>
                <a:defRPr/>
              </a:pPr>
              <a:t>07/12/2011</a:t>
            </a:fld>
            <a:endParaRPr lang="it-IT"/>
          </a:p>
        </p:txBody>
      </p:sp>
      <p:sp>
        <p:nvSpPr>
          <p:cNvPr id="5"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6" name="Segnaposto numero diapositiva 17"/>
          <p:cNvSpPr>
            <a:spLocks noGrp="1"/>
          </p:cNvSpPr>
          <p:nvPr>
            <p:ph type="sldNum" sz="quarter" idx="12"/>
          </p:nvPr>
        </p:nvSpPr>
        <p:spPr/>
        <p:txBody>
          <a:bodyPr/>
          <a:lstStyle>
            <a:lvl1pPr>
              <a:defRPr/>
            </a:lvl1pPr>
          </a:lstStyle>
          <a:p>
            <a:pPr>
              <a:defRPr/>
            </a:pPr>
            <a:fld id="{93050F0D-2C77-4BCF-A23A-749E75E74440}" type="slidenum">
              <a:rPr lang="it-IT"/>
              <a:pPr>
                <a:defRPr/>
              </a:pPr>
              <a:t>‹#›</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2"/>
            <a:ext cx="2057400" cy="5211763"/>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914402"/>
            <a:ext cx="6019800" cy="52117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9"/>
          <p:cNvSpPr>
            <a:spLocks noGrp="1"/>
          </p:cNvSpPr>
          <p:nvPr>
            <p:ph type="dt" sz="half" idx="10"/>
          </p:nvPr>
        </p:nvSpPr>
        <p:spPr/>
        <p:txBody>
          <a:bodyPr/>
          <a:lstStyle>
            <a:lvl1pPr>
              <a:defRPr/>
            </a:lvl1pPr>
          </a:lstStyle>
          <a:p>
            <a:pPr>
              <a:defRPr/>
            </a:pPr>
            <a:fld id="{3F5C09DF-CEEE-4D9A-AC96-2AE1396D0388}" type="datetime1">
              <a:rPr lang="it-IT"/>
              <a:pPr>
                <a:defRPr/>
              </a:pPr>
              <a:t>07/12/2011</a:t>
            </a:fld>
            <a:endParaRPr lang="it-IT"/>
          </a:p>
        </p:txBody>
      </p:sp>
      <p:sp>
        <p:nvSpPr>
          <p:cNvPr id="5" name="Segnaposto piè di pagina 21"/>
          <p:cNvSpPr>
            <a:spLocks noGrp="1"/>
          </p:cNvSpPr>
          <p:nvPr>
            <p:ph type="ftr" sz="quarter" idx="11"/>
          </p:nvPr>
        </p:nvSpPr>
        <p:spPr/>
        <p:txBody>
          <a:bodyPr/>
          <a:lstStyle>
            <a:lvl1pPr>
              <a:defRPr/>
            </a:lvl1pPr>
          </a:lstStyle>
          <a:p>
            <a:pPr>
              <a:defRPr/>
            </a:pPr>
            <a:r>
              <a:rPr lang="it-IT"/>
              <a:t>Ricerche di mercato</a:t>
            </a:r>
          </a:p>
        </p:txBody>
      </p:sp>
      <p:sp>
        <p:nvSpPr>
          <p:cNvPr id="6" name="Segnaposto numero diapositiva 17"/>
          <p:cNvSpPr>
            <a:spLocks noGrp="1"/>
          </p:cNvSpPr>
          <p:nvPr>
            <p:ph type="sldNum" sz="quarter" idx="12"/>
          </p:nvPr>
        </p:nvSpPr>
        <p:spPr/>
        <p:txBody>
          <a:bodyPr/>
          <a:lstStyle>
            <a:lvl1pPr>
              <a:defRPr/>
            </a:lvl1pPr>
          </a:lstStyle>
          <a:p>
            <a:pPr>
              <a:defRPr/>
            </a:pPr>
            <a:fld id="{C0707916-FEF7-4DA9-A8DD-0A19A77088E1}" type="slidenum">
              <a:rPr lang="it-IT"/>
              <a:pPr>
                <a:defRPr/>
              </a:pPr>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igura a mano libera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34820" name="Segnaposto titolo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it-IT" smtClean="0"/>
              <a:t>Fare clic per modificare lo stile del titolo</a:t>
            </a:r>
            <a:endParaRPr lang="en-US" smtClean="0"/>
          </a:p>
        </p:txBody>
      </p:sp>
      <p:sp>
        <p:nvSpPr>
          <p:cNvPr id="34821" name="Segnaposto testo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smtClean="0">
                <a:solidFill>
                  <a:schemeClr val="tx2">
                    <a:shade val="90000"/>
                  </a:schemeClr>
                </a:solidFill>
              </a:defRPr>
            </a:lvl1pPr>
          </a:lstStyle>
          <a:p>
            <a:pPr>
              <a:defRPr/>
            </a:pPr>
            <a:fld id="{F46CC98A-F6D0-4A89-B596-81D9688B298B}" type="datetime1">
              <a:rPr lang="it-IT"/>
              <a:pPr>
                <a:defRPr/>
              </a:pPr>
              <a:t>07/12/2011</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smtClean="0">
                <a:solidFill>
                  <a:schemeClr val="tx2">
                    <a:shade val="90000"/>
                  </a:schemeClr>
                </a:solidFill>
              </a:defRPr>
            </a:lvl1pPr>
          </a:lstStyle>
          <a:p>
            <a:pPr>
              <a:defRPr/>
            </a:pPr>
            <a:r>
              <a:rPr lang="it-IT"/>
              <a:t>Ricerche di mercato</a:t>
            </a:r>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defRPr>
            </a:lvl1pPr>
          </a:lstStyle>
          <a:p>
            <a:pPr>
              <a:defRPr/>
            </a:pPr>
            <a:fld id="{6CE9058A-C438-45FB-8CDE-B4539280E6AF}" type="slidenum">
              <a:rPr lang="it-IT"/>
              <a:pPr>
                <a:defRPr/>
              </a:pPr>
              <a:t>‹#›</a:t>
            </a:fld>
            <a:endParaRPr lang="it-IT"/>
          </a:p>
        </p:txBody>
      </p:sp>
      <p:grpSp>
        <p:nvGrpSpPr>
          <p:cNvPr id="34825" name="Gruppo 1"/>
          <p:cNvGrpSpPr>
            <a:grpSpLocks/>
          </p:cNvGrpSpPr>
          <p:nvPr/>
        </p:nvGrpSpPr>
        <p:grpSpPr bwMode="auto">
          <a:xfrm>
            <a:off x="-19050" y="203200"/>
            <a:ext cx="9180513" cy="647700"/>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Tree>
  </p:cSld>
  <p:clrMap bg1="lt1" tx1="dk1" bg2="lt2" tx2="dk2" accent1="accent1" accent2="accent2" accent3="accent3" accent4="accent4" accent5="accent5" accent6="accent6" hlink="hlink" folHlink="folHlink"/>
  <p:sldLayoutIdLst>
    <p:sldLayoutId id="2147483971" r:id="rId1"/>
    <p:sldLayoutId id="2147483972" r:id="rId2"/>
    <p:sldLayoutId id="2147483970" r:id="rId3"/>
    <p:sldLayoutId id="2147483969" r:id="rId4"/>
    <p:sldLayoutId id="2147483968" r:id="rId5"/>
    <p:sldLayoutId id="2147483967" r:id="rId6"/>
    <p:sldLayoutId id="2147483966" r:id="rId7"/>
    <p:sldLayoutId id="2147483973" r:id="rId8"/>
    <p:sldLayoutId id="2147483965" r:id="rId9"/>
    <p:sldLayoutId id="2147483964" r:id="rId10"/>
  </p:sldLayoutIdLst>
  <p:hf hdr="0" ftr="0" dt="0"/>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oleObject" Target="../embeddings/oleObject6.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body" idx="1"/>
          </p:nvPr>
        </p:nvSpPr>
        <p:spPr>
          <a:xfrm>
            <a:off x="425450" y="1241425"/>
            <a:ext cx="8228013" cy="5211763"/>
          </a:xfrm>
        </p:spPr>
        <p:txBody>
          <a:bodyPr lIns="82945" tIns="0" rIns="82945" bIns="41473">
            <a:normAutofit/>
          </a:bodyPr>
          <a:lstStyle/>
          <a:p>
            <a:pPr marL="0" indent="0" algn="just" fontAlgn="auto">
              <a:lnSpc>
                <a:spcPct val="102000"/>
              </a:lnSpc>
              <a:spcBef>
                <a:spcPts val="0"/>
              </a:spcBef>
              <a:spcAft>
                <a:spcPts val="1800"/>
              </a:spcAft>
              <a:buClrTx/>
              <a:buSzPct val="45000"/>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a:t>Si parla di  </a:t>
            </a:r>
            <a:r>
              <a:rPr lang="it-IT" sz="2200" b="1" u="sng" dirty="0">
                <a:effectLst>
                  <a:outerShdw blurRad="38100" dist="38100" dir="2700000" algn="tl">
                    <a:srgbClr val="000000">
                      <a:alpha val="43137"/>
                    </a:srgbClr>
                  </a:outerShdw>
                </a:effectLst>
              </a:rPr>
              <a:t>campionamento probabilistico</a:t>
            </a:r>
            <a:r>
              <a:rPr lang="it-IT" sz="2200" dirty="0">
                <a:effectLst>
                  <a:outerShdw blurRad="38100" dist="38100" dir="2700000" algn="tl">
                    <a:srgbClr val="000000">
                      <a:alpha val="43137"/>
                    </a:srgbClr>
                  </a:outerShdw>
                </a:effectLst>
              </a:rPr>
              <a:t> </a:t>
            </a:r>
            <a:r>
              <a:rPr lang="it-IT" sz="2200" dirty="0"/>
              <a:t>quando le unità sono selezionate con  meccanismo casuale e hanno tutte una probabilità nota e non nulla di essere selezionate. In particolare devono ricorrere le seguenti condizioni: </a:t>
            </a:r>
          </a:p>
          <a:p>
            <a:pPr marL="391686" indent="-292325" algn="just" fontAlgn="auto">
              <a:lnSpc>
                <a:spcPct val="102000"/>
              </a:lnSpc>
              <a:spcAft>
                <a:spcPts val="0"/>
              </a:spcAft>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smtClean="0"/>
              <a:t>è </a:t>
            </a:r>
            <a:r>
              <a:rPr lang="it-IT" sz="2200" dirty="0"/>
              <a:t>possibile definire l'insieme </a:t>
            </a:r>
            <a:r>
              <a:rPr lang="it-IT" sz="2200" i="1" dirty="0"/>
              <a:t>C</a:t>
            </a:r>
            <a:r>
              <a:rPr lang="it-IT" sz="2200" dirty="0"/>
              <a:t> dei campioni distinti </a:t>
            </a:r>
            <a:r>
              <a:rPr lang="it-IT" sz="2200" dirty="0" smtClean="0"/>
              <a:t>che possono </a:t>
            </a:r>
            <a:r>
              <a:rPr lang="it-IT" sz="2200" dirty="0"/>
              <a:t>essere estratti dalla </a:t>
            </a:r>
            <a:r>
              <a:rPr lang="it-IT" sz="2200" dirty="0" smtClean="0"/>
              <a:t>popolazione</a:t>
            </a:r>
            <a:r>
              <a:rPr lang="it-IT" sz="2200" dirty="0"/>
              <a:t>; </a:t>
            </a:r>
          </a:p>
          <a:p>
            <a:pPr marL="391686" indent="-292325" algn="just" fontAlgn="auto">
              <a:lnSpc>
                <a:spcPct val="102000"/>
              </a:lnSpc>
              <a:spcAft>
                <a:spcPts val="0"/>
              </a:spcAft>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smtClean="0"/>
              <a:t>a </a:t>
            </a:r>
            <a:r>
              <a:rPr lang="it-IT" sz="2200" dirty="0"/>
              <a:t>ciascuno dei campioni </a:t>
            </a:r>
            <a:r>
              <a:rPr lang="it-IT" sz="2200" i="1" dirty="0"/>
              <a:t>c</a:t>
            </a:r>
            <a:r>
              <a:rPr lang="it-IT" sz="2200" dirty="0"/>
              <a:t> è possibile associare una probabilità di selezione </a:t>
            </a:r>
            <a:r>
              <a:rPr lang="it-IT" sz="2200" i="1" dirty="0"/>
              <a:t>p(c)</a:t>
            </a:r>
            <a:r>
              <a:rPr lang="it-IT" sz="2200" dirty="0"/>
              <a:t>;</a:t>
            </a:r>
          </a:p>
          <a:p>
            <a:pPr marL="391686" indent="-292325" algn="just" fontAlgn="auto">
              <a:lnSpc>
                <a:spcPct val="102000"/>
              </a:lnSpc>
              <a:spcAft>
                <a:spcPts val="0"/>
              </a:spcAft>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smtClean="0"/>
              <a:t>tutte </a:t>
            </a:r>
            <a:r>
              <a:rPr lang="it-IT" sz="2200" dirty="0"/>
              <a:t>le unità della popolazione hanno una probabilità non nulla di essere estratte; </a:t>
            </a:r>
          </a:p>
          <a:p>
            <a:pPr marL="391686" indent="-292325" algn="just" fontAlgn="auto">
              <a:lnSpc>
                <a:spcPct val="102000"/>
              </a:lnSpc>
              <a:spcAft>
                <a:spcPts val="0"/>
              </a:spcAft>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smtClean="0"/>
              <a:t>esiste </a:t>
            </a:r>
            <a:r>
              <a:rPr lang="it-IT" sz="2200" dirty="0"/>
              <a:t>un meccanismo di selezione casuale che garantisce la selezione di ciascun campione secondo la probabilità teorica.</a:t>
            </a:r>
          </a:p>
        </p:txBody>
      </p:sp>
      <p:sp>
        <p:nvSpPr>
          <p:cNvPr id="3" name="Segnaposto numero diapositiva 2"/>
          <p:cNvSpPr>
            <a:spLocks noGrp="1"/>
          </p:cNvSpPr>
          <p:nvPr>
            <p:ph type="sldNum" sz="quarter" idx="12"/>
          </p:nvPr>
        </p:nvSpPr>
        <p:spPr/>
        <p:txBody>
          <a:bodyPr/>
          <a:lstStyle/>
          <a:p>
            <a:pPr>
              <a:defRPr/>
            </a:pPr>
            <a:fld id="{6CBB45D4-1781-44D0-8356-416A5B93C07A}" type="slidenum">
              <a:rPr lang="it-IT"/>
              <a:pPr>
                <a:defRPr/>
              </a:pPr>
              <a:t>1</a:t>
            </a:fld>
            <a:endParaRPr lang="it-IT"/>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a:xfrm>
            <a:off x="425450" y="996950"/>
            <a:ext cx="8228013" cy="5600700"/>
          </a:xfrm>
        </p:spPr>
        <p:txBody>
          <a:bodyPr lIns="82945" tIns="0" rIns="82945" bIns="41473">
            <a:normAutofit/>
          </a:bodyPr>
          <a:lstStyle/>
          <a:p>
            <a:pPr marL="0" indent="0" algn="just" fontAlgn="auto">
              <a:lnSpc>
                <a:spcPct val="102000"/>
              </a:lnSpc>
              <a:spcBef>
                <a:spcPts val="1361"/>
              </a:spcBef>
              <a:buClrTx/>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a:t>Si parla di </a:t>
            </a:r>
            <a:r>
              <a:rPr lang="it-IT" sz="2200" b="1" u="sng" dirty="0">
                <a:effectLst>
                  <a:outerShdw blurRad="38100" dist="38100" dir="2700000" algn="tl">
                    <a:srgbClr val="000000">
                      <a:alpha val="43137"/>
                    </a:srgbClr>
                  </a:outerShdw>
                </a:effectLst>
              </a:rPr>
              <a:t>campionamento non probabilistico</a:t>
            </a:r>
            <a:r>
              <a:rPr lang="it-IT" sz="2200" b="1" dirty="0">
                <a:effectLst>
                  <a:outerShdw blurRad="38100" dist="38100" dir="2700000" algn="tl">
                    <a:srgbClr val="000000">
                      <a:alpha val="43137"/>
                    </a:srgbClr>
                  </a:outerShdw>
                </a:effectLst>
              </a:rPr>
              <a:t> </a:t>
            </a:r>
            <a:r>
              <a:rPr lang="it-IT" sz="2200" dirty="0"/>
              <a:t>quando non ricorrono le condizioni viste per quello probabilistico. Tale tipo di campionamento: </a:t>
            </a:r>
          </a:p>
          <a:p>
            <a:pPr marL="391686" indent="-292325" algn="just" fontAlgn="auto">
              <a:lnSpc>
                <a:spcPct val="102000"/>
              </a:lnSpc>
              <a:spcBef>
                <a:spcPts val="1361"/>
              </a:spcBef>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a:t> rappresenta la modalità prevalente nelle ricerche di mercato, nelle cd. Internet </a:t>
            </a:r>
            <a:r>
              <a:rPr lang="it-IT" sz="2200" dirty="0" err="1"/>
              <a:t>surveys</a:t>
            </a:r>
            <a:r>
              <a:rPr lang="it-IT" sz="2200" dirty="0"/>
              <a:t> e nei sondaggi di opinione, per i quali la tempestività è la dimensione più ricercata; </a:t>
            </a:r>
          </a:p>
          <a:p>
            <a:pPr marL="391686" indent="-292325" algn="just" fontAlgn="auto">
              <a:lnSpc>
                <a:spcPct val="102000"/>
              </a:lnSpc>
              <a:spcBef>
                <a:spcPts val="1361"/>
              </a:spcBef>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200" dirty="0" smtClean="0"/>
              <a:t>il </a:t>
            </a:r>
            <a:r>
              <a:rPr lang="it-IT" sz="2200" dirty="0"/>
              <a:t>rischio di distorcere la rappresentatività della popolazione è </a:t>
            </a:r>
            <a:r>
              <a:rPr lang="it-IT" sz="2200" dirty="0" smtClean="0"/>
              <a:t>elevato; </a:t>
            </a:r>
            <a:endParaRPr lang="it-IT" sz="2200" dirty="0"/>
          </a:p>
          <a:p>
            <a:pPr marL="6350" indent="-6350" algn="just" fontAlgn="auto">
              <a:lnSpc>
                <a:spcPct val="102000"/>
              </a:lnSpc>
              <a:spcBef>
                <a:spcPts val="1361"/>
              </a:spcBef>
              <a:buClrTx/>
              <a:buFont typeface="Wingdings 2"/>
              <a:buNone/>
              <a:tabLst>
                <a:tab pos="485775" algn="l"/>
                <a:tab pos="893763" algn="l"/>
                <a:tab pos="1301750" algn="l"/>
                <a:tab pos="1708150" algn="l"/>
                <a:tab pos="2116138" algn="l"/>
                <a:tab pos="2524125" algn="l"/>
                <a:tab pos="2930525" algn="l"/>
                <a:tab pos="3338513" algn="l"/>
                <a:tab pos="3746500" algn="l"/>
                <a:tab pos="4152900" algn="l"/>
                <a:tab pos="4560888" algn="l"/>
                <a:tab pos="4968875" algn="l"/>
                <a:tab pos="5376863" algn="l"/>
                <a:tab pos="5783263" algn="l"/>
                <a:tab pos="6191250" algn="l"/>
                <a:tab pos="6599238" algn="l"/>
                <a:tab pos="7005638" algn="l"/>
                <a:tab pos="7413625" algn="l"/>
                <a:tab pos="7821613" algn="l"/>
                <a:tab pos="8229600" algn="l"/>
              </a:tabLst>
              <a:defRPr/>
            </a:pPr>
            <a:r>
              <a:rPr lang="it-IT" sz="2200" dirty="0" smtClean="0"/>
              <a:t>La </a:t>
            </a:r>
            <a:r>
              <a:rPr lang="it-IT" sz="2200" dirty="0"/>
              <a:t>scelta di adottare </a:t>
            </a:r>
            <a:r>
              <a:rPr lang="it-IT" sz="2200" dirty="0" smtClean="0"/>
              <a:t>questo metodo </a:t>
            </a:r>
            <a:r>
              <a:rPr lang="it-IT" sz="2200" dirty="0"/>
              <a:t>è legata principalmente al più basso costo e alla maggiore rapidità di esecuzione dell’indagine medesima.</a:t>
            </a:r>
          </a:p>
        </p:txBody>
      </p:sp>
      <p:sp>
        <p:nvSpPr>
          <p:cNvPr id="3" name="Segnaposto numero diapositiva 2"/>
          <p:cNvSpPr>
            <a:spLocks noGrp="1"/>
          </p:cNvSpPr>
          <p:nvPr>
            <p:ph type="sldNum" sz="quarter" idx="12"/>
          </p:nvPr>
        </p:nvSpPr>
        <p:spPr/>
        <p:txBody>
          <a:bodyPr/>
          <a:lstStyle/>
          <a:p>
            <a:pPr>
              <a:defRPr/>
            </a:pPr>
            <a:fld id="{B0E8032C-11CF-4B37-958A-39FAC23BF996}" type="slidenum">
              <a:rPr lang="it-IT"/>
              <a:pPr>
                <a:defRPr/>
              </a:pPr>
              <a:t>2</a:t>
            </a:fld>
            <a:endParaRPr lang="it-IT"/>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xfrm>
            <a:off x="684213" y="1104900"/>
            <a:ext cx="8064500" cy="5348288"/>
          </a:xfrm>
        </p:spPr>
        <p:txBody>
          <a:bodyPr lIns="82945" tIns="0" rIns="82945" bIns="41473">
            <a:normAutofit lnSpcReduction="10000"/>
          </a:bodyPr>
          <a:lstStyle/>
          <a:p>
            <a:pPr marL="274320" indent="-309605" fontAlgn="auto">
              <a:lnSpc>
                <a:spcPct val="102000"/>
              </a:lnSpc>
              <a:spcBef>
                <a:spcPts val="0"/>
              </a:spcBef>
              <a:spcAft>
                <a:spcPts val="180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800" b="1" u="sng" dirty="0">
                <a:effectLst>
                  <a:outerShdw blurRad="38100" dist="38100" dir="2700000" algn="tl">
                    <a:srgbClr val="C0C0C0"/>
                  </a:outerShdw>
                </a:effectLst>
              </a:rPr>
              <a:t>Campionamenti non probabilistici</a:t>
            </a:r>
          </a:p>
          <a:p>
            <a:pPr marL="274320" indent="-309605" fontAlgn="auto">
              <a:lnSpc>
                <a:spcPct val="102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smtClean="0"/>
              <a:t>• campionamento </a:t>
            </a:r>
            <a:r>
              <a:rPr lang="it-IT" sz="2200" dirty="0"/>
              <a:t>a scelta ragionata;</a:t>
            </a:r>
          </a:p>
          <a:p>
            <a:pPr marL="274320" indent="-309605" fontAlgn="auto">
              <a:lnSpc>
                <a:spcPct val="102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campionamento per quota;</a:t>
            </a:r>
          </a:p>
          <a:p>
            <a:pPr marL="274320" indent="-309605" fontAlgn="auto">
              <a:lnSpc>
                <a:spcPct val="102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campionamento tramite testimoni privilegiati</a:t>
            </a:r>
            <a:r>
              <a:rPr lang="it-IT" sz="2200" dirty="0" smtClean="0"/>
              <a:t>.</a:t>
            </a:r>
          </a:p>
          <a:p>
            <a:pPr marL="274320" indent="-309605" fontAlgn="auto">
              <a:lnSpc>
                <a:spcPct val="102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800" dirty="0"/>
          </a:p>
          <a:p>
            <a:pPr marL="274320" indent="-309605" fontAlgn="auto">
              <a:lnSpc>
                <a:spcPct val="102000"/>
              </a:lnSpc>
              <a:spcBef>
                <a:spcPts val="0"/>
              </a:spcBef>
              <a:spcAft>
                <a:spcPts val="180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800" b="1" u="sng" dirty="0">
                <a:effectLst>
                  <a:outerShdw blurRad="38100" dist="38100" dir="2700000" algn="tl">
                    <a:srgbClr val="C0C0C0"/>
                  </a:outerShdw>
                </a:effectLst>
              </a:rPr>
              <a:t>Campionamenti </a:t>
            </a:r>
            <a:r>
              <a:rPr lang="it-IT" sz="2800" b="1" u="sng" dirty="0" smtClean="0">
                <a:effectLst>
                  <a:outerShdw blurRad="38100" dist="38100" dir="2700000" algn="tl">
                    <a:srgbClr val="C0C0C0"/>
                  </a:outerShdw>
                </a:effectLst>
              </a:rPr>
              <a:t>probabilistici</a:t>
            </a:r>
            <a:endParaRPr lang="it-IT" sz="2800" b="1" u="sng" dirty="0">
              <a:effectLst>
                <a:outerShdw blurRad="38100" dist="38100" dir="2700000" algn="tl">
                  <a:srgbClr val="C0C0C0"/>
                </a:outerShdw>
              </a:effectLst>
            </a:endParaRPr>
          </a:p>
          <a:p>
            <a:pPr marL="274320" indent="-309605" fontAlgn="auto">
              <a:lnSpc>
                <a:spcPct val="110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semplice con ripetizione (SCR);</a:t>
            </a:r>
          </a:p>
          <a:p>
            <a:pPr marL="274320" indent="-309605" fontAlgn="auto">
              <a:lnSpc>
                <a:spcPct val="110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semplice senza ripetizione (SSR);</a:t>
            </a:r>
          </a:p>
          <a:p>
            <a:pPr marL="274320" indent="-309605" fontAlgn="auto">
              <a:lnSpc>
                <a:spcPct val="110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sistematico (SM);</a:t>
            </a:r>
          </a:p>
          <a:p>
            <a:pPr marL="274320" indent="-309605" fontAlgn="auto">
              <a:lnSpc>
                <a:spcPct val="110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stratificato (ST);</a:t>
            </a:r>
          </a:p>
          <a:p>
            <a:pPr marL="274320" indent="-309605" fontAlgn="auto">
              <a:lnSpc>
                <a:spcPct val="110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a grappoli (GR);</a:t>
            </a:r>
          </a:p>
          <a:p>
            <a:pPr marL="274320" indent="-309605" fontAlgn="auto">
              <a:lnSpc>
                <a:spcPct val="110000"/>
              </a:lnSpc>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 a più stadi (DS).</a:t>
            </a:r>
          </a:p>
        </p:txBody>
      </p:sp>
      <p:sp>
        <p:nvSpPr>
          <p:cNvPr id="3" name="Segnaposto numero diapositiva 2"/>
          <p:cNvSpPr>
            <a:spLocks noGrp="1"/>
          </p:cNvSpPr>
          <p:nvPr>
            <p:ph type="sldNum" sz="quarter" idx="12"/>
          </p:nvPr>
        </p:nvSpPr>
        <p:spPr/>
        <p:txBody>
          <a:bodyPr/>
          <a:lstStyle/>
          <a:p>
            <a:pPr>
              <a:defRPr/>
            </a:pPr>
            <a:fld id="{56BE5DDC-9721-4C88-AE76-3AA269C07268}" type="slidenum">
              <a:rPr lang="it-IT"/>
              <a:pPr>
                <a:defRPr/>
              </a:pPr>
              <a:t>3</a:t>
            </a:fld>
            <a:endParaRPr lang="it-IT"/>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476250"/>
            <a:ext cx="8229600" cy="1143000"/>
          </a:xfrm>
        </p:spPr>
        <p:txBody>
          <a:bodyPr>
            <a:normAutofit/>
          </a:bodyPr>
          <a:lstStyle/>
          <a:p>
            <a:pPr algn="ctr" fontAlgn="auto">
              <a:spcAft>
                <a:spcPts val="0"/>
              </a:spcAft>
              <a:defRPr/>
            </a:pPr>
            <a:r>
              <a:rPr lang="it-IT" sz="3600" b="1" dirty="0" smtClean="0">
                <a:effectLst>
                  <a:outerShdw blurRad="38100" dist="38100" dir="2700000" algn="tl">
                    <a:srgbClr val="C0C0C0"/>
                  </a:outerShdw>
                </a:effectLst>
              </a:rPr>
              <a:t> </a:t>
            </a:r>
            <a:r>
              <a:rPr lang="it-IT" sz="3600" b="1" dirty="0" smtClean="0">
                <a:effectLst>
                  <a:outerShdw blurRad="38100" dist="38100" dir="2700000" algn="tl">
                    <a:srgbClr val="C0C0C0"/>
                  </a:outerShdw>
                </a:effectLst>
                <a:latin typeface="Constantia" pitchFamily="18" charset="0"/>
              </a:rPr>
              <a:t>Campionamento a scelta ragionata</a:t>
            </a:r>
          </a:p>
        </p:txBody>
      </p:sp>
      <p:sp>
        <p:nvSpPr>
          <p:cNvPr id="23554" name="Rectangle 3"/>
          <p:cNvSpPr>
            <a:spLocks noGrp="1" noChangeArrowheads="1"/>
          </p:cNvSpPr>
          <p:nvPr>
            <p:ph idx="1"/>
          </p:nvPr>
        </p:nvSpPr>
        <p:spPr>
          <a:xfrm>
            <a:off x="457200" y="1844675"/>
            <a:ext cx="8229600" cy="4389438"/>
          </a:xfrm>
        </p:spPr>
        <p:txBody>
          <a:bodyPr/>
          <a:lstStyle/>
          <a:p>
            <a:pPr marL="0" indent="0" algn="ctr">
              <a:buFontTx/>
              <a:buNone/>
            </a:pPr>
            <a:endParaRPr lang="it-IT" sz="2800" smtClean="0"/>
          </a:p>
          <a:p>
            <a:pPr marL="0" indent="0" algn="ctr">
              <a:buFontTx/>
              <a:buNone/>
            </a:pPr>
            <a:r>
              <a:rPr lang="it-IT" sz="2800" smtClean="0"/>
              <a:t>Consiste nella scelta delle aree di analisi o delle unità campionarie in funzione della peculiarità del fenomeno da studiare e della sua presenza ritenuta dal ricercatore fortemente concentrata in tali aree o su tali unità.</a:t>
            </a:r>
          </a:p>
          <a:p>
            <a:pPr marL="0" indent="0" algn="ctr">
              <a:buFontTx/>
              <a:buNone/>
            </a:pPr>
            <a:r>
              <a:rPr lang="it-IT" sz="2800" smtClean="0"/>
              <a:t>Il criterio di scelta consiste proprio nell’individuare le aree tipiche in cui il fenomeno è maggiormente sentito ed effettuare l’indagine solo su di esse.</a:t>
            </a:r>
          </a:p>
        </p:txBody>
      </p:sp>
      <p:sp>
        <p:nvSpPr>
          <p:cNvPr id="4" name="Segnaposto numero diapositiva 3"/>
          <p:cNvSpPr>
            <a:spLocks noGrp="1"/>
          </p:cNvSpPr>
          <p:nvPr>
            <p:ph type="sldNum" sz="quarter" idx="12"/>
          </p:nvPr>
        </p:nvSpPr>
        <p:spPr/>
        <p:txBody>
          <a:bodyPr/>
          <a:lstStyle/>
          <a:p>
            <a:pPr>
              <a:defRPr/>
            </a:pPr>
            <a:fld id="{7C4DC889-9EFF-496D-AAD5-39A1930D382B}" type="slidenum">
              <a:rPr lang="it-IT"/>
              <a:pPr>
                <a:defRPr/>
              </a:pPr>
              <a:t>4</a:t>
            </a:fld>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468313" y="260350"/>
            <a:ext cx="8207375" cy="6202363"/>
          </a:xfrm>
          <a:prstGeom prst="rect">
            <a:avLst/>
          </a:prstGeom>
          <a:noFill/>
          <a:ln w="9525">
            <a:noFill/>
            <a:miter lim="800000"/>
            <a:headEnd/>
            <a:tailEnd/>
          </a:ln>
        </p:spPr>
        <p:txBody>
          <a:bodyPr>
            <a:spAutoFit/>
          </a:bodyPr>
          <a:lstStyle/>
          <a:p>
            <a:pPr algn="ctr">
              <a:spcBef>
                <a:spcPct val="50000"/>
              </a:spcBef>
              <a:defRPr/>
            </a:pPr>
            <a:endParaRPr lang="it-IT" sz="2800" b="1" i="1" dirty="0">
              <a:solidFill>
                <a:schemeClr val="tx2"/>
              </a:solidFill>
            </a:endParaRPr>
          </a:p>
          <a:p>
            <a:pPr algn="ctr">
              <a:spcBef>
                <a:spcPct val="50000"/>
              </a:spcBef>
              <a:defRPr/>
            </a:pPr>
            <a:r>
              <a:rPr lang="it-IT" sz="2800" b="1" i="1" dirty="0">
                <a:effectLst>
                  <a:outerShdw blurRad="38100" dist="38100" dir="2700000" algn="tl">
                    <a:srgbClr val="000000">
                      <a:alpha val="43137"/>
                    </a:srgbClr>
                  </a:outerShdw>
                </a:effectLst>
              </a:rPr>
              <a:t>Campionamento </a:t>
            </a:r>
            <a:r>
              <a:rPr lang="it-IT" sz="2800" b="1" i="1" dirty="0">
                <a:effectLst>
                  <a:outerShdw blurRad="38100" dist="38100" dir="2700000" algn="tl">
                    <a:srgbClr val="000000">
                      <a:alpha val="43137"/>
                    </a:srgbClr>
                  </a:outerShdw>
                </a:effectLst>
              </a:rPr>
              <a:t>bilanciato</a:t>
            </a:r>
          </a:p>
          <a:p>
            <a:pPr algn="ctr">
              <a:spcBef>
                <a:spcPct val="50000"/>
              </a:spcBef>
              <a:defRPr/>
            </a:pPr>
            <a:r>
              <a:rPr lang="it-IT" dirty="0"/>
              <a:t>Si ottiene scegliendo le unità campionarie sulla base di una presunta identità o buona approssimazione tra i parametri del campione e i parametri della popolazione.</a:t>
            </a:r>
          </a:p>
          <a:p>
            <a:pPr algn="ctr">
              <a:spcBef>
                <a:spcPct val="50000"/>
              </a:spcBef>
              <a:defRPr/>
            </a:pPr>
            <a:r>
              <a:rPr lang="it-IT" dirty="0"/>
              <a:t>Si suppone che X</a:t>
            </a:r>
            <a:r>
              <a:rPr lang="it-IT" baseline="-25000" dirty="0"/>
              <a:t>1</a:t>
            </a:r>
            <a:r>
              <a:rPr lang="it-IT" dirty="0"/>
              <a:t>...</a:t>
            </a:r>
            <a:r>
              <a:rPr lang="it-IT" dirty="0" err="1"/>
              <a:t>X</a:t>
            </a:r>
            <a:r>
              <a:rPr lang="it-IT" baseline="-25000" dirty="0" err="1"/>
              <a:t>j</a:t>
            </a:r>
            <a:r>
              <a:rPr lang="it-IT" baseline="-25000" dirty="0"/>
              <a:t> </a:t>
            </a:r>
            <a:r>
              <a:rPr lang="it-IT" dirty="0"/>
              <a:t>siano le </a:t>
            </a:r>
            <a:r>
              <a:rPr lang="it-IT" u="sng" dirty="0"/>
              <a:t>variabili di controllo</a:t>
            </a:r>
            <a:r>
              <a:rPr lang="it-IT" dirty="0"/>
              <a:t>, qualitative o quantitative, i cui totali, nella popolazione sono noti.</a:t>
            </a:r>
          </a:p>
          <a:p>
            <a:pPr algn="ctr">
              <a:spcBef>
                <a:spcPct val="50000"/>
              </a:spcBef>
              <a:defRPr/>
            </a:pPr>
            <a:r>
              <a:rPr lang="it-IT" dirty="0"/>
              <a:t>				j=1</a:t>
            </a:r>
            <a:r>
              <a:rPr lang="it-IT" dirty="0"/>
              <a:t>,…,J</a:t>
            </a:r>
          </a:p>
          <a:p>
            <a:pPr algn="ctr">
              <a:spcBef>
                <a:spcPct val="50000"/>
              </a:spcBef>
              <a:defRPr/>
            </a:pPr>
            <a:r>
              <a:rPr lang="it-IT" dirty="0"/>
              <a:t>Per ottenere tale formula bisogna estrarre, e successivamente rifiutare, tutti quei campioni fino a quando non sia stato estratto quello per cui sussistano le condizioni previste.</a:t>
            </a:r>
          </a:p>
          <a:p>
            <a:pPr algn="ctr">
              <a:spcBef>
                <a:spcPct val="50000"/>
              </a:spcBef>
              <a:defRPr/>
            </a:pPr>
            <a:endParaRPr lang="it-IT" sz="2600" dirty="0"/>
          </a:p>
        </p:txBody>
      </p:sp>
      <p:pic>
        <p:nvPicPr>
          <p:cNvPr id="24578"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032250" y="4041775"/>
            <a:ext cx="1079500" cy="539750"/>
          </a:xfrm>
          <a:prstGeom prst="rect">
            <a:avLst/>
          </a:prstGeom>
          <a:noFill/>
          <a:ln w="9525">
            <a:noFill/>
            <a:miter lim="800000"/>
            <a:headEnd/>
            <a:tailEnd/>
          </a:ln>
        </p:spPr>
      </p:pic>
      <p:sp>
        <p:nvSpPr>
          <p:cNvPr id="4" name="Segnaposto numero diapositiva 3"/>
          <p:cNvSpPr>
            <a:spLocks noGrp="1"/>
          </p:cNvSpPr>
          <p:nvPr>
            <p:ph type="sldNum" sz="quarter" idx="12"/>
          </p:nvPr>
        </p:nvSpPr>
        <p:spPr/>
        <p:txBody>
          <a:bodyPr/>
          <a:lstStyle/>
          <a:p>
            <a:pPr>
              <a:defRPr/>
            </a:pPr>
            <a:fld id="{2D419E2A-CE45-4912-BA17-AED002C6C67A}" type="slidenum">
              <a:rPr lang="it-IT"/>
              <a:pPr>
                <a:defRPr/>
              </a:pPr>
              <a:t>5</a:t>
            </a:fld>
            <a:endParaRPr lang="it-IT"/>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922337"/>
          </a:xfrm>
        </p:spPr>
        <p:txBody>
          <a:bodyPr>
            <a:normAutofit/>
          </a:bodyPr>
          <a:lstStyle/>
          <a:p>
            <a:pPr algn="ctr" fontAlgn="auto">
              <a:spcAft>
                <a:spcPts val="0"/>
              </a:spcAft>
              <a:defRPr/>
            </a:pPr>
            <a:r>
              <a:rPr lang="it-IT" sz="3000" b="1" i="1" dirty="0" smtClean="0">
                <a:solidFill>
                  <a:schemeClr val="tx1"/>
                </a:solidFill>
                <a:effectLst>
                  <a:outerShdw blurRad="38100" dist="38100" dir="2700000" algn="tl">
                    <a:srgbClr val="C0C0C0"/>
                  </a:outerShdw>
                </a:effectLst>
                <a:latin typeface="Constantia" pitchFamily="18" charset="0"/>
              </a:rPr>
              <a:t>Campionamento semiprobabilistico</a:t>
            </a:r>
          </a:p>
        </p:txBody>
      </p:sp>
      <p:sp>
        <p:nvSpPr>
          <p:cNvPr id="25602" name="Rectangle 3"/>
          <p:cNvSpPr>
            <a:spLocks noGrp="1" noChangeArrowheads="1"/>
          </p:cNvSpPr>
          <p:nvPr>
            <p:ph idx="1"/>
          </p:nvPr>
        </p:nvSpPr>
        <p:spPr>
          <a:xfrm>
            <a:off x="457200" y="1268413"/>
            <a:ext cx="8229600" cy="4857750"/>
          </a:xfrm>
        </p:spPr>
        <p:txBody>
          <a:bodyPr/>
          <a:lstStyle/>
          <a:p>
            <a:pPr marL="0" indent="0" algn="ctr">
              <a:lnSpc>
                <a:spcPct val="90000"/>
              </a:lnSpc>
              <a:buFontTx/>
              <a:buNone/>
            </a:pPr>
            <a:endParaRPr lang="it-IT" sz="2400" smtClean="0"/>
          </a:p>
          <a:p>
            <a:pPr marL="0" indent="0" algn="ctr">
              <a:lnSpc>
                <a:spcPct val="90000"/>
              </a:lnSpc>
              <a:spcBef>
                <a:spcPct val="0"/>
              </a:spcBef>
              <a:spcAft>
                <a:spcPts val="2400"/>
              </a:spcAft>
              <a:buFont typeface="Wingdings 2" pitchFamily="18" charset="2"/>
              <a:buNone/>
            </a:pPr>
            <a:r>
              <a:rPr lang="it-IT" sz="2400" smtClean="0"/>
              <a:t>Si basa su una diversa selezione delle unità della popolazione </a:t>
            </a:r>
            <a:r>
              <a:rPr lang="it-IT" sz="2400" smtClean="0">
                <a:latin typeface="Lucida Calligraphy" pitchFamily="66" charset="0"/>
              </a:rPr>
              <a:t>U</a:t>
            </a:r>
            <a:r>
              <a:rPr lang="it-IT" sz="2400" smtClean="0"/>
              <a:t> in cui, ad esempio, per una parte di </a:t>
            </a:r>
            <a:r>
              <a:rPr lang="it-IT" sz="2400" smtClean="0">
                <a:latin typeface="Lucida Calligraphy" pitchFamily="66" charset="0"/>
              </a:rPr>
              <a:t>U</a:t>
            </a:r>
            <a:r>
              <a:rPr lang="it-IT" sz="2400" smtClean="0"/>
              <a:t> la selezione viene effettuata secondo le regole del campionamento probabilistico,con probabilità di inclusione del primo ordine </a:t>
            </a:r>
            <a:r>
              <a:rPr lang="el-GR" sz="2400" i="1" smtClean="0"/>
              <a:t>π</a:t>
            </a:r>
            <a:r>
              <a:rPr lang="it-IT" sz="2400" i="1" baseline="-25000" smtClean="0"/>
              <a:t>i </a:t>
            </a:r>
            <a:r>
              <a:rPr lang="it-IT" sz="2400" i="1" smtClean="0"/>
              <a:t>&gt; 0</a:t>
            </a:r>
            <a:r>
              <a:rPr lang="it-IT" sz="2400" smtClean="0"/>
              <a:t>, mentre per la rimanente parte di </a:t>
            </a:r>
            <a:r>
              <a:rPr lang="it-IT" sz="2400" smtClean="0">
                <a:latin typeface="Lucida Calligraphy" pitchFamily="66" charset="0"/>
              </a:rPr>
              <a:t>U</a:t>
            </a:r>
            <a:r>
              <a:rPr lang="it-IT" sz="2400" smtClean="0"/>
              <a:t>, </a:t>
            </a:r>
            <a:r>
              <a:rPr lang="el-GR" sz="2400" i="1" smtClean="0"/>
              <a:t>π</a:t>
            </a:r>
            <a:r>
              <a:rPr lang="it-IT" sz="2400" i="1" baseline="-25000" smtClean="0"/>
              <a:t>i </a:t>
            </a:r>
            <a:r>
              <a:rPr lang="it-IT" sz="2400" i="1" smtClean="0"/>
              <a:t>= 0</a:t>
            </a:r>
            <a:r>
              <a:rPr lang="it-IT" sz="2400" smtClean="0"/>
              <a:t>, caratterizzando perciò una scelta non probabilistica.</a:t>
            </a:r>
          </a:p>
          <a:p>
            <a:pPr marL="0" indent="0" algn="ctr">
              <a:lnSpc>
                <a:spcPct val="90000"/>
              </a:lnSpc>
              <a:buFontTx/>
              <a:buNone/>
            </a:pPr>
            <a:r>
              <a:rPr lang="it-IT" sz="2400" i="1" u="sng" smtClean="0"/>
              <a:t>Campionamento troncato</a:t>
            </a:r>
            <a:r>
              <a:rPr lang="it-IT" sz="2400" i="1" smtClean="0"/>
              <a:t>: </a:t>
            </a:r>
            <a:r>
              <a:rPr lang="it-IT" sz="2400" smtClean="0"/>
              <a:t>si basa sulla decisione di escludere una parte delle unità costituenti la popolazione obiettivo dall’operazione di scelta campionaria.</a:t>
            </a:r>
            <a:endParaRPr lang="el-GR" sz="2400" baseline="-25000" smtClean="0"/>
          </a:p>
        </p:txBody>
      </p:sp>
      <p:sp>
        <p:nvSpPr>
          <p:cNvPr id="25603" name="Rectangle 5"/>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sp>
        <p:nvSpPr>
          <p:cNvPr id="5" name="Segnaposto numero diapositiva 4"/>
          <p:cNvSpPr>
            <a:spLocks noGrp="1"/>
          </p:cNvSpPr>
          <p:nvPr>
            <p:ph type="sldNum" sz="quarter" idx="12"/>
          </p:nvPr>
        </p:nvSpPr>
        <p:spPr/>
        <p:txBody>
          <a:bodyPr/>
          <a:lstStyle/>
          <a:p>
            <a:pPr>
              <a:defRPr/>
            </a:pPr>
            <a:fld id="{9C05C049-8921-48A7-9F5B-2E6DD8A83FE3}" type="slidenum">
              <a:rPr lang="it-IT"/>
              <a:pPr>
                <a:defRPr/>
              </a:pPr>
              <a:t>6</a:t>
            </a:fld>
            <a:endParaRPr lang="it-IT"/>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1" name="Rectangle 7"/>
          <p:cNvSpPr>
            <a:spLocks noGrp="1" noChangeArrowheads="1"/>
          </p:cNvSpPr>
          <p:nvPr>
            <p:ph type="title"/>
          </p:nvPr>
        </p:nvSpPr>
        <p:spPr>
          <a:xfrm>
            <a:off x="457200" y="490538"/>
            <a:ext cx="8229600" cy="777875"/>
          </a:xfrm>
        </p:spPr>
        <p:txBody>
          <a:bodyPr>
            <a:normAutofit/>
          </a:bodyPr>
          <a:lstStyle/>
          <a:p>
            <a:pPr algn="ctr" fontAlgn="auto">
              <a:spcAft>
                <a:spcPts val="0"/>
              </a:spcAft>
              <a:defRPr/>
            </a:pPr>
            <a:r>
              <a:rPr lang="it-IT" sz="3600" b="1" dirty="0" smtClean="0">
                <a:effectLst>
                  <a:outerShdw blurRad="38100" dist="38100" dir="2700000" algn="tl">
                    <a:srgbClr val="C0C0C0"/>
                  </a:outerShdw>
                </a:effectLst>
                <a:latin typeface="+mn-lt"/>
              </a:rPr>
              <a:t> Campionamento per quote</a:t>
            </a:r>
          </a:p>
        </p:txBody>
      </p:sp>
      <p:sp>
        <p:nvSpPr>
          <p:cNvPr id="26626" name="Rectangle 8"/>
          <p:cNvSpPr>
            <a:spLocks noGrp="1" noChangeArrowheads="1"/>
          </p:cNvSpPr>
          <p:nvPr>
            <p:ph idx="1"/>
          </p:nvPr>
        </p:nvSpPr>
        <p:spPr>
          <a:xfrm>
            <a:off x="457200" y="1125538"/>
            <a:ext cx="8229600" cy="5000625"/>
          </a:xfrm>
        </p:spPr>
        <p:txBody>
          <a:bodyPr/>
          <a:lstStyle/>
          <a:p>
            <a:pPr marL="0" indent="0" algn="ctr">
              <a:buFontTx/>
              <a:buNone/>
            </a:pPr>
            <a:endParaRPr lang="it-IT" sz="2400" smtClean="0"/>
          </a:p>
          <a:p>
            <a:pPr marL="0" indent="0" algn="ctr">
              <a:spcBef>
                <a:spcPct val="0"/>
              </a:spcBef>
              <a:spcAft>
                <a:spcPts val="2400"/>
              </a:spcAft>
              <a:buFontTx/>
              <a:buNone/>
            </a:pPr>
            <a:r>
              <a:rPr lang="it-IT" sz="2400" smtClean="0"/>
              <a:t>Consiste nel suddividere dapprima la popolazione oggetto di analisi in gruppi o strati sulla base di alcune variabili caratteristiche come l’età, il sesso, la professione, il reddito, i consumi,la residenza, la proprietà di alcuni beni,ecc. e, successivamente, nel determinare, sulla base di informazioni disponibili dalle fonti ufficiali ritenute più adeguate, i pesi percentuali di ogni gruppo.</a:t>
            </a:r>
          </a:p>
          <a:p>
            <a:pPr marL="0" indent="0" algn="ctr">
              <a:buFontTx/>
              <a:buNone/>
            </a:pPr>
            <a:r>
              <a:rPr lang="it-IT" sz="2400" smtClean="0"/>
              <a:t>Le </a:t>
            </a:r>
            <a:r>
              <a:rPr lang="it-IT" sz="2400" b="1" i="1" smtClean="0"/>
              <a:t>quote</a:t>
            </a:r>
            <a:r>
              <a:rPr lang="it-IT" sz="2400" smtClean="0"/>
              <a:t> sono il numero di interviste che dovranno essere effettuate in ciascun gruppo o strato da ogni intervistatore, al quale viene lasciata una arbitrarietà di scelta delle unità da intervistare, purché rientrino nello strato definito.</a:t>
            </a:r>
            <a:endParaRPr lang="it-IT" sz="2400" i="1" smtClean="0"/>
          </a:p>
        </p:txBody>
      </p:sp>
      <p:sp>
        <p:nvSpPr>
          <p:cNvPr id="4" name="Segnaposto numero diapositiva 3"/>
          <p:cNvSpPr>
            <a:spLocks noGrp="1"/>
          </p:cNvSpPr>
          <p:nvPr>
            <p:ph type="sldNum" sz="quarter" idx="12"/>
          </p:nvPr>
        </p:nvSpPr>
        <p:spPr/>
        <p:txBody>
          <a:bodyPr/>
          <a:lstStyle/>
          <a:p>
            <a:pPr>
              <a:defRPr/>
            </a:pPr>
            <a:fld id="{2988AB81-8755-4AD9-9CD6-43F9DFB231E1}" type="slidenum">
              <a:rPr lang="it-IT"/>
              <a:pPr>
                <a:defRPr/>
              </a:pPr>
              <a:t>7</a:t>
            </a:fld>
            <a:endParaRPr lang="it-IT"/>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 Box 4"/>
          <p:cNvSpPr txBox="1">
            <a:spLocks noChangeArrowheads="1"/>
          </p:cNvSpPr>
          <p:nvPr/>
        </p:nvSpPr>
        <p:spPr bwMode="auto">
          <a:xfrm>
            <a:off x="827088" y="862013"/>
            <a:ext cx="7704137" cy="5446712"/>
          </a:xfrm>
          <a:prstGeom prst="rect">
            <a:avLst/>
          </a:prstGeom>
          <a:noFill/>
          <a:ln w="9525">
            <a:noFill/>
            <a:miter lim="800000"/>
            <a:headEnd/>
            <a:tailEnd/>
          </a:ln>
        </p:spPr>
        <p:txBody>
          <a:bodyPr>
            <a:spAutoFit/>
          </a:bodyPr>
          <a:lstStyle/>
          <a:p>
            <a:pPr>
              <a:spcBef>
                <a:spcPct val="50000"/>
              </a:spcBef>
            </a:pPr>
            <a:r>
              <a:rPr lang="it-IT"/>
              <a:t>La scelta delle quote, cioè il numero </a:t>
            </a:r>
            <a:r>
              <a:rPr lang="it-IT" i="1"/>
              <a:t>n</a:t>
            </a:r>
            <a:r>
              <a:rPr lang="it-IT" i="1" baseline="-25000"/>
              <a:t>h </a:t>
            </a:r>
            <a:r>
              <a:rPr lang="it-IT"/>
              <a:t>di interviste da effettuare in ogni strato </a:t>
            </a:r>
            <a:r>
              <a:rPr lang="it-IT" i="1"/>
              <a:t>h </a:t>
            </a:r>
            <a:r>
              <a:rPr lang="it-IT"/>
              <a:t>avviene in diversi metodi.</a:t>
            </a:r>
          </a:p>
          <a:p>
            <a:pPr>
              <a:spcBef>
                <a:spcPct val="50000"/>
              </a:spcBef>
              <a:buFontTx/>
              <a:buChar char="•"/>
            </a:pPr>
            <a:r>
              <a:rPr lang="it-IT" i="1"/>
              <a:t> primo metodo</a:t>
            </a:r>
            <a:r>
              <a:rPr lang="it-IT"/>
              <a:t>: consiste nello scegliere la quota in modo proporzionale al numero di componenti di ciascun gruppo N</a:t>
            </a:r>
            <a:r>
              <a:rPr lang="it-IT" baseline="-25000"/>
              <a:t>h </a:t>
            </a:r>
            <a:r>
              <a:rPr lang="it-IT"/>
              <a:t>considerato noto;</a:t>
            </a:r>
          </a:p>
          <a:p>
            <a:pPr>
              <a:spcBef>
                <a:spcPct val="50000"/>
              </a:spcBef>
              <a:buFontTx/>
              <a:buChar char="•"/>
            </a:pPr>
            <a:r>
              <a:rPr lang="it-IT"/>
              <a:t> </a:t>
            </a:r>
            <a:r>
              <a:rPr lang="it-IT" i="1"/>
              <a:t>secondo metodo</a:t>
            </a:r>
            <a:r>
              <a:rPr lang="it-IT"/>
              <a:t>: si basa su un adattamento della regola di allocazione di Neyman-Tschuprow assumendo </a:t>
            </a:r>
            <a:r>
              <a:rPr lang="it-IT" i="1"/>
              <a:t>n</a:t>
            </a:r>
            <a:r>
              <a:rPr lang="it-IT" i="1" baseline="-25000"/>
              <a:t>h </a:t>
            </a:r>
            <a:r>
              <a:rPr lang="it-IT"/>
              <a:t>proporzionale</a:t>
            </a:r>
            <a:r>
              <a:rPr lang="it-IT" i="1"/>
              <a:t> </a:t>
            </a:r>
            <a:r>
              <a:rPr lang="it-IT"/>
              <a:t>a N</a:t>
            </a:r>
            <a:r>
              <a:rPr lang="it-IT" baseline="-25000"/>
              <a:t>h </a:t>
            </a:r>
            <a:r>
              <a:rPr lang="it-IT"/>
              <a:t>S</a:t>
            </a:r>
            <a:r>
              <a:rPr lang="it-IT" baseline="-25000"/>
              <a:t>h</a:t>
            </a:r>
            <a:r>
              <a:rPr lang="it-IT"/>
              <a:t> se S</a:t>
            </a:r>
            <a:r>
              <a:rPr lang="it-IT" baseline="-25000"/>
              <a:t>!</a:t>
            </a:r>
            <a:r>
              <a:rPr lang="it-IT"/>
              <a:t>,….,S</a:t>
            </a:r>
            <a:r>
              <a:rPr lang="it-IT" baseline="-25000"/>
              <a:t>H</a:t>
            </a:r>
            <a:r>
              <a:rPr lang="it-IT"/>
              <a:t> sono i valori assunti dallo s.q.m. della variabile </a:t>
            </a:r>
            <a:r>
              <a:rPr lang="it-IT" i="1"/>
              <a:t>Y</a:t>
            </a:r>
            <a:r>
              <a:rPr lang="it-IT"/>
              <a:t> nei diversi strati considerati.</a:t>
            </a:r>
          </a:p>
          <a:p>
            <a:pPr>
              <a:spcBef>
                <a:spcPct val="50000"/>
              </a:spcBef>
            </a:pPr>
            <a:endParaRPr lang="it-IT"/>
          </a:p>
          <a:p>
            <a:pPr>
              <a:spcBef>
                <a:spcPct val="50000"/>
              </a:spcBef>
              <a:buFontTx/>
              <a:buChar char="•"/>
            </a:pPr>
            <a:endParaRPr lang="it-IT"/>
          </a:p>
          <a:p>
            <a:pPr>
              <a:spcBef>
                <a:spcPct val="50000"/>
              </a:spcBef>
              <a:buFontTx/>
              <a:buChar char="•"/>
            </a:pPr>
            <a:endParaRPr lang="it-IT"/>
          </a:p>
        </p:txBody>
      </p:sp>
      <p:sp>
        <p:nvSpPr>
          <p:cNvPr id="27650" name="Rectangle 4"/>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sp>
        <p:nvSpPr>
          <p:cNvPr id="27651" name="Rectangle 5"/>
          <p:cNvSpPr>
            <a:spLocks noChangeArrowheads="1"/>
          </p:cNvSpPr>
          <p:nvPr/>
        </p:nvSpPr>
        <p:spPr bwMode="auto">
          <a:xfrm>
            <a:off x="0" y="4513263"/>
            <a:ext cx="184150" cy="460375"/>
          </a:xfrm>
          <a:prstGeom prst="rect">
            <a:avLst/>
          </a:prstGeom>
          <a:noFill/>
          <a:ln w="9525">
            <a:noFill/>
            <a:miter lim="800000"/>
            <a:headEnd/>
            <a:tailEnd/>
          </a:ln>
        </p:spPr>
        <p:txBody>
          <a:bodyPr wrap="none" anchor="ctr">
            <a:spAutoFit/>
          </a:bodyPr>
          <a:lstStyle/>
          <a:p>
            <a:pPr eaLnBrk="0" hangingPunct="0"/>
            <a:endParaRPr lang="it-IT"/>
          </a:p>
        </p:txBody>
      </p:sp>
      <p:sp>
        <p:nvSpPr>
          <p:cNvPr id="27652" name="Rectangle 7"/>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pic>
        <p:nvPicPr>
          <p:cNvPr id="27653" name="Picture 6"/>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348038" y="4799013"/>
            <a:ext cx="2519362" cy="1509712"/>
          </a:xfrm>
          <a:prstGeom prst="rect">
            <a:avLst/>
          </a:prstGeom>
          <a:noFill/>
          <a:ln w="9525">
            <a:noFill/>
            <a:miter lim="800000"/>
            <a:headEnd/>
            <a:tailEnd/>
          </a:ln>
        </p:spPr>
      </p:pic>
      <p:sp>
        <p:nvSpPr>
          <p:cNvPr id="27654" name="Rectangle 8"/>
          <p:cNvSpPr>
            <a:spLocks noChangeArrowheads="1"/>
          </p:cNvSpPr>
          <p:nvPr/>
        </p:nvSpPr>
        <p:spPr bwMode="auto">
          <a:xfrm>
            <a:off x="0" y="4056063"/>
            <a:ext cx="184150" cy="460375"/>
          </a:xfrm>
          <a:prstGeom prst="rect">
            <a:avLst/>
          </a:prstGeom>
          <a:noFill/>
          <a:ln w="9525">
            <a:noFill/>
            <a:miter lim="800000"/>
            <a:headEnd/>
            <a:tailEnd/>
          </a:ln>
        </p:spPr>
        <p:txBody>
          <a:bodyPr wrap="none" anchor="ctr">
            <a:spAutoFit/>
          </a:bodyPr>
          <a:lstStyle/>
          <a:p>
            <a:pPr eaLnBrk="0" hangingPunct="0"/>
            <a:endParaRPr lang="it-IT"/>
          </a:p>
        </p:txBody>
      </p:sp>
      <p:sp>
        <p:nvSpPr>
          <p:cNvPr id="8" name="Segnaposto numero diapositiva 7"/>
          <p:cNvSpPr>
            <a:spLocks noGrp="1"/>
          </p:cNvSpPr>
          <p:nvPr>
            <p:ph type="sldNum" sz="quarter" idx="12"/>
          </p:nvPr>
        </p:nvSpPr>
        <p:spPr/>
        <p:txBody>
          <a:bodyPr/>
          <a:lstStyle/>
          <a:p>
            <a:pPr>
              <a:defRPr/>
            </a:pPr>
            <a:fld id="{58FE1020-8DF9-46BE-A3ED-22B9AEF4E0F6}" type="slidenum">
              <a:rPr lang="it-IT"/>
              <a:pPr>
                <a:defRPr/>
              </a:pPr>
              <a:t>8</a:t>
            </a:fld>
            <a:endParaRPr lang="it-I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lgn="ctr" fontAlgn="auto">
              <a:spcAft>
                <a:spcPts val="0"/>
              </a:spcAft>
              <a:defRPr/>
            </a:pPr>
            <a:r>
              <a:rPr lang="it-IT" sz="2800" b="1" dirty="0" smtClean="0">
                <a:effectLst>
                  <a:outerShdw blurRad="38100" dist="38100" dir="2700000" algn="tl">
                    <a:srgbClr val="C0C0C0"/>
                  </a:outerShdw>
                </a:effectLst>
                <a:latin typeface="Constantia" pitchFamily="18" charset="0"/>
              </a:rPr>
              <a:t> </a:t>
            </a:r>
            <a:r>
              <a:rPr lang="it-IT" sz="3600" b="1" dirty="0" smtClean="0">
                <a:effectLst>
                  <a:outerShdw blurRad="38100" dist="38100" dir="2700000" algn="tl">
                    <a:srgbClr val="C0C0C0"/>
                  </a:outerShdw>
                </a:effectLst>
                <a:latin typeface="Constantia" pitchFamily="18" charset="0"/>
              </a:rPr>
              <a:t>Campionamento tramite testimoni privilegiati</a:t>
            </a:r>
          </a:p>
        </p:txBody>
      </p:sp>
      <p:sp>
        <p:nvSpPr>
          <p:cNvPr id="28674" name="Rectangle 3"/>
          <p:cNvSpPr>
            <a:spLocks noGrp="1" noChangeArrowheads="1"/>
          </p:cNvSpPr>
          <p:nvPr>
            <p:ph idx="1"/>
          </p:nvPr>
        </p:nvSpPr>
        <p:spPr>
          <a:xfrm>
            <a:off x="457200" y="1597025"/>
            <a:ext cx="8229600" cy="4784725"/>
          </a:xfrm>
        </p:spPr>
        <p:txBody>
          <a:bodyPr/>
          <a:lstStyle/>
          <a:p>
            <a:pPr marL="0" indent="0" algn="ctr">
              <a:buFontTx/>
              <a:buNone/>
            </a:pPr>
            <a:endParaRPr lang="it-IT" sz="2800" smtClean="0"/>
          </a:p>
          <a:p>
            <a:pPr marL="0" indent="0" algn="ctr">
              <a:spcBef>
                <a:spcPct val="0"/>
              </a:spcBef>
              <a:spcAft>
                <a:spcPts val="2400"/>
              </a:spcAft>
              <a:buFontTx/>
              <a:buNone/>
            </a:pPr>
            <a:r>
              <a:rPr lang="it-IT" sz="2800" smtClean="0"/>
              <a:t>Consiste nel ricorso a persone che, per la particolare attività che svolgono, sono a conoscenza di informazioni e notizie su specifici, emergenti fenomeni; pertanto il loro coinvolgimento risulta indispensabile per stimare la dimensione e le caratteristiche dei fenomeni stessi.</a:t>
            </a:r>
          </a:p>
          <a:p>
            <a:pPr marL="0" indent="0" algn="ctr">
              <a:buFontTx/>
              <a:buNone/>
            </a:pPr>
            <a:r>
              <a:rPr lang="it-IT" sz="2800" smtClean="0"/>
              <a:t>A tali persone viene attribuito il nome di </a:t>
            </a:r>
            <a:r>
              <a:rPr lang="it-IT" sz="2800" i="1" smtClean="0"/>
              <a:t>testimoni</a:t>
            </a:r>
            <a:r>
              <a:rPr lang="it-IT" sz="2800" smtClean="0"/>
              <a:t> o </a:t>
            </a:r>
            <a:r>
              <a:rPr lang="it-IT" sz="2800" i="1" smtClean="0"/>
              <a:t>informatori privilegiati</a:t>
            </a:r>
            <a:r>
              <a:rPr lang="it-IT" sz="2800" smtClean="0"/>
              <a:t>.</a:t>
            </a:r>
          </a:p>
        </p:txBody>
      </p:sp>
      <p:sp>
        <p:nvSpPr>
          <p:cNvPr id="4" name="Segnaposto numero diapositiva 3"/>
          <p:cNvSpPr>
            <a:spLocks noGrp="1"/>
          </p:cNvSpPr>
          <p:nvPr>
            <p:ph type="sldNum" sz="quarter" idx="12"/>
          </p:nvPr>
        </p:nvSpPr>
        <p:spPr/>
        <p:txBody>
          <a:bodyPr/>
          <a:lstStyle/>
          <a:p>
            <a:pPr>
              <a:defRPr/>
            </a:pPr>
            <a:fld id="{02027FA0-BB0E-45CD-A376-B27D45A89B8E}" type="slidenum">
              <a:rPr lang="it-IT"/>
              <a:pPr>
                <a:defRPr/>
              </a:pPr>
              <a:t>9</a:t>
            </a:fld>
            <a:endParaRPr lang="it-I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DBA1CE37-E3BA-4FCF-9276-672F141BABC8}" type="slidenum">
              <a:rPr lang="it-IT"/>
              <a:pPr>
                <a:defRPr/>
              </a:pPr>
              <a:t>10</a:t>
            </a:fld>
            <a:endParaRPr lang="it-IT"/>
          </a:p>
        </p:txBody>
      </p:sp>
      <p:sp>
        <p:nvSpPr>
          <p:cNvPr id="29698" name="Rettangolo 2"/>
          <p:cNvSpPr>
            <a:spLocks noChangeArrowheads="1"/>
          </p:cNvSpPr>
          <p:nvPr/>
        </p:nvSpPr>
        <p:spPr bwMode="auto">
          <a:xfrm>
            <a:off x="323850" y="2276475"/>
            <a:ext cx="8424863" cy="3048000"/>
          </a:xfrm>
          <a:prstGeom prst="rect">
            <a:avLst/>
          </a:prstGeom>
          <a:noFill/>
          <a:ln w="9525">
            <a:noFill/>
            <a:miter lim="800000"/>
            <a:headEnd/>
            <a:tailEnd/>
          </a:ln>
        </p:spPr>
        <p:txBody>
          <a:bodyPr>
            <a:spAutoFit/>
          </a:bodyPr>
          <a:lstStyle/>
          <a:p>
            <a:pPr algn="ctr"/>
            <a:r>
              <a:rPr lang="it-IT"/>
              <a:t>Le N unità della popolazione sono considerate tutte nelle stesse condizioni di fronte all’operazione di scelta. </a:t>
            </a:r>
          </a:p>
          <a:p>
            <a:pPr algn="ctr"/>
            <a:r>
              <a:rPr lang="it-IT"/>
              <a:t>La prima unità del campione viene estratta con lo stesso procedimento con cui vengono estratte le successive, ciò significa,che ciascuna unità estratta viene rimessa nella popolazione prima di estrarre la successiva,  quindi la probabilità associata a ciascuna estrazione è </a:t>
            </a:r>
          </a:p>
          <a:p>
            <a:pPr algn="ctr"/>
            <a:r>
              <a:rPr lang="it-IT" b="1" u="sng"/>
              <a:t>costante</a:t>
            </a:r>
            <a:r>
              <a:rPr lang="it-IT"/>
              <a:t> e pari a 1/N. </a:t>
            </a:r>
          </a:p>
        </p:txBody>
      </p:sp>
      <p:sp>
        <p:nvSpPr>
          <p:cNvPr id="4" name="Rectangle 2"/>
          <p:cNvSpPr txBox="1">
            <a:spLocks noChangeArrowheads="1"/>
          </p:cNvSpPr>
          <p:nvPr/>
        </p:nvSpPr>
        <p:spPr>
          <a:xfrm>
            <a:off x="684213" y="765175"/>
            <a:ext cx="7772400" cy="1150938"/>
          </a:xfrm>
          <a:prstGeom prst="rect">
            <a:avLst/>
          </a:prstGeom>
        </p:spPr>
        <p:txBody>
          <a:bodyPr/>
          <a:lstStyle/>
          <a:p>
            <a:pPr algn="ctr" fontAlgn="auto">
              <a:spcAft>
                <a:spcPts val="0"/>
              </a:spcAft>
              <a:defRPr/>
            </a:pPr>
            <a:r>
              <a:rPr lang="it-IT" sz="3200" b="1" dirty="0">
                <a:solidFill>
                  <a:schemeClr val="tx2"/>
                </a:solidFill>
                <a:effectLst>
                  <a:outerShdw blurRad="38100" dist="38100" dir="2700000" algn="tl">
                    <a:srgbClr val="000000">
                      <a:alpha val="43137"/>
                    </a:srgbClr>
                  </a:outerShdw>
                </a:effectLst>
                <a:latin typeface="+mn-lt"/>
                <a:ea typeface="+mj-ea"/>
                <a:cs typeface="+mj-cs"/>
              </a:rPr>
              <a:t>Campionamento casuale semplice con ripetizione (SCR)</a:t>
            </a:r>
            <a:endParaRPr lang="it-IT" sz="3200" b="1" dirty="0">
              <a:solidFill>
                <a:schemeClr val="tx2"/>
              </a:solidFill>
              <a:effectLst>
                <a:outerShdw blurRad="38100" dist="38100" dir="2700000" algn="tl">
                  <a:srgbClr val="000000">
                    <a:alpha val="43137"/>
                  </a:srgbClr>
                </a:outerShdw>
              </a:effectLst>
              <a:latin typeface="+mn-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3"/>
          <p:cNvSpPr>
            <a:spLocks noGrp="1" noChangeArrowheads="1"/>
          </p:cNvSpPr>
          <p:nvPr>
            <p:ph type="body" idx="1"/>
          </p:nvPr>
        </p:nvSpPr>
        <p:spPr>
          <a:xfrm>
            <a:off x="395288" y="981075"/>
            <a:ext cx="8374062" cy="5545138"/>
          </a:xfrm>
        </p:spPr>
        <p:txBody>
          <a:bodyPr/>
          <a:lstStyle/>
          <a:p>
            <a:pPr algn="ctr">
              <a:lnSpc>
                <a:spcPct val="90000"/>
              </a:lnSpc>
              <a:buFontTx/>
              <a:buNone/>
            </a:pPr>
            <a:r>
              <a:rPr lang="it-IT" sz="2400" smtClean="0"/>
              <a:t>Lo spazio campionario è costituito da N</a:t>
            </a:r>
            <a:r>
              <a:rPr lang="it-IT" sz="2400" baseline="30000" smtClean="0"/>
              <a:t>n</a:t>
            </a:r>
            <a:r>
              <a:rPr lang="it-IT" sz="2400" smtClean="0"/>
              <a:t> campioni ordinati con ripetizione, che vengono forniti dalle disposizioni con ripetizione di N elementi scelti a </a:t>
            </a:r>
            <a:r>
              <a:rPr lang="it-IT" sz="2400" i="1" smtClean="0"/>
              <a:t>n </a:t>
            </a:r>
            <a:r>
              <a:rPr lang="it-IT" sz="2400" smtClean="0"/>
              <a:t>a </a:t>
            </a:r>
            <a:r>
              <a:rPr lang="it-IT" sz="2400" i="1" smtClean="0"/>
              <a:t>n</a:t>
            </a:r>
            <a:r>
              <a:rPr lang="it-IT" sz="2400" smtClean="0"/>
              <a:t>.</a:t>
            </a:r>
          </a:p>
          <a:p>
            <a:pPr algn="ctr">
              <a:lnSpc>
                <a:spcPct val="90000"/>
              </a:lnSpc>
              <a:buFontTx/>
              <a:buNone/>
            </a:pPr>
            <a:endParaRPr lang="it-IT" sz="1800" smtClean="0"/>
          </a:p>
          <a:p>
            <a:pPr algn="ctr">
              <a:lnSpc>
                <a:spcPct val="90000"/>
              </a:lnSpc>
              <a:buFontTx/>
              <a:buNone/>
            </a:pPr>
            <a:r>
              <a:rPr lang="it-IT" sz="2400" smtClean="0"/>
              <a:t>Probabilità del campione:</a:t>
            </a:r>
          </a:p>
          <a:p>
            <a:pPr algn="ctr">
              <a:lnSpc>
                <a:spcPct val="90000"/>
              </a:lnSpc>
              <a:buFontTx/>
              <a:buNone/>
            </a:pPr>
            <a:r>
              <a:rPr lang="it-IT" sz="3600" smtClean="0"/>
              <a:t> </a:t>
            </a:r>
            <a:r>
              <a:rPr lang="it-IT" sz="2400" smtClean="0"/>
              <a:t>P(c)= 1/ N</a:t>
            </a:r>
            <a:r>
              <a:rPr lang="it-IT" sz="2400" baseline="30000" smtClean="0"/>
              <a:t>n   </a:t>
            </a:r>
          </a:p>
          <a:p>
            <a:pPr algn="ctr">
              <a:lnSpc>
                <a:spcPct val="90000"/>
              </a:lnSpc>
              <a:buFontTx/>
              <a:buNone/>
            </a:pPr>
            <a:endParaRPr lang="it-IT" sz="2400" baseline="30000" smtClean="0"/>
          </a:p>
          <a:p>
            <a:pPr algn="ctr">
              <a:lnSpc>
                <a:spcPct val="90000"/>
              </a:lnSpc>
              <a:buFontTx/>
              <a:buNone/>
            </a:pPr>
            <a:r>
              <a:rPr lang="it-IT" sz="2400" smtClean="0"/>
              <a:t>Probabilità di inclusione nel campionamento di primo e secondo ordine:</a:t>
            </a:r>
          </a:p>
          <a:p>
            <a:pPr algn="ctr">
              <a:lnSpc>
                <a:spcPct val="90000"/>
              </a:lnSpc>
              <a:buFontTx/>
              <a:buNone/>
            </a:pPr>
            <a:endParaRPr lang="it-IT" sz="1800" smtClean="0"/>
          </a:p>
          <a:p>
            <a:pPr algn="ctr">
              <a:lnSpc>
                <a:spcPct val="90000"/>
              </a:lnSpc>
              <a:buFontTx/>
              <a:buNone/>
            </a:pPr>
            <a:r>
              <a:rPr lang="el-GR" sz="2400" smtClean="0"/>
              <a:t>π</a:t>
            </a:r>
            <a:r>
              <a:rPr lang="it-IT" sz="2400" baseline="-25000" smtClean="0"/>
              <a:t>i </a:t>
            </a:r>
            <a:r>
              <a:rPr lang="it-IT" sz="2400" smtClean="0"/>
              <a:t>= 1- (1 – 1/N)</a:t>
            </a:r>
            <a:r>
              <a:rPr lang="it-IT" sz="2400" baseline="30000" smtClean="0"/>
              <a:t>n</a:t>
            </a:r>
            <a:r>
              <a:rPr lang="it-IT" sz="3200" baseline="30000" smtClean="0"/>
              <a:t> </a:t>
            </a:r>
          </a:p>
          <a:p>
            <a:pPr algn="ctr">
              <a:lnSpc>
                <a:spcPct val="90000"/>
              </a:lnSpc>
              <a:buFontTx/>
              <a:buNone/>
            </a:pPr>
            <a:endParaRPr lang="it-IT" sz="2400" smtClean="0"/>
          </a:p>
          <a:p>
            <a:pPr algn="ctr">
              <a:lnSpc>
                <a:spcPct val="90000"/>
              </a:lnSpc>
              <a:buFontTx/>
              <a:buNone/>
            </a:pPr>
            <a:r>
              <a:rPr lang="it-IT" sz="3200" smtClean="0"/>
              <a:t> </a:t>
            </a:r>
            <a:r>
              <a:rPr lang="el-GR" sz="2400" smtClean="0"/>
              <a:t>π </a:t>
            </a:r>
            <a:r>
              <a:rPr lang="it-IT" sz="2400" baseline="-25000" smtClean="0"/>
              <a:t>ij </a:t>
            </a:r>
            <a:r>
              <a:rPr lang="it-IT" sz="2400" smtClean="0"/>
              <a:t>= 1 - 2 (N – 1 / N)</a:t>
            </a:r>
            <a:r>
              <a:rPr lang="it-IT" sz="2400" baseline="30000" smtClean="0"/>
              <a:t>n </a:t>
            </a:r>
            <a:r>
              <a:rPr lang="it-IT" sz="2400" smtClean="0"/>
              <a:t>+ (N – 2 / N)</a:t>
            </a:r>
            <a:r>
              <a:rPr lang="it-IT" sz="2400" baseline="30000" smtClean="0"/>
              <a:t>n</a:t>
            </a:r>
            <a:endParaRPr lang="it-IT" sz="2400" smtClean="0"/>
          </a:p>
          <a:p>
            <a:pPr algn="ctr">
              <a:lnSpc>
                <a:spcPct val="90000"/>
              </a:lnSpc>
              <a:buFontTx/>
              <a:buNone/>
            </a:pPr>
            <a:endParaRPr lang="it-IT" sz="2400" smtClean="0"/>
          </a:p>
          <a:p>
            <a:pPr algn="ctr">
              <a:lnSpc>
                <a:spcPct val="90000"/>
              </a:lnSpc>
              <a:buFontTx/>
              <a:buNone/>
            </a:pPr>
            <a:endParaRPr lang="it-IT" sz="2400" smtClean="0"/>
          </a:p>
          <a:p>
            <a:pPr algn="ctr">
              <a:lnSpc>
                <a:spcPct val="90000"/>
              </a:lnSpc>
              <a:buFontTx/>
              <a:buNone/>
            </a:pPr>
            <a:endParaRPr lang="it-IT" sz="2400" smtClean="0"/>
          </a:p>
          <a:p>
            <a:pPr algn="ctr">
              <a:lnSpc>
                <a:spcPct val="90000"/>
              </a:lnSpc>
              <a:buFontTx/>
              <a:buNone/>
            </a:pPr>
            <a:endParaRPr lang="it-IT" sz="2400" smtClean="0"/>
          </a:p>
        </p:txBody>
      </p:sp>
      <p:sp>
        <p:nvSpPr>
          <p:cNvPr id="3" name="Segnaposto numero diapositiva 2"/>
          <p:cNvSpPr>
            <a:spLocks noGrp="1"/>
          </p:cNvSpPr>
          <p:nvPr>
            <p:ph type="sldNum" sz="quarter" idx="12"/>
          </p:nvPr>
        </p:nvSpPr>
        <p:spPr/>
        <p:txBody>
          <a:bodyPr/>
          <a:lstStyle/>
          <a:p>
            <a:pPr>
              <a:defRPr/>
            </a:pPr>
            <a:fld id="{EB698B95-30D9-45BD-B56A-BA4E4FAD8A22}" type="slidenum">
              <a:rPr lang="it-IT"/>
              <a:pPr>
                <a:defRPr/>
              </a:pPr>
              <a:t>11</a:t>
            </a:fld>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3"/>
          <p:cNvSpPr>
            <a:spLocks noGrp="1" noChangeArrowheads="1"/>
          </p:cNvSpPr>
          <p:nvPr>
            <p:ph type="body" idx="1"/>
          </p:nvPr>
        </p:nvSpPr>
        <p:spPr>
          <a:xfrm>
            <a:off x="755650" y="1916113"/>
            <a:ext cx="7437438" cy="2881312"/>
          </a:xfrm>
        </p:spPr>
        <p:txBody>
          <a:bodyPr/>
          <a:lstStyle/>
          <a:p>
            <a:pPr algn="ctr">
              <a:buFontTx/>
              <a:buNone/>
            </a:pPr>
            <a:endParaRPr lang="it-IT" sz="2800" smtClean="0"/>
          </a:p>
          <a:p>
            <a:pPr algn="ctr">
              <a:buFontTx/>
              <a:buNone/>
            </a:pPr>
            <a:r>
              <a:rPr lang="it-IT" sz="2800" smtClean="0"/>
              <a:t>Il Campionamento casuale semplice con ripetizione è l’unico tipo di campionamento che genera campioni indipendenti ed identicamente distribuiti (i.i.d.)</a:t>
            </a:r>
          </a:p>
        </p:txBody>
      </p:sp>
      <p:sp>
        <p:nvSpPr>
          <p:cNvPr id="3" name="Segnaposto numero diapositiva 2"/>
          <p:cNvSpPr>
            <a:spLocks noGrp="1"/>
          </p:cNvSpPr>
          <p:nvPr>
            <p:ph type="sldNum" sz="quarter" idx="12"/>
          </p:nvPr>
        </p:nvSpPr>
        <p:spPr/>
        <p:txBody>
          <a:bodyPr/>
          <a:lstStyle/>
          <a:p>
            <a:pPr>
              <a:defRPr/>
            </a:pPr>
            <a:fld id="{1B400865-6DBB-4221-B41B-607D687B0FAC}" type="slidenum">
              <a:rPr lang="it-IT"/>
              <a:pPr>
                <a:defRPr/>
              </a:pPr>
              <a:t>12</a:t>
            </a:fld>
            <a:endParaRPr lang="it-I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algn="ctr" fontAlgn="auto">
              <a:spcAft>
                <a:spcPts val="0"/>
              </a:spcAft>
              <a:defRPr/>
            </a:pPr>
            <a:r>
              <a:rPr lang="it-IT" sz="3200" b="1" dirty="0" smtClean="0">
                <a:effectLst>
                  <a:outerShdw blurRad="38100" dist="38100" dir="2700000" algn="tl">
                    <a:srgbClr val="000000">
                      <a:alpha val="43137"/>
                    </a:srgbClr>
                  </a:outerShdw>
                </a:effectLst>
                <a:latin typeface="+mn-lt"/>
              </a:rPr>
              <a:t>Campionamento casuale semplice senza ripetizione (SSR</a:t>
            </a:r>
            <a:r>
              <a:rPr lang="it-IT" sz="3200" b="1" dirty="0">
                <a:effectLst>
                  <a:outerShdw blurRad="38100" dist="38100" dir="2700000" algn="tl">
                    <a:srgbClr val="000000">
                      <a:alpha val="43137"/>
                    </a:srgbClr>
                  </a:outerShdw>
                </a:effectLst>
                <a:latin typeface="+mn-lt"/>
              </a:rPr>
              <a:t>)</a:t>
            </a:r>
          </a:p>
        </p:txBody>
      </p:sp>
      <p:sp>
        <p:nvSpPr>
          <p:cNvPr id="32770" name="Rectangle 3"/>
          <p:cNvSpPr>
            <a:spLocks noGrp="1" noChangeArrowheads="1"/>
          </p:cNvSpPr>
          <p:nvPr>
            <p:ph type="body" idx="1"/>
          </p:nvPr>
        </p:nvSpPr>
        <p:spPr>
          <a:xfrm>
            <a:off x="323850" y="2143125"/>
            <a:ext cx="8229600" cy="3878263"/>
          </a:xfrm>
        </p:spPr>
        <p:txBody>
          <a:bodyPr/>
          <a:lstStyle/>
          <a:p>
            <a:pPr algn="ctr">
              <a:buFontTx/>
              <a:buNone/>
            </a:pPr>
            <a:r>
              <a:rPr lang="it-IT" sz="2800" smtClean="0"/>
              <a:t>Questo tipo di campionamento non considera l’identificabilità delle unità estratte.</a:t>
            </a:r>
          </a:p>
          <a:p>
            <a:pPr algn="ctr">
              <a:buFontTx/>
              <a:buNone/>
            </a:pPr>
            <a:r>
              <a:rPr lang="it-IT" sz="2800" smtClean="0"/>
              <a:t>Lo spazio campionario è costituito dall’insieme dei campioni non ordinati e formati da unità tutte tra loro distinte.</a:t>
            </a:r>
          </a:p>
          <a:p>
            <a:pPr algn="ctr">
              <a:buFontTx/>
              <a:buNone/>
            </a:pPr>
            <a:r>
              <a:rPr lang="it-IT" sz="2800" smtClean="0"/>
              <a:t>Le N unità della popolazione sono considerate tutte nelle stesse condizioni di fronte all’operazione di scelta.</a:t>
            </a:r>
          </a:p>
        </p:txBody>
      </p:sp>
      <p:sp>
        <p:nvSpPr>
          <p:cNvPr id="4" name="Segnaposto numero diapositiva 3"/>
          <p:cNvSpPr>
            <a:spLocks noGrp="1"/>
          </p:cNvSpPr>
          <p:nvPr>
            <p:ph type="sldNum" sz="quarter" idx="12"/>
          </p:nvPr>
        </p:nvSpPr>
        <p:spPr/>
        <p:txBody>
          <a:bodyPr/>
          <a:lstStyle/>
          <a:p>
            <a:pPr>
              <a:defRPr/>
            </a:pPr>
            <a:fld id="{E847280B-A426-406D-8F22-9B5697B6B5C1}" type="slidenum">
              <a:rPr lang="it-IT"/>
              <a:pPr>
                <a:defRPr/>
              </a:pPr>
              <a:t>13</a:t>
            </a:fld>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3"/>
          <p:cNvSpPr>
            <a:spLocks noGrp="1" noChangeArrowheads="1"/>
          </p:cNvSpPr>
          <p:nvPr>
            <p:ph type="body" idx="1"/>
          </p:nvPr>
        </p:nvSpPr>
        <p:spPr>
          <a:xfrm>
            <a:off x="630238" y="692150"/>
            <a:ext cx="7883525" cy="5734050"/>
          </a:xfrm>
        </p:spPr>
        <p:txBody>
          <a:bodyPr/>
          <a:lstStyle/>
          <a:p>
            <a:pPr algn="ctr">
              <a:buFontTx/>
              <a:buNone/>
            </a:pPr>
            <a:r>
              <a:rPr lang="it-IT" sz="2800" smtClean="0"/>
              <a:t>Si hanno        campioni, tanti quante sono le combinazioni di N elementi a n a n, ognuno ha la stessa probabilità 1/          di essere estratto:</a:t>
            </a:r>
          </a:p>
          <a:p>
            <a:pPr algn="ctr">
              <a:buFontTx/>
              <a:buNone/>
            </a:pPr>
            <a:endParaRPr lang="it-IT" sz="2800" smtClean="0"/>
          </a:p>
          <a:p>
            <a:pPr algn="ctr">
              <a:buFontTx/>
              <a:buNone/>
            </a:pPr>
            <a:r>
              <a:rPr lang="it-IT" smtClean="0"/>
              <a:t>p(c)= </a:t>
            </a:r>
            <a:endParaRPr lang="it-IT" sz="2800" smtClean="0"/>
          </a:p>
          <a:p>
            <a:pPr algn="ctr">
              <a:buFontTx/>
              <a:buNone/>
            </a:pPr>
            <a:endParaRPr lang="it-IT" sz="2800" smtClean="0"/>
          </a:p>
          <a:p>
            <a:pPr algn="ctr">
              <a:buFontTx/>
              <a:buNone/>
            </a:pPr>
            <a:endParaRPr lang="it-IT" sz="2800" smtClean="0"/>
          </a:p>
          <a:p>
            <a:pPr algn="ctr">
              <a:buFontTx/>
              <a:buNone/>
            </a:pPr>
            <a:r>
              <a:rPr lang="it-IT" sz="2800" smtClean="0"/>
              <a:t>Probabilità di inclusione del primo ordine:</a:t>
            </a:r>
          </a:p>
          <a:p>
            <a:pPr algn="ctr">
              <a:buFontTx/>
              <a:buNone/>
            </a:pPr>
            <a:endParaRPr lang="it-IT" sz="4200" smtClean="0"/>
          </a:p>
          <a:p>
            <a:pPr>
              <a:buFontTx/>
              <a:buNone/>
            </a:pPr>
            <a:r>
              <a:rPr lang="it-IT" smtClean="0"/>
              <a:t>				πi </a:t>
            </a:r>
            <a:endParaRPr lang="it-IT" sz="2800" smtClean="0"/>
          </a:p>
          <a:p>
            <a:pPr algn="ctr">
              <a:buFontTx/>
              <a:buNone/>
            </a:pPr>
            <a:endParaRPr lang="it-IT" sz="2800" smtClean="0"/>
          </a:p>
          <a:p>
            <a:pPr algn="ctr">
              <a:buFontTx/>
              <a:buNone/>
            </a:pPr>
            <a:endParaRPr lang="it-IT" sz="2800" smtClean="0"/>
          </a:p>
          <a:p>
            <a:pPr algn="ctr">
              <a:buFontTx/>
              <a:buNone/>
            </a:pPr>
            <a:endParaRPr lang="it-IT" sz="2800" smtClean="0"/>
          </a:p>
          <a:p>
            <a:pPr algn="ctr">
              <a:buFontTx/>
              <a:buNone/>
            </a:pPr>
            <a:endParaRPr lang="it-IT" sz="2800" smtClean="0"/>
          </a:p>
          <a:p>
            <a:pPr algn="ctr">
              <a:buFontTx/>
              <a:buNone/>
            </a:pPr>
            <a:endParaRPr lang="it-IT" sz="1800" smtClean="0"/>
          </a:p>
          <a:p>
            <a:pPr algn="ctr">
              <a:buFontTx/>
              <a:buNone/>
            </a:pPr>
            <a:endParaRPr lang="it-IT" smtClean="0">
              <a:ea typeface="FangSong"/>
              <a:cs typeface="FangSong"/>
            </a:endParaRPr>
          </a:p>
        </p:txBody>
      </p:sp>
      <p:sp>
        <p:nvSpPr>
          <p:cNvPr id="1029"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graphicFrame>
        <p:nvGraphicFramePr>
          <p:cNvPr id="1026" name="Object 2"/>
          <p:cNvGraphicFramePr>
            <a:graphicFrameLocks noChangeAspect="1"/>
          </p:cNvGraphicFramePr>
          <p:nvPr/>
        </p:nvGraphicFramePr>
        <p:xfrm>
          <a:off x="3995738" y="4651375"/>
          <a:ext cx="3384550" cy="1946275"/>
        </p:xfrm>
        <a:graphic>
          <a:graphicData uri="http://schemas.openxmlformats.org/presentationml/2006/ole">
            <p:oleObj spid="_x0000_s1026" name="Equation" r:id="rId3" imgW="1587500" imgH="914400" progId="Equation.3">
              <p:embed/>
            </p:oleObj>
          </a:graphicData>
        </a:graphic>
      </p:graphicFrame>
      <p:sp>
        <p:nvSpPr>
          <p:cNvPr id="1030" name="Rectangle 9"/>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graphicFrame>
        <p:nvGraphicFramePr>
          <p:cNvPr id="1027" name="Object 3"/>
          <p:cNvGraphicFramePr>
            <a:graphicFrameLocks noChangeAspect="1"/>
          </p:cNvGraphicFramePr>
          <p:nvPr/>
        </p:nvGraphicFramePr>
        <p:xfrm>
          <a:off x="5219700" y="2349500"/>
          <a:ext cx="787400" cy="1509713"/>
        </p:xfrm>
        <a:graphic>
          <a:graphicData uri="http://schemas.openxmlformats.org/presentationml/2006/ole">
            <p:oleObj spid="_x0000_s1027" name="Equation" r:id="rId4" imgW="342751" imgH="660113" progId="Equation.3">
              <p:embed/>
            </p:oleObj>
          </a:graphicData>
        </a:graphic>
      </p:graphicFrame>
      <p:sp>
        <p:nvSpPr>
          <p:cNvPr id="7" name="Segnaposto numero diapositiva 6"/>
          <p:cNvSpPr>
            <a:spLocks noGrp="1"/>
          </p:cNvSpPr>
          <p:nvPr>
            <p:ph type="sldNum" sz="quarter" idx="12"/>
          </p:nvPr>
        </p:nvSpPr>
        <p:spPr/>
        <p:txBody>
          <a:bodyPr/>
          <a:lstStyle/>
          <a:p>
            <a:pPr>
              <a:defRPr/>
            </a:pPr>
            <a:fld id="{2F7B6F91-3BAC-4F8D-895C-139E998B3829}" type="slidenum">
              <a:rPr lang="it-IT"/>
              <a:pPr>
                <a:defRPr/>
              </a:pPr>
              <a:t>14</a:t>
            </a:fld>
            <a:endParaRPr lang="it-IT"/>
          </a:p>
        </p:txBody>
      </p:sp>
      <p:sp>
        <p:nvSpPr>
          <p:cNvPr id="1032" name="Rectangle 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it-IT"/>
          </a:p>
        </p:txBody>
      </p:sp>
      <p:pic>
        <p:nvPicPr>
          <p:cNvPr id="1033" name="Picture 4"/>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2627313" y="549275"/>
            <a:ext cx="504825" cy="685800"/>
          </a:xfrm>
          <a:prstGeom prst="rect">
            <a:avLst/>
          </a:prstGeom>
          <a:noFill/>
          <a:ln w="9525">
            <a:noFill/>
            <a:miter lim="800000"/>
            <a:headEnd/>
            <a:tailEnd/>
          </a:ln>
        </p:spPr>
      </p:pic>
      <p:sp>
        <p:nvSpPr>
          <p:cNvPr id="1034" name="Rectangle 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it-IT"/>
          </a:p>
        </p:txBody>
      </p:sp>
      <p:pic>
        <p:nvPicPr>
          <p:cNvPr id="1035" name="Picture 6"/>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4500563" y="1773238"/>
            <a:ext cx="503237"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idx="1"/>
          </p:nvPr>
        </p:nvSpPr>
        <p:spPr>
          <a:xfrm>
            <a:off x="360363" y="1125538"/>
            <a:ext cx="8315325" cy="4464050"/>
          </a:xfrm>
        </p:spPr>
        <p:txBody>
          <a:bodyPr>
            <a:normAutofit lnSpcReduction="10000"/>
          </a:bodyPr>
          <a:lstStyle/>
          <a:p>
            <a:pPr marL="274320" indent="-274320" algn="ctr" fontAlgn="auto">
              <a:spcAft>
                <a:spcPts val="0"/>
              </a:spcAft>
              <a:buClr>
                <a:schemeClr val="accent3"/>
              </a:buClr>
              <a:buFontTx/>
              <a:buNone/>
              <a:defRPr/>
            </a:pPr>
            <a:r>
              <a:rPr lang="it-IT" sz="2800" dirty="0"/>
              <a:t>Probabilità di inclusione del secondo ordine:</a:t>
            </a:r>
          </a:p>
          <a:p>
            <a:pPr marL="274320" indent="-274320" algn="ctr" fontAlgn="auto">
              <a:spcAft>
                <a:spcPts val="0"/>
              </a:spcAft>
              <a:buClr>
                <a:schemeClr val="accent3"/>
              </a:buClr>
              <a:buFontTx/>
              <a:buNone/>
              <a:defRPr/>
            </a:pPr>
            <a:endParaRPr lang="it-IT" sz="4400" dirty="0"/>
          </a:p>
          <a:p>
            <a:pPr marL="274320" indent="-274320" fontAlgn="auto">
              <a:spcAft>
                <a:spcPts val="0"/>
              </a:spcAft>
              <a:buClr>
                <a:schemeClr val="accent3"/>
              </a:buClr>
              <a:buFontTx/>
              <a:buNone/>
              <a:defRPr/>
            </a:pPr>
            <a:r>
              <a:rPr lang="it-IT" dirty="0" smtClean="0"/>
              <a:t>				</a:t>
            </a:r>
            <a:r>
              <a:rPr lang="el-GR" sz="2800" dirty="0" smtClean="0"/>
              <a:t> π</a:t>
            </a:r>
            <a:r>
              <a:rPr lang="it-IT" baseline="-25000" dirty="0" err="1" smtClean="0"/>
              <a:t>ij</a:t>
            </a:r>
            <a:r>
              <a:rPr lang="it-IT" dirty="0" err="1"/>
              <a:t>=</a:t>
            </a:r>
            <a:r>
              <a:rPr lang="it-IT" dirty="0"/>
              <a:t> </a:t>
            </a:r>
            <a:endParaRPr lang="it-IT" sz="2800" dirty="0"/>
          </a:p>
          <a:p>
            <a:pPr marL="274320" indent="-274320" algn="ctr" fontAlgn="auto">
              <a:spcAft>
                <a:spcPts val="0"/>
              </a:spcAft>
              <a:buClr>
                <a:schemeClr val="accent3"/>
              </a:buClr>
              <a:buFontTx/>
              <a:buNone/>
              <a:defRPr/>
            </a:pPr>
            <a:endParaRPr lang="it-IT" sz="2800" dirty="0"/>
          </a:p>
          <a:p>
            <a:pPr marL="274320" indent="-274320" algn="ctr" fontAlgn="auto">
              <a:spcAft>
                <a:spcPts val="0"/>
              </a:spcAft>
              <a:buClr>
                <a:schemeClr val="accent3"/>
              </a:buClr>
              <a:buFontTx/>
              <a:buNone/>
              <a:defRPr/>
            </a:pPr>
            <a:endParaRPr lang="it-IT" sz="2800" dirty="0"/>
          </a:p>
          <a:p>
            <a:pPr marL="0" indent="0" algn="ctr" fontAlgn="auto">
              <a:spcAft>
                <a:spcPts val="0"/>
              </a:spcAft>
              <a:buClr>
                <a:schemeClr val="accent3"/>
              </a:buClr>
              <a:buFontTx/>
              <a:buNone/>
              <a:defRPr/>
            </a:pPr>
            <a:r>
              <a:rPr lang="it-IT" sz="2800" dirty="0"/>
              <a:t>La probabilità nel primo e secondo ordine è costante, e lo è in tutti gli ordini successivi.</a:t>
            </a:r>
          </a:p>
          <a:p>
            <a:pPr marL="0" indent="0" algn="ctr" fontAlgn="auto">
              <a:spcAft>
                <a:spcPts val="0"/>
              </a:spcAft>
              <a:buClr>
                <a:schemeClr val="accent3"/>
              </a:buClr>
              <a:buFontTx/>
              <a:buNone/>
              <a:defRPr/>
            </a:pPr>
            <a:r>
              <a:rPr lang="it-IT" sz="2800" dirty="0"/>
              <a:t>(elemento tipico del campionamento casuale semplice)</a:t>
            </a:r>
          </a:p>
          <a:p>
            <a:pPr marL="274320" indent="-274320" algn="ctr" fontAlgn="auto">
              <a:spcAft>
                <a:spcPts val="0"/>
              </a:spcAft>
              <a:buClr>
                <a:schemeClr val="accent3"/>
              </a:buClr>
              <a:buFontTx/>
              <a:buNone/>
              <a:defRPr/>
            </a:pPr>
            <a:endParaRPr lang="it-IT" sz="2800" dirty="0"/>
          </a:p>
          <a:p>
            <a:pPr marL="274320" indent="-274320" fontAlgn="auto">
              <a:spcAft>
                <a:spcPts val="0"/>
              </a:spcAft>
              <a:buClr>
                <a:schemeClr val="accent3"/>
              </a:buClr>
              <a:buFontTx/>
              <a:buNone/>
              <a:defRPr/>
            </a:pPr>
            <a:endParaRPr lang="it-IT" dirty="0"/>
          </a:p>
        </p:txBody>
      </p:sp>
      <p:sp>
        <p:nvSpPr>
          <p:cNvPr id="2052"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graphicFrame>
        <p:nvGraphicFramePr>
          <p:cNvPr id="2050" name="Object 2"/>
          <p:cNvGraphicFramePr>
            <a:graphicFrameLocks noChangeAspect="1"/>
          </p:cNvGraphicFramePr>
          <p:nvPr/>
        </p:nvGraphicFramePr>
        <p:xfrm>
          <a:off x="3851275" y="1639888"/>
          <a:ext cx="3744913" cy="1789112"/>
        </p:xfrm>
        <a:graphic>
          <a:graphicData uri="http://schemas.openxmlformats.org/presentationml/2006/ole">
            <p:oleObj spid="_x0000_s2050" name="Equation" r:id="rId3" imgW="1917700" imgH="914400" progId="Equation.3">
              <p:embed/>
            </p:oleObj>
          </a:graphicData>
        </a:graphic>
      </p:graphicFrame>
      <p:sp>
        <p:nvSpPr>
          <p:cNvPr id="5" name="Segnaposto numero diapositiva 4"/>
          <p:cNvSpPr>
            <a:spLocks noGrp="1"/>
          </p:cNvSpPr>
          <p:nvPr>
            <p:ph type="sldNum" sz="quarter" idx="12"/>
          </p:nvPr>
        </p:nvSpPr>
        <p:spPr/>
        <p:txBody>
          <a:bodyPr/>
          <a:lstStyle/>
          <a:p>
            <a:pPr>
              <a:defRPr/>
            </a:pPr>
            <a:fld id="{91693584-E522-4C95-8582-DC7ED2386778}" type="slidenum">
              <a:rPr lang="it-IT"/>
              <a:pPr>
                <a:defRPr/>
              </a:pPr>
              <a:t>15</a:t>
            </a:fld>
            <a:endParaRPr lang="it-I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3"/>
          <p:cNvSpPr>
            <a:spLocks noGrp="1" noChangeArrowheads="1"/>
          </p:cNvSpPr>
          <p:nvPr>
            <p:ph type="body" idx="1"/>
          </p:nvPr>
        </p:nvSpPr>
        <p:spPr>
          <a:xfrm>
            <a:off x="250825" y="836613"/>
            <a:ext cx="8388350" cy="5832475"/>
          </a:xfrm>
        </p:spPr>
        <p:txBody>
          <a:bodyPr/>
          <a:lstStyle/>
          <a:p>
            <a:pPr marL="609600" indent="-609600" algn="ctr">
              <a:buFontTx/>
              <a:buNone/>
            </a:pPr>
            <a:endParaRPr lang="it-IT" sz="2000" smtClean="0"/>
          </a:p>
          <a:p>
            <a:pPr marL="609600" indent="-609600" algn="ctr">
              <a:buFontTx/>
              <a:buNone/>
            </a:pPr>
            <a:r>
              <a:rPr lang="it-IT" sz="2800" u="sng" smtClean="0"/>
              <a:t>Lo schema di estrazione si realizza in due modi:</a:t>
            </a:r>
          </a:p>
          <a:p>
            <a:pPr marL="609600" indent="-609600" algn="ctr">
              <a:buFontTx/>
              <a:buNone/>
            </a:pPr>
            <a:endParaRPr lang="it-IT" sz="2000" smtClean="0"/>
          </a:p>
          <a:p>
            <a:pPr marL="609600" indent="-609600">
              <a:buFontTx/>
              <a:buAutoNum type="arabicPeriod"/>
            </a:pPr>
            <a:r>
              <a:rPr lang="it-IT" sz="2400" smtClean="0"/>
              <a:t>Estrazione da un’urna, contenete palline numerate da 1 a N di n palline una alla volta senza ripetizione;</a:t>
            </a:r>
          </a:p>
          <a:p>
            <a:pPr marL="609600" indent="-609600">
              <a:buFontTx/>
              <a:buAutoNum type="arabicPeriod"/>
            </a:pPr>
            <a:r>
              <a:rPr lang="it-IT" sz="2400" smtClean="0"/>
              <a:t>Impiegando una tavola di numeri casuali e utilizzando un metodo che consiste nel passare dalle frequenze assolute di una nota distribuzione, a quelle cumulate. Per ciascuna di queste, sulla tavola dei numeri, vengono individuati i numeri inferiori o uguali a quello della frequenza cumulata considerata di volta in volta</a:t>
            </a:r>
            <a:r>
              <a:rPr lang="it-IT" sz="2800" smtClean="0"/>
              <a:t>.</a:t>
            </a:r>
          </a:p>
        </p:txBody>
      </p:sp>
      <p:sp>
        <p:nvSpPr>
          <p:cNvPr id="3" name="Segnaposto numero diapositiva 2"/>
          <p:cNvSpPr>
            <a:spLocks noGrp="1"/>
          </p:cNvSpPr>
          <p:nvPr>
            <p:ph type="sldNum" sz="quarter" idx="12"/>
          </p:nvPr>
        </p:nvSpPr>
        <p:spPr/>
        <p:txBody>
          <a:bodyPr/>
          <a:lstStyle/>
          <a:p>
            <a:pPr>
              <a:defRPr/>
            </a:pPr>
            <a:fld id="{418A00F9-C988-498D-BF84-C068E6912512}" type="slidenum">
              <a:rPr lang="it-IT"/>
              <a:pPr>
                <a:defRPr/>
              </a:pPr>
              <a:t>16</a:t>
            </a:fld>
            <a:endParaRPr lang="it-I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836613"/>
            <a:ext cx="8229600" cy="495300"/>
          </a:xfrm>
        </p:spPr>
        <p:txBody>
          <a:bodyPr>
            <a:noAutofit/>
          </a:bodyPr>
          <a:lstStyle/>
          <a:p>
            <a:pPr algn="ctr" fontAlgn="auto">
              <a:spcAft>
                <a:spcPts val="0"/>
              </a:spcAft>
              <a:defRPr/>
            </a:pPr>
            <a:r>
              <a:rPr lang="it-IT" sz="3200" b="1" dirty="0" smtClean="0">
                <a:effectLst>
                  <a:outerShdw blurRad="38100" dist="38100" dir="2700000" algn="tl">
                    <a:srgbClr val="000000">
                      <a:alpha val="43137"/>
                    </a:srgbClr>
                  </a:outerShdw>
                </a:effectLst>
                <a:latin typeface="+mn-lt"/>
              </a:rPr>
              <a:t>Campionamento casuale stratificato </a:t>
            </a:r>
            <a:r>
              <a:rPr lang="it-IT" sz="3200" b="1" dirty="0">
                <a:effectLst>
                  <a:outerShdw blurRad="38100" dist="38100" dir="2700000" algn="tl">
                    <a:srgbClr val="000000">
                      <a:alpha val="43137"/>
                    </a:srgbClr>
                  </a:outerShdw>
                </a:effectLst>
                <a:latin typeface="+mn-lt"/>
              </a:rPr>
              <a:t>(ST)</a:t>
            </a:r>
          </a:p>
        </p:txBody>
      </p:sp>
      <p:sp>
        <p:nvSpPr>
          <p:cNvPr id="38914" name="Rectangle 3"/>
          <p:cNvSpPr>
            <a:spLocks noGrp="1" noChangeArrowheads="1"/>
          </p:cNvSpPr>
          <p:nvPr>
            <p:ph type="body" idx="1"/>
          </p:nvPr>
        </p:nvSpPr>
        <p:spPr>
          <a:xfrm>
            <a:off x="457200" y="1600200"/>
            <a:ext cx="8229600" cy="4781550"/>
          </a:xfrm>
        </p:spPr>
        <p:txBody>
          <a:bodyPr/>
          <a:lstStyle/>
          <a:p>
            <a:pPr algn="ctr">
              <a:buFontTx/>
              <a:buNone/>
            </a:pPr>
            <a:r>
              <a:rPr lang="it-IT" sz="2800" smtClean="0"/>
              <a:t>La stratificazione è il procedimento più immediato per aumentare l’efficienza di un piano di campionamento.</a:t>
            </a:r>
          </a:p>
          <a:p>
            <a:pPr algn="ctr">
              <a:buFontTx/>
              <a:buNone/>
            </a:pPr>
            <a:r>
              <a:rPr lang="it-IT" sz="2800" smtClean="0"/>
              <a:t>Questo procedimento si rende possibile con l’ausilio di informazioni supplementari circa uno o più caratteri della popolazione.</a:t>
            </a:r>
          </a:p>
          <a:p>
            <a:pPr algn="ctr">
              <a:buFontTx/>
              <a:buNone/>
            </a:pPr>
            <a:r>
              <a:rPr lang="it-IT" sz="2800" smtClean="0"/>
              <a:t>La popolazione con ciò viene suddivisa in un certo numero di strati, il più possibile omogenei. Ogni strato presenta una variabilità più bassa del carattere considerato.</a:t>
            </a:r>
          </a:p>
        </p:txBody>
      </p:sp>
      <p:sp>
        <p:nvSpPr>
          <p:cNvPr id="4" name="Segnaposto numero diapositiva 3"/>
          <p:cNvSpPr>
            <a:spLocks noGrp="1"/>
          </p:cNvSpPr>
          <p:nvPr>
            <p:ph type="sldNum" sz="quarter" idx="12"/>
          </p:nvPr>
        </p:nvSpPr>
        <p:spPr/>
        <p:txBody>
          <a:bodyPr/>
          <a:lstStyle/>
          <a:p>
            <a:pPr>
              <a:defRPr/>
            </a:pPr>
            <a:fld id="{EFE0964C-C6F0-4B61-A32B-C435AF9B0201}" type="slidenum">
              <a:rPr lang="it-IT"/>
              <a:pPr>
                <a:defRPr/>
              </a:pPr>
              <a:t>17</a:t>
            </a:fld>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3"/>
          <p:cNvSpPr>
            <a:spLocks noGrp="1" noChangeArrowheads="1"/>
          </p:cNvSpPr>
          <p:nvPr>
            <p:ph type="body" idx="1"/>
          </p:nvPr>
        </p:nvSpPr>
        <p:spPr>
          <a:xfrm>
            <a:off x="323850" y="881063"/>
            <a:ext cx="8229600" cy="5716587"/>
          </a:xfrm>
        </p:spPr>
        <p:txBody>
          <a:bodyPr/>
          <a:lstStyle/>
          <a:p>
            <a:pPr algn="ctr">
              <a:buFontTx/>
              <a:buNone/>
            </a:pPr>
            <a:r>
              <a:rPr lang="it-IT" sz="2800" smtClean="0"/>
              <a:t>Si forma un insieme H di </a:t>
            </a:r>
            <a:r>
              <a:rPr lang="it-IT" sz="2800" u="sng" smtClean="0"/>
              <a:t>sottopopolazioni</a:t>
            </a:r>
            <a:r>
              <a:rPr lang="it-IT" sz="2800" smtClean="0"/>
              <a:t> o </a:t>
            </a:r>
            <a:r>
              <a:rPr lang="it-IT" sz="2800" u="sng" smtClean="0"/>
              <a:t>strati</a:t>
            </a:r>
            <a:r>
              <a:rPr lang="it-IT" sz="2800" smtClean="0"/>
              <a:t>, ciascuno meno eterogeneo della popolazione complessiva.</a:t>
            </a:r>
          </a:p>
          <a:p>
            <a:pPr algn="ctr">
              <a:buFontTx/>
              <a:buNone/>
            </a:pPr>
            <a:r>
              <a:rPr lang="it-IT" sz="2800" smtClean="0"/>
              <a:t>Da ogni strato viene estratto un campione casuale semplice.</a:t>
            </a:r>
          </a:p>
          <a:p>
            <a:pPr algn="ctr">
              <a:buFontTx/>
              <a:buNone/>
            </a:pPr>
            <a:r>
              <a:rPr lang="it-IT" sz="2800" smtClean="0"/>
              <a:t>Tali campioni sono indipendenti fra loro.</a:t>
            </a:r>
          </a:p>
          <a:p>
            <a:pPr algn="ctr">
              <a:buFontTx/>
              <a:buNone/>
            </a:pPr>
            <a:endParaRPr lang="it-IT" sz="2800" smtClean="0"/>
          </a:p>
          <a:p>
            <a:pPr algn="ctr">
              <a:buFontTx/>
              <a:buNone/>
            </a:pPr>
            <a:r>
              <a:rPr lang="it-IT" sz="2800" b="1" i="1" smtClean="0"/>
              <a:t>La stratificazione permette di ottenere un miglioramento delle stime a parità di numerosità campionaria, oppure di ottenere la numerosità del campione a parità di efficienza</a:t>
            </a:r>
            <a:endParaRPr lang="it-IT" sz="2800" b="1" i="1" u="sng" smtClean="0"/>
          </a:p>
        </p:txBody>
      </p:sp>
      <p:sp>
        <p:nvSpPr>
          <p:cNvPr id="3" name="Segnaposto numero diapositiva 2"/>
          <p:cNvSpPr>
            <a:spLocks noGrp="1"/>
          </p:cNvSpPr>
          <p:nvPr>
            <p:ph type="sldNum" sz="quarter" idx="12"/>
          </p:nvPr>
        </p:nvSpPr>
        <p:spPr/>
        <p:txBody>
          <a:bodyPr/>
          <a:lstStyle/>
          <a:p>
            <a:pPr>
              <a:defRPr/>
            </a:pPr>
            <a:fld id="{3EE0F731-C2D3-405A-A429-85380DB169E3}" type="slidenum">
              <a:rPr lang="it-IT"/>
              <a:pPr>
                <a:defRPr/>
              </a:pPr>
              <a:t>18</a:t>
            </a:fld>
            <a:endParaRPr lang="it-I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body" idx="1"/>
          </p:nvPr>
        </p:nvSpPr>
        <p:spPr>
          <a:xfrm>
            <a:off x="539750" y="1054100"/>
            <a:ext cx="8229600" cy="5254625"/>
          </a:xfrm>
        </p:spPr>
        <p:txBody>
          <a:bodyPr/>
          <a:lstStyle/>
          <a:p>
            <a:pPr algn="ctr">
              <a:buFontTx/>
              <a:buNone/>
            </a:pPr>
            <a:r>
              <a:rPr lang="it-IT" sz="2800" smtClean="0"/>
              <a:t>Permette di analizzare i diversi strati tramite </a:t>
            </a:r>
            <a:r>
              <a:rPr lang="it-IT" sz="2800" i="1" smtClean="0"/>
              <a:t>l’oversampling</a:t>
            </a:r>
            <a:r>
              <a:rPr lang="it-IT" sz="2800" smtClean="0"/>
              <a:t> e </a:t>
            </a:r>
            <a:r>
              <a:rPr lang="it-IT" sz="2800" i="1" smtClean="0"/>
              <a:t>l’undersampling</a:t>
            </a:r>
            <a:r>
              <a:rPr lang="it-IT" sz="2800" smtClean="0"/>
              <a:t>.</a:t>
            </a:r>
          </a:p>
          <a:p>
            <a:pPr algn="ctr">
              <a:buFontTx/>
              <a:buNone/>
            </a:pPr>
            <a:endParaRPr lang="it-IT" sz="2800" smtClean="0"/>
          </a:p>
          <a:p>
            <a:pPr algn="ctr">
              <a:buFontTx/>
              <a:buNone/>
            </a:pPr>
            <a:endParaRPr lang="it-IT" sz="2800" smtClean="0"/>
          </a:p>
          <a:p>
            <a:pPr algn="ctr">
              <a:buFontTx/>
              <a:buNone/>
            </a:pPr>
            <a:r>
              <a:rPr lang="it-IT" sz="2800" smtClean="0"/>
              <a:t>Con le deviazioni standard degli H strati non  molto differenziate tra di loro, per migliorare l’efficienza si procede con </a:t>
            </a:r>
            <a:r>
              <a:rPr lang="it-IT" sz="2800" i="1" u="sng" smtClean="0"/>
              <a:t>il campionamento a frazione di sondaggio costante</a:t>
            </a:r>
            <a:r>
              <a:rPr lang="it-IT" sz="2800" u="sng" smtClean="0"/>
              <a:t>.</a:t>
            </a:r>
          </a:p>
          <a:p>
            <a:pPr algn="ctr">
              <a:buFontTx/>
              <a:buNone/>
            </a:pPr>
            <a:r>
              <a:rPr lang="it-IT" sz="2800" smtClean="0"/>
              <a:t>Campionamento in cui i campioni estratti in ogni strato, risultano proporzionali alle rispettive popolazioni (</a:t>
            </a:r>
            <a:r>
              <a:rPr lang="it-IT" sz="2800" b="1" smtClean="0"/>
              <a:t>piano autoponderante</a:t>
            </a:r>
            <a:r>
              <a:rPr lang="it-IT" sz="2800" smtClean="0"/>
              <a:t>).</a:t>
            </a:r>
          </a:p>
        </p:txBody>
      </p:sp>
      <p:sp>
        <p:nvSpPr>
          <p:cNvPr id="40962" name="Line 4"/>
          <p:cNvSpPr>
            <a:spLocks noChangeShapeType="1"/>
          </p:cNvSpPr>
          <p:nvPr/>
        </p:nvSpPr>
        <p:spPr bwMode="auto">
          <a:xfrm>
            <a:off x="4572000" y="2060575"/>
            <a:ext cx="0" cy="936625"/>
          </a:xfrm>
          <a:prstGeom prst="line">
            <a:avLst/>
          </a:prstGeom>
          <a:noFill/>
          <a:ln w="9525">
            <a:solidFill>
              <a:schemeClr val="tx1"/>
            </a:solidFill>
            <a:round/>
            <a:headEnd/>
            <a:tailEnd type="triangle" w="med" len="med"/>
          </a:ln>
        </p:spPr>
        <p:txBody>
          <a:bodyPr/>
          <a:lstStyle/>
          <a:p>
            <a:endParaRPr lang="it-IT"/>
          </a:p>
        </p:txBody>
      </p:sp>
      <p:sp>
        <p:nvSpPr>
          <p:cNvPr id="4" name="Segnaposto numero diapositiva 3"/>
          <p:cNvSpPr>
            <a:spLocks noGrp="1"/>
          </p:cNvSpPr>
          <p:nvPr>
            <p:ph type="sldNum" sz="quarter" idx="12"/>
          </p:nvPr>
        </p:nvSpPr>
        <p:spPr/>
        <p:txBody>
          <a:bodyPr/>
          <a:lstStyle/>
          <a:p>
            <a:pPr>
              <a:defRPr/>
            </a:pPr>
            <a:fld id="{91EBA291-822E-49B3-A81F-36217AF237DE}" type="slidenum">
              <a:rPr lang="it-IT"/>
              <a:pPr>
                <a:defRPr/>
              </a:pPr>
              <a:t>19</a:t>
            </a:fld>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3"/>
          <p:cNvSpPr>
            <a:spLocks noGrp="1" noChangeArrowheads="1"/>
          </p:cNvSpPr>
          <p:nvPr>
            <p:ph type="body" idx="1"/>
          </p:nvPr>
        </p:nvSpPr>
        <p:spPr>
          <a:xfrm>
            <a:off x="395288" y="260350"/>
            <a:ext cx="8229600" cy="6337300"/>
          </a:xfrm>
        </p:spPr>
        <p:txBody>
          <a:bodyPr/>
          <a:lstStyle/>
          <a:p>
            <a:pPr algn="ctr">
              <a:buFontTx/>
              <a:buNone/>
            </a:pPr>
            <a:endParaRPr lang="it-IT" sz="2800" smtClean="0"/>
          </a:p>
          <a:p>
            <a:pPr algn="ctr">
              <a:buFontTx/>
              <a:buNone/>
            </a:pPr>
            <a:endParaRPr lang="it-IT" sz="2800" smtClean="0"/>
          </a:p>
          <a:p>
            <a:pPr algn="ctr">
              <a:buFontTx/>
              <a:buNone/>
            </a:pPr>
            <a:endParaRPr lang="it-IT" sz="2800" smtClean="0"/>
          </a:p>
          <a:p>
            <a:pPr algn="ctr">
              <a:buFontTx/>
              <a:buNone/>
            </a:pPr>
            <a:r>
              <a:rPr lang="it-IT" sz="2800" smtClean="0"/>
              <a:t>Con deviazioni standard degli H strati molto differenziate, si procede con </a:t>
            </a:r>
            <a:r>
              <a:rPr lang="it-IT" sz="2800" u="sng" smtClean="0"/>
              <a:t>il </a:t>
            </a:r>
            <a:r>
              <a:rPr lang="it-IT" sz="2800" i="1" u="sng" smtClean="0"/>
              <a:t>campionamento a frazione di sondaggio variabile.</a:t>
            </a:r>
            <a:endParaRPr lang="it-IT" sz="2800" u="sng" smtClean="0"/>
          </a:p>
          <a:p>
            <a:pPr algn="ctr">
              <a:buFontTx/>
              <a:buNone/>
            </a:pPr>
            <a:r>
              <a:rPr lang="it-IT" sz="2800" smtClean="0"/>
              <a:t>Permette di ridurre la numerosità dei campioni degli strati più omogenei e di aumentare quella degli starti meno omogenei. </a:t>
            </a:r>
          </a:p>
        </p:txBody>
      </p:sp>
      <p:sp>
        <p:nvSpPr>
          <p:cNvPr id="3" name="Segnaposto numero diapositiva 2"/>
          <p:cNvSpPr>
            <a:spLocks noGrp="1"/>
          </p:cNvSpPr>
          <p:nvPr>
            <p:ph type="sldNum" sz="quarter" idx="12"/>
          </p:nvPr>
        </p:nvSpPr>
        <p:spPr/>
        <p:txBody>
          <a:bodyPr/>
          <a:lstStyle/>
          <a:p>
            <a:pPr>
              <a:defRPr/>
            </a:pPr>
            <a:fld id="{F8653841-EC64-4335-AEE9-6EF3550372F2}" type="slidenum">
              <a:rPr lang="it-IT"/>
              <a:pPr>
                <a:defRPr/>
              </a:pPr>
              <a:t>20</a:t>
            </a:fld>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noGrp="1" noChangeArrowheads="1"/>
          </p:cNvSpPr>
          <p:nvPr>
            <p:ph type="body" idx="1"/>
          </p:nvPr>
        </p:nvSpPr>
        <p:spPr>
          <a:xfrm>
            <a:off x="539750" y="260350"/>
            <a:ext cx="8229600" cy="5832475"/>
          </a:xfrm>
        </p:spPr>
        <p:txBody>
          <a:bodyPr/>
          <a:lstStyle/>
          <a:p>
            <a:pPr marL="609600" indent="-609600" algn="ctr">
              <a:buFontTx/>
              <a:buNone/>
            </a:pPr>
            <a:endParaRPr lang="it-IT" b="1" u="sng" smtClean="0"/>
          </a:p>
          <a:p>
            <a:pPr marL="609600" indent="-609600" algn="ctr">
              <a:buFontTx/>
              <a:buNone/>
            </a:pPr>
            <a:endParaRPr lang="it-IT" b="1" u="sng" smtClean="0"/>
          </a:p>
          <a:p>
            <a:pPr marL="609600" indent="-609600" algn="ctr">
              <a:buFontTx/>
              <a:buNone/>
            </a:pPr>
            <a:r>
              <a:rPr lang="it-IT" b="1" u="sng" smtClean="0"/>
              <a:t>Problemi:</a:t>
            </a:r>
            <a:endParaRPr lang="it-IT" smtClean="0"/>
          </a:p>
          <a:p>
            <a:pPr marL="609600" indent="-609600" algn="ctr">
              <a:buFontTx/>
              <a:buNone/>
            </a:pPr>
            <a:endParaRPr lang="it-IT" smtClean="0"/>
          </a:p>
          <a:p>
            <a:pPr marL="609600" indent="-609600">
              <a:buFontTx/>
              <a:buAutoNum type="arabicPeriod"/>
            </a:pPr>
            <a:r>
              <a:rPr lang="it-IT" sz="2800" smtClean="0"/>
              <a:t>Come viene effettuata la scelta degli strati;</a:t>
            </a:r>
          </a:p>
          <a:p>
            <a:pPr marL="609600" indent="-609600">
              <a:buFontTx/>
              <a:buAutoNum type="arabicPeriod"/>
            </a:pPr>
            <a:r>
              <a:rPr lang="it-IT" sz="2800" smtClean="0"/>
              <a:t>Quale numerosità campionaria per ogni strato;</a:t>
            </a:r>
          </a:p>
          <a:p>
            <a:pPr marL="609600" indent="-609600">
              <a:buFontTx/>
              <a:buAutoNum type="arabicPeriod"/>
            </a:pPr>
            <a:r>
              <a:rPr lang="it-IT" sz="2800" smtClean="0"/>
              <a:t>Quanto devono essere differenti le variazioni standard degli H strati…</a:t>
            </a:r>
          </a:p>
        </p:txBody>
      </p:sp>
      <p:sp>
        <p:nvSpPr>
          <p:cNvPr id="3" name="Segnaposto numero diapositiva 2"/>
          <p:cNvSpPr>
            <a:spLocks noGrp="1"/>
          </p:cNvSpPr>
          <p:nvPr>
            <p:ph type="sldNum" sz="quarter" idx="12"/>
          </p:nvPr>
        </p:nvSpPr>
        <p:spPr/>
        <p:txBody>
          <a:bodyPr/>
          <a:lstStyle/>
          <a:p>
            <a:pPr>
              <a:defRPr/>
            </a:pPr>
            <a:fld id="{1AACC164-2A0E-448C-858A-CDF21D5ACCA3}" type="slidenum">
              <a:rPr lang="it-IT"/>
              <a:pPr>
                <a:defRPr/>
              </a:pPr>
              <a:t>21</a:t>
            </a:fld>
            <a:endParaRPr lang="it-IT"/>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3"/>
          <p:cNvSpPr>
            <a:spLocks noGrp="1" noChangeArrowheads="1"/>
          </p:cNvSpPr>
          <p:nvPr>
            <p:ph type="body" idx="1"/>
          </p:nvPr>
        </p:nvSpPr>
        <p:spPr>
          <a:xfrm>
            <a:off x="395288" y="765175"/>
            <a:ext cx="8229600" cy="5688013"/>
          </a:xfrm>
        </p:spPr>
        <p:txBody>
          <a:bodyPr/>
          <a:lstStyle/>
          <a:p>
            <a:pPr algn="ctr">
              <a:buFontTx/>
              <a:buNone/>
            </a:pPr>
            <a:r>
              <a:rPr lang="it-IT" sz="2800" smtClean="0"/>
              <a:t>Più elevata è la variabilità, fra i valori medi degli strati e più forte è il guadagno in efficienza.</a:t>
            </a:r>
          </a:p>
          <a:p>
            <a:pPr algn="ctr">
              <a:buFontTx/>
              <a:buNone/>
            </a:pPr>
            <a:endParaRPr lang="it-IT" sz="2800" smtClean="0"/>
          </a:p>
          <a:p>
            <a:pPr algn="ctr">
              <a:buFontTx/>
              <a:buNone/>
            </a:pPr>
            <a:r>
              <a:rPr lang="it-IT" sz="2800" smtClean="0"/>
              <a:t>L’efficienza aumenta se le frazioni di sondaggio più elevate sono presenti negli strati più variabili e diminuisce se sono presenti in quelli meno variabili.</a:t>
            </a:r>
          </a:p>
          <a:p>
            <a:pPr algn="ctr">
              <a:buFontTx/>
              <a:buNone/>
            </a:pPr>
            <a:endParaRPr lang="it-IT" sz="2800" smtClean="0"/>
          </a:p>
          <a:p>
            <a:pPr algn="ctr">
              <a:buFontTx/>
              <a:buNone/>
            </a:pPr>
            <a:r>
              <a:rPr lang="it-IT" sz="2800" smtClean="0"/>
              <a:t>Quindi in presenza di un campionamento ST con frazione di sondaggio costante , si ha il massimo dell’efficienza se ogni strato presenta lo stesso rapporto tra varianza e costo di un’osservazione.</a:t>
            </a:r>
          </a:p>
        </p:txBody>
      </p:sp>
      <p:sp>
        <p:nvSpPr>
          <p:cNvPr id="3" name="Segnaposto numero diapositiva 2"/>
          <p:cNvSpPr>
            <a:spLocks noGrp="1"/>
          </p:cNvSpPr>
          <p:nvPr>
            <p:ph type="sldNum" sz="quarter" idx="12"/>
          </p:nvPr>
        </p:nvSpPr>
        <p:spPr/>
        <p:txBody>
          <a:bodyPr/>
          <a:lstStyle/>
          <a:p>
            <a:pPr>
              <a:defRPr/>
            </a:pPr>
            <a:fld id="{A4391BA2-0775-40BB-BD64-18D05AC2DC61}" type="slidenum">
              <a:rPr lang="it-IT"/>
              <a:pPr>
                <a:defRPr/>
              </a:pPr>
              <a:t>22</a:t>
            </a:fld>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468313" y="1279525"/>
            <a:ext cx="8229600" cy="4525963"/>
          </a:xfrm>
        </p:spPr>
        <p:txBody>
          <a:bodyPr>
            <a:normAutofit/>
          </a:bodyPr>
          <a:lstStyle/>
          <a:p>
            <a:pPr marL="7938" indent="-7938" algn="ctr" fontAlgn="auto">
              <a:lnSpc>
                <a:spcPct val="90000"/>
              </a:lnSpc>
              <a:spcAft>
                <a:spcPts val="0"/>
              </a:spcAft>
              <a:buClr>
                <a:schemeClr val="accent3"/>
              </a:buClr>
              <a:buFontTx/>
              <a:buNone/>
              <a:defRPr/>
            </a:pPr>
            <a:r>
              <a:rPr lang="it-IT" sz="2800" dirty="0"/>
              <a:t>Probabilità di inclusione del primo ordine per l’unità </a:t>
            </a:r>
            <a:r>
              <a:rPr lang="it-IT" sz="2800" dirty="0" err="1"/>
              <a:t>iesima</a:t>
            </a:r>
            <a:r>
              <a:rPr lang="it-IT" sz="2800" dirty="0"/>
              <a:t> dello strato h , coincide con la </a:t>
            </a:r>
            <a:r>
              <a:rPr lang="it-IT" sz="2800" i="1" dirty="0"/>
              <a:t>frazione di sondaggio dello strato:</a:t>
            </a:r>
          </a:p>
          <a:p>
            <a:pPr marL="274320" indent="-274320" algn="ctr" fontAlgn="auto">
              <a:lnSpc>
                <a:spcPct val="90000"/>
              </a:lnSpc>
              <a:spcAft>
                <a:spcPts val="0"/>
              </a:spcAft>
              <a:buClr>
                <a:schemeClr val="accent3"/>
              </a:buClr>
              <a:buFontTx/>
              <a:buNone/>
              <a:defRPr/>
            </a:pPr>
            <a:endParaRPr lang="it-IT" sz="2800" i="1" dirty="0"/>
          </a:p>
          <a:p>
            <a:pPr marL="274320" indent="-274320" algn="ctr" fontAlgn="auto">
              <a:lnSpc>
                <a:spcPct val="90000"/>
              </a:lnSpc>
              <a:spcAft>
                <a:spcPts val="0"/>
              </a:spcAft>
              <a:buClr>
                <a:schemeClr val="accent3"/>
              </a:buClr>
              <a:buFontTx/>
              <a:buNone/>
              <a:defRPr/>
            </a:pPr>
            <a:r>
              <a:rPr lang="it-IT" sz="2800" i="1" dirty="0"/>
              <a:t>π</a:t>
            </a:r>
            <a:r>
              <a:rPr lang="it-IT" sz="2800" i="1" baseline="-25000" dirty="0"/>
              <a:t>hi</a:t>
            </a:r>
            <a:r>
              <a:rPr lang="it-IT" sz="2800" dirty="0"/>
              <a:t> = </a:t>
            </a:r>
          </a:p>
          <a:p>
            <a:pPr marL="274320" indent="-274320" algn="ctr" fontAlgn="auto">
              <a:lnSpc>
                <a:spcPct val="90000"/>
              </a:lnSpc>
              <a:spcAft>
                <a:spcPts val="0"/>
              </a:spcAft>
              <a:buClr>
                <a:schemeClr val="accent3"/>
              </a:buClr>
              <a:buFontTx/>
              <a:buNone/>
              <a:defRPr/>
            </a:pPr>
            <a:endParaRPr lang="it-IT" sz="2800" dirty="0"/>
          </a:p>
          <a:p>
            <a:pPr marL="7938" indent="-7938" algn="ctr" fontAlgn="auto">
              <a:lnSpc>
                <a:spcPct val="90000"/>
              </a:lnSpc>
              <a:spcAft>
                <a:spcPts val="0"/>
              </a:spcAft>
              <a:buClr>
                <a:schemeClr val="accent3"/>
              </a:buClr>
              <a:buFontTx/>
              <a:buNone/>
              <a:defRPr/>
            </a:pPr>
            <a:r>
              <a:rPr lang="it-IT" sz="2800" dirty="0"/>
              <a:t>Se le π</a:t>
            </a:r>
            <a:r>
              <a:rPr lang="it-IT" sz="2800" baseline="-25000" dirty="0"/>
              <a:t>hi</a:t>
            </a:r>
            <a:r>
              <a:rPr lang="it-IT" sz="2800" dirty="0"/>
              <a:t> sono uguali si ha il</a:t>
            </a:r>
            <a:r>
              <a:rPr lang="it-IT" sz="2800" i="1" dirty="0"/>
              <a:t> campionamento a frazione di sondaggio costante, </a:t>
            </a:r>
            <a:r>
              <a:rPr lang="it-IT" sz="2800" dirty="0"/>
              <a:t>in quanto l’allocazione è proporzionale e il piano di campionamento risulta </a:t>
            </a:r>
            <a:r>
              <a:rPr lang="it-IT" sz="2800" dirty="0" err="1"/>
              <a:t>autoponderante</a:t>
            </a:r>
            <a:endParaRPr lang="it-IT" sz="2800" dirty="0"/>
          </a:p>
        </p:txBody>
      </p:sp>
      <p:sp>
        <p:nvSpPr>
          <p:cNvPr id="3076"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graphicFrame>
        <p:nvGraphicFramePr>
          <p:cNvPr id="3074" name="Object 2"/>
          <p:cNvGraphicFramePr>
            <a:graphicFrameLocks noChangeAspect="1"/>
          </p:cNvGraphicFramePr>
          <p:nvPr/>
        </p:nvGraphicFramePr>
        <p:xfrm>
          <a:off x="5076825" y="2636838"/>
          <a:ext cx="773113" cy="1296987"/>
        </p:xfrm>
        <a:graphic>
          <a:graphicData uri="http://schemas.openxmlformats.org/presentationml/2006/ole">
            <p:oleObj spid="_x0000_s3074" name="Equation" r:id="rId3" imgW="266469" imgH="444114" progId="Equation.3">
              <p:embed/>
            </p:oleObj>
          </a:graphicData>
        </a:graphic>
      </p:graphicFrame>
      <p:sp>
        <p:nvSpPr>
          <p:cNvPr id="5" name="Segnaposto numero diapositiva 4"/>
          <p:cNvSpPr>
            <a:spLocks noGrp="1"/>
          </p:cNvSpPr>
          <p:nvPr>
            <p:ph type="sldNum" sz="quarter" idx="12"/>
          </p:nvPr>
        </p:nvSpPr>
        <p:spPr/>
        <p:txBody>
          <a:bodyPr/>
          <a:lstStyle/>
          <a:p>
            <a:pPr>
              <a:defRPr/>
            </a:pPr>
            <a:fld id="{3B3A7816-7988-4DC4-AF6E-057B78777419}" type="slidenum">
              <a:rPr lang="it-IT"/>
              <a:pPr>
                <a:defRPr/>
              </a:pPr>
              <a:t>23</a:t>
            </a:fld>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3"/>
          <p:cNvSpPr>
            <a:spLocks noGrp="1" noChangeArrowheads="1"/>
          </p:cNvSpPr>
          <p:nvPr>
            <p:ph type="body" idx="1"/>
          </p:nvPr>
        </p:nvSpPr>
        <p:spPr>
          <a:xfrm>
            <a:off x="539750" y="1270000"/>
            <a:ext cx="8229600" cy="5111750"/>
          </a:xfrm>
        </p:spPr>
        <p:txBody>
          <a:bodyPr/>
          <a:lstStyle/>
          <a:p>
            <a:pPr algn="ctr">
              <a:buFontTx/>
              <a:buNone/>
            </a:pPr>
            <a:r>
              <a:rPr lang="it-IT" smtClean="0"/>
              <a:t>Probabilità di inclusione del secondo ordine se le unità i e j allo stesso strato h:</a:t>
            </a:r>
          </a:p>
          <a:p>
            <a:pPr algn="ctr">
              <a:buFontTx/>
              <a:buNone/>
            </a:pPr>
            <a:endParaRPr lang="it-IT" smtClean="0"/>
          </a:p>
          <a:p>
            <a:pPr algn="ctr">
              <a:buFontTx/>
              <a:buNone/>
            </a:pPr>
            <a:r>
              <a:rPr lang="el-GR" sz="2800" smtClean="0"/>
              <a:t>π</a:t>
            </a:r>
            <a:r>
              <a:rPr lang="it-IT" baseline="-25000" smtClean="0"/>
              <a:t>(hi)(hj)</a:t>
            </a:r>
            <a:r>
              <a:rPr lang="it-IT" smtClean="0"/>
              <a:t>= </a:t>
            </a:r>
          </a:p>
          <a:p>
            <a:pPr algn="ctr">
              <a:buFontTx/>
              <a:buNone/>
            </a:pPr>
            <a:endParaRPr lang="it-IT" smtClean="0"/>
          </a:p>
          <a:p>
            <a:pPr algn="ctr">
              <a:buFontTx/>
              <a:buNone/>
            </a:pPr>
            <a:r>
              <a:rPr lang="it-IT" smtClean="0"/>
              <a:t>Se invece gli starti sono differenti:</a:t>
            </a:r>
          </a:p>
          <a:p>
            <a:pPr algn="ctr">
              <a:buFontTx/>
              <a:buNone/>
            </a:pPr>
            <a:endParaRPr lang="it-IT" smtClean="0"/>
          </a:p>
          <a:p>
            <a:pPr algn="ctr">
              <a:buFontTx/>
              <a:buNone/>
            </a:pPr>
            <a:r>
              <a:rPr lang="el-GR" sz="2800" smtClean="0"/>
              <a:t>π</a:t>
            </a:r>
            <a:r>
              <a:rPr lang="it-IT" baseline="-25000" smtClean="0"/>
              <a:t>(hi)(h1j)</a:t>
            </a:r>
            <a:r>
              <a:rPr lang="it-IT" smtClean="0"/>
              <a:t>= </a:t>
            </a:r>
          </a:p>
        </p:txBody>
      </p:sp>
      <p:sp>
        <p:nvSpPr>
          <p:cNvPr id="4101" name="Rectangle 5"/>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graphicFrame>
        <p:nvGraphicFramePr>
          <p:cNvPr id="4098" name="Object 2"/>
          <p:cNvGraphicFramePr>
            <a:graphicFrameLocks noChangeAspect="1"/>
          </p:cNvGraphicFramePr>
          <p:nvPr/>
        </p:nvGraphicFramePr>
        <p:xfrm>
          <a:off x="5580063" y="2173288"/>
          <a:ext cx="2232025" cy="1327150"/>
        </p:xfrm>
        <a:graphic>
          <a:graphicData uri="http://schemas.openxmlformats.org/presentationml/2006/ole">
            <p:oleObj spid="_x0000_s4098" name="Equation" r:id="rId3" imgW="748975" imgH="444307" progId="Equation.3">
              <p:embed/>
            </p:oleObj>
          </a:graphicData>
        </a:graphic>
      </p:graphicFrame>
      <p:sp>
        <p:nvSpPr>
          <p:cNvPr id="4102"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graphicFrame>
        <p:nvGraphicFramePr>
          <p:cNvPr id="4099" name="Object 3"/>
          <p:cNvGraphicFramePr>
            <a:graphicFrameLocks noChangeAspect="1"/>
          </p:cNvGraphicFramePr>
          <p:nvPr/>
        </p:nvGraphicFramePr>
        <p:xfrm>
          <a:off x="5651500" y="3956050"/>
          <a:ext cx="1871663" cy="1704975"/>
        </p:xfrm>
        <a:graphic>
          <a:graphicData uri="http://schemas.openxmlformats.org/presentationml/2006/ole">
            <p:oleObj spid="_x0000_s4099" name="Equation" r:id="rId4" imgW="533169" imgH="482391" progId="Equation.3">
              <p:embed/>
            </p:oleObj>
          </a:graphicData>
        </a:graphic>
      </p:graphicFrame>
      <p:sp>
        <p:nvSpPr>
          <p:cNvPr id="7" name="Segnaposto numero diapositiva 6"/>
          <p:cNvSpPr>
            <a:spLocks noGrp="1"/>
          </p:cNvSpPr>
          <p:nvPr>
            <p:ph type="sldNum" sz="quarter" idx="12"/>
          </p:nvPr>
        </p:nvSpPr>
        <p:spPr/>
        <p:txBody>
          <a:bodyPr/>
          <a:lstStyle/>
          <a:p>
            <a:pPr>
              <a:defRPr/>
            </a:pPr>
            <a:fld id="{08222763-D06E-462F-BEB7-41240B8602D5}" type="slidenum">
              <a:rPr lang="it-IT"/>
              <a:pPr>
                <a:defRPr/>
              </a:pPr>
              <a:t>24</a:t>
            </a:fld>
            <a:endParaRPr lang="it-IT"/>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836613"/>
            <a:ext cx="8229600" cy="650875"/>
          </a:xfrm>
        </p:spPr>
        <p:txBody>
          <a:bodyPr>
            <a:normAutofit/>
          </a:bodyPr>
          <a:lstStyle/>
          <a:p>
            <a:pPr algn="ctr" fontAlgn="auto">
              <a:spcAft>
                <a:spcPts val="0"/>
              </a:spcAft>
              <a:defRPr/>
            </a:pPr>
            <a:r>
              <a:rPr lang="it-IT" sz="3200" b="1" dirty="0">
                <a:effectLst>
                  <a:outerShdw blurRad="38100" dist="38100" dir="2700000" algn="tl">
                    <a:srgbClr val="000000">
                      <a:alpha val="43137"/>
                    </a:srgbClr>
                  </a:outerShdw>
                </a:effectLst>
                <a:latin typeface="+mn-lt"/>
              </a:rPr>
              <a:t>L</a:t>
            </a:r>
            <a:r>
              <a:rPr lang="it-IT" sz="3200" b="1" dirty="0" smtClean="0">
                <a:effectLst>
                  <a:outerShdw blurRad="38100" dist="38100" dir="2700000" algn="tl">
                    <a:srgbClr val="000000">
                      <a:alpha val="43137"/>
                    </a:srgbClr>
                  </a:outerShdw>
                </a:effectLst>
                <a:latin typeface="+mn-lt"/>
              </a:rPr>
              <a:t>a </a:t>
            </a:r>
            <a:r>
              <a:rPr lang="it-IT" sz="3200" b="1" dirty="0">
                <a:effectLst>
                  <a:outerShdw blurRad="38100" dist="38100" dir="2700000" algn="tl">
                    <a:srgbClr val="000000">
                      <a:alpha val="43137"/>
                    </a:srgbClr>
                  </a:outerShdw>
                </a:effectLst>
                <a:latin typeface="+mn-lt"/>
              </a:rPr>
              <a:t>post stratificazione</a:t>
            </a:r>
          </a:p>
        </p:txBody>
      </p:sp>
      <p:sp>
        <p:nvSpPr>
          <p:cNvPr id="49154" name="Rectangle 3"/>
          <p:cNvSpPr>
            <a:spLocks noGrp="1" noChangeArrowheads="1"/>
          </p:cNvSpPr>
          <p:nvPr>
            <p:ph type="body" idx="1"/>
          </p:nvPr>
        </p:nvSpPr>
        <p:spPr>
          <a:xfrm>
            <a:off x="539750" y="2143125"/>
            <a:ext cx="8229600" cy="4525963"/>
          </a:xfrm>
        </p:spPr>
        <p:txBody>
          <a:bodyPr/>
          <a:lstStyle/>
          <a:p>
            <a:pPr algn="ctr">
              <a:lnSpc>
                <a:spcPct val="90000"/>
              </a:lnSpc>
              <a:buFontTx/>
              <a:buNone/>
            </a:pPr>
            <a:r>
              <a:rPr lang="it-IT" sz="2800" smtClean="0"/>
              <a:t>Viene effettuata quando gli strati sono determinati dopo l’estrazione del campione per ciascuna delle unità campionarie.</a:t>
            </a:r>
          </a:p>
          <a:p>
            <a:pPr algn="ctr">
              <a:lnSpc>
                <a:spcPct val="90000"/>
              </a:lnSpc>
              <a:buFontTx/>
              <a:buNone/>
            </a:pPr>
            <a:endParaRPr lang="it-IT" sz="2800" smtClean="0"/>
          </a:p>
          <a:p>
            <a:pPr algn="ctr">
              <a:lnSpc>
                <a:spcPct val="90000"/>
              </a:lnSpc>
              <a:buFontTx/>
              <a:buNone/>
            </a:pPr>
            <a:r>
              <a:rPr lang="it-IT" sz="2800" smtClean="0"/>
              <a:t>3 tipi di post stratificazione:</a:t>
            </a:r>
          </a:p>
          <a:p>
            <a:pPr algn="ctr">
              <a:lnSpc>
                <a:spcPct val="90000"/>
              </a:lnSpc>
              <a:buFontTx/>
              <a:buNone/>
            </a:pPr>
            <a:endParaRPr lang="it-IT" sz="2800" smtClean="0"/>
          </a:p>
          <a:p>
            <a:pPr>
              <a:lnSpc>
                <a:spcPct val="90000"/>
              </a:lnSpc>
              <a:buFontTx/>
              <a:buNone/>
            </a:pPr>
            <a:r>
              <a:rPr lang="it-IT" sz="2800" smtClean="0"/>
              <a:t>1. Con un campione di elevata numerosità, il campione estratte assume il ruolo della popolazione base per una successiva estrazione;</a:t>
            </a:r>
          </a:p>
          <a:p>
            <a:pPr algn="ctr">
              <a:lnSpc>
                <a:spcPct val="90000"/>
              </a:lnSpc>
              <a:buFontTx/>
              <a:buNone/>
            </a:pPr>
            <a:endParaRPr lang="it-IT" sz="2800" smtClean="0"/>
          </a:p>
        </p:txBody>
      </p:sp>
      <p:sp>
        <p:nvSpPr>
          <p:cNvPr id="4" name="Segnaposto numero diapositiva 3"/>
          <p:cNvSpPr>
            <a:spLocks noGrp="1"/>
          </p:cNvSpPr>
          <p:nvPr>
            <p:ph type="sldNum" sz="quarter" idx="12"/>
          </p:nvPr>
        </p:nvSpPr>
        <p:spPr/>
        <p:txBody>
          <a:bodyPr/>
          <a:lstStyle/>
          <a:p>
            <a:pPr>
              <a:defRPr/>
            </a:pPr>
            <a:fld id="{A6162CD9-EBFC-4937-B5D9-B80098BE44F5}" type="slidenum">
              <a:rPr lang="it-IT"/>
              <a:pPr>
                <a:defRPr/>
              </a:pPr>
              <a:t>25</a:t>
            </a:fld>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3"/>
          <p:cNvSpPr>
            <a:spLocks noGrp="1" noChangeArrowheads="1"/>
          </p:cNvSpPr>
          <p:nvPr>
            <p:ph type="body" idx="1"/>
          </p:nvPr>
        </p:nvSpPr>
        <p:spPr>
          <a:xfrm>
            <a:off x="539750" y="1241425"/>
            <a:ext cx="8229600" cy="4779963"/>
          </a:xfrm>
        </p:spPr>
        <p:txBody>
          <a:bodyPr/>
          <a:lstStyle/>
          <a:p>
            <a:pPr>
              <a:buFontTx/>
              <a:buNone/>
            </a:pPr>
            <a:r>
              <a:rPr lang="it-IT" sz="2800" smtClean="0"/>
              <a:t>2</a:t>
            </a:r>
            <a:r>
              <a:rPr lang="it-IT" smtClean="0"/>
              <a:t>. </a:t>
            </a:r>
            <a:r>
              <a:rPr lang="it-IT" sz="2800" smtClean="0"/>
              <a:t>Quando si effettua un’indagine multiscopo, si effettua una stratificazione geografica, alla quale si sovrappone una post-stratificazione differente per gruppi variabili;</a:t>
            </a:r>
          </a:p>
          <a:p>
            <a:pPr>
              <a:buFontTx/>
              <a:buNone/>
            </a:pPr>
            <a:endParaRPr lang="it-IT" sz="2800" smtClean="0"/>
          </a:p>
          <a:p>
            <a:pPr>
              <a:buFontTx/>
              <a:buNone/>
            </a:pPr>
            <a:r>
              <a:rPr lang="it-IT" sz="2800" smtClean="0"/>
              <a:t>3. Quando si vuol correggere o modificare una stratificazione dopo il campionamento o durante l’indagine, si utilizzano i </a:t>
            </a:r>
            <a:r>
              <a:rPr lang="it-IT" sz="2800" i="1" smtClean="0"/>
              <a:t>campioni controllati o equilibrati</a:t>
            </a:r>
            <a:r>
              <a:rPr lang="it-IT" sz="2800" smtClean="0"/>
              <a:t>, campioni in cui le unità che li costitutiscono vengono sostituite.</a:t>
            </a:r>
            <a:r>
              <a:rPr lang="it-IT" smtClean="0"/>
              <a:t> </a:t>
            </a:r>
          </a:p>
        </p:txBody>
      </p:sp>
      <p:sp>
        <p:nvSpPr>
          <p:cNvPr id="3" name="Segnaposto numero diapositiva 2"/>
          <p:cNvSpPr>
            <a:spLocks noGrp="1"/>
          </p:cNvSpPr>
          <p:nvPr>
            <p:ph type="sldNum" sz="quarter" idx="12"/>
          </p:nvPr>
        </p:nvSpPr>
        <p:spPr/>
        <p:txBody>
          <a:bodyPr/>
          <a:lstStyle/>
          <a:p>
            <a:pPr>
              <a:defRPr/>
            </a:pPr>
            <a:fld id="{2BA8AAAB-0679-4BF9-BDBC-AB6CACA09A90}" type="slidenum">
              <a:rPr lang="it-IT"/>
              <a:pPr>
                <a:defRPr/>
              </a:pPr>
              <a:t>26</a:t>
            </a:fld>
            <a:endParaRPr lang="it-IT"/>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92150"/>
            <a:ext cx="8229600" cy="566738"/>
          </a:xfrm>
        </p:spPr>
        <p:txBody>
          <a:bodyPr>
            <a:normAutofit/>
          </a:bodyPr>
          <a:lstStyle/>
          <a:p>
            <a:pPr algn="ctr" fontAlgn="auto">
              <a:spcAft>
                <a:spcPts val="0"/>
              </a:spcAft>
              <a:defRPr/>
            </a:pPr>
            <a:r>
              <a:rPr lang="it-IT" sz="3200" b="1" dirty="0" smtClean="0">
                <a:effectLst>
                  <a:outerShdw blurRad="38100" dist="38100" dir="2700000" algn="tl">
                    <a:srgbClr val="000000">
                      <a:alpha val="43137"/>
                    </a:srgbClr>
                  </a:outerShdw>
                </a:effectLst>
                <a:latin typeface="Constantia" pitchFamily="18" charset="0"/>
              </a:rPr>
              <a:t>Campionamento casuale a grappoli (GR)</a:t>
            </a:r>
          </a:p>
        </p:txBody>
      </p:sp>
      <p:sp>
        <p:nvSpPr>
          <p:cNvPr id="51202" name="Rettangolo 6"/>
          <p:cNvSpPr>
            <a:spLocks noChangeArrowheads="1"/>
          </p:cNvSpPr>
          <p:nvPr/>
        </p:nvSpPr>
        <p:spPr bwMode="auto">
          <a:xfrm>
            <a:off x="179388" y="1484313"/>
            <a:ext cx="8893175" cy="5156200"/>
          </a:xfrm>
          <a:prstGeom prst="rect">
            <a:avLst/>
          </a:prstGeom>
          <a:noFill/>
          <a:ln w="9525">
            <a:noFill/>
            <a:miter lim="800000"/>
            <a:headEnd/>
            <a:tailEnd/>
          </a:ln>
        </p:spPr>
        <p:txBody>
          <a:bodyPr>
            <a:spAutoFit/>
          </a:bodyPr>
          <a:lstStyle/>
          <a:p>
            <a:pPr algn="ctr">
              <a:spcAft>
                <a:spcPts val="1200"/>
              </a:spcAft>
            </a:pPr>
            <a:r>
              <a:rPr lang="it-IT" sz="2300"/>
              <a:t>È un piano di campionamento ottenuto estraendo, senza o con ripetizione, </a:t>
            </a:r>
            <a:r>
              <a:rPr lang="it-IT" sz="2300" i="1"/>
              <a:t>n</a:t>
            </a:r>
            <a:r>
              <a:rPr lang="it-IT" sz="2300"/>
              <a:t> grappoli (</a:t>
            </a:r>
            <a:r>
              <a:rPr lang="it-IT" sz="2300" i="1"/>
              <a:t>cluster</a:t>
            </a:r>
            <a:r>
              <a:rPr lang="it-IT" sz="2300"/>
              <a:t>) fra gli </a:t>
            </a:r>
            <a:r>
              <a:rPr lang="it-IT" sz="2300" i="1"/>
              <a:t>N </a:t>
            </a:r>
            <a:r>
              <a:rPr lang="it-IT" sz="2300"/>
              <a:t>che costituiscono la popolazione e comprendendo nel campione tutte le unità elementari costituenti il grappolo </a:t>
            </a:r>
            <a:r>
              <a:rPr lang="it-IT" sz="2300" i="1"/>
              <a:t>i</a:t>
            </a:r>
            <a:r>
              <a:rPr lang="it-IT" sz="2300"/>
              <a:t>.  </a:t>
            </a:r>
          </a:p>
          <a:p>
            <a:pPr algn="ctr">
              <a:spcAft>
                <a:spcPts val="1200"/>
              </a:spcAft>
            </a:pPr>
            <a:r>
              <a:rPr lang="it-IT" sz="2300"/>
              <a:t>Il grappolo è di fatto una popolazione in miniatura, che ne rispetta tutte le caratteristiche fondamentali.</a:t>
            </a:r>
          </a:p>
          <a:p>
            <a:pPr algn="ctr">
              <a:spcAft>
                <a:spcPts val="1200"/>
              </a:spcAft>
            </a:pPr>
            <a:r>
              <a:rPr lang="it-IT" sz="2300"/>
              <a:t>La condizioni per cui abbia senso effettuare un piano di campionamento a grappoli è che ci sia molta eterogeneità all’interno dei grappoli e molta omogeneità tra loro. Basta prenderne quindi solo alcuni per rappresentare le caratteristiche dell’intera popolazione.</a:t>
            </a:r>
          </a:p>
          <a:p>
            <a:pPr algn="ctr"/>
            <a:r>
              <a:rPr lang="it-IT" sz="2300"/>
              <a:t>Lo scopo principale consiste nel contenere il costo di ricerca utilizzando come grappoli le unità naturali o amministrative già esistenti.</a:t>
            </a:r>
          </a:p>
        </p:txBody>
      </p:sp>
      <p:sp>
        <p:nvSpPr>
          <p:cNvPr id="4" name="Segnaposto numero diapositiva 3"/>
          <p:cNvSpPr>
            <a:spLocks noGrp="1"/>
          </p:cNvSpPr>
          <p:nvPr>
            <p:ph type="sldNum" sz="quarter" idx="12"/>
          </p:nvPr>
        </p:nvSpPr>
        <p:spPr/>
        <p:txBody>
          <a:bodyPr/>
          <a:lstStyle/>
          <a:p>
            <a:pPr>
              <a:defRPr/>
            </a:pPr>
            <a:fld id="{2366A5D6-7FAD-4A6C-8C20-4833A05FE1FC}" type="slidenum">
              <a:rPr lang="it-IT"/>
              <a:pPr>
                <a:defRPr/>
              </a:pPr>
              <a:t>27</a:t>
            </a:fld>
            <a:endParaRPr lang="it-IT"/>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sp>
        <p:nvSpPr>
          <p:cNvPr id="52226" name="Rectangle 3"/>
          <p:cNvSpPr>
            <a:spLocks noChangeArrowheads="1"/>
          </p:cNvSpPr>
          <p:nvPr/>
        </p:nvSpPr>
        <p:spPr bwMode="auto">
          <a:xfrm>
            <a:off x="0" y="1530350"/>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52227" name="CasellaDiTesto 6"/>
          <p:cNvSpPr txBox="1">
            <a:spLocks noChangeArrowheads="1"/>
          </p:cNvSpPr>
          <p:nvPr/>
        </p:nvSpPr>
        <p:spPr bwMode="auto">
          <a:xfrm>
            <a:off x="611188" y="765175"/>
            <a:ext cx="8137525" cy="5416550"/>
          </a:xfrm>
          <a:prstGeom prst="rect">
            <a:avLst/>
          </a:prstGeom>
          <a:noFill/>
          <a:ln w="9525">
            <a:noFill/>
            <a:miter lim="800000"/>
            <a:headEnd/>
            <a:tailEnd/>
          </a:ln>
        </p:spPr>
        <p:txBody>
          <a:bodyPr>
            <a:spAutoFit/>
          </a:bodyPr>
          <a:lstStyle/>
          <a:p>
            <a:r>
              <a:rPr lang="it-IT"/>
              <a:t>Il numero di unità elementari costituenti la popolazione (M</a:t>
            </a:r>
            <a:r>
              <a:rPr lang="it-IT" baseline="-25000"/>
              <a:t>o</a:t>
            </a:r>
            <a:r>
              <a:rPr lang="it-IT"/>
              <a:t>) è pari a </a:t>
            </a:r>
          </a:p>
          <a:p>
            <a:endParaRPr lang="it-IT"/>
          </a:p>
          <a:p>
            <a:endParaRPr lang="it-IT"/>
          </a:p>
          <a:p>
            <a:endParaRPr lang="it-IT"/>
          </a:p>
          <a:p>
            <a:endParaRPr lang="it-IT"/>
          </a:p>
          <a:p>
            <a:r>
              <a:rPr lang="it-IT" i="1"/>
              <a:t>N</a:t>
            </a:r>
            <a:r>
              <a:rPr lang="it-IT"/>
              <a:t> è il numero dei grappoli della popolazione </a:t>
            </a:r>
            <a:r>
              <a:rPr lang="it-IT">
                <a:latin typeface="Lucida Calligraphy" pitchFamily="66" charset="0"/>
              </a:rPr>
              <a:t>U</a:t>
            </a:r>
            <a:r>
              <a:rPr lang="it-IT"/>
              <a:t>={1</a:t>
            </a:r>
            <a:r>
              <a:rPr lang="it-IT" i="1"/>
              <a:t>,…,i,…,N</a:t>
            </a:r>
            <a:r>
              <a:rPr lang="it-IT"/>
              <a:t>}</a:t>
            </a:r>
          </a:p>
          <a:p>
            <a:r>
              <a:rPr lang="it-IT" i="1"/>
              <a:t>M</a:t>
            </a:r>
            <a:r>
              <a:rPr lang="it-IT" i="1" baseline="-25000"/>
              <a:t>i</a:t>
            </a:r>
            <a:r>
              <a:rPr lang="it-IT" baseline="-25000"/>
              <a:t> </a:t>
            </a:r>
            <a:r>
              <a:rPr lang="it-IT"/>
              <a:t>è il numero di unità elementari costituenti il grappolo </a:t>
            </a:r>
            <a:r>
              <a:rPr lang="it-IT" i="1"/>
              <a:t>i</a:t>
            </a:r>
          </a:p>
          <a:p>
            <a:endParaRPr lang="it-IT" i="1"/>
          </a:p>
          <a:p>
            <a:pPr>
              <a:spcAft>
                <a:spcPts val="1200"/>
              </a:spcAft>
            </a:pPr>
            <a:r>
              <a:rPr lang="it-IT"/>
              <a:t>Il numero delle unità elementari costituenti il campione è pari a </a:t>
            </a:r>
            <a:r>
              <a:rPr lang="it-IT" b="1" i="1"/>
              <a:t>∑</a:t>
            </a:r>
            <a:r>
              <a:rPr lang="it-IT" b="1" i="1" baseline="-25000"/>
              <a:t>c</a:t>
            </a:r>
            <a:r>
              <a:rPr lang="it-IT" b="1" i="1"/>
              <a:t>M</a:t>
            </a:r>
            <a:r>
              <a:rPr lang="it-IT" b="1" i="1" baseline="-25000"/>
              <a:t>i</a:t>
            </a:r>
            <a:endParaRPr lang="it-IT"/>
          </a:p>
          <a:p>
            <a:r>
              <a:rPr lang="it-IT"/>
              <a:t>La numerosità di ciascun campione risulterà </a:t>
            </a:r>
            <a:r>
              <a:rPr lang="it-IT" b="1"/>
              <a:t>variabile</a:t>
            </a:r>
            <a:r>
              <a:rPr lang="it-IT"/>
              <a:t> nei diversi campioni se i grappoli hanno dimensione differente, </a:t>
            </a:r>
            <a:r>
              <a:rPr lang="it-IT" b="1"/>
              <a:t>costante</a:t>
            </a:r>
            <a:r>
              <a:rPr lang="it-IT"/>
              <a:t> se i grappoli hanno la stessa dimensione.</a:t>
            </a:r>
          </a:p>
        </p:txBody>
      </p:sp>
      <p:sp>
        <p:nvSpPr>
          <p:cNvPr id="52228" name="Rectangle 5"/>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sp>
        <p:nvSpPr>
          <p:cNvPr id="8" name="Segnaposto numero diapositiva 7"/>
          <p:cNvSpPr>
            <a:spLocks noGrp="1"/>
          </p:cNvSpPr>
          <p:nvPr>
            <p:ph type="sldNum" sz="quarter" idx="12"/>
          </p:nvPr>
        </p:nvSpPr>
        <p:spPr/>
        <p:txBody>
          <a:bodyPr/>
          <a:lstStyle/>
          <a:p>
            <a:pPr>
              <a:defRPr/>
            </a:pPr>
            <a:fld id="{E1E65C52-581E-4D8E-8263-E20142BF8D1D}" type="slidenum">
              <a:rPr lang="it-IT"/>
              <a:pPr>
                <a:defRPr/>
              </a:pPr>
              <a:t>28</a:t>
            </a:fld>
            <a:endParaRPr lang="it-IT"/>
          </a:p>
        </p:txBody>
      </p:sp>
      <p:pic>
        <p:nvPicPr>
          <p:cNvPr id="52230"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454400" y="1450975"/>
            <a:ext cx="1838325" cy="1257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CasellaDiTesto 3"/>
          <p:cNvSpPr txBox="1">
            <a:spLocks noChangeArrowheads="1"/>
          </p:cNvSpPr>
          <p:nvPr/>
        </p:nvSpPr>
        <p:spPr bwMode="auto">
          <a:xfrm>
            <a:off x="323850" y="1052513"/>
            <a:ext cx="8424863" cy="2308225"/>
          </a:xfrm>
          <a:prstGeom prst="rect">
            <a:avLst/>
          </a:prstGeom>
          <a:noFill/>
          <a:ln w="9525">
            <a:noFill/>
            <a:miter lim="800000"/>
            <a:headEnd/>
            <a:tailEnd/>
          </a:ln>
        </p:spPr>
        <p:txBody>
          <a:bodyPr>
            <a:spAutoFit/>
          </a:bodyPr>
          <a:lstStyle/>
          <a:p>
            <a:r>
              <a:rPr lang="it-IT"/>
              <a:t>Probabilità di inclusione del primo ordine: </a:t>
            </a:r>
          </a:p>
          <a:p>
            <a:endParaRPr lang="it-IT"/>
          </a:p>
          <a:p>
            <a:endParaRPr lang="it-IT"/>
          </a:p>
          <a:p>
            <a:endParaRPr lang="it-IT"/>
          </a:p>
          <a:p>
            <a:endParaRPr lang="it-IT"/>
          </a:p>
          <a:p>
            <a:r>
              <a:rPr lang="it-IT"/>
              <a:t>Probabilità di inclusione del secondo ordine:</a:t>
            </a:r>
          </a:p>
        </p:txBody>
      </p:sp>
      <p:sp>
        <p:nvSpPr>
          <p:cNvPr id="53250" name="Rectangle 2"/>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pic>
        <p:nvPicPr>
          <p:cNvPr id="5325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808413" y="1700213"/>
            <a:ext cx="1527175" cy="865187"/>
          </a:xfrm>
          <a:prstGeom prst="rect">
            <a:avLst/>
          </a:prstGeom>
          <a:noFill/>
          <a:ln w="9525">
            <a:noFill/>
            <a:miter lim="800000"/>
            <a:headEnd/>
            <a:tailEnd/>
          </a:ln>
        </p:spPr>
      </p:pic>
      <p:sp>
        <p:nvSpPr>
          <p:cNvPr id="53252" name="Rectangle 3"/>
          <p:cNvSpPr>
            <a:spLocks noChangeArrowheads="1"/>
          </p:cNvSpPr>
          <p:nvPr/>
        </p:nvSpPr>
        <p:spPr bwMode="auto">
          <a:xfrm>
            <a:off x="0" y="1625600"/>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53253" name="Rectangle 5"/>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sp>
        <p:nvSpPr>
          <p:cNvPr id="53254" name="Rectangle 6"/>
          <p:cNvSpPr>
            <a:spLocks noChangeArrowheads="1"/>
          </p:cNvSpPr>
          <p:nvPr/>
        </p:nvSpPr>
        <p:spPr bwMode="auto">
          <a:xfrm>
            <a:off x="0" y="3101975"/>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53255" name="CasellaDiTesto 10"/>
          <p:cNvSpPr txBox="1">
            <a:spLocks noChangeArrowheads="1"/>
          </p:cNvSpPr>
          <p:nvPr/>
        </p:nvSpPr>
        <p:spPr bwMode="auto">
          <a:xfrm>
            <a:off x="6084888" y="3789363"/>
            <a:ext cx="2159000" cy="461962"/>
          </a:xfrm>
          <a:prstGeom prst="rect">
            <a:avLst/>
          </a:prstGeom>
          <a:noFill/>
          <a:ln w="9525">
            <a:noFill/>
            <a:miter lim="800000"/>
            <a:headEnd/>
            <a:tailEnd/>
          </a:ln>
        </p:spPr>
        <p:txBody>
          <a:bodyPr>
            <a:spAutoFit/>
          </a:bodyPr>
          <a:lstStyle/>
          <a:p>
            <a:r>
              <a:rPr lang="it-IT"/>
              <a:t>per </a:t>
            </a:r>
            <a:r>
              <a:rPr lang="it-IT" i="1"/>
              <a:t>i’ = i</a:t>
            </a:r>
          </a:p>
        </p:txBody>
      </p:sp>
      <p:sp>
        <p:nvSpPr>
          <p:cNvPr id="53256" name="CasellaDiTesto 11"/>
          <p:cNvSpPr txBox="1">
            <a:spLocks noChangeArrowheads="1"/>
          </p:cNvSpPr>
          <p:nvPr/>
        </p:nvSpPr>
        <p:spPr bwMode="auto">
          <a:xfrm>
            <a:off x="6084888" y="4724400"/>
            <a:ext cx="2159000" cy="461963"/>
          </a:xfrm>
          <a:prstGeom prst="rect">
            <a:avLst/>
          </a:prstGeom>
          <a:noFill/>
          <a:ln w="9525">
            <a:noFill/>
            <a:miter lim="800000"/>
            <a:headEnd/>
            <a:tailEnd/>
          </a:ln>
        </p:spPr>
        <p:txBody>
          <a:bodyPr>
            <a:spAutoFit/>
          </a:bodyPr>
          <a:lstStyle/>
          <a:p>
            <a:r>
              <a:rPr lang="it-IT"/>
              <a:t>per </a:t>
            </a:r>
            <a:r>
              <a:rPr lang="it-IT" i="1"/>
              <a:t>i’ ≠ i</a:t>
            </a:r>
          </a:p>
        </p:txBody>
      </p:sp>
      <p:sp>
        <p:nvSpPr>
          <p:cNvPr id="13" name="Segnaposto numero diapositiva 12"/>
          <p:cNvSpPr>
            <a:spLocks noGrp="1"/>
          </p:cNvSpPr>
          <p:nvPr>
            <p:ph type="sldNum" sz="quarter" idx="12"/>
          </p:nvPr>
        </p:nvSpPr>
        <p:spPr/>
        <p:txBody>
          <a:bodyPr/>
          <a:lstStyle/>
          <a:p>
            <a:pPr>
              <a:defRPr/>
            </a:pPr>
            <a:fld id="{5F885459-F39A-4DF6-9FAF-933080E1EBCB}" type="slidenum">
              <a:rPr lang="it-IT"/>
              <a:pPr>
                <a:defRPr/>
              </a:pPr>
              <a:t>29</a:t>
            </a:fld>
            <a:endParaRPr lang="it-IT"/>
          </a:p>
        </p:txBody>
      </p:sp>
      <p:sp>
        <p:nvSpPr>
          <p:cNvPr id="5325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sp>
        <p:nvSpPr>
          <p:cNvPr id="5325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pic>
        <p:nvPicPr>
          <p:cNvPr id="53260"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555875" y="3702050"/>
            <a:ext cx="3298825" cy="1743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title"/>
          </p:nvPr>
        </p:nvSpPr>
        <p:spPr>
          <a:xfrm>
            <a:off x="457200" y="188913"/>
            <a:ext cx="8229600" cy="1143000"/>
          </a:xfrm>
        </p:spPr>
        <p:txBody>
          <a:bodyPr>
            <a:normAutofit/>
          </a:bodyPr>
          <a:lstStyle/>
          <a:p>
            <a:pPr algn="ctr" fontAlgn="auto">
              <a:spcAft>
                <a:spcPts val="0"/>
              </a:spcAft>
              <a:defRPr/>
            </a:pPr>
            <a:r>
              <a:rPr lang="it-IT" sz="3200" b="1" dirty="0" smtClean="0">
                <a:effectLst>
                  <a:outerShdw blurRad="38100" dist="38100" dir="2700000" algn="tl">
                    <a:srgbClr val="000000">
                      <a:alpha val="43137"/>
                    </a:srgbClr>
                  </a:outerShdw>
                </a:effectLst>
                <a:latin typeface="Constantia" pitchFamily="18" charset="0"/>
              </a:rPr>
              <a:t>Campionamento  sistematico (SM)</a:t>
            </a:r>
          </a:p>
        </p:txBody>
      </p:sp>
      <p:sp>
        <p:nvSpPr>
          <p:cNvPr id="54274" name="CasellaDiTesto 4"/>
          <p:cNvSpPr txBox="1">
            <a:spLocks noChangeArrowheads="1"/>
          </p:cNvSpPr>
          <p:nvPr/>
        </p:nvSpPr>
        <p:spPr bwMode="auto">
          <a:xfrm>
            <a:off x="395288" y="1700213"/>
            <a:ext cx="8353425" cy="4681537"/>
          </a:xfrm>
          <a:prstGeom prst="rect">
            <a:avLst/>
          </a:prstGeom>
          <a:noFill/>
          <a:ln w="9525">
            <a:noFill/>
            <a:miter lim="800000"/>
            <a:headEnd/>
            <a:tailEnd/>
          </a:ln>
        </p:spPr>
        <p:txBody>
          <a:bodyPr>
            <a:spAutoFit/>
          </a:bodyPr>
          <a:lstStyle/>
          <a:p>
            <a:pPr algn="ctr"/>
            <a:r>
              <a:rPr lang="it-IT"/>
              <a:t>Consiste nella scelta casuale di una unità tra le </a:t>
            </a:r>
            <a:r>
              <a:rPr lang="it-IT" i="1"/>
              <a:t>N</a:t>
            </a:r>
            <a:r>
              <a:rPr lang="it-IT"/>
              <a:t> che formano la popolazione e nella automatica selezione delle altre unità costituenti il campione mediante un criterio predefinito.</a:t>
            </a:r>
          </a:p>
          <a:p>
            <a:pPr algn="ctr"/>
            <a:r>
              <a:rPr lang="it-IT"/>
              <a:t>È necessario disporre delle </a:t>
            </a:r>
            <a:r>
              <a:rPr lang="it-IT" i="1"/>
              <a:t>N</a:t>
            </a:r>
            <a:r>
              <a:rPr lang="it-IT"/>
              <a:t> unità numerate da 1 a </a:t>
            </a:r>
            <a:r>
              <a:rPr lang="it-IT" i="1"/>
              <a:t>N</a:t>
            </a:r>
            <a:r>
              <a:rPr lang="it-IT"/>
              <a:t> secondo un ordine specifico.</a:t>
            </a:r>
          </a:p>
          <a:p>
            <a:pPr algn="ctr"/>
            <a:endParaRPr lang="it-IT"/>
          </a:p>
          <a:p>
            <a:pPr algn="ctr"/>
            <a:r>
              <a:rPr lang="it-IT"/>
              <a:t>Il generico campione sistematico è determinato dall’insieme della unità ottenute con </a:t>
            </a:r>
          </a:p>
          <a:p>
            <a:pPr algn="ctr"/>
            <a:endParaRPr lang="it-IT" sz="2000"/>
          </a:p>
          <a:p>
            <a:pPr algn="r">
              <a:spcAft>
                <a:spcPts val="1800"/>
              </a:spcAft>
            </a:pPr>
            <a:r>
              <a:rPr lang="it-IT" b="1" i="1"/>
              <a:t>r + (j-1)k; 		(j=1,…,n)	</a:t>
            </a:r>
          </a:p>
          <a:p>
            <a:r>
              <a:rPr lang="it-IT" sz="2200" i="1"/>
              <a:t>k</a:t>
            </a:r>
            <a:r>
              <a:rPr lang="it-IT" sz="2200"/>
              <a:t> è il </a:t>
            </a:r>
            <a:r>
              <a:rPr lang="it-IT" sz="2200" i="1"/>
              <a:t>passo di campionamento </a:t>
            </a:r>
            <a:r>
              <a:rPr lang="it-IT" sz="2200"/>
              <a:t>= </a:t>
            </a:r>
            <a:r>
              <a:rPr lang="it-IT" sz="2200" i="1"/>
              <a:t>N/n</a:t>
            </a:r>
            <a:endParaRPr lang="it-IT" sz="2200" b="1" i="1"/>
          </a:p>
          <a:p>
            <a:r>
              <a:rPr lang="it-IT" sz="2200" i="1"/>
              <a:t>r </a:t>
            </a:r>
            <a:r>
              <a:rPr lang="it-IT" sz="2200"/>
              <a:t>è un numero casuale e </a:t>
            </a:r>
            <a:r>
              <a:rPr lang="it-IT" sz="2200" i="1"/>
              <a:t>r≤k</a:t>
            </a:r>
          </a:p>
        </p:txBody>
      </p:sp>
      <p:sp>
        <p:nvSpPr>
          <p:cNvPr id="6" name="Segnaposto numero diapositiva 5"/>
          <p:cNvSpPr>
            <a:spLocks noGrp="1"/>
          </p:cNvSpPr>
          <p:nvPr>
            <p:ph type="sldNum" sz="quarter" idx="12"/>
          </p:nvPr>
        </p:nvSpPr>
        <p:spPr/>
        <p:txBody>
          <a:bodyPr/>
          <a:lstStyle/>
          <a:p>
            <a:pPr>
              <a:defRPr/>
            </a:pPr>
            <a:fld id="{0B98A620-F168-4720-9DB1-7BF85868FEAE}" type="slidenum">
              <a:rPr lang="it-IT"/>
              <a:pPr>
                <a:defRPr/>
              </a:pPr>
              <a:t>30</a:t>
            </a:fld>
            <a:endParaRPr lang="it-IT"/>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341438"/>
            <a:ext cx="8362950" cy="4967287"/>
          </a:xfrm>
        </p:spPr>
        <p:txBody>
          <a:bodyPr>
            <a:noAutofit/>
          </a:bodyPr>
          <a:lstStyle/>
          <a:p>
            <a:pPr marL="0" indent="0" algn="ctr" fontAlgn="auto">
              <a:spcBef>
                <a:spcPts val="0"/>
              </a:spcBef>
              <a:spcAft>
                <a:spcPts val="1800"/>
              </a:spcAft>
              <a:buClr>
                <a:schemeClr val="accent3"/>
              </a:buClr>
              <a:buFont typeface="Wingdings 2"/>
              <a:buNone/>
              <a:defRPr/>
            </a:pPr>
            <a:r>
              <a:rPr lang="it-IT" sz="2400" dirty="0" smtClean="0"/>
              <a:t>Tale procedura campionaria ha la stessa efficienza del campionamento semplice se l’ordinamento delle unità è indipendente dalla variabile oggetto di studio. Risulta però operativamente più veloce.</a:t>
            </a:r>
          </a:p>
          <a:p>
            <a:pPr marL="6350" indent="-6350" algn="ctr" fontAlgn="auto">
              <a:spcBef>
                <a:spcPts val="0"/>
              </a:spcBef>
              <a:spcAft>
                <a:spcPts val="1800"/>
              </a:spcAft>
              <a:buClr>
                <a:schemeClr val="accent3"/>
              </a:buClr>
              <a:buFont typeface="Wingdings 2"/>
              <a:buNone/>
              <a:defRPr/>
            </a:pPr>
            <a:r>
              <a:rPr lang="it-IT" sz="2400" dirty="0" smtClean="0"/>
              <a:t>Risulta più efficiente del campionamento semplice se le unità hanno un </a:t>
            </a:r>
            <a:r>
              <a:rPr lang="it-IT" sz="2400" i="1" dirty="0" smtClean="0"/>
              <a:t>trend lineare </a:t>
            </a:r>
            <a:r>
              <a:rPr lang="it-IT" sz="2400" dirty="0" smtClean="0"/>
              <a:t>rispetto alla variabile oggetto di studio. In tal caso si ottiene una sorta di campionamento stratificato.</a:t>
            </a:r>
          </a:p>
          <a:p>
            <a:pPr marL="6350" indent="-6350" algn="ctr" fontAlgn="auto">
              <a:spcAft>
                <a:spcPts val="0"/>
              </a:spcAft>
              <a:buClr>
                <a:schemeClr val="accent3"/>
              </a:buClr>
              <a:buFont typeface="Wingdings 2"/>
              <a:buNone/>
              <a:defRPr/>
            </a:pPr>
            <a:r>
              <a:rPr lang="it-IT" sz="2400" dirty="0" smtClean="0"/>
              <a:t>Risulta meno efficiente del campionamento semplice se le unità presentano un ordinamento ciclico e il passo di campionamento coincide con il ciclo. La procedura sistematica produce in tal caso campioni distorti.</a:t>
            </a:r>
            <a:endParaRPr lang="it-IT" sz="2400" dirty="0"/>
          </a:p>
        </p:txBody>
      </p:sp>
      <p:sp>
        <p:nvSpPr>
          <p:cNvPr id="4" name="Segnaposto numero diapositiva 3"/>
          <p:cNvSpPr>
            <a:spLocks noGrp="1"/>
          </p:cNvSpPr>
          <p:nvPr>
            <p:ph type="sldNum" sz="quarter" idx="12"/>
          </p:nvPr>
        </p:nvSpPr>
        <p:spPr/>
        <p:txBody>
          <a:bodyPr/>
          <a:lstStyle/>
          <a:p>
            <a:pPr>
              <a:defRPr/>
            </a:pPr>
            <a:fld id="{B5EC06F5-4758-40C4-AA7A-C4741424E004}" type="slidenum">
              <a:rPr lang="it-IT"/>
              <a:pPr>
                <a:defRPr/>
              </a:pPr>
              <a:t>31</a:t>
            </a:fld>
            <a:endParaRPr lang="it-IT"/>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CasellaDiTesto 3"/>
          <p:cNvSpPr txBox="1">
            <a:spLocks noChangeArrowheads="1"/>
          </p:cNvSpPr>
          <p:nvPr/>
        </p:nvSpPr>
        <p:spPr bwMode="auto">
          <a:xfrm>
            <a:off x="323850" y="1408113"/>
            <a:ext cx="8424863" cy="2308225"/>
          </a:xfrm>
          <a:prstGeom prst="rect">
            <a:avLst/>
          </a:prstGeom>
          <a:noFill/>
          <a:ln w="9525">
            <a:noFill/>
            <a:miter lim="800000"/>
            <a:headEnd/>
            <a:tailEnd/>
          </a:ln>
        </p:spPr>
        <p:txBody>
          <a:bodyPr>
            <a:spAutoFit/>
          </a:bodyPr>
          <a:lstStyle/>
          <a:p>
            <a:r>
              <a:rPr lang="it-IT"/>
              <a:t>Probabilità di inclusione del primo ordine: </a:t>
            </a:r>
          </a:p>
          <a:p>
            <a:endParaRPr lang="it-IT"/>
          </a:p>
          <a:p>
            <a:endParaRPr lang="it-IT"/>
          </a:p>
          <a:p>
            <a:endParaRPr lang="it-IT"/>
          </a:p>
          <a:p>
            <a:endParaRPr lang="it-IT"/>
          </a:p>
          <a:p>
            <a:r>
              <a:rPr lang="it-IT"/>
              <a:t>Probabilità di inclusione del secondo ordine:</a:t>
            </a:r>
          </a:p>
        </p:txBody>
      </p:sp>
      <p:sp>
        <p:nvSpPr>
          <p:cNvPr id="57346" name="Rectangle 2"/>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sp>
        <p:nvSpPr>
          <p:cNvPr id="57347" name="Rectangle 3"/>
          <p:cNvSpPr>
            <a:spLocks noChangeArrowheads="1"/>
          </p:cNvSpPr>
          <p:nvPr/>
        </p:nvSpPr>
        <p:spPr bwMode="auto">
          <a:xfrm>
            <a:off x="0" y="1625600"/>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57348" name="Rectangle 5"/>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sp>
        <p:nvSpPr>
          <p:cNvPr id="57349" name="Rectangle 6"/>
          <p:cNvSpPr>
            <a:spLocks noChangeArrowheads="1"/>
          </p:cNvSpPr>
          <p:nvPr/>
        </p:nvSpPr>
        <p:spPr bwMode="auto">
          <a:xfrm>
            <a:off x="0" y="3101975"/>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57350" name="Rectangle 2"/>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pic>
        <p:nvPicPr>
          <p:cNvPr id="5735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870325" y="1916113"/>
            <a:ext cx="1403350" cy="1225550"/>
          </a:xfrm>
          <a:prstGeom prst="rect">
            <a:avLst/>
          </a:prstGeom>
          <a:noFill/>
          <a:ln w="9525">
            <a:noFill/>
            <a:miter lim="800000"/>
            <a:headEnd/>
            <a:tailEnd/>
          </a:ln>
        </p:spPr>
      </p:pic>
      <p:sp>
        <p:nvSpPr>
          <p:cNvPr id="57352" name="Rectangle 4"/>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sp>
        <p:nvSpPr>
          <p:cNvPr id="57353" name="CasellaDiTesto 14"/>
          <p:cNvSpPr txBox="1">
            <a:spLocks noChangeArrowheads="1"/>
          </p:cNvSpPr>
          <p:nvPr/>
        </p:nvSpPr>
        <p:spPr bwMode="auto">
          <a:xfrm>
            <a:off x="4427538" y="4140200"/>
            <a:ext cx="4392612" cy="368300"/>
          </a:xfrm>
          <a:prstGeom prst="rect">
            <a:avLst/>
          </a:prstGeom>
          <a:noFill/>
          <a:ln w="9525">
            <a:noFill/>
            <a:miter lim="800000"/>
            <a:headEnd/>
            <a:tailEnd/>
          </a:ln>
        </p:spPr>
        <p:txBody>
          <a:bodyPr>
            <a:spAutoFit/>
          </a:bodyPr>
          <a:lstStyle/>
          <a:p>
            <a:r>
              <a:rPr lang="it-IT" sz="1800"/>
              <a:t>Se </a:t>
            </a:r>
            <a:r>
              <a:rPr lang="it-IT" sz="1800" i="1"/>
              <a:t>i</a:t>
            </a:r>
            <a:r>
              <a:rPr lang="it-IT" sz="1800"/>
              <a:t>,</a:t>
            </a:r>
            <a:r>
              <a:rPr lang="it-IT" sz="1800" i="1"/>
              <a:t> j </a:t>
            </a:r>
            <a:r>
              <a:rPr lang="it-IT" sz="1800"/>
              <a:t>appartengono al campione estratto;</a:t>
            </a:r>
          </a:p>
        </p:txBody>
      </p:sp>
      <p:sp>
        <p:nvSpPr>
          <p:cNvPr id="57354" name="CasellaDiTesto 15"/>
          <p:cNvSpPr txBox="1">
            <a:spLocks noChangeArrowheads="1"/>
          </p:cNvSpPr>
          <p:nvPr/>
        </p:nvSpPr>
        <p:spPr bwMode="auto">
          <a:xfrm>
            <a:off x="4579938" y="4941888"/>
            <a:ext cx="4392612" cy="368300"/>
          </a:xfrm>
          <a:prstGeom prst="rect">
            <a:avLst/>
          </a:prstGeom>
          <a:noFill/>
          <a:ln w="9525">
            <a:noFill/>
            <a:miter lim="800000"/>
            <a:headEnd/>
            <a:tailEnd/>
          </a:ln>
        </p:spPr>
        <p:txBody>
          <a:bodyPr>
            <a:spAutoFit/>
          </a:bodyPr>
          <a:lstStyle/>
          <a:p>
            <a:r>
              <a:rPr lang="it-IT" sz="1800"/>
              <a:t>altrimenti</a:t>
            </a:r>
          </a:p>
        </p:txBody>
      </p:sp>
      <p:sp>
        <p:nvSpPr>
          <p:cNvPr id="13" name="Segnaposto numero diapositiva 12"/>
          <p:cNvSpPr>
            <a:spLocks noGrp="1"/>
          </p:cNvSpPr>
          <p:nvPr>
            <p:ph type="sldNum" sz="quarter" idx="12"/>
          </p:nvPr>
        </p:nvSpPr>
        <p:spPr/>
        <p:txBody>
          <a:bodyPr/>
          <a:lstStyle/>
          <a:p>
            <a:pPr>
              <a:defRPr/>
            </a:pPr>
            <a:fld id="{1804A697-ED7A-4DF8-8908-23D724A4ACB2}" type="slidenum">
              <a:rPr lang="it-IT"/>
              <a:pPr>
                <a:defRPr/>
              </a:pPr>
              <a:t>32</a:t>
            </a:fld>
            <a:endParaRPr lang="it-IT"/>
          </a:p>
        </p:txBody>
      </p:sp>
      <p:sp>
        <p:nvSpPr>
          <p:cNvPr id="57356"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it-IT"/>
          </a:p>
        </p:txBody>
      </p:sp>
      <p:pic>
        <p:nvPicPr>
          <p:cNvPr id="57357"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268538" y="3908425"/>
            <a:ext cx="1582737" cy="1536700"/>
          </a:xfrm>
          <a:prstGeom prst="rect">
            <a:avLst/>
          </a:prstGeom>
          <a:noFill/>
          <a:ln w="9525">
            <a:noFill/>
            <a:miter lim="800000"/>
            <a:headEnd/>
            <a:tailEnd/>
          </a:ln>
        </p:spPr>
      </p:pic>
      <p:sp>
        <p:nvSpPr>
          <p:cNvPr id="57358" name="Rectangle 3"/>
          <p:cNvSpPr>
            <a:spLocks noChangeArrowheads="1"/>
          </p:cNvSpPr>
          <p:nvPr/>
        </p:nvSpPr>
        <p:spPr bwMode="auto">
          <a:xfrm>
            <a:off x="0" y="1676400"/>
            <a:ext cx="9144000" cy="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0" y="765175"/>
            <a:ext cx="9144000" cy="782638"/>
          </a:xfrm>
          <a:prstGeom prst="rect">
            <a:avLst/>
          </a:prstGeom>
        </p:spPr>
        <p:txBody>
          <a:bodyPr>
            <a:normAutofit/>
          </a:bodyPr>
          <a:lstStyle/>
          <a:p>
            <a:pPr algn="ctr" fontAlgn="auto">
              <a:spcAft>
                <a:spcPts val="0"/>
              </a:spcAft>
              <a:defRPr/>
            </a:pPr>
            <a:r>
              <a:rPr lang="it-IT" sz="3200" b="1" dirty="0">
                <a:solidFill>
                  <a:schemeClr val="tx2"/>
                </a:solidFill>
                <a:effectLst>
                  <a:outerShdw blurRad="38100" dist="38100" dir="2700000" algn="tl">
                    <a:srgbClr val="000000">
                      <a:alpha val="43137"/>
                    </a:srgbClr>
                  </a:outerShdw>
                </a:effectLst>
                <a:ea typeface="+mj-ea"/>
                <a:cs typeface="+mj-cs"/>
              </a:rPr>
              <a:t>Campionamento  a due stadi (DS) o più stadi</a:t>
            </a:r>
          </a:p>
        </p:txBody>
      </p:sp>
      <p:sp>
        <p:nvSpPr>
          <p:cNvPr id="58370" name="CasellaDiTesto 3"/>
          <p:cNvSpPr txBox="1">
            <a:spLocks noChangeArrowheads="1"/>
          </p:cNvSpPr>
          <p:nvPr/>
        </p:nvSpPr>
        <p:spPr bwMode="auto">
          <a:xfrm>
            <a:off x="179388" y="1557338"/>
            <a:ext cx="8785225" cy="4678362"/>
          </a:xfrm>
          <a:prstGeom prst="rect">
            <a:avLst/>
          </a:prstGeom>
          <a:noFill/>
          <a:ln w="9525">
            <a:noFill/>
            <a:miter lim="800000"/>
            <a:headEnd/>
            <a:tailEnd/>
          </a:ln>
        </p:spPr>
        <p:txBody>
          <a:bodyPr>
            <a:spAutoFit/>
          </a:bodyPr>
          <a:lstStyle/>
          <a:p>
            <a:pPr algn="ctr">
              <a:spcAft>
                <a:spcPts val="1200"/>
              </a:spcAft>
            </a:pPr>
            <a:r>
              <a:rPr lang="it-IT" sz="2200"/>
              <a:t>Il campionamento a due è di fatto un campionamento a grappoli in cui però all’interno dei grappoli estratti non vengono esaminate tutte le unità elementari presenti ma solo una parte di esse estratte casualmente.</a:t>
            </a:r>
          </a:p>
          <a:p>
            <a:pPr algn="ctr">
              <a:spcAft>
                <a:spcPts val="2400"/>
              </a:spcAft>
            </a:pPr>
            <a:r>
              <a:rPr lang="it-IT" sz="2200"/>
              <a:t>Se dopo l’estrazione casuale di grappoli(</a:t>
            </a:r>
            <a:r>
              <a:rPr lang="it-IT" sz="2200" i="1"/>
              <a:t>unità primarie</a:t>
            </a:r>
            <a:r>
              <a:rPr lang="it-IT" sz="2200"/>
              <a:t>), si procede in ognuno di essi al campionamento delle </a:t>
            </a:r>
            <a:r>
              <a:rPr lang="it-IT" sz="2200" i="1"/>
              <a:t>unità secondarie</a:t>
            </a:r>
            <a:r>
              <a:rPr lang="it-IT" sz="2200"/>
              <a:t> in esso contenute e così via, si ottiene l’estensione </a:t>
            </a:r>
            <a:r>
              <a:rPr lang="it-IT" sz="2200" i="1"/>
              <a:t>a più stadi</a:t>
            </a:r>
            <a:r>
              <a:rPr lang="it-IT" sz="2200"/>
              <a:t> l’ultimo dei quali è costituito da </a:t>
            </a:r>
            <a:r>
              <a:rPr lang="it-IT" sz="2200" i="1"/>
              <a:t>unità elementari.</a:t>
            </a:r>
            <a:endParaRPr lang="it-IT" sz="2200"/>
          </a:p>
          <a:p>
            <a:pPr algn="ctr">
              <a:spcAft>
                <a:spcPts val="1200"/>
              </a:spcAft>
            </a:pPr>
            <a:r>
              <a:rPr lang="it-IT" sz="2200"/>
              <a:t>Il numero di unità elementari costituenti la popolazione è: </a:t>
            </a:r>
          </a:p>
          <a:p>
            <a:pPr algn="ctr">
              <a:spcAft>
                <a:spcPts val="1200"/>
              </a:spcAft>
            </a:pPr>
            <a:endParaRPr lang="it-IT" sz="2800"/>
          </a:p>
          <a:p>
            <a:pPr algn="ctr">
              <a:spcAft>
                <a:spcPts val="1200"/>
              </a:spcAft>
            </a:pPr>
            <a:r>
              <a:rPr lang="it-IT" sz="2200"/>
              <a:t>Il numero delle unità elementari costituenti il campione è pari a </a:t>
            </a:r>
            <a:r>
              <a:rPr lang="it-IT" sz="2200" b="1" i="1"/>
              <a:t>∑</a:t>
            </a:r>
            <a:r>
              <a:rPr lang="it-IT" sz="2200" b="1" i="1" baseline="-25000"/>
              <a:t>c</a:t>
            </a:r>
            <a:r>
              <a:rPr lang="it-IT" sz="2200" b="1" i="1"/>
              <a:t>M</a:t>
            </a:r>
            <a:r>
              <a:rPr lang="it-IT" sz="2200" b="1" i="1" baseline="-25000"/>
              <a:t>i</a:t>
            </a:r>
            <a:endParaRPr lang="it-IT" sz="2200"/>
          </a:p>
        </p:txBody>
      </p:sp>
      <p:pic>
        <p:nvPicPr>
          <p:cNvPr id="5837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140200" y="5013325"/>
            <a:ext cx="1263650" cy="863600"/>
          </a:xfrm>
          <a:prstGeom prst="rect">
            <a:avLst/>
          </a:prstGeom>
          <a:noFill/>
          <a:ln w="9525">
            <a:noFill/>
            <a:miter lim="800000"/>
            <a:headEnd/>
            <a:tailEnd/>
          </a:ln>
        </p:spPr>
      </p:pic>
      <p:sp>
        <p:nvSpPr>
          <p:cNvPr id="6" name="Segnaposto numero diapositiva 5"/>
          <p:cNvSpPr>
            <a:spLocks noGrp="1"/>
          </p:cNvSpPr>
          <p:nvPr>
            <p:ph type="sldNum" sz="quarter" idx="12"/>
          </p:nvPr>
        </p:nvSpPr>
        <p:spPr/>
        <p:txBody>
          <a:bodyPr/>
          <a:lstStyle/>
          <a:p>
            <a:pPr>
              <a:defRPr/>
            </a:pPr>
            <a:fld id="{752A5AD9-87BF-4ABF-B15F-259A29AFF53B}" type="slidenum">
              <a:rPr lang="it-IT"/>
              <a:pPr>
                <a:defRPr/>
              </a:pPr>
              <a:t>33</a:t>
            </a:fld>
            <a:endParaRPr lang="it-IT"/>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ttangolo 1"/>
          <p:cNvSpPr>
            <a:spLocks noChangeArrowheads="1"/>
          </p:cNvSpPr>
          <p:nvPr/>
        </p:nvSpPr>
        <p:spPr bwMode="auto">
          <a:xfrm>
            <a:off x="323850" y="982663"/>
            <a:ext cx="8496300" cy="5738812"/>
          </a:xfrm>
          <a:prstGeom prst="rect">
            <a:avLst/>
          </a:prstGeom>
          <a:noFill/>
          <a:ln w="9525">
            <a:noFill/>
            <a:miter lim="800000"/>
            <a:headEnd/>
            <a:tailEnd/>
          </a:ln>
        </p:spPr>
        <p:txBody>
          <a:bodyPr>
            <a:spAutoFit/>
          </a:bodyPr>
          <a:lstStyle/>
          <a:p>
            <a:pPr algn="ctr">
              <a:spcAft>
                <a:spcPts val="1800"/>
              </a:spcAft>
            </a:pPr>
            <a:r>
              <a:rPr lang="it-IT"/>
              <a:t>Le frazioni di sondaggio di primo e secondo stadio sono identificate rispettivamente dalle quantità </a:t>
            </a:r>
          </a:p>
          <a:p>
            <a:pPr algn="ctr"/>
            <a:r>
              <a:rPr lang="it-IT" i="1"/>
              <a:t>f</a:t>
            </a:r>
            <a:r>
              <a:rPr lang="it-IT" i="1" baseline="-25000"/>
              <a:t>1</a:t>
            </a:r>
            <a:r>
              <a:rPr lang="it-IT" i="1"/>
              <a:t>= n/N  e f</a:t>
            </a:r>
            <a:r>
              <a:rPr lang="it-IT" i="1" baseline="-25000"/>
              <a:t>2i</a:t>
            </a:r>
            <a:r>
              <a:rPr lang="it-IT" i="1"/>
              <a:t>=m</a:t>
            </a:r>
            <a:r>
              <a:rPr lang="it-IT" i="1" baseline="-25000"/>
              <a:t>i</a:t>
            </a:r>
            <a:r>
              <a:rPr lang="it-IT" i="1"/>
              <a:t>/M</a:t>
            </a:r>
            <a:r>
              <a:rPr lang="it-IT" i="1" baseline="-25000"/>
              <a:t>i</a:t>
            </a:r>
          </a:p>
          <a:p>
            <a:pPr algn="ctr"/>
            <a:endParaRPr lang="it-IT" i="1" baseline="-25000"/>
          </a:p>
          <a:p>
            <a:pPr algn="ctr"/>
            <a:r>
              <a:rPr lang="it-IT"/>
              <a:t>La probabilità di inclusione del primo ordine della generica unità </a:t>
            </a:r>
            <a:r>
              <a:rPr lang="it-IT" i="1"/>
              <a:t>ij</a:t>
            </a:r>
            <a:r>
              <a:rPr lang="it-IT"/>
              <a:t> è:</a:t>
            </a:r>
          </a:p>
          <a:p>
            <a:pPr algn="ctr"/>
            <a:endParaRPr lang="it-IT"/>
          </a:p>
          <a:p>
            <a:pPr algn="ctr"/>
            <a:endParaRPr lang="it-IT"/>
          </a:p>
          <a:p>
            <a:pPr algn="ctr"/>
            <a:r>
              <a:rPr lang="it-IT"/>
              <a:t>Probabilità di secondo ordine:</a:t>
            </a:r>
          </a:p>
          <a:p>
            <a:pPr algn="ctr"/>
            <a:endParaRPr lang="it-IT"/>
          </a:p>
          <a:p>
            <a:pPr algn="ctr"/>
            <a:endParaRPr lang="it-IT"/>
          </a:p>
          <a:p>
            <a:pPr algn="ctr"/>
            <a:endParaRPr lang="it-IT"/>
          </a:p>
          <a:p>
            <a:pPr algn="ctr"/>
            <a:endParaRPr lang="it-IT"/>
          </a:p>
          <a:p>
            <a:pPr algn="ctr"/>
            <a:endParaRPr lang="it-IT"/>
          </a:p>
          <a:p>
            <a:pPr algn="ctr"/>
            <a:endParaRPr lang="it-IT" i="1"/>
          </a:p>
        </p:txBody>
      </p:sp>
      <p:sp>
        <p:nvSpPr>
          <p:cNvPr id="59394" name="Rectangle 4"/>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sp>
        <p:nvSpPr>
          <p:cNvPr id="59395" name="Rectangle 6"/>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sp>
        <p:nvSpPr>
          <p:cNvPr id="59396" name="CasellaDiTesto 10"/>
          <p:cNvSpPr txBox="1">
            <a:spLocks noChangeArrowheads="1"/>
          </p:cNvSpPr>
          <p:nvPr/>
        </p:nvSpPr>
        <p:spPr bwMode="auto">
          <a:xfrm>
            <a:off x="6084888" y="4622800"/>
            <a:ext cx="2159000" cy="461963"/>
          </a:xfrm>
          <a:prstGeom prst="rect">
            <a:avLst/>
          </a:prstGeom>
          <a:noFill/>
          <a:ln w="9525">
            <a:noFill/>
            <a:miter lim="800000"/>
            <a:headEnd/>
            <a:tailEnd/>
          </a:ln>
        </p:spPr>
        <p:txBody>
          <a:bodyPr>
            <a:spAutoFit/>
          </a:bodyPr>
          <a:lstStyle/>
          <a:p>
            <a:r>
              <a:rPr lang="it-IT"/>
              <a:t>per </a:t>
            </a:r>
            <a:r>
              <a:rPr lang="it-IT" i="1"/>
              <a:t>i’ = i</a:t>
            </a:r>
          </a:p>
        </p:txBody>
      </p:sp>
      <p:sp>
        <p:nvSpPr>
          <p:cNvPr id="59397" name="CasellaDiTesto 11"/>
          <p:cNvSpPr txBox="1">
            <a:spLocks noChangeArrowheads="1"/>
          </p:cNvSpPr>
          <p:nvPr/>
        </p:nvSpPr>
        <p:spPr bwMode="auto">
          <a:xfrm>
            <a:off x="6084888" y="5414963"/>
            <a:ext cx="2159000" cy="461962"/>
          </a:xfrm>
          <a:prstGeom prst="rect">
            <a:avLst/>
          </a:prstGeom>
          <a:noFill/>
          <a:ln w="9525">
            <a:noFill/>
            <a:miter lim="800000"/>
            <a:headEnd/>
            <a:tailEnd/>
          </a:ln>
        </p:spPr>
        <p:txBody>
          <a:bodyPr>
            <a:spAutoFit/>
          </a:bodyPr>
          <a:lstStyle/>
          <a:p>
            <a:r>
              <a:rPr lang="it-IT"/>
              <a:t>per </a:t>
            </a:r>
            <a:r>
              <a:rPr lang="it-IT" i="1"/>
              <a:t>i’ ≠ i</a:t>
            </a:r>
          </a:p>
        </p:txBody>
      </p:sp>
      <p:sp>
        <p:nvSpPr>
          <p:cNvPr id="9" name="Segnaposto numero diapositiva 8"/>
          <p:cNvSpPr>
            <a:spLocks noGrp="1"/>
          </p:cNvSpPr>
          <p:nvPr>
            <p:ph type="sldNum" sz="quarter" idx="12"/>
          </p:nvPr>
        </p:nvSpPr>
        <p:spPr/>
        <p:txBody>
          <a:bodyPr/>
          <a:lstStyle/>
          <a:p>
            <a:pPr>
              <a:defRPr/>
            </a:pPr>
            <a:fld id="{F6C458F3-D63A-4AE2-A63D-BE0E74F0DB5A}" type="slidenum">
              <a:rPr lang="it-IT"/>
              <a:pPr>
                <a:defRPr/>
              </a:pPr>
              <a:t>34</a:t>
            </a:fld>
            <a:endParaRPr lang="it-IT"/>
          </a:p>
        </p:txBody>
      </p:sp>
      <p:sp>
        <p:nvSpPr>
          <p:cNvPr id="59399"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it-IT"/>
          </a:p>
        </p:txBody>
      </p:sp>
      <p:pic>
        <p:nvPicPr>
          <p:cNvPr id="59400"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3635375" y="3429000"/>
            <a:ext cx="1882775" cy="538163"/>
          </a:xfrm>
          <a:prstGeom prst="rect">
            <a:avLst/>
          </a:prstGeom>
          <a:noFill/>
          <a:ln w="9525">
            <a:noFill/>
            <a:miter lim="800000"/>
            <a:headEnd/>
            <a:tailEnd/>
          </a:ln>
        </p:spPr>
      </p:pic>
      <p:sp>
        <p:nvSpPr>
          <p:cNvPr id="59401"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it-IT"/>
          </a:p>
        </p:txBody>
      </p:sp>
      <p:pic>
        <p:nvPicPr>
          <p:cNvPr id="59402"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195513" y="4502150"/>
            <a:ext cx="3438525" cy="1663700"/>
          </a:xfrm>
          <a:prstGeom prst="rect">
            <a:avLst/>
          </a:prstGeom>
          <a:noFill/>
          <a:ln w="9525">
            <a:noFill/>
            <a:miter lim="800000"/>
            <a:headEnd/>
            <a:tailEnd/>
          </a:ln>
        </p:spPr>
      </p:pic>
      <p:sp>
        <p:nvSpPr>
          <p:cNvPr id="59403" name="Rectangle 5"/>
          <p:cNvSpPr>
            <a:spLocks noChangeArrowheads="1"/>
          </p:cNvSpPr>
          <p:nvPr/>
        </p:nvSpPr>
        <p:spPr bwMode="auto">
          <a:xfrm>
            <a:off x="0" y="3009900"/>
            <a:ext cx="9144000" cy="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7200" y="720725"/>
            <a:ext cx="8228013" cy="1123950"/>
          </a:xfrm>
        </p:spPr>
        <p:txBody>
          <a:bodyPr tIns="41473">
            <a:noAutofit/>
          </a:bodyPr>
          <a:lstStyle/>
          <a:p>
            <a:pPr algn="ctr"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3600" b="1" dirty="0">
                <a:effectLst>
                  <a:outerShdw blurRad="38100" dist="38100" dir="2700000" algn="tl">
                    <a:srgbClr val="C0C0C0"/>
                  </a:outerShdw>
                </a:effectLst>
                <a:latin typeface="Constantia" pitchFamily="18" charset="0"/>
              </a:rPr>
              <a:t>Campionamenti probabilistici con probabilità variabili</a:t>
            </a:r>
          </a:p>
        </p:txBody>
      </p:sp>
      <p:sp>
        <p:nvSpPr>
          <p:cNvPr id="12290" name="Rectangle 2"/>
          <p:cNvSpPr>
            <a:spLocks noGrp="1" noChangeArrowheads="1"/>
          </p:cNvSpPr>
          <p:nvPr>
            <p:ph type="body" idx="1"/>
          </p:nvPr>
        </p:nvSpPr>
        <p:spPr>
          <a:xfrm>
            <a:off x="323850" y="1989138"/>
            <a:ext cx="8640763" cy="4776787"/>
          </a:xfrm>
        </p:spPr>
        <p:txBody>
          <a:bodyPr lIns="82945" tIns="0" rIns="82945" bIns="41473">
            <a:normAutofit/>
          </a:bodyPr>
          <a:lstStyle/>
          <a:p>
            <a:pPr marL="6350" indent="-6350" fontAlgn="auto">
              <a:lnSpc>
                <a:spcPct val="102000"/>
              </a:lnSpc>
              <a:spcAft>
                <a:spcPts val="0"/>
              </a:spcAft>
              <a:buClrTx/>
              <a:buSzPct val="45000"/>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Attualmente si </a:t>
            </a:r>
            <a:r>
              <a:rPr lang="it-IT" sz="2100" dirty="0" smtClean="0"/>
              <a:t>dispone di </a:t>
            </a:r>
            <a:r>
              <a:rPr lang="it-IT" sz="2100" dirty="0"/>
              <a:t>oltre sessanta schemi o metodi </a:t>
            </a:r>
            <a:r>
              <a:rPr lang="it-IT" sz="2100" dirty="0" smtClean="0"/>
              <a:t>di campionamento </a:t>
            </a:r>
            <a:r>
              <a:rPr lang="it-IT" sz="2100" dirty="0"/>
              <a:t>con probabilità variabili che vengono classificati secondo diversi criteri. I criteri più noti si basano sul:</a:t>
            </a:r>
          </a:p>
          <a:p>
            <a:pPr marL="391686" indent="-292325" fontAlgn="auto">
              <a:lnSpc>
                <a:spcPct val="102000"/>
              </a:lnSpc>
              <a:spcAft>
                <a:spcPts val="0"/>
              </a:spcAft>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tipo di estrazione;</a:t>
            </a:r>
          </a:p>
          <a:p>
            <a:pPr marL="391686" indent="-292325" fontAlgn="auto">
              <a:lnSpc>
                <a:spcPct val="102000"/>
              </a:lnSpc>
              <a:spcAft>
                <a:spcPts val="0"/>
              </a:spcAft>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classe </a:t>
            </a:r>
            <a:r>
              <a:rPr lang="it-IT" sz="2100" dirty="0" smtClean="0"/>
              <a:t>equivalente;</a:t>
            </a:r>
            <a:endParaRPr lang="it-IT" sz="2100" dirty="0"/>
          </a:p>
          <a:p>
            <a:pPr marL="391686" indent="-292325" fontAlgn="auto">
              <a:lnSpc>
                <a:spcPct val="102000"/>
              </a:lnSpc>
              <a:spcBef>
                <a:spcPts val="0"/>
              </a:spcBef>
              <a:spcAft>
                <a:spcPts val="1800"/>
              </a:spcAft>
              <a:buClr>
                <a:schemeClr val="accent3"/>
              </a:buClr>
              <a:buSzPct val="45000"/>
              <a:buFont typeface="Wingdings" pitchFamily="2" charset="2"/>
              <a:buChar char=""/>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tipo di stimatore </a:t>
            </a:r>
            <a:r>
              <a:rPr lang="it-IT" sz="2100" dirty="0" smtClean="0"/>
              <a:t>specifico.</a:t>
            </a:r>
            <a:endParaRPr lang="it-IT" sz="2100" dirty="0"/>
          </a:p>
          <a:p>
            <a:pPr marL="6350" indent="-6350" fontAlgn="auto">
              <a:lnSpc>
                <a:spcPct val="102000"/>
              </a:lnSpc>
              <a:spcAft>
                <a:spcPts val="0"/>
              </a:spcAft>
              <a:buClrTx/>
              <a:buSzPct val="45000"/>
              <a:buFont typeface="Wingdings 2"/>
              <a:buNone/>
              <a:tabLst>
                <a:tab pos="485775" algn="l"/>
                <a:tab pos="893763" algn="l"/>
                <a:tab pos="1301750" algn="l"/>
                <a:tab pos="1708150" algn="l"/>
                <a:tab pos="2116138" algn="l"/>
                <a:tab pos="2524125" algn="l"/>
                <a:tab pos="2930525" algn="l"/>
                <a:tab pos="3338513" algn="l"/>
                <a:tab pos="3746500" algn="l"/>
                <a:tab pos="4152900" algn="l"/>
                <a:tab pos="4560888" algn="l"/>
                <a:tab pos="4968875" algn="l"/>
                <a:tab pos="5376863" algn="l"/>
                <a:tab pos="5783263" algn="l"/>
                <a:tab pos="6191250" algn="l"/>
                <a:tab pos="6599238" algn="l"/>
                <a:tab pos="7005638" algn="l"/>
                <a:tab pos="7413625" algn="l"/>
                <a:tab pos="7821613" algn="l"/>
                <a:tab pos="8229600" algn="l"/>
              </a:tabLst>
              <a:defRPr/>
            </a:pPr>
            <a:r>
              <a:rPr lang="it-IT" sz="2100" dirty="0"/>
              <a:t>Il più utilizzato è il criterio basato sul tipo di estrazione, i metodi che si basano su di esso vengono suddivisi in:</a:t>
            </a:r>
          </a:p>
          <a:p>
            <a:pPr marL="556561" indent="-457200" algn="just" fontAlgn="auto">
              <a:lnSpc>
                <a:spcPct val="102000"/>
              </a:lnSpc>
              <a:spcAft>
                <a:spcPts val="0"/>
              </a:spcAft>
              <a:buClr>
                <a:schemeClr val="accent3"/>
              </a:buClr>
              <a:buSzPct val="100000"/>
              <a:buFont typeface="+mj-lt"/>
              <a:buAutoNum type="arabicPeriod"/>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Metodi a estrazione indipendente;</a:t>
            </a:r>
          </a:p>
          <a:p>
            <a:pPr marL="556561" indent="-457200" algn="just" fontAlgn="auto">
              <a:lnSpc>
                <a:spcPct val="102000"/>
              </a:lnSpc>
              <a:spcAft>
                <a:spcPts val="0"/>
              </a:spcAft>
              <a:buClr>
                <a:schemeClr val="accent3"/>
              </a:buClr>
              <a:buSzPct val="100000"/>
              <a:buFont typeface="+mj-lt"/>
              <a:buAutoNum type="arabicPeriod"/>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Metodi di rifiuto del campione;</a:t>
            </a:r>
          </a:p>
          <a:p>
            <a:pPr marL="556561" indent="-457200" algn="just" fontAlgn="auto">
              <a:lnSpc>
                <a:spcPct val="102000"/>
              </a:lnSpc>
              <a:spcAft>
                <a:spcPts val="0"/>
              </a:spcAft>
              <a:buClr>
                <a:schemeClr val="accent3"/>
              </a:buClr>
              <a:buSzPct val="100000"/>
              <a:buFont typeface="+mj-lt"/>
              <a:buAutoNum type="arabicPeriod"/>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Metodi di raggruppamento in sottopopolazioni;</a:t>
            </a:r>
          </a:p>
          <a:p>
            <a:pPr marL="556561" indent="-457200" algn="just" fontAlgn="auto">
              <a:lnSpc>
                <a:spcPct val="102000"/>
              </a:lnSpc>
              <a:spcAft>
                <a:spcPts val="0"/>
              </a:spcAft>
              <a:buClr>
                <a:schemeClr val="accent3"/>
              </a:buClr>
              <a:buSzPct val="100000"/>
              <a:buFont typeface="+mj-lt"/>
              <a:buAutoNum type="arabicPeriod"/>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100" dirty="0"/>
              <a:t>Altri metodi.</a:t>
            </a:r>
          </a:p>
        </p:txBody>
      </p:sp>
      <p:sp>
        <p:nvSpPr>
          <p:cNvPr id="4" name="Segnaposto numero diapositiva 3"/>
          <p:cNvSpPr>
            <a:spLocks noGrp="1"/>
          </p:cNvSpPr>
          <p:nvPr>
            <p:ph type="sldNum" sz="quarter" idx="12"/>
          </p:nvPr>
        </p:nvSpPr>
        <p:spPr/>
        <p:txBody>
          <a:bodyPr/>
          <a:lstStyle/>
          <a:p>
            <a:pPr>
              <a:defRPr/>
            </a:pPr>
            <a:fld id="{5DE7C2B6-F9BA-4A67-B737-F51580804E26}" type="slidenum">
              <a:rPr lang="it-IT"/>
              <a:pPr>
                <a:defRPr/>
              </a:pPr>
              <a:t>35</a:t>
            </a:fld>
            <a:endParaRPr lang="it-IT"/>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1"/>
          <p:cNvSpPr txBox="1">
            <a:spLocks noChangeArrowheads="1"/>
          </p:cNvSpPr>
          <p:nvPr/>
        </p:nvSpPr>
        <p:spPr bwMode="auto">
          <a:xfrm>
            <a:off x="468313" y="404813"/>
            <a:ext cx="8326437" cy="2232025"/>
          </a:xfrm>
          <a:prstGeom prst="rect">
            <a:avLst/>
          </a:prstGeom>
          <a:noFill/>
          <a:ln w="9525">
            <a:noFill/>
            <a:round/>
            <a:headEnd/>
            <a:tailEnd/>
          </a:ln>
          <a:effectLst/>
        </p:spPr>
        <p:txBody>
          <a:bodyPr lIns="81639" tIns="40820" rIns="81639" bIns="40820"/>
          <a:lstStyle/>
          <a:p>
            <a:pP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200" dirty="0">
              <a:solidFill>
                <a:srgbClr val="000000"/>
              </a:solidFill>
            </a:endParaRPr>
          </a:p>
          <a:p>
            <a:pP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i="1" dirty="0">
                <a:solidFill>
                  <a:srgbClr val="000000"/>
                </a:solidFill>
              </a:rPr>
              <a:t>Misura di ampiezza</a:t>
            </a:r>
            <a:r>
              <a:rPr lang="it-IT" sz="2200" dirty="0">
                <a:solidFill>
                  <a:srgbClr val="000000"/>
                </a:solidFill>
              </a:rPr>
              <a:t>: </a:t>
            </a:r>
            <a:r>
              <a:rPr lang="it-IT" sz="2200" dirty="0">
                <a:solidFill>
                  <a:srgbClr val="000000"/>
                </a:solidFill>
              </a:rPr>
              <a:t>	</a:t>
            </a:r>
          </a:p>
          <a:p>
            <a:pPr algn="ct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i="1" dirty="0" err="1">
                <a:solidFill>
                  <a:srgbClr val="000000"/>
                </a:solidFill>
              </a:rPr>
              <a:t>X</a:t>
            </a:r>
            <a:r>
              <a:rPr lang="it-IT" sz="2200" i="1" baseline="-25000" dirty="0" err="1">
                <a:solidFill>
                  <a:srgbClr val="000000"/>
                </a:solidFill>
              </a:rPr>
              <a:t>i</a:t>
            </a:r>
            <a:r>
              <a:rPr lang="it-IT" sz="2200" i="1" baseline="-25000" dirty="0">
                <a:solidFill>
                  <a:srgbClr val="000000"/>
                </a:solidFill>
              </a:rPr>
              <a:t> </a:t>
            </a:r>
            <a:r>
              <a:rPr lang="it-IT" sz="2200" i="1" dirty="0">
                <a:solidFill>
                  <a:srgbClr val="000000"/>
                </a:solidFill>
              </a:rPr>
              <a:t>     (</a:t>
            </a:r>
            <a:r>
              <a:rPr lang="it-IT" sz="2200" i="1" dirty="0">
                <a:solidFill>
                  <a:srgbClr val="000000"/>
                </a:solidFill>
              </a:rPr>
              <a:t>i = 1,2,....,N)</a:t>
            </a:r>
          </a:p>
          <a:p>
            <a:pP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200" dirty="0">
              <a:solidFill>
                <a:srgbClr val="000000"/>
              </a:solidFill>
            </a:endParaRPr>
          </a:p>
          <a:p>
            <a:pPr>
              <a:spcAft>
                <a:spcPts val="120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i="1" dirty="0">
                <a:solidFill>
                  <a:srgbClr val="000000"/>
                </a:solidFill>
              </a:rPr>
              <a:t>Misura di ampiezza normalizzata</a:t>
            </a:r>
            <a:r>
              <a:rPr lang="it-IT" sz="2200" dirty="0">
                <a:solidFill>
                  <a:srgbClr val="000000"/>
                </a:solidFill>
              </a:rPr>
              <a:t>: </a:t>
            </a:r>
            <a:endParaRPr lang="it-IT" sz="2200" dirty="0">
              <a:solidFill>
                <a:srgbClr val="000000"/>
              </a:solidFill>
            </a:endParaRPr>
          </a:p>
          <a:p>
            <a:pPr algn="ct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i="1" dirty="0">
                <a:solidFill>
                  <a:srgbClr val="000000"/>
                </a:solidFill>
              </a:rPr>
              <a:t>P</a:t>
            </a:r>
            <a:r>
              <a:rPr lang="it-IT" sz="2200" i="1" baseline="-25000" dirty="0">
                <a:solidFill>
                  <a:srgbClr val="000000"/>
                </a:solidFill>
              </a:rPr>
              <a:t>i</a:t>
            </a:r>
            <a:r>
              <a:rPr lang="it-IT" sz="2200" i="1" dirty="0">
                <a:solidFill>
                  <a:srgbClr val="000000"/>
                </a:solidFill>
              </a:rPr>
              <a:t> </a:t>
            </a:r>
            <a:r>
              <a:rPr lang="it-IT" sz="2200" i="1" dirty="0">
                <a:solidFill>
                  <a:srgbClr val="000000"/>
                </a:solidFill>
              </a:rPr>
              <a:t>= </a:t>
            </a:r>
            <a:r>
              <a:rPr lang="it-IT" sz="2200" i="1" dirty="0" err="1">
                <a:solidFill>
                  <a:srgbClr val="000000"/>
                </a:solidFill>
              </a:rPr>
              <a:t>X</a:t>
            </a:r>
            <a:r>
              <a:rPr lang="it-IT" sz="2200" i="1" baseline="-25000" dirty="0" err="1">
                <a:solidFill>
                  <a:srgbClr val="000000"/>
                </a:solidFill>
              </a:rPr>
              <a:t>i</a:t>
            </a:r>
            <a:r>
              <a:rPr lang="it-IT" sz="2200" i="1" dirty="0">
                <a:solidFill>
                  <a:srgbClr val="000000"/>
                </a:solidFill>
              </a:rPr>
              <a:t> / X </a:t>
            </a:r>
            <a:r>
              <a:rPr lang="it-IT" sz="2200" i="1" dirty="0">
                <a:solidFill>
                  <a:srgbClr val="000000"/>
                </a:solidFill>
              </a:rPr>
              <a:t>       (</a:t>
            </a:r>
            <a:r>
              <a:rPr lang="it-IT" sz="2200" dirty="0">
                <a:solidFill>
                  <a:srgbClr val="000000"/>
                </a:solidFill>
              </a:rPr>
              <a:t>con  </a:t>
            </a:r>
            <a:r>
              <a:rPr lang="it-IT" sz="2200" i="1" dirty="0">
                <a:solidFill>
                  <a:srgbClr val="000000"/>
                </a:solidFill>
              </a:rPr>
              <a:t> </a:t>
            </a:r>
            <a:r>
              <a:rPr lang="it-IT" sz="2200" i="1" dirty="0">
                <a:solidFill>
                  <a:srgbClr val="000000"/>
                </a:solidFill>
              </a:rPr>
              <a:t>X = Σ</a:t>
            </a:r>
            <a:r>
              <a:rPr lang="it-IT" sz="2200" i="1" baseline="30000" dirty="0">
                <a:solidFill>
                  <a:srgbClr val="000000"/>
                </a:solidFill>
              </a:rPr>
              <a:t>N</a:t>
            </a:r>
            <a:r>
              <a:rPr lang="it-IT" sz="2200" i="1" baseline="-25000" dirty="0">
                <a:solidFill>
                  <a:srgbClr val="000000"/>
                </a:solidFill>
              </a:rPr>
              <a:t>1</a:t>
            </a:r>
            <a:r>
              <a:rPr lang="it-IT" sz="2200" i="1" dirty="0">
                <a:solidFill>
                  <a:srgbClr val="000000"/>
                </a:solidFill>
              </a:rPr>
              <a:t> </a:t>
            </a:r>
            <a:r>
              <a:rPr lang="it-IT" sz="2200" i="1" dirty="0" err="1">
                <a:solidFill>
                  <a:srgbClr val="000000"/>
                </a:solidFill>
              </a:rPr>
              <a:t>X</a:t>
            </a:r>
            <a:r>
              <a:rPr lang="it-IT" sz="2200" i="1" baseline="-25000" dirty="0" err="1">
                <a:solidFill>
                  <a:srgbClr val="000000"/>
                </a:solidFill>
              </a:rPr>
              <a:t>i</a:t>
            </a:r>
            <a:r>
              <a:rPr lang="it-IT" sz="2200" i="1" dirty="0">
                <a:solidFill>
                  <a:srgbClr val="000000"/>
                </a:solidFill>
              </a:rPr>
              <a:t>)</a:t>
            </a:r>
          </a:p>
          <a:p>
            <a:pP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200" dirty="0">
              <a:solidFill>
                <a:srgbClr val="000000"/>
              </a:solidFill>
            </a:endParaRPr>
          </a:p>
          <a:p>
            <a:pP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200" dirty="0">
              <a:solidFill>
                <a:srgbClr val="000000"/>
              </a:solidFill>
            </a:endParaRPr>
          </a:p>
          <a:p>
            <a:pPr>
              <a:lnSpc>
                <a:spcPct val="102000"/>
              </a:lnSpc>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solidFill>
                  <a:srgbClr val="000000"/>
                </a:solidFill>
              </a:rPr>
              <a:t>Criteri </a:t>
            </a:r>
            <a:r>
              <a:rPr lang="it-IT" sz="2200" dirty="0">
                <a:solidFill>
                  <a:srgbClr val="000000"/>
                </a:solidFill>
              </a:rPr>
              <a:t>di valutazione: basati sulle proprietà delle </a:t>
            </a:r>
            <a:r>
              <a:rPr lang="it-IT" sz="2200" i="1" dirty="0">
                <a:solidFill>
                  <a:srgbClr val="000000"/>
                </a:solidFill>
              </a:rPr>
              <a:t>probabilità di inclusione</a:t>
            </a:r>
          </a:p>
          <a:p>
            <a:pPr marL="722313" indent="-722313">
              <a:lnSpc>
                <a:spcPct val="102000"/>
              </a:lnSpc>
              <a:tabLst>
                <a:tab pos="6334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a:pPr>
            <a:endParaRPr lang="it-IT" sz="1800" dirty="0">
              <a:solidFill>
                <a:srgbClr val="000000"/>
              </a:solidFill>
            </a:endParaRPr>
          </a:p>
          <a:p>
            <a:pPr marL="722313" indent="-722313">
              <a:lnSpc>
                <a:spcPct val="150000"/>
              </a:lnSpc>
              <a:tabLst>
                <a:tab pos="4429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a:pPr>
            <a:r>
              <a:rPr lang="it-IT" sz="2200" i="1" dirty="0">
                <a:solidFill>
                  <a:srgbClr val="000000"/>
                </a:solidFill>
              </a:rPr>
              <a:t>1. </a:t>
            </a:r>
            <a:r>
              <a:rPr lang="it-IT" sz="2200" i="1" dirty="0">
                <a:solidFill>
                  <a:srgbClr val="000000"/>
                </a:solidFill>
              </a:rPr>
              <a:t>	proporzionalità </a:t>
            </a:r>
            <a:r>
              <a:rPr lang="it-IT" sz="2200" i="1" dirty="0">
                <a:solidFill>
                  <a:srgbClr val="000000"/>
                </a:solidFill>
              </a:rPr>
              <a:t>rispetto alle misure di ampiezza </a:t>
            </a:r>
            <a:r>
              <a:rPr lang="it-IT" sz="2200" i="1" dirty="0" err="1">
                <a:solidFill>
                  <a:srgbClr val="000000"/>
                </a:solidFill>
              </a:rPr>
              <a:t>X</a:t>
            </a:r>
            <a:r>
              <a:rPr lang="it-IT" sz="2200" i="1" baseline="-25000" dirty="0" err="1">
                <a:solidFill>
                  <a:srgbClr val="000000"/>
                </a:solidFill>
              </a:rPr>
              <a:t>i</a:t>
            </a:r>
            <a:r>
              <a:rPr lang="it-IT" sz="2200" i="1" dirty="0">
                <a:solidFill>
                  <a:srgbClr val="000000"/>
                </a:solidFill>
              </a:rPr>
              <a:t>: </a:t>
            </a:r>
            <a:r>
              <a:rPr lang="it-IT" sz="2200" i="1" dirty="0" err="1">
                <a:solidFill>
                  <a:srgbClr val="000000"/>
                </a:solidFill>
              </a:rPr>
              <a:t>π</a:t>
            </a:r>
            <a:r>
              <a:rPr lang="it-IT" sz="2200" i="1" baseline="-25000" dirty="0" err="1">
                <a:solidFill>
                  <a:srgbClr val="000000"/>
                </a:solidFill>
              </a:rPr>
              <a:t>i</a:t>
            </a:r>
            <a:r>
              <a:rPr lang="it-IT" sz="2200" i="1" dirty="0" err="1">
                <a:solidFill>
                  <a:srgbClr val="000000"/>
                </a:solidFill>
              </a:rPr>
              <a:t>=</a:t>
            </a:r>
            <a:r>
              <a:rPr lang="it-IT" sz="2200" i="1" dirty="0">
                <a:solidFill>
                  <a:srgbClr val="000000"/>
                </a:solidFill>
              </a:rPr>
              <a:t> </a:t>
            </a:r>
            <a:r>
              <a:rPr lang="it-IT" sz="2200" i="1" dirty="0" err="1">
                <a:solidFill>
                  <a:srgbClr val="000000"/>
                </a:solidFill>
              </a:rPr>
              <a:t>nP</a:t>
            </a:r>
            <a:r>
              <a:rPr lang="it-IT" sz="2200" i="1" baseline="-25000" dirty="0" err="1">
                <a:solidFill>
                  <a:srgbClr val="000000"/>
                </a:solidFill>
              </a:rPr>
              <a:t>i</a:t>
            </a:r>
            <a:r>
              <a:rPr lang="it-IT" sz="2200" i="1" dirty="0">
                <a:solidFill>
                  <a:srgbClr val="000000"/>
                </a:solidFill>
              </a:rPr>
              <a:t> ∞ </a:t>
            </a:r>
            <a:r>
              <a:rPr lang="it-IT" sz="2200" i="1" dirty="0" err="1">
                <a:solidFill>
                  <a:srgbClr val="000000"/>
                </a:solidFill>
              </a:rPr>
              <a:t>X</a:t>
            </a:r>
            <a:r>
              <a:rPr lang="it-IT" sz="2200" i="1" baseline="-25000" dirty="0" err="1">
                <a:solidFill>
                  <a:srgbClr val="000000"/>
                </a:solidFill>
              </a:rPr>
              <a:t>i</a:t>
            </a:r>
            <a:endParaRPr lang="it-IT" sz="2200" i="1" baseline="-25000" dirty="0">
              <a:solidFill>
                <a:srgbClr val="000000"/>
              </a:solidFill>
            </a:endParaRPr>
          </a:p>
          <a:p>
            <a:pPr marL="722313" indent="-722313">
              <a:lnSpc>
                <a:spcPct val="150000"/>
              </a:lnSpc>
              <a:tabLst>
                <a:tab pos="4429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a:pPr>
            <a:r>
              <a:rPr lang="it-IT" sz="2200" dirty="0">
                <a:solidFill>
                  <a:srgbClr val="000000"/>
                </a:solidFill>
              </a:rPr>
              <a:t>2</a:t>
            </a:r>
            <a:r>
              <a:rPr lang="it-IT" sz="2200" dirty="0">
                <a:solidFill>
                  <a:srgbClr val="000000"/>
                </a:solidFill>
              </a:rPr>
              <a:t>.	</a:t>
            </a:r>
            <a:r>
              <a:rPr lang="it-IT" sz="2200" dirty="0" err="1">
                <a:solidFill>
                  <a:srgbClr val="000000"/>
                </a:solidFill>
              </a:rPr>
              <a:t>π</a:t>
            </a:r>
            <a:r>
              <a:rPr lang="it-IT" sz="2200" baseline="-33000" dirty="0" err="1">
                <a:solidFill>
                  <a:srgbClr val="000000"/>
                </a:solidFill>
              </a:rPr>
              <a:t>ij</a:t>
            </a:r>
            <a:r>
              <a:rPr lang="it-IT" sz="2200" dirty="0">
                <a:solidFill>
                  <a:srgbClr val="000000"/>
                </a:solidFill>
              </a:rPr>
              <a:t> </a:t>
            </a:r>
            <a:r>
              <a:rPr lang="it-IT" sz="2200" dirty="0">
                <a:solidFill>
                  <a:srgbClr val="000000"/>
                </a:solidFill>
              </a:rPr>
              <a:t>&gt; 0 </a:t>
            </a:r>
            <a:r>
              <a:rPr lang="it-IT" sz="2200" dirty="0">
                <a:solidFill>
                  <a:srgbClr val="000000"/>
                </a:solidFill>
              </a:rPr>
              <a:t>   </a:t>
            </a:r>
            <a:r>
              <a:rPr lang="it-IT" sz="2000" dirty="0"/>
              <a:t>∀ </a:t>
            </a:r>
            <a:r>
              <a:rPr lang="it-IT" sz="2200" i="1" dirty="0">
                <a:solidFill>
                  <a:srgbClr val="000000"/>
                </a:solidFill>
              </a:rPr>
              <a:t>i, </a:t>
            </a:r>
            <a:r>
              <a:rPr lang="it-IT" sz="2200" i="1" dirty="0">
                <a:solidFill>
                  <a:srgbClr val="000000"/>
                </a:solidFill>
              </a:rPr>
              <a:t>j</a:t>
            </a:r>
            <a:r>
              <a:rPr lang="it-IT" sz="2200" dirty="0">
                <a:solidFill>
                  <a:srgbClr val="000000"/>
                </a:solidFill>
              </a:rPr>
              <a:t>;</a:t>
            </a:r>
          </a:p>
          <a:p>
            <a:pPr marL="722313" indent="-722313">
              <a:lnSpc>
                <a:spcPct val="150000"/>
              </a:lnSpc>
              <a:tabLst>
                <a:tab pos="4429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a:pPr>
            <a:r>
              <a:rPr lang="it-IT" sz="2200" dirty="0">
                <a:solidFill>
                  <a:srgbClr val="000000"/>
                </a:solidFill>
              </a:rPr>
              <a:t>3. </a:t>
            </a:r>
            <a:r>
              <a:rPr lang="it-IT" sz="2200" dirty="0">
                <a:solidFill>
                  <a:srgbClr val="000000"/>
                </a:solidFill>
              </a:rPr>
              <a:t>	</a:t>
            </a:r>
            <a:r>
              <a:rPr lang="it-IT" sz="2200" dirty="0" err="1">
                <a:solidFill>
                  <a:srgbClr val="000000"/>
                </a:solidFill>
              </a:rPr>
              <a:t>π</a:t>
            </a:r>
            <a:r>
              <a:rPr lang="it-IT" sz="2200" baseline="-33000" dirty="0" err="1">
                <a:solidFill>
                  <a:srgbClr val="000000"/>
                </a:solidFill>
              </a:rPr>
              <a:t>i</a:t>
            </a:r>
            <a:r>
              <a:rPr lang="it-IT" sz="2200" dirty="0" err="1">
                <a:solidFill>
                  <a:srgbClr val="000000"/>
                </a:solidFill>
              </a:rPr>
              <a:t>π</a:t>
            </a:r>
            <a:r>
              <a:rPr lang="it-IT" sz="2200" baseline="-33000" dirty="0" err="1">
                <a:solidFill>
                  <a:srgbClr val="000000"/>
                </a:solidFill>
              </a:rPr>
              <a:t>j</a:t>
            </a:r>
            <a:r>
              <a:rPr lang="it-IT" sz="2200" dirty="0">
                <a:solidFill>
                  <a:srgbClr val="000000"/>
                </a:solidFill>
              </a:rPr>
              <a:t> </a:t>
            </a:r>
            <a:r>
              <a:rPr lang="it-IT" sz="2200" dirty="0">
                <a:solidFill>
                  <a:srgbClr val="000000"/>
                </a:solidFill>
              </a:rPr>
              <a:t>- </a:t>
            </a:r>
            <a:r>
              <a:rPr lang="it-IT" sz="2200" dirty="0" err="1">
                <a:solidFill>
                  <a:srgbClr val="000000"/>
                </a:solidFill>
              </a:rPr>
              <a:t>π</a:t>
            </a:r>
            <a:r>
              <a:rPr lang="it-IT" sz="2200" baseline="-33000" dirty="0" err="1">
                <a:solidFill>
                  <a:srgbClr val="000000"/>
                </a:solidFill>
              </a:rPr>
              <a:t>ij</a:t>
            </a:r>
            <a:r>
              <a:rPr lang="it-IT" sz="2200" dirty="0">
                <a:solidFill>
                  <a:srgbClr val="000000"/>
                </a:solidFill>
              </a:rPr>
              <a:t> ≥ 0 </a:t>
            </a:r>
            <a:r>
              <a:rPr lang="it-IT" sz="2200" dirty="0">
                <a:solidFill>
                  <a:srgbClr val="000000"/>
                </a:solidFill>
              </a:rPr>
              <a:t>     </a:t>
            </a:r>
            <a:r>
              <a:rPr lang="it-IT" sz="2000" dirty="0"/>
              <a:t>∀ </a:t>
            </a:r>
            <a:r>
              <a:rPr lang="it-IT" sz="2200" i="1" dirty="0">
                <a:solidFill>
                  <a:srgbClr val="000000"/>
                </a:solidFill>
              </a:rPr>
              <a:t>i</a:t>
            </a:r>
            <a:r>
              <a:rPr lang="it-IT" sz="2200" i="1" dirty="0">
                <a:solidFill>
                  <a:srgbClr val="000000"/>
                </a:solidFill>
              </a:rPr>
              <a:t>, j</a:t>
            </a:r>
            <a:r>
              <a:rPr lang="it-IT" sz="2200" dirty="0">
                <a:solidFill>
                  <a:srgbClr val="000000"/>
                </a:solidFill>
              </a:rPr>
              <a:t>;</a:t>
            </a:r>
          </a:p>
          <a:p>
            <a:pPr marL="722313" lvl="1" indent="-722313">
              <a:lnSpc>
                <a:spcPct val="150000"/>
              </a:lnSpc>
              <a:tabLst>
                <a:tab pos="4429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defRPr/>
            </a:pPr>
            <a:r>
              <a:rPr lang="it-IT" sz="2200" dirty="0">
                <a:solidFill>
                  <a:srgbClr val="000000"/>
                </a:solidFill>
              </a:rPr>
              <a:t>4. </a:t>
            </a:r>
            <a:r>
              <a:rPr lang="it-IT" sz="2200" dirty="0">
                <a:solidFill>
                  <a:srgbClr val="000000"/>
                </a:solidFill>
              </a:rPr>
              <a:t>	</a:t>
            </a:r>
            <a:r>
              <a:rPr lang="it-IT" sz="2200" dirty="0" err="1">
                <a:solidFill>
                  <a:srgbClr val="000000"/>
                </a:solidFill>
              </a:rPr>
              <a:t>π</a:t>
            </a:r>
            <a:r>
              <a:rPr lang="it-IT" sz="2200" baseline="-33000" dirty="0" err="1">
                <a:solidFill>
                  <a:srgbClr val="000000"/>
                </a:solidFill>
              </a:rPr>
              <a:t>ij</a:t>
            </a:r>
            <a:r>
              <a:rPr lang="it-IT" sz="2200" dirty="0">
                <a:solidFill>
                  <a:srgbClr val="000000"/>
                </a:solidFill>
              </a:rPr>
              <a:t> </a:t>
            </a:r>
            <a:r>
              <a:rPr lang="it-IT" sz="2200" dirty="0">
                <a:solidFill>
                  <a:srgbClr val="000000"/>
                </a:solidFill>
              </a:rPr>
              <a:t>/  </a:t>
            </a:r>
            <a:r>
              <a:rPr lang="it-IT" sz="2200" dirty="0" err="1">
                <a:solidFill>
                  <a:srgbClr val="000000"/>
                </a:solidFill>
              </a:rPr>
              <a:t>π</a:t>
            </a:r>
            <a:r>
              <a:rPr lang="it-IT" sz="2200" baseline="-33000" dirty="0" err="1">
                <a:solidFill>
                  <a:srgbClr val="000000"/>
                </a:solidFill>
              </a:rPr>
              <a:t>i</a:t>
            </a:r>
            <a:r>
              <a:rPr lang="it-IT" sz="2200" dirty="0" err="1">
                <a:solidFill>
                  <a:srgbClr val="000000"/>
                </a:solidFill>
              </a:rPr>
              <a:t>π</a:t>
            </a:r>
            <a:r>
              <a:rPr lang="it-IT" sz="2200" baseline="-33000" dirty="0" err="1">
                <a:solidFill>
                  <a:srgbClr val="000000"/>
                </a:solidFill>
              </a:rPr>
              <a:t>j</a:t>
            </a:r>
            <a:r>
              <a:rPr lang="it-IT" sz="2200" dirty="0">
                <a:solidFill>
                  <a:srgbClr val="000000"/>
                </a:solidFill>
              </a:rPr>
              <a:t> </a:t>
            </a:r>
            <a:r>
              <a:rPr lang="it-IT" sz="2200" i="1" dirty="0">
                <a:solidFill>
                  <a:srgbClr val="000000"/>
                </a:solidFill>
              </a:rPr>
              <a:t>&gt; A</a:t>
            </a:r>
            <a:r>
              <a:rPr lang="it-IT" sz="2200" dirty="0">
                <a:solidFill>
                  <a:srgbClr val="000000"/>
                </a:solidFill>
              </a:rPr>
              <a:t>, per </a:t>
            </a:r>
            <a:r>
              <a:rPr lang="it-IT" sz="2200" i="1" dirty="0">
                <a:solidFill>
                  <a:srgbClr val="000000"/>
                </a:solidFill>
              </a:rPr>
              <a:t>A </a:t>
            </a:r>
            <a:r>
              <a:rPr lang="it-IT" sz="2200" dirty="0">
                <a:solidFill>
                  <a:srgbClr val="000000"/>
                </a:solidFill>
              </a:rPr>
              <a:t>positivo non prossimo a 0, (</a:t>
            </a:r>
            <a:r>
              <a:rPr lang="it-IT" sz="2200" i="1" dirty="0">
                <a:solidFill>
                  <a:srgbClr val="000000"/>
                </a:solidFill>
              </a:rPr>
              <a:t>i ≠ j</a:t>
            </a:r>
            <a:r>
              <a:rPr lang="it-IT" sz="2200" dirty="0">
                <a:solidFill>
                  <a:srgbClr val="000000"/>
                </a:solidFill>
              </a:rPr>
              <a:t>)</a:t>
            </a:r>
          </a:p>
        </p:txBody>
      </p:sp>
      <p:pic>
        <p:nvPicPr>
          <p:cNvPr id="37907" name="Picture 19" descr="C:\Program Files\Microsoft Office\MEDIA\OFFICE12\Lines\j0115876.gif"/>
          <p:cNvPicPr>
            <a:picLocks noChangeAspect="1" noChangeArrowheads="1"/>
          </p:cNvPicPr>
          <p:nvPr/>
        </p:nvPicPr>
        <p:blipFill>
          <a:blip r:embed="rId3" cstate="print">
            <a:duotone>
              <a:schemeClr val="accent3">
                <a:shade val="45000"/>
                <a:satMod val="135000"/>
              </a:schemeClr>
              <a:prstClr val="white"/>
            </a:duotone>
          </a:blip>
          <a:srcRect/>
          <a:stretch>
            <a:fillRect/>
          </a:stretch>
        </p:blipFill>
        <p:spPr bwMode="auto">
          <a:xfrm>
            <a:off x="251520" y="2780928"/>
            <a:ext cx="8640960" cy="144016"/>
          </a:xfrm>
          <a:prstGeom prst="rect">
            <a:avLst/>
          </a:prstGeom>
          <a:noFill/>
        </p:spPr>
      </p:pic>
      <p:sp>
        <p:nvSpPr>
          <p:cNvPr id="62467" name="Rectangle 21"/>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sp>
        <p:nvSpPr>
          <p:cNvPr id="5" name="Segnaposto numero diapositiva 4"/>
          <p:cNvSpPr>
            <a:spLocks noGrp="1"/>
          </p:cNvSpPr>
          <p:nvPr>
            <p:ph type="sldNum" sz="quarter" idx="12"/>
          </p:nvPr>
        </p:nvSpPr>
        <p:spPr/>
        <p:txBody>
          <a:bodyPr/>
          <a:lstStyle/>
          <a:p>
            <a:pPr>
              <a:defRPr/>
            </a:pPr>
            <a:fld id="{A600FD67-CE84-46EA-8846-45B580ABF33A}" type="slidenum">
              <a:rPr lang="it-IT"/>
              <a:pPr>
                <a:defRPr/>
              </a:pPr>
              <a:t>36</a:t>
            </a:fld>
            <a:endParaRPr lang="it-IT"/>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2"/>
          </p:nvPr>
        </p:nvSpPr>
        <p:spPr/>
        <p:txBody>
          <a:bodyPr/>
          <a:lstStyle/>
          <a:p>
            <a:pPr>
              <a:defRPr/>
            </a:pPr>
            <a:fld id="{484B9874-B29C-47E4-886D-19A31585AEBE}" type="slidenum">
              <a:rPr lang="it-IT"/>
              <a:pPr>
                <a:defRPr/>
              </a:pPr>
              <a:t>37</a:t>
            </a:fld>
            <a:endParaRPr lang="it-IT"/>
          </a:p>
        </p:txBody>
      </p:sp>
      <p:sp>
        <p:nvSpPr>
          <p:cNvPr id="3" name="Rectangle 1"/>
          <p:cNvSpPr txBox="1">
            <a:spLocks noChangeArrowheads="1"/>
          </p:cNvSpPr>
          <p:nvPr/>
        </p:nvSpPr>
        <p:spPr>
          <a:xfrm>
            <a:off x="457200" y="771525"/>
            <a:ext cx="8228013" cy="4313238"/>
          </a:xfrm>
          <a:prstGeom prst="rect">
            <a:avLst/>
          </a:prstGeom>
          <a:ln/>
        </p:spPr>
        <p:txBody>
          <a:bodyPr tIns="41473">
            <a:normAutofit fontScale="97500"/>
          </a:bodyPr>
          <a:lstStyle/>
          <a:p>
            <a:pPr algn="ctr"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3600" b="1" dirty="0">
                <a:solidFill>
                  <a:schemeClr val="tx2"/>
                </a:solidFill>
                <a:effectLst>
                  <a:outerShdw blurRad="38100" dist="38100" dir="2700000" algn="tl">
                    <a:srgbClr val="000000">
                      <a:alpha val="43137"/>
                    </a:srgbClr>
                  </a:outerShdw>
                </a:effectLst>
                <a:ea typeface="+mj-ea"/>
                <a:cs typeface="+mj-cs"/>
              </a:rPr>
              <a:t>Tecniche di estrazione di singole unità campionarie</a:t>
            </a:r>
          </a:p>
          <a:p>
            <a:pPr algn="ctr"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3600" b="1" dirty="0">
              <a:solidFill>
                <a:schemeClr val="tx2"/>
              </a:solidFill>
              <a:effectLst>
                <a:outerShdw blurRad="38100" dist="38100" dir="2700000" algn="tl">
                  <a:srgbClr val="000000">
                    <a:alpha val="43137"/>
                  </a:srgbClr>
                </a:outerShdw>
              </a:effectLst>
              <a:ea typeface="+mj-ea"/>
              <a:cs typeface="+mj-cs"/>
            </a:endParaRPr>
          </a:p>
          <a:p>
            <a:pPr algn="ctr"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500" b="1" dirty="0">
              <a:solidFill>
                <a:schemeClr val="tx2"/>
              </a:solidFill>
              <a:effectLst>
                <a:outerShdw blurRad="38100" dist="38100" dir="2700000" algn="tl">
                  <a:srgbClr val="000000">
                    <a:alpha val="43137"/>
                  </a:srgbClr>
                </a:outerShdw>
              </a:effectLst>
              <a:ea typeface="+mj-ea"/>
              <a:cs typeface="+mj-cs"/>
            </a:endParaRPr>
          </a:p>
          <a:p>
            <a:pPr algn="ctr"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500" b="1" dirty="0">
              <a:solidFill>
                <a:schemeClr val="tx2"/>
              </a:solidFill>
              <a:effectLst>
                <a:outerShdw blurRad="38100" dist="38100" dir="2700000" algn="tl">
                  <a:srgbClr val="000000">
                    <a:alpha val="43137"/>
                  </a:srgbClr>
                </a:outerShdw>
              </a:effectLst>
              <a:ea typeface="+mj-ea"/>
              <a:cs typeface="+mj-cs"/>
            </a:endParaRPr>
          </a:p>
          <a:p>
            <a:pPr algn="just"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500" b="1" dirty="0">
                <a:effectLst>
                  <a:outerShdw blurRad="38100" dist="38100" dir="2700000" algn="tl">
                    <a:srgbClr val="000000">
                      <a:alpha val="43137"/>
                    </a:srgbClr>
                  </a:outerShdw>
                </a:effectLst>
                <a:ea typeface="+mj-ea"/>
                <a:cs typeface="+mj-cs"/>
              </a:rPr>
              <a:t>Tecnica dei valori cumulati</a:t>
            </a:r>
          </a:p>
          <a:p>
            <a:pPr algn="just"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500" b="1" dirty="0">
              <a:effectLst>
                <a:outerShdw blurRad="38100" dist="38100" dir="2700000" algn="tl">
                  <a:srgbClr val="000000">
                    <a:alpha val="43137"/>
                  </a:srgbClr>
                </a:outerShdw>
              </a:effectLst>
              <a:ea typeface="+mj-ea"/>
              <a:cs typeface="+mj-cs"/>
            </a:endParaRPr>
          </a:p>
          <a:p>
            <a:pPr algn="just" fontAlgn="auto">
              <a:lnSpc>
                <a:spcPct val="102000"/>
              </a:lnSpc>
              <a:spcAft>
                <a:spcPts val="0"/>
              </a:spcAft>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500" b="1" dirty="0">
                <a:effectLst>
                  <a:outerShdw blurRad="38100" dist="38100" dir="2700000" algn="tl">
                    <a:srgbClr val="000000">
                      <a:alpha val="43137"/>
                    </a:srgbClr>
                  </a:outerShdw>
                </a:effectLst>
                <a:ea typeface="+mj-ea"/>
                <a:cs typeface="+mj-cs"/>
              </a:rPr>
              <a:t>Tecnica di </a:t>
            </a:r>
            <a:r>
              <a:rPr lang="it-IT" sz="2500" b="1" dirty="0" err="1">
                <a:effectLst>
                  <a:outerShdw blurRad="38100" dist="38100" dir="2700000" algn="tl">
                    <a:srgbClr val="000000">
                      <a:alpha val="43137"/>
                    </a:srgbClr>
                  </a:outerShdw>
                </a:effectLst>
                <a:ea typeface="+mj-ea"/>
                <a:cs typeface="+mj-cs"/>
              </a:rPr>
              <a:t>Lahiri</a:t>
            </a:r>
            <a:endParaRPr lang="it-IT" sz="2500" b="1" dirty="0">
              <a:effectLst>
                <a:outerShdw blurRad="38100" dist="38100" dir="2700000" algn="tl">
                  <a:srgbClr val="000000">
                    <a:alpha val="43137"/>
                  </a:srgbClr>
                </a:outerShdw>
              </a:effectLst>
              <a:ea typeface="+mj-ea"/>
              <a:cs typeface="+mj-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323850" y="836613"/>
            <a:ext cx="8496300" cy="5688012"/>
          </a:xfrm>
        </p:spPr>
        <p:txBody>
          <a:bodyPr lIns="82945" tIns="0" rIns="82945" bIns="41473">
            <a:normAutofit fontScale="77500" lnSpcReduction="20000"/>
          </a:bodyPr>
          <a:lstStyle/>
          <a:p>
            <a:pPr marL="391686" indent="-292325" algn="ctr" fontAlgn="auto">
              <a:lnSpc>
                <a:spcPct val="102000"/>
              </a:lnSpc>
              <a:spcBef>
                <a:spcPts val="0"/>
              </a:spcBef>
              <a:spcAft>
                <a:spcPts val="2400"/>
              </a:spcAft>
              <a:buClr>
                <a:schemeClr val="accent3"/>
              </a:buClr>
              <a:buSzPct val="45000"/>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800" b="1" dirty="0" smtClean="0"/>
              <a:t>Tecnica </a:t>
            </a:r>
            <a:r>
              <a:rPr lang="it-IT" sz="2800" b="1" dirty="0"/>
              <a:t>dei valori cumulati</a:t>
            </a:r>
          </a:p>
          <a:p>
            <a:pPr marL="6350" indent="-6350" algn="just" fontAlgn="auto">
              <a:lnSpc>
                <a:spcPct val="102000"/>
              </a:lnSpc>
              <a:spcAft>
                <a:spcPts val="0"/>
              </a:spcAft>
              <a:buClrTx/>
              <a:buSzPct val="45000"/>
              <a:buFont typeface="Wingdings 2"/>
              <a:buNone/>
              <a:tabLst>
                <a:tab pos="485775" algn="l"/>
                <a:tab pos="893763" algn="l"/>
                <a:tab pos="1301750" algn="l"/>
                <a:tab pos="1708150" algn="l"/>
                <a:tab pos="2116138" algn="l"/>
                <a:tab pos="2524125" algn="l"/>
                <a:tab pos="2930525" algn="l"/>
                <a:tab pos="3338513" algn="l"/>
                <a:tab pos="3746500" algn="l"/>
                <a:tab pos="4152900" algn="l"/>
                <a:tab pos="4560888" algn="l"/>
                <a:tab pos="4968875" algn="l"/>
                <a:tab pos="5376863" algn="l"/>
                <a:tab pos="5783263" algn="l"/>
                <a:tab pos="6191250" algn="l"/>
                <a:tab pos="6599238" algn="l"/>
                <a:tab pos="7005638" algn="l"/>
                <a:tab pos="7413625" algn="l"/>
                <a:tab pos="7821613" algn="l"/>
                <a:tab pos="8229600" algn="l"/>
              </a:tabLst>
              <a:defRPr/>
            </a:pPr>
            <a:r>
              <a:rPr lang="it-IT" sz="2500" dirty="0">
                <a:cs typeface="Arial" pitchFamily="34" charset="0"/>
              </a:rPr>
              <a:t>É la tecnica più comune per estrarre le unità di una popolazione con probabilità proporzionali alle misure di ampiezza </a:t>
            </a:r>
            <a:r>
              <a:rPr lang="it-IT" sz="2500" dirty="0" err="1">
                <a:cs typeface="Arial" pitchFamily="34" charset="0"/>
              </a:rPr>
              <a:t>X</a:t>
            </a:r>
            <a:r>
              <a:rPr lang="it-IT" sz="2500" i="1" baseline="-33000" dirty="0" err="1">
                <a:cs typeface="Arial" pitchFamily="34" charset="0"/>
              </a:rPr>
              <a:t>i</a:t>
            </a:r>
            <a:r>
              <a:rPr lang="it-IT" sz="2500" i="1" baseline="-33000" dirty="0">
                <a:cs typeface="Arial" pitchFamily="34" charset="0"/>
              </a:rPr>
              <a:t>.</a:t>
            </a:r>
          </a:p>
          <a:p>
            <a:pPr marL="6350" indent="-6350" algn="just" fontAlgn="auto">
              <a:lnSpc>
                <a:spcPct val="102000"/>
              </a:lnSpc>
              <a:spcBef>
                <a:spcPts val="1800"/>
              </a:spcBef>
              <a:spcAft>
                <a:spcPts val="0"/>
              </a:spcAft>
              <a:buClr>
                <a:schemeClr val="accent3"/>
              </a:buClr>
              <a:buSzPct val="45000"/>
              <a:buFont typeface="Wingdings 2"/>
              <a:buNone/>
              <a:tabLst>
                <a:tab pos="485775" algn="l"/>
                <a:tab pos="893763" algn="l"/>
                <a:tab pos="1301750" algn="l"/>
                <a:tab pos="1708150" algn="l"/>
                <a:tab pos="2116138" algn="l"/>
                <a:tab pos="2524125" algn="l"/>
                <a:tab pos="2930525" algn="l"/>
                <a:tab pos="3338513" algn="l"/>
                <a:tab pos="3746500" algn="l"/>
                <a:tab pos="4152900" algn="l"/>
                <a:tab pos="4560888" algn="l"/>
                <a:tab pos="4968875" algn="l"/>
                <a:tab pos="5376863" algn="l"/>
                <a:tab pos="5783263" algn="l"/>
                <a:tab pos="6191250" algn="l"/>
                <a:tab pos="6599238" algn="l"/>
                <a:tab pos="7005638" algn="l"/>
                <a:tab pos="7413625" algn="l"/>
                <a:tab pos="7821613" algn="l"/>
                <a:tab pos="8229600" algn="l"/>
              </a:tabLst>
              <a:defRPr/>
            </a:pPr>
            <a:r>
              <a:rPr lang="it-IT" sz="2500" i="1" u="sng" dirty="0" smtClean="0">
                <a:cs typeface="Arial" pitchFamily="34" charset="0"/>
              </a:rPr>
              <a:t>Valori di </a:t>
            </a:r>
            <a:r>
              <a:rPr lang="it-IT" sz="2500" i="1" u="sng" dirty="0">
                <a:cs typeface="Arial" pitchFamily="34" charset="0"/>
              </a:rPr>
              <a:t>ampiezza interi</a:t>
            </a:r>
            <a:r>
              <a:rPr lang="it-IT" sz="2500" i="1" dirty="0">
                <a:cs typeface="Arial" pitchFamily="34" charset="0"/>
              </a:rPr>
              <a:t>: </a:t>
            </a:r>
            <a:r>
              <a:rPr lang="it-IT" sz="2500" dirty="0">
                <a:cs typeface="Arial" pitchFamily="34" charset="0"/>
              </a:rPr>
              <a:t>si </a:t>
            </a:r>
            <a:r>
              <a:rPr lang="it-IT" sz="2500" dirty="0" smtClean="0">
                <a:cs typeface="Arial" pitchFamily="34" charset="0"/>
              </a:rPr>
              <a:t>calcolano </a:t>
            </a:r>
            <a:r>
              <a:rPr lang="it-IT" sz="2500" dirty="0">
                <a:cs typeface="Arial" pitchFamily="34" charset="0"/>
              </a:rPr>
              <a:t>dapprima le </a:t>
            </a:r>
            <a:r>
              <a:rPr lang="it-IT" sz="2500" dirty="0" smtClean="0">
                <a:cs typeface="Arial" pitchFamily="34" charset="0"/>
              </a:rPr>
              <a:t>cosiddette </a:t>
            </a:r>
            <a:r>
              <a:rPr lang="it-IT" sz="2500" dirty="0">
                <a:cs typeface="Arial" pitchFamily="34" charset="0"/>
              </a:rPr>
              <a:t>misure di ampiezza </a:t>
            </a:r>
            <a:r>
              <a:rPr lang="it-IT" sz="2500" dirty="0" smtClean="0">
                <a:cs typeface="Arial" pitchFamily="34" charset="0"/>
              </a:rPr>
              <a:t>cumulate:</a:t>
            </a:r>
          </a:p>
          <a:p>
            <a:pPr marL="6350" indent="-6350" algn="just" fontAlgn="auto">
              <a:lnSpc>
                <a:spcPct val="102000"/>
              </a:lnSpc>
              <a:spcBef>
                <a:spcPts val="1800"/>
              </a:spcBef>
              <a:spcAft>
                <a:spcPts val="0"/>
              </a:spcAft>
              <a:buClr>
                <a:schemeClr val="accent3"/>
              </a:buClr>
              <a:buSzPct val="45000"/>
              <a:buFont typeface="Wingdings 2"/>
              <a:buNone/>
              <a:tabLst>
                <a:tab pos="485775" algn="l"/>
                <a:tab pos="893763" algn="l"/>
                <a:tab pos="1301750" algn="l"/>
                <a:tab pos="1708150" algn="l"/>
                <a:tab pos="2116138" algn="l"/>
                <a:tab pos="2524125" algn="l"/>
                <a:tab pos="2930525" algn="l"/>
                <a:tab pos="3338513" algn="l"/>
                <a:tab pos="3746500" algn="l"/>
                <a:tab pos="4152900" algn="l"/>
                <a:tab pos="4560888" algn="l"/>
                <a:tab pos="4968875" algn="l"/>
                <a:tab pos="5376863" algn="l"/>
                <a:tab pos="5783263" algn="l"/>
                <a:tab pos="6191250" algn="l"/>
                <a:tab pos="6599238" algn="l"/>
                <a:tab pos="7005638" algn="l"/>
                <a:tab pos="7413625" algn="l"/>
                <a:tab pos="7821613" algn="l"/>
                <a:tab pos="8229600" algn="l"/>
              </a:tabLst>
              <a:defRPr/>
            </a:pPr>
            <a:r>
              <a:rPr lang="it-IT" sz="2500" dirty="0" smtClean="0">
                <a:cs typeface="Arial" pitchFamily="34" charset="0"/>
              </a:rPr>
              <a:t>													</a:t>
            </a:r>
            <a:r>
              <a:rPr lang="it-IT" sz="2500" i="1" dirty="0" smtClean="0">
                <a:cs typeface="Arial" pitchFamily="34" charset="0"/>
              </a:rPr>
              <a:t>i=1,2,…,N</a:t>
            </a:r>
            <a:endParaRPr lang="it-IT" sz="2500" dirty="0" smtClean="0">
              <a:cs typeface="Arial" pitchFamily="34" charset="0"/>
            </a:endParaRPr>
          </a:p>
          <a:p>
            <a:pPr marL="391686" indent="-292325" algn="just" fontAlgn="auto">
              <a:lnSpc>
                <a:spcPct val="102000"/>
              </a:lnSpc>
              <a:spcAft>
                <a:spcPts val="0"/>
              </a:spcAft>
              <a:buClrTx/>
              <a:buSzPct val="45000"/>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endParaRPr lang="it-IT" sz="2500" dirty="0">
              <a:cs typeface="Arial" pitchFamily="34" charset="0"/>
            </a:endParaRPr>
          </a:p>
          <a:p>
            <a:pPr marL="391686" indent="-292325" algn="just" fontAlgn="auto">
              <a:lnSpc>
                <a:spcPct val="102000"/>
              </a:lnSpc>
              <a:spcAft>
                <a:spcPts val="0"/>
              </a:spcAft>
              <a:buClr>
                <a:schemeClr val="accent3"/>
              </a:buClr>
              <a:buSzPct val="45000"/>
              <a:buFont typeface="Wingdings" pitchFamily="2" charset="2"/>
              <a:buChar char="Ø"/>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500" dirty="0">
                <a:cs typeface="Arial" pitchFamily="34" charset="0"/>
              </a:rPr>
              <a:t>Si estrae un numero casuale</a:t>
            </a:r>
            <a:r>
              <a:rPr lang="it-IT" sz="2500" i="1" dirty="0">
                <a:cs typeface="Arial" pitchFamily="34" charset="0"/>
              </a:rPr>
              <a:t> </a:t>
            </a:r>
            <a:r>
              <a:rPr lang="it-IT" sz="2500" i="1" dirty="0" smtClean="0">
                <a:cs typeface="Arial" pitchFamily="34" charset="0"/>
              </a:rPr>
              <a:t>U con distribuzione uniforme tra 1 e X = T </a:t>
            </a:r>
            <a:r>
              <a:rPr lang="it-IT" sz="2500" i="1" baseline="-25000" dirty="0" smtClean="0">
                <a:cs typeface="Arial" pitchFamily="34" charset="0"/>
              </a:rPr>
              <a:t>N</a:t>
            </a:r>
            <a:r>
              <a:rPr lang="it-IT" sz="2500" dirty="0" smtClean="0">
                <a:cs typeface="Arial" pitchFamily="34" charset="0"/>
              </a:rPr>
              <a:t>;</a:t>
            </a:r>
            <a:endParaRPr lang="it-IT" sz="2500" dirty="0">
              <a:cs typeface="Arial" pitchFamily="34" charset="0"/>
            </a:endParaRPr>
          </a:p>
          <a:p>
            <a:pPr marL="391686" indent="-292325" algn="just" fontAlgn="auto">
              <a:lnSpc>
                <a:spcPct val="102000"/>
              </a:lnSpc>
              <a:spcAft>
                <a:spcPts val="0"/>
              </a:spcAft>
              <a:buClr>
                <a:schemeClr val="accent3"/>
              </a:buClr>
              <a:buSzPct val="45000"/>
              <a:buFont typeface="Wingdings" pitchFamily="2" charset="2"/>
              <a:buChar char="Ø"/>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500" dirty="0" smtClean="0">
                <a:cs typeface="Arial" pitchFamily="34" charset="0"/>
              </a:rPr>
              <a:t>L'unità </a:t>
            </a:r>
            <a:r>
              <a:rPr lang="it-IT" sz="2500" dirty="0">
                <a:cs typeface="Arial" pitchFamily="34" charset="0"/>
              </a:rPr>
              <a:t>della popolazione scelta è la </a:t>
            </a:r>
            <a:r>
              <a:rPr lang="it-IT" sz="2500" i="1" dirty="0">
                <a:cs typeface="Arial" pitchFamily="34" charset="0"/>
              </a:rPr>
              <a:t>i-esima</a:t>
            </a:r>
            <a:r>
              <a:rPr lang="it-IT" sz="2500" dirty="0">
                <a:cs typeface="Arial" pitchFamily="34" charset="0"/>
              </a:rPr>
              <a:t> se</a:t>
            </a:r>
            <a:r>
              <a:rPr lang="it-IT" sz="2500" i="1" dirty="0">
                <a:cs typeface="Arial" pitchFamily="34" charset="0"/>
              </a:rPr>
              <a:t> T</a:t>
            </a:r>
            <a:r>
              <a:rPr lang="it-IT" sz="2500" i="1" baseline="-33000" dirty="0">
                <a:cs typeface="Arial" pitchFamily="34" charset="0"/>
              </a:rPr>
              <a:t>i </a:t>
            </a:r>
            <a:r>
              <a:rPr lang="it-IT" sz="2500" dirty="0">
                <a:cs typeface="Arial" pitchFamily="34" charset="0"/>
              </a:rPr>
              <a:t>è la prima </a:t>
            </a:r>
            <a:r>
              <a:rPr lang="it-IT" sz="2500" i="1" dirty="0">
                <a:cs typeface="Arial" pitchFamily="34" charset="0"/>
              </a:rPr>
              <a:t>T </a:t>
            </a:r>
            <a:r>
              <a:rPr lang="it-IT" sz="2500" i="1" dirty="0"/>
              <a:t>≥ U, </a:t>
            </a:r>
            <a:r>
              <a:rPr lang="it-IT" sz="2500" dirty="0"/>
              <a:t>cioè se </a:t>
            </a:r>
            <a:r>
              <a:rPr lang="it-IT" sz="2500" i="1" dirty="0"/>
              <a:t>T</a:t>
            </a:r>
            <a:r>
              <a:rPr lang="it-IT" sz="2500" i="1" baseline="-33000" dirty="0"/>
              <a:t>i-1 </a:t>
            </a:r>
            <a:r>
              <a:rPr lang="it-IT" sz="2500" i="1" dirty="0"/>
              <a:t>&lt; U &lt; </a:t>
            </a:r>
            <a:r>
              <a:rPr lang="it-IT" sz="2500" i="1" dirty="0">
                <a:cs typeface="Arial" pitchFamily="34" charset="0"/>
              </a:rPr>
              <a:t>T</a:t>
            </a:r>
            <a:r>
              <a:rPr lang="it-IT" sz="2500" i="1" baseline="-33000" dirty="0">
                <a:cs typeface="Arial" pitchFamily="34" charset="0"/>
              </a:rPr>
              <a:t>i</a:t>
            </a:r>
            <a:r>
              <a:rPr lang="it-IT" sz="2500" i="1" dirty="0">
                <a:cs typeface="Arial" pitchFamily="34" charset="0"/>
              </a:rPr>
              <a:t>;</a:t>
            </a:r>
          </a:p>
          <a:p>
            <a:pPr marL="391686" indent="-292325" algn="just" fontAlgn="auto">
              <a:lnSpc>
                <a:spcPct val="102000"/>
              </a:lnSpc>
              <a:spcBef>
                <a:spcPts val="0"/>
              </a:spcBef>
              <a:spcAft>
                <a:spcPts val="2400"/>
              </a:spcAft>
              <a:buClr>
                <a:schemeClr val="accent3"/>
              </a:buClr>
              <a:buSzPct val="45000"/>
              <a:buFont typeface="Wingdings" pitchFamily="2" charset="2"/>
              <a:buChar char="Ø"/>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500" dirty="0">
                <a:cs typeface="Arial" pitchFamily="34" charset="0"/>
              </a:rPr>
              <a:t>La probabilità di estrarre  l'unità i-esima </a:t>
            </a:r>
            <a:r>
              <a:rPr lang="it-IT" sz="2500" dirty="0" smtClean="0">
                <a:cs typeface="Arial" pitchFamily="34" charset="0"/>
              </a:rPr>
              <a:t>è: </a:t>
            </a:r>
            <a:r>
              <a:rPr lang="it-IT" sz="2500" b="1" i="1" dirty="0">
                <a:cs typeface="Arial" pitchFamily="34" charset="0"/>
              </a:rPr>
              <a:t>P</a:t>
            </a:r>
            <a:r>
              <a:rPr lang="it-IT" sz="2500" b="1" i="1" baseline="-33000" dirty="0">
                <a:cs typeface="Arial" pitchFamily="34" charset="0"/>
              </a:rPr>
              <a:t>i</a:t>
            </a:r>
            <a:r>
              <a:rPr lang="it-IT" sz="2500" b="1" i="1" dirty="0">
                <a:cs typeface="Arial" pitchFamily="34" charset="0"/>
              </a:rPr>
              <a:t> = (T</a:t>
            </a:r>
            <a:r>
              <a:rPr lang="it-IT" sz="2500" b="1" i="1" baseline="-33000" dirty="0">
                <a:cs typeface="Arial" pitchFamily="34" charset="0"/>
              </a:rPr>
              <a:t>i</a:t>
            </a:r>
            <a:r>
              <a:rPr lang="it-IT" sz="2500" b="1" i="1" dirty="0">
                <a:cs typeface="Arial" pitchFamily="34" charset="0"/>
              </a:rPr>
              <a:t> – T</a:t>
            </a:r>
            <a:r>
              <a:rPr lang="it-IT" sz="2500" b="1" i="1" baseline="-33000" dirty="0">
                <a:cs typeface="Arial" pitchFamily="34" charset="0"/>
              </a:rPr>
              <a:t>i-1</a:t>
            </a:r>
            <a:r>
              <a:rPr lang="it-IT" sz="2500" b="1" i="1" dirty="0">
                <a:cs typeface="Arial" pitchFamily="34" charset="0"/>
              </a:rPr>
              <a:t>)/ X = </a:t>
            </a:r>
            <a:r>
              <a:rPr lang="it-IT" sz="2500" b="1" i="1" dirty="0" err="1">
                <a:cs typeface="Arial" pitchFamily="34" charset="0"/>
              </a:rPr>
              <a:t>X</a:t>
            </a:r>
            <a:r>
              <a:rPr lang="it-IT" sz="2500" b="1" i="1" baseline="-33000" dirty="0" err="1">
                <a:cs typeface="Arial" pitchFamily="34" charset="0"/>
              </a:rPr>
              <a:t>i</a:t>
            </a:r>
            <a:r>
              <a:rPr lang="it-IT" sz="2500" b="1" i="1" dirty="0">
                <a:cs typeface="Arial" pitchFamily="34" charset="0"/>
              </a:rPr>
              <a:t>/X</a:t>
            </a:r>
            <a:r>
              <a:rPr lang="it-IT" sz="2500" i="1" dirty="0" smtClean="0">
                <a:cs typeface="Arial" pitchFamily="34" charset="0"/>
              </a:rPr>
              <a:t>.</a:t>
            </a:r>
          </a:p>
          <a:p>
            <a:pPr marL="6350" indent="-6350" algn="just" fontAlgn="auto">
              <a:lnSpc>
                <a:spcPct val="102000"/>
              </a:lnSpc>
              <a:spcAft>
                <a:spcPts val="0"/>
              </a:spcAft>
              <a:buClr>
                <a:schemeClr val="accent3"/>
              </a:buClr>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500" i="1" u="sng" dirty="0" smtClean="0">
                <a:cs typeface="Arial" pitchFamily="34" charset="0"/>
              </a:rPr>
              <a:t>Valori di ampiezza non interi</a:t>
            </a:r>
            <a:r>
              <a:rPr lang="it-IT" sz="2500" i="1" dirty="0" smtClean="0">
                <a:cs typeface="Arial" pitchFamily="34" charset="0"/>
              </a:rPr>
              <a:t>: </a:t>
            </a:r>
            <a:r>
              <a:rPr lang="it-IT" sz="2500" dirty="0" smtClean="0">
                <a:cs typeface="Arial" pitchFamily="34" charset="0"/>
              </a:rPr>
              <a:t>si calcolano le misure di ampiezza cumulate normalizzate:</a:t>
            </a:r>
          </a:p>
          <a:p>
            <a:pPr marL="6350" indent="-6350" algn="ctr" fontAlgn="auto">
              <a:lnSpc>
                <a:spcPct val="102000"/>
              </a:lnSpc>
              <a:spcAft>
                <a:spcPts val="0"/>
              </a:spcAft>
              <a:buClr>
                <a:schemeClr val="accent3"/>
              </a:buClr>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500" dirty="0" smtClean="0">
                <a:cs typeface="Arial" pitchFamily="34" charset="0"/>
              </a:rPr>
              <a:t>												</a:t>
            </a:r>
          </a:p>
          <a:p>
            <a:pPr marL="6350" indent="-6350" algn="ctr" fontAlgn="auto">
              <a:lnSpc>
                <a:spcPct val="102000"/>
              </a:lnSpc>
              <a:spcAft>
                <a:spcPts val="0"/>
              </a:spcAft>
              <a:buClr>
                <a:schemeClr val="accent3"/>
              </a:buClr>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r>
              <a:rPr lang="it-IT" sz="2500" dirty="0" smtClean="0">
                <a:cs typeface="Arial" pitchFamily="34" charset="0"/>
              </a:rPr>
              <a:t>											</a:t>
            </a:r>
            <a:r>
              <a:rPr lang="it-IT" sz="2500" i="1" dirty="0" smtClean="0">
                <a:cs typeface="Arial" pitchFamily="34" charset="0"/>
              </a:rPr>
              <a:t> </a:t>
            </a:r>
            <a:r>
              <a:rPr lang="it-IT" sz="2500" i="1" dirty="0" err="1" smtClean="0">
                <a:cs typeface="Arial" pitchFamily="34" charset="0"/>
              </a:rPr>
              <a:t>i=</a:t>
            </a:r>
            <a:r>
              <a:rPr lang="it-IT" sz="2500" i="1" dirty="0" smtClean="0">
                <a:cs typeface="Arial" pitchFamily="34" charset="0"/>
              </a:rPr>
              <a:t> 1,2,</a:t>
            </a:r>
            <a:r>
              <a:rPr lang="it-IT" sz="2500" i="1" dirty="0" err="1" smtClean="0">
                <a:cs typeface="Arial" pitchFamily="34" charset="0"/>
              </a:rPr>
              <a:t>…N</a:t>
            </a:r>
            <a:endParaRPr lang="it-IT" sz="2500" i="1" dirty="0" smtClean="0">
              <a:cs typeface="Arial" pitchFamily="34" charset="0"/>
            </a:endParaRPr>
          </a:p>
          <a:p>
            <a:pPr marL="391686" indent="-292325" algn="just" fontAlgn="auto">
              <a:lnSpc>
                <a:spcPct val="102000"/>
              </a:lnSpc>
              <a:spcAft>
                <a:spcPts val="0"/>
              </a:spcAft>
              <a:buClr>
                <a:schemeClr val="accent3"/>
              </a:buClr>
              <a:buSzPct val="45000"/>
              <a:buFont typeface="Wingdings" pitchFamily="2" charset="2"/>
              <a:buChar char="Ø"/>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endParaRPr lang="it-IT" sz="2100" i="1" dirty="0">
              <a:cs typeface="Arial" pitchFamily="34" charset="0"/>
            </a:endParaRPr>
          </a:p>
          <a:p>
            <a:pPr marL="391686" indent="-292325" algn="just" fontAlgn="auto">
              <a:lnSpc>
                <a:spcPct val="102000"/>
              </a:lnSpc>
              <a:spcAft>
                <a:spcPts val="0"/>
              </a:spcAft>
              <a:buClrTx/>
              <a:buSzTx/>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endParaRPr lang="it-IT" sz="2200" baseline="-33000" dirty="0">
              <a:cs typeface="Arial" pitchFamily="34" charset="0"/>
            </a:endParaRPr>
          </a:p>
          <a:p>
            <a:pPr marL="391686" indent="-292325" algn="just" fontAlgn="auto">
              <a:spcAft>
                <a:spcPts val="0"/>
              </a:spcAft>
              <a:buClrTx/>
              <a:buSzPct val="45000"/>
              <a:buFont typeface="Wingdings 2"/>
              <a:buNone/>
              <a:tabLst>
                <a:tab pos="391686" algn="l"/>
                <a:tab pos="486727" algn="l"/>
                <a:tab pos="894254" algn="l"/>
                <a:tab pos="1301779" algn="l"/>
                <a:tab pos="1709306" algn="l"/>
                <a:tab pos="2116831" algn="l"/>
                <a:tab pos="2524358" algn="l"/>
                <a:tab pos="2931883" algn="l"/>
                <a:tab pos="3339410" algn="l"/>
                <a:tab pos="3746935" algn="l"/>
                <a:tab pos="4154462" algn="l"/>
                <a:tab pos="4561987" algn="l"/>
                <a:tab pos="4969514" algn="l"/>
                <a:tab pos="5377039" algn="l"/>
                <a:tab pos="5784566" algn="l"/>
                <a:tab pos="6192091" algn="l"/>
                <a:tab pos="6599618" algn="l"/>
                <a:tab pos="7007143" algn="l"/>
                <a:tab pos="7414670" algn="l"/>
                <a:tab pos="7822195" algn="l"/>
                <a:tab pos="8229722" algn="l"/>
              </a:tabLst>
              <a:defRPr/>
            </a:pPr>
            <a:endParaRPr lang="it-IT" sz="2200" dirty="0">
              <a:cs typeface="Arial" pitchFamily="34" charset="0"/>
            </a:endParaRPr>
          </a:p>
        </p:txBody>
      </p:sp>
      <p:sp>
        <p:nvSpPr>
          <p:cNvPr id="65538" name="Rectangle 2"/>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pic>
        <p:nvPicPr>
          <p:cNvPr id="65539"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067175" y="2414588"/>
            <a:ext cx="792163" cy="654050"/>
          </a:xfrm>
          <a:prstGeom prst="rect">
            <a:avLst/>
          </a:prstGeom>
          <a:noFill/>
          <a:ln w="9525">
            <a:noFill/>
            <a:miter lim="800000"/>
            <a:headEnd/>
            <a:tailEnd/>
          </a:ln>
        </p:spPr>
      </p:pic>
      <p:sp>
        <p:nvSpPr>
          <p:cNvPr id="65540" name="Rectangle 3"/>
          <p:cNvSpPr>
            <a:spLocks noChangeArrowheads="1"/>
          </p:cNvSpPr>
          <p:nvPr/>
        </p:nvSpPr>
        <p:spPr bwMode="auto">
          <a:xfrm>
            <a:off x="0" y="1501775"/>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7" name="Segnaposto numero diapositiva 6"/>
          <p:cNvSpPr>
            <a:spLocks noGrp="1"/>
          </p:cNvSpPr>
          <p:nvPr>
            <p:ph type="sldNum" sz="quarter" idx="12"/>
          </p:nvPr>
        </p:nvSpPr>
        <p:spPr/>
        <p:txBody>
          <a:bodyPr/>
          <a:lstStyle/>
          <a:p>
            <a:pPr>
              <a:defRPr/>
            </a:pPr>
            <a:fld id="{532B360E-D154-4B76-B531-3B7F4991CD7E}" type="slidenum">
              <a:rPr lang="it-IT"/>
              <a:pPr>
                <a:defRPr/>
              </a:pPr>
              <a:t>38</a:t>
            </a:fld>
            <a:endParaRPr lang="it-IT"/>
          </a:p>
        </p:txBody>
      </p:sp>
      <p:pic>
        <p:nvPicPr>
          <p:cNvPr id="65542"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779838" y="5702300"/>
            <a:ext cx="1512887" cy="67945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5175"/>
            <a:ext cx="8229600" cy="5256213"/>
          </a:xfrm>
        </p:spPr>
        <p:txBody>
          <a:bodyPr>
            <a:normAutofit fontScale="92500" lnSpcReduction="10000"/>
          </a:bodyPr>
          <a:lstStyle/>
          <a:p>
            <a:pPr marL="274320" indent="-274320" algn="ctr" fontAlgn="auto">
              <a:spcBef>
                <a:spcPts val="0"/>
              </a:spcBef>
              <a:spcAft>
                <a:spcPts val="1200"/>
              </a:spcAft>
              <a:buClr>
                <a:schemeClr val="accent3"/>
              </a:buClr>
              <a:buFont typeface="Wingdings 2"/>
              <a:buNone/>
              <a:defRPr/>
            </a:pPr>
            <a:r>
              <a:rPr lang="it-IT" sz="2800" b="1" dirty="0" smtClean="0"/>
              <a:t>Tecnica </a:t>
            </a:r>
            <a:r>
              <a:rPr lang="it-IT" sz="2800" b="1" dirty="0" smtClean="0">
                <a:solidFill>
                  <a:srgbClr val="000000"/>
                </a:solidFill>
              </a:rPr>
              <a:t>di </a:t>
            </a:r>
            <a:r>
              <a:rPr lang="it-IT" sz="2800" b="1" dirty="0" err="1" smtClean="0">
                <a:solidFill>
                  <a:srgbClr val="000000"/>
                </a:solidFill>
              </a:rPr>
              <a:t>Lahiri</a:t>
            </a:r>
            <a:endParaRPr lang="it-IT" sz="2800" b="1" dirty="0" smtClean="0">
              <a:solidFill>
                <a:srgbClr val="000000"/>
              </a:solidFill>
            </a:endParaRPr>
          </a:p>
          <a:p>
            <a:pPr marL="0" indent="0" fontAlgn="auto">
              <a:spcBef>
                <a:spcPts val="0"/>
              </a:spcBef>
              <a:spcAft>
                <a:spcPts val="2400"/>
              </a:spcAft>
              <a:buClr>
                <a:schemeClr val="accent3"/>
              </a:buClr>
              <a:buFont typeface="Wingdings 2"/>
              <a:buNone/>
              <a:defRPr/>
            </a:pPr>
            <a:r>
              <a:rPr lang="it-IT" sz="2400" dirty="0" smtClean="0">
                <a:solidFill>
                  <a:srgbClr val="000000"/>
                </a:solidFill>
              </a:rPr>
              <a:t>Questa tecnica permette di avere probabilità di estrazione delle unità delle popolazioni proporzionali alle misure di ampiezza.</a:t>
            </a:r>
          </a:p>
          <a:p>
            <a:pPr marL="391686" indent="-290884" fontAlgn="auto">
              <a:lnSpc>
                <a:spcPct val="102000"/>
              </a:lnSpc>
              <a:spcAft>
                <a:spcPts val="1282"/>
              </a:spcAft>
              <a:buClr>
                <a:schemeClr val="accent3"/>
              </a:buClr>
              <a:buSzPct val="45000"/>
              <a:buFont typeface="Wingdings" pitchFamily="2" charset="2"/>
              <a:buChar char="Ø"/>
              <a:tabLst>
                <a:tab pos="391686" algn="l"/>
                <a:tab pos="797772" algn="l"/>
                <a:tab pos="1205298" algn="l"/>
                <a:tab pos="1612824" algn="l"/>
                <a:tab pos="2020350" algn="l"/>
                <a:tab pos="2427876" algn="l"/>
                <a:tab pos="2835402" algn="l"/>
                <a:tab pos="3242928" algn="l"/>
                <a:tab pos="3650454" algn="l"/>
                <a:tab pos="4057980" algn="l"/>
                <a:tab pos="4465506" algn="l"/>
                <a:tab pos="4873032" algn="l"/>
                <a:tab pos="5280558" algn="l"/>
                <a:tab pos="5688084" algn="l"/>
                <a:tab pos="6095610" algn="l"/>
                <a:tab pos="6503136" algn="l"/>
                <a:tab pos="6910662" algn="l"/>
                <a:tab pos="7318188" algn="l"/>
                <a:tab pos="7725714" algn="l"/>
                <a:tab pos="8133240" algn="l"/>
                <a:tab pos="8540766" algn="l"/>
              </a:tabLst>
              <a:defRPr/>
            </a:pPr>
            <a:r>
              <a:rPr lang="it-IT" sz="2400" dirty="0" smtClean="0">
                <a:solidFill>
                  <a:srgbClr val="000000"/>
                </a:solidFill>
              </a:rPr>
              <a:t> vengono estratti 2 numeri casuali con distribuzione uniforme: </a:t>
            </a:r>
            <a:r>
              <a:rPr lang="it-IT" sz="2400" i="1" dirty="0" smtClean="0">
                <a:solidFill>
                  <a:srgbClr val="000000"/>
                </a:solidFill>
              </a:rPr>
              <a:t> i </a:t>
            </a:r>
            <a:r>
              <a:rPr lang="it-IT" sz="2400" dirty="0" smtClean="0">
                <a:solidFill>
                  <a:srgbClr val="000000"/>
                </a:solidFill>
              </a:rPr>
              <a:t>nell'intervallo [ 1; N ] e </a:t>
            </a:r>
            <a:r>
              <a:rPr lang="it-IT" sz="2400" i="1" dirty="0" smtClean="0">
                <a:solidFill>
                  <a:srgbClr val="000000"/>
                </a:solidFill>
              </a:rPr>
              <a:t>j </a:t>
            </a:r>
            <a:r>
              <a:rPr lang="it-IT" sz="2400" dirty="0" smtClean="0">
                <a:solidFill>
                  <a:srgbClr val="000000"/>
                </a:solidFill>
              </a:rPr>
              <a:t>nell'intervallo [ 1; </a:t>
            </a:r>
            <a:r>
              <a:rPr lang="it-IT" sz="2400" dirty="0" err="1" smtClean="0">
                <a:solidFill>
                  <a:srgbClr val="000000"/>
                </a:solidFill>
              </a:rPr>
              <a:t>X</a:t>
            </a:r>
            <a:r>
              <a:rPr lang="it-IT" sz="2400" baseline="-33000" dirty="0" err="1" smtClean="0">
                <a:solidFill>
                  <a:srgbClr val="000000"/>
                </a:solidFill>
              </a:rPr>
              <a:t>max</a:t>
            </a:r>
            <a:r>
              <a:rPr lang="it-IT" sz="2400" dirty="0" smtClean="0">
                <a:solidFill>
                  <a:srgbClr val="000000"/>
                </a:solidFill>
              </a:rPr>
              <a:t>];</a:t>
            </a:r>
          </a:p>
          <a:p>
            <a:pPr marL="391686" indent="-290884" fontAlgn="auto">
              <a:lnSpc>
                <a:spcPct val="102000"/>
              </a:lnSpc>
              <a:spcAft>
                <a:spcPts val="1282"/>
              </a:spcAft>
              <a:buClr>
                <a:schemeClr val="accent3"/>
              </a:buClr>
              <a:buSzPct val="45000"/>
              <a:buFont typeface="Wingdings" pitchFamily="2" charset="2"/>
              <a:buChar char="Ø"/>
              <a:tabLst>
                <a:tab pos="391686" algn="l"/>
                <a:tab pos="797772" algn="l"/>
                <a:tab pos="1205298" algn="l"/>
                <a:tab pos="1612824" algn="l"/>
                <a:tab pos="2020350" algn="l"/>
                <a:tab pos="2427876" algn="l"/>
                <a:tab pos="2835402" algn="l"/>
                <a:tab pos="3242928" algn="l"/>
                <a:tab pos="3650454" algn="l"/>
                <a:tab pos="4057980" algn="l"/>
                <a:tab pos="4465506" algn="l"/>
                <a:tab pos="4873032" algn="l"/>
                <a:tab pos="5280558" algn="l"/>
                <a:tab pos="5688084" algn="l"/>
                <a:tab pos="6095610" algn="l"/>
                <a:tab pos="6503136" algn="l"/>
                <a:tab pos="6910662" algn="l"/>
                <a:tab pos="7318188" algn="l"/>
                <a:tab pos="7725714" algn="l"/>
                <a:tab pos="8133240" algn="l"/>
                <a:tab pos="8540766" algn="l"/>
              </a:tabLst>
              <a:defRPr/>
            </a:pPr>
            <a:r>
              <a:rPr lang="it-IT" sz="2400" i="1" dirty="0" smtClean="0">
                <a:solidFill>
                  <a:srgbClr val="000000"/>
                </a:solidFill>
              </a:rPr>
              <a:t> </a:t>
            </a:r>
            <a:r>
              <a:rPr lang="it-IT" sz="2400" i="1" dirty="0" err="1" smtClean="0">
                <a:solidFill>
                  <a:srgbClr val="000000"/>
                </a:solidFill>
              </a:rPr>
              <a:t>X</a:t>
            </a:r>
            <a:r>
              <a:rPr lang="it-IT" sz="2400" i="1" baseline="-33000" dirty="0" err="1" smtClean="0">
                <a:solidFill>
                  <a:srgbClr val="000000"/>
                </a:solidFill>
              </a:rPr>
              <a:t>max</a:t>
            </a:r>
            <a:r>
              <a:rPr lang="it-IT" sz="2400" i="1" dirty="0" smtClean="0">
                <a:solidFill>
                  <a:srgbClr val="000000"/>
                </a:solidFill>
              </a:rPr>
              <a:t>  </a:t>
            </a:r>
            <a:r>
              <a:rPr lang="it-IT" sz="2400" dirty="0" smtClean="0">
                <a:solidFill>
                  <a:srgbClr val="000000"/>
                </a:solidFill>
              </a:rPr>
              <a:t>è il valore di ampiezza più grande della popolazione;</a:t>
            </a:r>
          </a:p>
          <a:p>
            <a:pPr marL="391686" indent="-290884" fontAlgn="auto">
              <a:lnSpc>
                <a:spcPct val="102000"/>
              </a:lnSpc>
              <a:spcAft>
                <a:spcPts val="1282"/>
              </a:spcAft>
              <a:buClr>
                <a:schemeClr val="accent3"/>
              </a:buClr>
              <a:buSzPct val="45000"/>
              <a:buFont typeface="Wingdings" pitchFamily="2" charset="2"/>
              <a:buChar char="Ø"/>
              <a:tabLst>
                <a:tab pos="391686" algn="l"/>
                <a:tab pos="797772" algn="l"/>
                <a:tab pos="1205298" algn="l"/>
                <a:tab pos="1612824" algn="l"/>
                <a:tab pos="2020350" algn="l"/>
                <a:tab pos="2427876" algn="l"/>
                <a:tab pos="2835402" algn="l"/>
                <a:tab pos="3242928" algn="l"/>
                <a:tab pos="3650454" algn="l"/>
                <a:tab pos="4057980" algn="l"/>
                <a:tab pos="4465506" algn="l"/>
                <a:tab pos="4873032" algn="l"/>
                <a:tab pos="5280558" algn="l"/>
                <a:tab pos="5688084" algn="l"/>
                <a:tab pos="6095610" algn="l"/>
                <a:tab pos="6503136" algn="l"/>
                <a:tab pos="6910662" algn="l"/>
                <a:tab pos="7318188" algn="l"/>
                <a:tab pos="7725714" algn="l"/>
                <a:tab pos="8133240" algn="l"/>
                <a:tab pos="8540766" algn="l"/>
              </a:tabLst>
              <a:defRPr/>
            </a:pPr>
            <a:r>
              <a:rPr lang="it-IT" sz="2400" dirty="0" smtClean="0">
                <a:solidFill>
                  <a:srgbClr val="000000"/>
                </a:solidFill>
              </a:rPr>
              <a:t> l'unità scelta è la </a:t>
            </a:r>
            <a:r>
              <a:rPr lang="it-IT" sz="2400" i="1" dirty="0" smtClean="0">
                <a:solidFill>
                  <a:srgbClr val="000000"/>
                </a:solidFill>
              </a:rPr>
              <a:t>i-esima</a:t>
            </a:r>
            <a:r>
              <a:rPr lang="it-IT" sz="2400" dirty="0" smtClean="0">
                <a:solidFill>
                  <a:srgbClr val="000000"/>
                </a:solidFill>
              </a:rPr>
              <a:t> in base al valore del primo numero casuale se il secondo numero casuale </a:t>
            </a:r>
            <a:r>
              <a:rPr lang="it-IT" sz="2400" i="1" dirty="0" smtClean="0">
                <a:solidFill>
                  <a:srgbClr val="000000"/>
                </a:solidFill>
              </a:rPr>
              <a:t>j</a:t>
            </a:r>
            <a:r>
              <a:rPr lang="it-IT" sz="2400" dirty="0" smtClean="0">
                <a:solidFill>
                  <a:srgbClr val="000000"/>
                </a:solidFill>
              </a:rPr>
              <a:t> sia </a:t>
            </a:r>
            <a:r>
              <a:rPr lang="it-IT" sz="2400" i="1" dirty="0" smtClean="0">
                <a:solidFill>
                  <a:srgbClr val="000000"/>
                </a:solidFill>
              </a:rPr>
              <a:t>j ≤ </a:t>
            </a:r>
            <a:r>
              <a:rPr lang="it-IT" sz="2400" i="1" dirty="0" err="1" smtClean="0">
                <a:solidFill>
                  <a:srgbClr val="000000"/>
                </a:solidFill>
              </a:rPr>
              <a:t>X</a:t>
            </a:r>
            <a:r>
              <a:rPr lang="it-IT" sz="2400" i="1" baseline="-33000" dirty="0" err="1" smtClean="0">
                <a:solidFill>
                  <a:srgbClr val="000000"/>
                </a:solidFill>
              </a:rPr>
              <a:t>i</a:t>
            </a:r>
            <a:r>
              <a:rPr lang="it-IT" sz="2400" dirty="0" smtClean="0">
                <a:solidFill>
                  <a:srgbClr val="000000"/>
                </a:solidFill>
              </a:rPr>
              <a:t>; </a:t>
            </a:r>
          </a:p>
          <a:p>
            <a:pPr marL="391686" indent="-290884" fontAlgn="auto">
              <a:lnSpc>
                <a:spcPct val="102000"/>
              </a:lnSpc>
              <a:spcAft>
                <a:spcPts val="1282"/>
              </a:spcAft>
              <a:buClr>
                <a:schemeClr val="accent3"/>
              </a:buClr>
              <a:buSzPct val="45000"/>
              <a:buFont typeface="Wingdings" pitchFamily="2" charset="2"/>
              <a:buChar char="Ø"/>
              <a:tabLst>
                <a:tab pos="391686" algn="l"/>
                <a:tab pos="797772" algn="l"/>
                <a:tab pos="1205298" algn="l"/>
                <a:tab pos="1612824" algn="l"/>
                <a:tab pos="2020350" algn="l"/>
                <a:tab pos="2427876" algn="l"/>
                <a:tab pos="2835402" algn="l"/>
                <a:tab pos="3242928" algn="l"/>
                <a:tab pos="3650454" algn="l"/>
                <a:tab pos="4057980" algn="l"/>
                <a:tab pos="4465506" algn="l"/>
                <a:tab pos="4873032" algn="l"/>
                <a:tab pos="5280558" algn="l"/>
                <a:tab pos="5688084" algn="l"/>
                <a:tab pos="6095610" algn="l"/>
                <a:tab pos="6503136" algn="l"/>
                <a:tab pos="6910662" algn="l"/>
                <a:tab pos="7318188" algn="l"/>
                <a:tab pos="7725714" algn="l"/>
                <a:tab pos="8133240" algn="l"/>
                <a:tab pos="8540766" algn="l"/>
              </a:tabLst>
              <a:defRPr/>
            </a:pPr>
            <a:r>
              <a:rPr lang="it-IT" sz="2400" dirty="0" smtClean="0">
                <a:solidFill>
                  <a:srgbClr val="000000"/>
                </a:solidFill>
              </a:rPr>
              <a:t> se </a:t>
            </a:r>
            <a:r>
              <a:rPr lang="it-IT" sz="2400" i="1" dirty="0" smtClean="0">
                <a:solidFill>
                  <a:srgbClr val="000000"/>
                </a:solidFill>
              </a:rPr>
              <a:t>j &gt;  </a:t>
            </a:r>
            <a:r>
              <a:rPr lang="it-IT" sz="2400" i="1" dirty="0" err="1" smtClean="0">
                <a:solidFill>
                  <a:srgbClr val="000000"/>
                </a:solidFill>
              </a:rPr>
              <a:t>X</a:t>
            </a:r>
            <a:r>
              <a:rPr lang="it-IT" sz="2400" i="1" baseline="-33000" dirty="0" err="1" smtClean="0">
                <a:solidFill>
                  <a:srgbClr val="000000"/>
                </a:solidFill>
              </a:rPr>
              <a:t>i</a:t>
            </a:r>
            <a:r>
              <a:rPr lang="it-IT" sz="2400" i="1" baseline="-33000" dirty="0" smtClean="0">
                <a:solidFill>
                  <a:srgbClr val="000000"/>
                </a:solidFill>
              </a:rPr>
              <a:t> </a:t>
            </a:r>
            <a:r>
              <a:rPr lang="it-IT" sz="2400" dirty="0" smtClean="0">
                <a:solidFill>
                  <a:srgbClr val="000000"/>
                </a:solidFill>
              </a:rPr>
              <a:t>l'unità </a:t>
            </a:r>
            <a:r>
              <a:rPr lang="it-IT" sz="2400" i="1" dirty="0" smtClean="0">
                <a:solidFill>
                  <a:srgbClr val="000000"/>
                </a:solidFill>
              </a:rPr>
              <a:t>i-esima</a:t>
            </a:r>
            <a:r>
              <a:rPr lang="it-IT" sz="2400" dirty="0" smtClean="0">
                <a:solidFill>
                  <a:srgbClr val="000000"/>
                </a:solidFill>
              </a:rPr>
              <a:t> verrà rifiutata;</a:t>
            </a:r>
          </a:p>
          <a:p>
            <a:pPr marL="391686" indent="-290884" fontAlgn="auto">
              <a:lnSpc>
                <a:spcPct val="102000"/>
              </a:lnSpc>
              <a:spcAft>
                <a:spcPts val="1282"/>
              </a:spcAft>
              <a:buClr>
                <a:schemeClr val="accent3"/>
              </a:buClr>
              <a:buSzPct val="45000"/>
              <a:buFont typeface="Wingdings" pitchFamily="2" charset="2"/>
              <a:buChar char="Ø"/>
              <a:tabLst>
                <a:tab pos="391686" algn="l"/>
                <a:tab pos="797772" algn="l"/>
                <a:tab pos="1205298" algn="l"/>
                <a:tab pos="1612824" algn="l"/>
                <a:tab pos="2020350" algn="l"/>
                <a:tab pos="2427876" algn="l"/>
                <a:tab pos="2835402" algn="l"/>
                <a:tab pos="3242928" algn="l"/>
                <a:tab pos="3650454" algn="l"/>
                <a:tab pos="4057980" algn="l"/>
                <a:tab pos="4465506" algn="l"/>
                <a:tab pos="4873032" algn="l"/>
                <a:tab pos="5280558" algn="l"/>
                <a:tab pos="5688084" algn="l"/>
                <a:tab pos="6095610" algn="l"/>
                <a:tab pos="6503136" algn="l"/>
                <a:tab pos="6910662" algn="l"/>
                <a:tab pos="7318188" algn="l"/>
                <a:tab pos="7725714" algn="l"/>
                <a:tab pos="8133240" algn="l"/>
                <a:tab pos="8540766" algn="l"/>
              </a:tabLst>
              <a:defRPr/>
            </a:pPr>
            <a:r>
              <a:rPr lang="it-IT" sz="2400" dirty="0" smtClean="0">
                <a:solidFill>
                  <a:srgbClr val="000000"/>
                </a:solidFill>
              </a:rPr>
              <a:t> si estrae una nuova coppia dai numeri casuali, ripetendo il confronto tra </a:t>
            </a:r>
            <a:r>
              <a:rPr lang="it-IT" sz="2400" i="1" dirty="0" smtClean="0">
                <a:solidFill>
                  <a:srgbClr val="000000"/>
                </a:solidFill>
              </a:rPr>
              <a:t>j</a:t>
            </a:r>
            <a:r>
              <a:rPr lang="it-IT" sz="2400" dirty="0" smtClean="0">
                <a:solidFill>
                  <a:srgbClr val="000000"/>
                </a:solidFill>
              </a:rPr>
              <a:t> e </a:t>
            </a:r>
            <a:r>
              <a:rPr lang="it-IT" sz="2400" i="1" dirty="0" err="1" smtClean="0">
                <a:solidFill>
                  <a:srgbClr val="000000"/>
                </a:solidFill>
              </a:rPr>
              <a:t>X</a:t>
            </a:r>
            <a:r>
              <a:rPr lang="it-IT" sz="2400" i="1" baseline="-33000" dirty="0" err="1" smtClean="0">
                <a:solidFill>
                  <a:srgbClr val="000000"/>
                </a:solidFill>
              </a:rPr>
              <a:t>i</a:t>
            </a:r>
            <a:r>
              <a:rPr lang="it-IT" sz="2400" dirty="0" smtClean="0">
                <a:solidFill>
                  <a:srgbClr val="000000"/>
                </a:solidFill>
              </a:rPr>
              <a:t> </a:t>
            </a:r>
            <a:endParaRPr lang="it-IT" sz="2400" b="1" dirty="0" smtClean="0"/>
          </a:p>
          <a:p>
            <a:pPr marL="274320" indent="-274320" algn="ctr" fontAlgn="auto">
              <a:spcAft>
                <a:spcPts val="0"/>
              </a:spcAft>
              <a:buClr>
                <a:schemeClr val="accent3"/>
              </a:buClr>
              <a:buFont typeface="Wingdings 2"/>
              <a:buNone/>
              <a:defRPr/>
            </a:pPr>
            <a:endParaRPr lang="it-IT" dirty="0"/>
          </a:p>
        </p:txBody>
      </p:sp>
      <p:sp>
        <p:nvSpPr>
          <p:cNvPr id="4" name="Segnaposto numero diapositiva 3"/>
          <p:cNvSpPr>
            <a:spLocks noGrp="1"/>
          </p:cNvSpPr>
          <p:nvPr>
            <p:ph type="sldNum" sz="quarter" idx="12"/>
          </p:nvPr>
        </p:nvSpPr>
        <p:spPr/>
        <p:txBody>
          <a:bodyPr/>
          <a:lstStyle/>
          <a:p>
            <a:pPr>
              <a:defRPr/>
            </a:pPr>
            <a:fld id="{2B7F6DE4-0FC9-496E-A9CE-175B04AA2A5A}" type="slidenum">
              <a:rPr lang="it-IT"/>
              <a:pPr>
                <a:defRPr/>
              </a:pPr>
              <a:t>39</a:t>
            </a:fld>
            <a:endParaRPr lang="it-IT"/>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body" idx="1"/>
          </p:nvPr>
        </p:nvSpPr>
        <p:spPr>
          <a:xfrm>
            <a:off x="250825" y="1604963"/>
            <a:ext cx="8569325" cy="4524375"/>
          </a:xfrm>
        </p:spPr>
        <p:txBody>
          <a:bodyPr lIns="82945" tIns="41473" rIns="82945" bIns="41473"/>
          <a:lstStyle/>
          <a:p>
            <a:pPr indent="-307975">
              <a:buClrTx/>
              <a:buFont typeface="Wingdings 2" pitchFamily="18" charset="2"/>
              <a:buNone/>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r>
              <a:rPr lang="it-IT" sz="2400" smtClean="0"/>
              <a:t>La probabilità che si includa l'unità estratta al primo tentativo è: </a:t>
            </a:r>
          </a:p>
          <a:p>
            <a:pPr indent="-307975">
              <a:buClrTx/>
              <a:buFont typeface="Wingdings 2" pitchFamily="18" charset="2"/>
              <a:buNone/>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endParaRPr lang="it-IT" sz="2200" smtClean="0"/>
          </a:p>
          <a:p>
            <a:pPr indent="-307975">
              <a:buClrTx/>
              <a:buFont typeface="Wingdings 2" pitchFamily="18" charset="2"/>
              <a:buNone/>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endParaRPr lang="it-IT" b="1" smtClean="0">
              <a:solidFill>
                <a:srgbClr val="FF0000"/>
              </a:solidFill>
            </a:endParaRPr>
          </a:p>
          <a:p>
            <a:pPr indent="-307975">
              <a:buClrTx/>
              <a:buFont typeface="Wingdings 2" pitchFamily="18" charset="2"/>
              <a:buNone/>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endParaRPr lang="it-IT" b="1" smtClean="0">
              <a:solidFill>
                <a:srgbClr val="FF0000"/>
              </a:solidFill>
            </a:endParaRPr>
          </a:p>
          <a:p>
            <a:pPr indent="-307975">
              <a:buClrTx/>
              <a:buFont typeface="Wingdings 2" pitchFamily="18" charset="2"/>
              <a:buNone/>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endParaRPr lang="it-IT" b="1" smtClean="0">
              <a:solidFill>
                <a:srgbClr val="FF0000"/>
              </a:solidFill>
            </a:endParaRPr>
          </a:p>
          <a:p>
            <a:pPr indent="-307975">
              <a:buClrTx/>
              <a:buFont typeface="Wingdings" pitchFamily="2" charset="2"/>
              <a:buChar char="§"/>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r>
              <a:rPr lang="it-IT" sz="2200" smtClean="0"/>
              <a:t> Accetto se </a:t>
            </a:r>
            <a:r>
              <a:rPr lang="it-IT" sz="2200" i="1" smtClean="0"/>
              <a:t>j</a:t>
            </a:r>
            <a:r>
              <a:rPr lang="it-IT" sz="2200" smtClean="0"/>
              <a:t> si colloca nell'intervallo [1; X</a:t>
            </a:r>
            <a:r>
              <a:rPr lang="it-IT" sz="2200" baseline="-33000" smtClean="0"/>
              <a:t>i</a:t>
            </a:r>
            <a:r>
              <a:rPr lang="it-IT" sz="2200" smtClean="0"/>
              <a:t>]</a:t>
            </a:r>
          </a:p>
          <a:p>
            <a:pPr indent="-307975">
              <a:buClrTx/>
              <a:buFont typeface="Wingdings 2" pitchFamily="18" charset="2"/>
              <a:buNone/>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endParaRPr lang="it-IT" sz="2200" smtClean="0"/>
          </a:p>
          <a:p>
            <a:pPr indent="-307975">
              <a:buClrTx/>
              <a:buFont typeface="Wingdings" pitchFamily="2" charset="2"/>
              <a:buChar char="§"/>
              <a:tabLst>
                <a:tab pos="309563" algn="l"/>
                <a:tab pos="404813" algn="l"/>
                <a:tab pos="812800" algn="l"/>
                <a:tab pos="1220788" algn="l"/>
                <a:tab pos="1627188" algn="l"/>
                <a:tab pos="2035175" algn="l"/>
                <a:tab pos="2443163" algn="l"/>
                <a:tab pos="2851150" algn="l"/>
                <a:tab pos="3257550" algn="l"/>
                <a:tab pos="3665538" algn="l"/>
                <a:tab pos="4073525" algn="l"/>
                <a:tab pos="4479925" algn="l"/>
                <a:tab pos="4887913" algn="l"/>
                <a:tab pos="5295900" algn="l"/>
                <a:tab pos="5703888" algn="l"/>
                <a:tab pos="6110288" algn="l"/>
                <a:tab pos="6518275" algn="l"/>
                <a:tab pos="6926263" algn="l"/>
                <a:tab pos="7332663" algn="l"/>
                <a:tab pos="7740650" algn="l"/>
                <a:tab pos="8148638" algn="l"/>
              </a:tabLst>
            </a:pPr>
            <a:r>
              <a:rPr lang="it-IT" sz="2200" smtClean="0"/>
              <a:t> Rifiuto se </a:t>
            </a:r>
            <a:r>
              <a:rPr lang="it-IT" sz="2200" i="1" smtClean="0"/>
              <a:t>j</a:t>
            </a:r>
            <a:r>
              <a:rPr lang="it-IT" sz="2200" smtClean="0"/>
              <a:t> si colloca nell'intervallo [X</a:t>
            </a:r>
            <a:r>
              <a:rPr lang="it-IT" sz="2200" baseline="-33000" smtClean="0"/>
              <a:t>i+1</a:t>
            </a:r>
            <a:r>
              <a:rPr lang="it-IT" sz="2200" smtClean="0"/>
              <a:t>; X</a:t>
            </a:r>
            <a:r>
              <a:rPr lang="it-IT" sz="2200" baseline="-33000" smtClean="0"/>
              <a:t>max</a:t>
            </a:r>
            <a:r>
              <a:rPr lang="it-IT" sz="2200" smtClean="0"/>
              <a:t>]</a:t>
            </a:r>
          </a:p>
        </p:txBody>
      </p:sp>
      <p:sp>
        <p:nvSpPr>
          <p:cNvPr id="68610" name="Rectangle 2"/>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pic>
        <p:nvPicPr>
          <p:cNvPr id="68611"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268538" y="2133600"/>
            <a:ext cx="4606925" cy="1025525"/>
          </a:xfrm>
          <a:prstGeom prst="rect">
            <a:avLst/>
          </a:prstGeom>
          <a:noFill/>
          <a:ln w="9525">
            <a:noFill/>
            <a:miter lim="800000"/>
            <a:headEnd/>
            <a:tailEnd/>
          </a:ln>
        </p:spPr>
      </p:pic>
      <p:sp>
        <p:nvSpPr>
          <p:cNvPr id="68612" name="Rectangle 3"/>
          <p:cNvSpPr>
            <a:spLocks noChangeArrowheads="1"/>
          </p:cNvSpPr>
          <p:nvPr/>
        </p:nvSpPr>
        <p:spPr bwMode="auto">
          <a:xfrm>
            <a:off x="0" y="1444625"/>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6" name="Segnaposto numero diapositiva 5"/>
          <p:cNvSpPr>
            <a:spLocks noGrp="1"/>
          </p:cNvSpPr>
          <p:nvPr>
            <p:ph type="sldNum" sz="quarter" idx="12"/>
          </p:nvPr>
        </p:nvSpPr>
        <p:spPr/>
        <p:txBody>
          <a:bodyPr/>
          <a:lstStyle/>
          <a:p>
            <a:pPr>
              <a:defRPr/>
            </a:pPr>
            <a:fld id="{66D6C060-6875-4829-AD96-C4942769DF6D}" type="slidenum">
              <a:rPr lang="it-IT"/>
              <a:pPr>
                <a:defRPr/>
              </a:pPr>
              <a:t>40</a:t>
            </a:fld>
            <a:endParaRPr lang="it-IT"/>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457200" y="765175"/>
            <a:ext cx="8291513" cy="5991225"/>
          </a:xfrm>
        </p:spPr>
        <p:txBody>
          <a:bodyPr lIns="82945" tIns="41473" rIns="82945" bIns="41473">
            <a:normAutofit/>
          </a:bodyPr>
          <a:lstStyle/>
          <a:p>
            <a:pPr marL="274320" indent="-308165" fontAlgn="auto">
              <a:spcBef>
                <a:spcPts val="0"/>
              </a:spcBef>
              <a:spcAft>
                <a:spcPts val="2400"/>
              </a:spcAft>
              <a:buClrTx/>
              <a:buFont typeface="Wingdings 2"/>
              <a:buChar char=""/>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smtClean="0"/>
              <a:t>p</a:t>
            </a:r>
            <a:r>
              <a:rPr lang="it-IT" sz="2200" baseline="-33000" dirty="0" smtClean="0"/>
              <a:t>i </a:t>
            </a:r>
            <a:r>
              <a:rPr lang="it-IT" sz="2200" dirty="0"/>
              <a:t>= </a:t>
            </a:r>
            <a:r>
              <a:rPr lang="it-IT" sz="2200" dirty="0" err="1"/>
              <a:t>X</a:t>
            </a:r>
            <a:r>
              <a:rPr lang="it-IT" sz="2200" baseline="-33000" dirty="0" err="1"/>
              <a:t>i</a:t>
            </a:r>
            <a:r>
              <a:rPr lang="it-IT" sz="2200" dirty="0"/>
              <a:t>/</a:t>
            </a:r>
            <a:r>
              <a:rPr lang="it-IT" sz="2200" dirty="0" err="1"/>
              <a:t>NX</a:t>
            </a:r>
            <a:r>
              <a:rPr lang="it-IT" sz="2200" baseline="-33000" dirty="0" err="1"/>
              <a:t>max</a:t>
            </a:r>
            <a:r>
              <a:rPr lang="it-IT" sz="2200" dirty="0"/>
              <a:t> è la probabilità di accettare l'unità </a:t>
            </a:r>
            <a:r>
              <a:rPr lang="it-IT" sz="2200" i="1" dirty="0"/>
              <a:t>i-esima</a:t>
            </a:r>
            <a:r>
              <a:rPr lang="it-IT" sz="2200" dirty="0"/>
              <a:t> qualora sia stata estratta</a:t>
            </a:r>
            <a:r>
              <a:rPr lang="it-IT" sz="2200" dirty="0" smtClean="0"/>
              <a:t>;</a:t>
            </a:r>
            <a:endParaRPr lang="it-IT" sz="1200" dirty="0" smtClean="0"/>
          </a:p>
          <a:p>
            <a:pPr marL="274320" indent="-308165" fontAlgn="auto">
              <a:spcAft>
                <a:spcPts val="0"/>
              </a:spcAft>
              <a:buClrTx/>
              <a:buFont typeface="Wingdings 2"/>
              <a:buChar char=""/>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800" dirty="0" smtClean="0"/>
              <a:t>   </a:t>
            </a:r>
            <a:endParaRPr lang="it-IT" sz="1800" dirty="0" smtClean="0"/>
          </a:p>
          <a:p>
            <a:pPr indent="-7938" fontAlgn="auto">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smtClean="0"/>
              <a:t>è </a:t>
            </a:r>
            <a:r>
              <a:rPr lang="it-IT" sz="2200" dirty="0"/>
              <a:t>la probabilità di non accettare l'unità ottenuta in una estrazione, qualunque essa sia;</a:t>
            </a:r>
          </a:p>
          <a:p>
            <a:pPr marL="274320" indent="-308165" fontAlgn="auto">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1800" dirty="0" smtClean="0"/>
          </a:p>
          <a:p>
            <a:pPr marL="274320" indent="-308165" fontAlgn="auto">
              <a:spcAft>
                <a:spcPts val="0"/>
              </a:spcAft>
              <a:buClrTx/>
              <a:buFont typeface="Wingdings 2"/>
              <a:buChar char=""/>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smtClean="0"/>
              <a:t>La </a:t>
            </a:r>
            <a:r>
              <a:rPr lang="it-IT" sz="2200" dirty="0"/>
              <a:t>probabilità di accettare l'unità i-esima, in base a un noto risultato sulla serie di potenze, è:</a:t>
            </a:r>
          </a:p>
          <a:p>
            <a:pPr marL="274320" indent="-308165" algn="ctr" fontAlgn="auto">
              <a:spcAft>
                <a:spcPts val="120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i="1" dirty="0" err="1"/>
              <a:t>P</a:t>
            </a:r>
            <a:r>
              <a:rPr lang="it-IT" sz="2200" i="1" baseline="-33000" dirty="0" err="1"/>
              <a:t>i</a:t>
            </a:r>
            <a:r>
              <a:rPr lang="it-IT" sz="2200" i="1" dirty="0" err="1"/>
              <a:t>=</a:t>
            </a:r>
            <a:r>
              <a:rPr lang="it-IT" sz="2200" i="1" dirty="0"/>
              <a:t> p</a:t>
            </a:r>
            <a:r>
              <a:rPr lang="it-IT" sz="2200" i="1" baseline="-33000" dirty="0"/>
              <a:t>i</a:t>
            </a:r>
            <a:r>
              <a:rPr lang="it-IT" sz="2200" i="1" dirty="0"/>
              <a:t> + </a:t>
            </a:r>
            <a:r>
              <a:rPr lang="it-IT" sz="2200" i="1" dirty="0" err="1"/>
              <a:t>qp</a:t>
            </a:r>
            <a:r>
              <a:rPr lang="it-IT" sz="2200" i="1" baseline="-33000" dirty="0" err="1"/>
              <a:t>i</a:t>
            </a:r>
            <a:r>
              <a:rPr lang="it-IT" sz="2200" i="1" dirty="0"/>
              <a:t> + q</a:t>
            </a:r>
            <a:r>
              <a:rPr lang="it-IT" sz="2200" i="1" baseline="33000" dirty="0"/>
              <a:t>2</a:t>
            </a:r>
            <a:r>
              <a:rPr lang="it-IT" sz="2200" i="1" dirty="0"/>
              <a:t>p</a:t>
            </a:r>
            <a:r>
              <a:rPr lang="it-IT" sz="2200" i="1" baseline="-33000" dirty="0"/>
              <a:t>i</a:t>
            </a:r>
            <a:r>
              <a:rPr lang="it-IT" sz="2200" i="1" dirty="0"/>
              <a:t> +....= p</a:t>
            </a:r>
            <a:r>
              <a:rPr lang="it-IT" sz="2200" i="1" baseline="-33000" dirty="0"/>
              <a:t>i</a:t>
            </a:r>
            <a:r>
              <a:rPr lang="it-IT" sz="2200" i="1" dirty="0"/>
              <a:t> (1 + q + q</a:t>
            </a:r>
            <a:r>
              <a:rPr lang="it-IT" sz="2200" i="1" baseline="33000" dirty="0"/>
              <a:t>2</a:t>
            </a:r>
            <a:r>
              <a:rPr lang="it-IT" sz="2200" i="1" dirty="0"/>
              <a:t> +...) = p</a:t>
            </a:r>
            <a:r>
              <a:rPr lang="it-IT" sz="2200" i="1" baseline="-33000" dirty="0"/>
              <a:t>i</a:t>
            </a:r>
            <a:r>
              <a:rPr lang="it-IT" sz="2200" i="1" dirty="0"/>
              <a:t> / 1 – q</a:t>
            </a:r>
          </a:p>
          <a:p>
            <a:pPr marL="274320" indent="-308165" fontAlgn="auto">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a:t>Sostituendo</a:t>
            </a:r>
            <a:r>
              <a:rPr lang="it-IT" sz="2200" dirty="0" smtClean="0"/>
              <a:t>:</a:t>
            </a:r>
          </a:p>
          <a:p>
            <a:pPr marL="274320" indent="-308165" fontAlgn="auto">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endParaRPr lang="it-IT" sz="2000" dirty="0" smtClean="0"/>
          </a:p>
          <a:p>
            <a:pPr marL="274320" indent="-308165" algn="r" fontAlgn="auto">
              <a:spcAft>
                <a:spcPts val="0"/>
              </a:spcAft>
              <a:buClrTx/>
              <a:buFont typeface="Wingdings 2"/>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200" dirty="0" smtClean="0"/>
              <a:t>															</a:t>
            </a:r>
            <a:r>
              <a:rPr lang="it-IT" sz="1600" dirty="0" smtClean="0"/>
              <a:t>Dove X </a:t>
            </a:r>
            <a:r>
              <a:rPr lang="it-IT" sz="1600" dirty="0"/>
              <a:t>indica la misura di ampiezza totale.</a:t>
            </a:r>
          </a:p>
        </p:txBody>
      </p:sp>
      <p:sp>
        <p:nvSpPr>
          <p:cNvPr id="70658" name="Rectangle 4"/>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pic>
        <p:nvPicPr>
          <p:cNvPr id="70659"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71550" y="1436688"/>
            <a:ext cx="5184775" cy="984250"/>
          </a:xfrm>
          <a:prstGeom prst="rect">
            <a:avLst/>
          </a:prstGeom>
          <a:noFill/>
          <a:ln w="9525">
            <a:noFill/>
            <a:miter lim="800000"/>
            <a:headEnd/>
            <a:tailEnd/>
          </a:ln>
        </p:spPr>
      </p:pic>
      <p:sp>
        <p:nvSpPr>
          <p:cNvPr id="70660" name="Rectangle 6"/>
          <p:cNvSpPr>
            <a:spLocks noChangeArrowheads="1"/>
          </p:cNvSpPr>
          <p:nvPr/>
        </p:nvSpPr>
        <p:spPr bwMode="auto">
          <a:xfrm>
            <a:off x="0" y="-230188"/>
            <a:ext cx="184150" cy="460376"/>
          </a:xfrm>
          <a:prstGeom prst="rect">
            <a:avLst/>
          </a:prstGeom>
          <a:noFill/>
          <a:ln w="9525">
            <a:noFill/>
            <a:miter lim="800000"/>
            <a:headEnd/>
            <a:tailEnd/>
          </a:ln>
        </p:spPr>
        <p:txBody>
          <a:bodyPr wrap="none" anchor="ctr">
            <a:spAutoFit/>
          </a:bodyPr>
          <a:lstStyle/>
          <a:p>
            <a:endParaRPr lang="it-IT"/>
          </a:p>
        </p:txBody>
      </p:sp>
      <p:pic>
        <p:nvPicPr>
          <p:cNvPr id="70661" name="Picture 5"/>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403350" y="5229225"/>
            <a:ext cx="4248150" cy="1143000"/>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pPr>
              <a:defRPr/>
            </a:pPr>
            <a:fld id="{5151498F-3F1B-43D8-84D1-EC485B6047A6}" type="slidenum">
              <a:rPr lang="it-IT"/>
              <a:pPr>
                <a:defRPr/>
              </a:pPr>
              <a:t>41</a:t>
            </a:fld>
            <a:endParaRPr lang="it-IT"/>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50825" y="839788"/>
            <a:ext cx="8424863" cy="1076325"/>
          </a:xfrm>
          <a:prstGeom prst="rect">
            <a:avLst/>
          </a:prstGeom>
          <a:noFill/>
        </p:spPr>
        <p:txBody>
          <a:bodyPr>
            <a:spAutoFit/>
          </a:bodyPr>
          <a:lstStyle/>
          <a:p>
            <a:pPr algn="ctr">
              <a:defRPr/>
            </a:pPr>
            <a:r>
              <a:rPr lang="it-IT" sz="3200" b="1" dirty="0">
                <a:solidFill>
                  <a:schemeClr val="tx2"/>
                </a:solidFill>
                <a:effectLst>
                  <a:outerShdw blurRad="38100" dist="38100" dir="2700000" algn="tl">
                    <a:srgbClr val="000000">
                      <a:alpha val="43137"/>
                    </a:srgbClr>
                  </a:outerShdw>
                </a:effectLst>
              </a:rPr>
              <a:t>Metodi di estrazione senza ripetizione di un campione di ampiezza n&gt;1</a:t>
            </a:r>
            <a:endParaRPr lang="it-IT" sz="3200" b="1" dirty="0">
              <a:solidFill>
                <a:schemeClr val="tx2"/>
              </a:solidFill>
              <a:effectLst>
                <a:outerShdw blurRad="38100" dist="38100" dir="2700000" algn="tl">
                  <a:srgbClr val="000000">
                    <a:alpha val="43137"/>
                  </a:srgbClr>
                </a:outerShdw>
              </a:effectLst>
            </a:endParaRPr>
          </a:p>
        </p:txBody>
      </p:sp>
      <p:sp>
        <p:nvSpPr>
          <p:cNvPr id="72706" name="Rettangolo 3"/>
          <p:cNvSpPr>
            <a:spLocks noChangeArrowheads="1"/>
          </p:cNvSpPr>
          <p:nvPr/>
        </p:nvSpPr>
        <p:spPr bwMode="auto">
          <a:xfrm>
            <a:off x="611188" y="2501900"/>
            <a:ext cx="7848600" cy="3230563"/>
          </a:xfrm>
          <a:prstGeom prst="rect">
            <a:avLst/>
          </a:prstGeom>
          <a:noFill/>
          <a:ln w="9525">
            <a:noFill/>
            <a:miter lim="800000"/>
            <a:headEnd/>
            <a:tailEnd/>
          </a:ln>
        </p:spPr>
        <p:txBody>
          <a:bodyPr>
            <a:spAutoFit/>
          </a:bodyPr>
          <a:lstStyle/>
          <a:p>
            <a:pPr>
              <a:lnSpc>
                <a:spcPct val="150000"/>
              </a:lnSpc>
            </a:pPr>
            <a:r>
              <a:rPr lang="it-IT" b="1"/>
              <a:t>Il metodo di Yates e Grundy (1953)</a:t>
            </a:r>
          </a:p>
          <a:p>
            <a:pPr>
              <a:lnSpc>
                <a:spcPct val="150000"/>
              </a:lnSpc>
            </a:pPr>
            <a:r>
              <a:rPr lang="it-IT" b="1"/>
              <a:t>Il metodo di Brewer (1975)</a:t>
            </a:r>
          </a:p>
          <a:p>
            <a:pPr>
              <a:lnSpc>
                <a:spcPct val="150000"/>
              </a:lnSpc>
            </a:pPr>
            <a:r>
              <a:rPr lang="it-IT" b="1"/>
              <a:t>Il metodo di Sampford (1967)</a:t>
            </a:r>
          </a:p>
          <a:p>
            <a:pPr>
              <a:lnSpc>
                <a:spcPct val="150000"/>
              </a:lnSpc>
            </a:pPr>
            <a:r>
              <a:rPr lang="it-IT" b="1"/>
              <a:t>Il metodo di Rao, Hartley e Cochran (1962)</a:t>
            </a:r>
          </a:p>
          <a:p>
            <a:pPr>
              <a:lnSpc>
                <a:spcPct val="150000"/>
              </a:lnSpc>
            </a:pPr>
            <a:r>
              <a:rPr lang="it-IT" b="1"/>
              <a:t>Il metodo sistematico casualizzato (Madow, Hartley)</a:t>
            </a:r>
          </a:p>
          <a:p>
            <a:endParaRPr lang="it-IT" b="1"/>
          </a:p>
        </p:txBody>
      </p:sp>
      <p:sp>
        <p:nvSpPr>
          <p:cNvPr id="5" name="Segnaposto numero diapositiva 4"/>
          <p:cNvSpPr>
            <a:spLocks noGrp="1"/>
          </p:cNvSpPr>
          <p:nvPr>
            <p:ph type="sldNum" sz="quarter" idx="12"/>
          </p:nvPr>
        </p:nvSpPr>
        <p:spPr/>
        <p:txBody>
          <a:bodyPr/>
          <a:lstStyle/>
          <a:p>
            <a:pPr>
              <a:defRPr/>
            </a:pPr>
            <a:fld id="{E43F2D76-0CF3-4795-83BA-E3612F54BCEE}" type="slidenum">
              <a:rPr lang="it-IT"/>
              <a:pPr>
                <a:defRPr/>
              </a:pPr>
              <a:t>42</a:t>
            </a:fld>
            <a:endParaRPr lang="it-IT"/>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3"/>
          <p:cNvPicPr>
            <a:picLocks noChangeAspect="1" noChangeArrowheads="1"/>
          </p:cNvPicPr>
          <p:nvPr/>
        </p:nvPicPr>
        <p:blipFill>
          <a:blip r:embed="rId2"/>
          <a:srcRect/>
          <a:stretch>
            <a:fillRect/>
          </a:stretch>
        </p:blipFill>
        <p:spPr bwMode="auto">
          <a:xfrm>
            <a:off x="2916238" y="5781675"/>
            <a:ext cx="3887787" cy="1076325"/>
          </a:xfrm>
          <a:prstGeom prst="rect">
            <a:avLst/>
          </a:prstGeom>
          <a:noFill/>
          <a:ln w="9525">
            <a:noFill/>
            <a:miter lim="800000"/>
            <a:headEnd/>
            <a:tailEnd/>
          </a:ln>
        </p:spPr>
      </p:pic>
      <p:pic>
        <p:nvPicPr>
          <p:cNvPr id="73730" name="Picture 2"/>
          <p:cNvPicPr>
            <a:picLocks noChangeAspect="1" noChangeArrowheads="1"/>
          </p:cNvPicPr>
          <p:nvPr/>
        </p:nvPicPr>
        <p:blipFill>
          <a:blip r:embed="rId3"/>
          <a:srcRect/>
          <a:stretch>
            <a:fillRect/>
          </a:stretch>
        </p:blipFill>
        <p:spPr bwMode="auto">
          <a:xfrm>
            <a:off x="1581150" y="4221163"/>
            <a:ext cx="5727700" cy="1336675"/>
          </a:xfrm>
          <a:prstGeom prst="rect">
            <a:avLst/>
          </a:prstGeom>
          <a:noFill/>
          <a:ln w="9525">
            <a:noFill/>
            <a:miter lim="800000"/>
            <a:headEnd/>
            <a:tailEnd/>
          </a:ln>
        </p:spPr>
      </p:pic>
      <p:sp>
        <p:nvSpPr>
          <p:cNvPr id="73731" name="CasellaDiTesto 3"/>
          <p:cNvSpPr txBox="1">
            <a:spLocks noChangeArrowheads="1"/>
          </p:cNvSpPr>
          <p:nvPr/>
        </p:nvSpPr>
        <p:spPr bwMode="auto">
          <a:xfrm>
            <a:off x="395288" y="765175"/>
            <a:ext cx="8497887" cy="5246688"/>
          </a:xfrm>
          <a:prstGeom prst="rect">
            <a:avLst/>
          </a:prstGeom>
          <a:noFill/>
          <a:ln w="9525">
            <a:noFill/>
            <a:miter lim="800000"/>
            <a:headEnd/>
            <a:tailEnd/>
          </a:ln>
        </p:spPr>
        <p:txBody>
          <a:bodyPr>
            <a:spAutoFit/>
          </a:bodyPr>
          <a:lstStyle/>
          <a:p>
            <a:r>
              <a:rPr lang="it-IT" sz="2800" b="1"/>
              <a:t>Il metodo di Yates e Grundy (1953)</a:t>
            </a:r>
          </a:p>
          <a:p>
            <a:endParaRPr lang="it-IT" sz="2000" b="1"/>
          </a:p>
          <a:p>
            <a:pPr>
              <a:spcAft>
                <a:spcPts val="1800"/>
              </a:spcAft>
            </a:pPr>
            <a:r>
              <a:rPr lang="it-IT" sz="2000"/>
              <a:t>La prima unità viene estratta con probabilità </a:t>
            </a:r>
            <a:r>
              <a:rPr lang="it-IT" sz="2000" b="1" i="1"/>
              <a:t>P</a:t>
            </a:r>
            <a:r>
              <a:rPr lang="it-IT" sz="2000" b="1" i="1" baseline="-25000"/>
              <a:t>i</a:t>
            </a:r>
            <a:r>
              <a:rPr lang="it-IT" sz="2000" b="1" i="1"/>
              <a:t> = X</a:t>
            </a:r>
            <a:r>
              <a:rPr lang="it-IT" sz="2000" b="1" i="1" baseline="-25000"/>
              <a:t>i</a:t>
            </a:r>
            <a:r>
              <a:rPr lang="it-IT" sz="2000" b="1" i="1"/>
              <a:t>/X </a:t>
            </a:r>
            <a:r>
              <a:rPr lang="it-IT" sz="2000"/>
              <a:t>con </a:t>
            </a:r>
            <a:r>
              <a:rPr lang="it-IT" sz="2000" b="1" i="1"/>
              <a:t>X = ∑</a:t>
            </a:r>
            <a:r>
              <a:rPr lang="it-IT" sz="2000" b="1" i="1" baseline="30000"/>
              <a:t>N</a:t>
            </a:r>
            <a:r>
              <a:rPr lang="it-IT" sz="2000" b="1" i="1" baseline="-25000"/>
              <a:t>1</a:t>
            </a:r>
            <a:r>
              <a:rPr lang="it-IT" sz="2000" b="1" i="1"/>
              <a:t> X</a:t>
            </a:r>
            <a:r>
              <a:rPr lang="it-IT" sz="2000" b="1" i="1" baseline="-25000"/>
              <a:t>i</a:t>
            </a:r>
          </a:p>
          <a:p>
            <a:r>
              <a:rPr lang="it-IT" sz="2000"/>
              <a:t>Per estrarre la seconda unità vengono ricalcolate tutte le probabilità di ottenere ciascuna delle unità residue:</a:t>
            </a:r>
          </a:p>
          <a:p>
            <a:endParaRPr lang="it-IT" sz="2000"/>
          </a:p>
          <a:p>
            <a:endParaRPr lang="it-IT" sz="2000" b="1"/>
          </a:p>
          <a:p>
            <a:endParaRPr lang="it-IT" sz="2000" b="1"/>
          </a:p>
          <a:p>
            <a:endParaRPr lang="it-IT" sz="1200" b="1"/>
          </a:p>
          <a:p>
            <a:r>
              <a:rPr lang="it-IT" sz="2000"/>
              <a:t>Per n=2 la probabilità che l’unità </a:t>
            </a:r>
            <a:r>
              <a:rPr lang="it-IT" sz="2000" i="1"/>
              <a:t>i-esima</a:t>
            </a:r>
            <a:r>
              <a:rPr lang="it-IT" sz="2000"/>
              <a:t> della popolazione sia inclusa nel campione di due elementi è:</a:t>
            </a:r>
          </a:p>
          <a:p>
            <a:endParaRPr lang="it-IT" sz="3200" b="1"/>
          </a:p>
          <a:p>
            <a:endParaRPr lang="it-IT" sz="2800" b="1"/>
          </a:p>
          <a:p>
            <a:r>
              <a:rPr lang="it-IT" sz="2000"/>
              <a:t>La probabilità che le unità </a:t>
            </a:r>
            <a:r>
              <a:rPr lang="it-IT" sz="2000" i="1"/>
              <a:t>i-esima</a:t>
            </a:r>
            <a:r>
              <a:rPr lang="it-IT" sz="2000"/>
              <a:t> e </a:t>
            </a:r>
            <a:r>
              <a:rPr lang="it-IT" sz="2000" i="1"/>
              <a:t>j-esima</a:t>
            </a:r>
            <a:r>
              <a:rPr lang="it-IT" sz="2000"/>
              <a:t> siano incluse nel campione in un qualsiasi ordine è:</a:t>
            </a:r>
          </a:p>
        </p:txBody>
      </p:sp>
      <p:sp>
        <p:nvSpPr>
          <p:cNvPr id="73732" name="Rectangle 2"/>
          <p:cNvSpPr>
            <a:spLocks noChangeArrowheads="1"/>
          </p:cNvSpPr>
          <p:nvPr/>
        </p:nvSpPr>
        <p:spPr bwMode="auto">
          <a:xfrm>
            <a:off x="0" y="-1588"/>
            <a:ext cx="184150" cy="460376"/>
          </a:xfrm>
          <a:prstGeom prst="rect">
            <a:avLst/>
          </a:prstGeom>
          <a:noFill/>
          <a:ln w="9525">
            <a:noFill/>
            <a:miter lim="800000"/>
            <a:headEnd/>
            <a:tailEnd/>
          </a:ln>
        </p:spPr>
        <p:txBody>
          <a:bodyPr wrap="none" anchor="ctr">
            <a:spAutoFit/>
          </a:bodyPr>
          <a:lstStyle/>
          <a:p>
            <a:endParaRPr lang="it-IT"/>
          </a:p>
        </p:txBody>
      </p:sp>
      <p:pic>
        <p:nvPicPr>
          <p:cNvPr id="73733" name="Picture 1"/>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203575" y="2830513"/>
            <a:ext cx="2562225" cy="742950"/>
          </a:xfrm>
          <a:prstGeom prst="rect">
            <a:avLst/>
          </a:prstGeom>
          <a:noFill/>
          <a:ln w="9525">
            <a:noFill/>
            <a:miter lim="800000"/>
            <a:headEnd/>
            <a:tailEnd/>
          </a:ln>
        </p:spPr>
      </p:pic>
      <p:sp>
        <p:nvSpPr>
          <p:cNvPr id="73734" name="Rectangle 3"/>
          <p:cNvSpPr>
            <a:spLocks noChangeArrowheads="1"/>
          </p:cNvSpPr>
          <p:nvPr/>
        </p:nvSpPr>
        <p:spPr bwMode="auto">
          <a:xfrm>
            <a:off x="0" y="1016000"/>
            <a:ext cx="184150" cy="368300"/>
          </a:xfrm>
          <a:prstGeom prst="rect">
            <a:avLst/>
          </a:prstGeom>
          <a:noFill/>
          <a:ln w="9525">
            <a:noFill/>
            <a:miter lim="800000"/>
            <a:headEnd/>
            <a:tailEnd/>
          </a:ln>
        </p:spPr>
        <p:txBody>
          <a:bodyPr wrap="none" anchor="ctr">
            <a:spAutoFit/>
          </a:bodyPr>
          <a:lstStyle/>
          <a:p>
            <a:endParaRPr lang="it-IT" sz="1800">
              <a:latin typeface="Arial" charset="0"/>
              <a:cs typeface="Arial" charset="0"/>
            </a:endParaRPr>
          </a:p>
        </p:txBody>
      </p:sp>
      <p:sp>
        <p:nvSpPr>
          <p:cNvPr id="8" name="Segnaposto numero diapositiva 7"/>
          <p:cNvSpPr>
            <a:spLocks noGrp="1"/>
          </p:cNvSpPr>
          <p:nvPr>
            <p:ph type="sldNum" sz="quarter" idx="12"/>
          </p:nvPr>
        </p:nvSpPr>
        <p:spPr/>
        <p:txBody>
          <a:bodyPr/>
          <a:lstStyle/>
          <a:p>
            <a:pPr>
              <a:defRPr/>
            </a:pPr>
            <a:fld id="{0E7B1142-0BEF-4E1E-BAB9-1D9AA6618129}" type="slidenum">
              <a:rPr lang="it-IT"/>
              <a:pPr>
                <a:defRPr/>
              </a:pPr>
              <a:t>43</a:t>
            </a:fld>
            <a:endParaRPr lang="it-IT"/>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3" name="Picture 4"/>
          <p:cNvPicPr>
            <a:picLocks noChangeAspect="1" noChangeArrowheads="1"/>
          </p:cNvPicPr>
          <p:nvPr/>
        </p:nvPicPr>
        <p:blipFill>
          <a:blip r:embed="rId2"/>
          <a:srcRect/>
          <a:stretch>
            <a:fillRect/>
          </a:stretch>
        </p:blipFill>
        <p:spPr bwMode="auto">
          <a:xfrm>
            <a:off x="2640013" y="5013325"/>
            <a:ext cx="3863975" cy="1798638"/>
          </a:xfrm>
          <a:prstGeom prst="rect">
            <a:avLst/>
          </a:prstGeom>
          <a:noFill/>
          <a:ln w="9525">
            <a:noFill/>
            <a:miter lim="800000"/>
            <a:headEnd/>
            <a:tailEnd/>
          </a:ln>
        </p:spPr>
      </p:pic>
      <p:pic>
        <p:nvPicPr>
          <p:cNvPr id="74754" name="Picture 3"/>
          <p:cNvPicPr>
            <a:picLocks noChangeAspect="1" noChangeArrowheads="1"/>
          </p:cNvPicPr>
          <p:nvPr/>
        </p:nvPicPr>
        <p:blipFill>
          <a:blip r:embed="rId3"/>
          <a:srcRect/>
          <a:stretch>
            <a:fillRect/>
          </a:stretch>
        </p:blipFill>
        <p:spPr bwMode="auto">
          <a:xfrm>
            <a:off x="3722688" y="3789363"/>
            <a:ext cx="2217737" cy="925512"/>
          </a:xfrm>
          <a:prstGeom prst="rect">
            <a:avLst/>
          </a:prstGeom>
          <a:noFill/>
          <a:ln w="9525">
            <a:noFill/>
            <a:miter lim="800000"/>
            <a:headEnd/>
            <a:tailEnd/>
          </a:ln>
        </p:spPr>
      </p:pic>
      <p:sp>
        <p:nvSpPr>
          <p:cNvPr id="74755" name="CasellaDiTesto 2"/>
          <p:cNvSpPr txBox="1">
            <a:spLocks noChangeArrowheads="1"/>
          </p:cNvSpPr>
          <p:nvPr/>
        </p:nvSpPr>
        <p:spPr bwMode="auto">
          <a:xfrm>
            <a:off x="611188" y="692150"/>
            <a:ext cx="8137525" cy="5940425"/>
          </a:xfrm>
          <a:prstGeom prst="rect">
            <a:avLst/>
          </a:prstGeom>
          <a:noFill/>
          <a:ln w="9525">
            <a:noFill/>
            <a:miter lim="800000"/>
            <a:headEnd/>
            <a:tailEnd/>
          </a:ln>
        </p:spPr>
        <p:txBody>
          <a:bodyPr>
            <a:spAutoFit/>
          </a:bodyPr>
          <a:lstStyle/>
          <a:p>
            <a:r>
              <a:rPr lang="it-IT" sz="2800" b="1"/>
              <a:t>Il metodo di Brewer (1975)</a:t>
            </a:r>
          </a:p>
          <a:p>
            <a:endParaRPr lang="it-IT" b="1"/>
          </a:p>
          <a:p>
            <a:r>
              <a:rPr lang="it-IT"/>
              <a:t>La prima unità è estratta con probabilità</a:t>
            </a:r>
          </a:p>
          <a:p>
            <a:r>
              <a:rPr lang="it-IT"/>
              <a:t>					</a:t>
            </a:r>
          </a:p>
          <a:p>
            <a:r>
              <a:rPr lang="it-IT" sz="1800"/>
              <a:t>						Dove </a:t>
            </a:r>
            <a:r>
              <a:rPr lang="it-IT" sz="1800" b="1" i="1"/>
              <a:t>D</a:t>
            </a:r>
            <a:r>
              <a:rPr lang="it-IT" sz="1800"/>
              <a:t> è un fattore 						di normalizzazione</a:t>
            </a:r>
          </a:p>
          <a:p>
            <a:endParaRPr lang="it-IT" sz="2000"/>
          </a:p>
          <a:p>
            <a:r>
              <a:rPr lang="it-IT"/>
              <a:t>Se alla prima estrazione è stato estratto </a:t>
            </a:r>
            <a:r>
              <a:rPr lang="it-IT" i="1"/>
              <a:t>i, </a:t>
            </a:r>
            <a:r>
              <a:rPr lang="it-IT"/>
              <a:t>la 2° unità è estratta con probabilità </a:t>
            </a:r>
          </a:p>
          <a:p>
            <a:endParaRPr lang="it-IT"/>
          </a:p>
          <a:p>
            <a:endParaRPr lang="it-IT"/>
          </a:p>
          <a:p>
            <a:endParaRPr lang="it-IT"/>
          </a:p>
          <a:p>
            <a:r>
              <a:rPr lang="it-IT"/>
              <a:t>Ciò dà adito a </a:t>
            </a:r>
          </a:p>
          <a:p>
            <a:endParaRPr lang="it-IT"/>
          </a:p>
          <a:p>
            <a:endParaRPr lang="it-IT" sz="2800" b="1"/>
          </a:p>
          <a:p>
            <a:endParaRPr lang="it-IT" sz="2800" b="1"/>
          </a:p>
        </p:txBody>
      </p:sp>
      <p:pic>
        <p:nvPicPr>
          <p:cNvPr id="74756" name="Picture 2"/>
          <p:cNvPicPr>
            <a:picLocks noChangeAspect="1" noChangeArrowheads="1"/>
          </p:cNvPicPr>
          <p:nvPr/>
        </p:nvPicPr>
        <p:blipFill>
          <a:blip r:embed="rId4"/>
          <a:srcRect/>
          <a:stretch>
            <a:fillRect/>
          </a:stretch>
        </p:blipFill>
        <p:spPr bwMode="auto">
          <a:xfrm>
            <a:off x="1476375" y="1989138"/>
            <a:ext cx="4110038" cy="1042987"/>
          </a:xfrm>
          <a:prstGeom prst="rect">
            <a:avLst/>
          </a:prstGeom>
          <a:noFill/>
          <a:ln w="9525">
            <a:noFill/>
            <a:miter lim="800000"/>
            <a:headEnd/>
            <a:tailEnd/>
          </a:ln>
        </p:spPr>
      </p:pic>
      <p:sp>
        <p:nvSpPr>
          <p:cNvPr id="6" name="Segnaposto numero diapositiva 5"/>
          <p:cNvSpPr>
            <a:spLocks noGrp="1"/>
          </p:cNvSpPr>
          <p:nvPr>
            <p:ph type="sldNum" sz="quarter" idx="12"/>
          </p:nvPr>
        </p:nvSpPr>
        <p:spPr/>
        <p:txBody>
          <a:bodyPr/>
          <a:lstStyle/>
          <a:p>
            <a:pPr>
              <a:defRPr/>
            </a:pPr>
            <a:fld id="{8B42E944-80ED-4884-B1ED-532408399A45}" type="slidenum">
              <a:rPr lang="it-IT"/>
              <a:pPr>
                <a:defRPr/>
              </a:pPr>
              <a:t>44</a:t>
            </a:fld>
            <a:endParaRPr lang="it-IT"/>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692150"/>
            <a:ext cx="8229600" cy="795338"/>
          </a:xfrm>
        </p:spPr>
        <p:txBody>
          <a:bodyPr>
            <a:normAutofit/>
          </a:bodyPr>
          <a:lstStyle/>
          <a:p>
            <a:pPr fontAlgn="auto">
              <a:spcAft>
                <a:spcPts val="0"/>
              </a:spcAft>
              <a:defRPr/>
            </a:pPr>
            <a:r>
              <a:rPr lang="it-IT" sz="3200" b="1" dirty="0" smtClean="0">
                <a:solidFill>
                  <a:schemeClr val="tx1"/>
                </a:solidFill>
                <a:latin typeface="+mn-lt"/>
              </a:rPr>
              <a:t>Il metodo di </a:t>
            </a:r>
            <a:r>
              <a:rPr lang="it-IT" sz="3200" b="1" dirty="0" err="1" smtClean="0">
                <a:solidFill>
                  <a:schemeClr val="tx1"/>
                </a:solidFill>
                <a:latin typeface="+mn-lt"/>
              </a:rPr>
              <a:t>Sampford</a:t>
            </a:r>
            <a:r>
              <a:rPr lang="it-IT" sz="3200" b="1" dirty="0" smtClean="0">
                <a:solidFill>
                  <a:schemeClr val="tx1"/>
                </a:solidFill>
                <a:latin typeface="+mn-lt"/>
              </a:rPr>
              <a:t> (1967)</a:t>
            </a:r>
            <a:endParaRPr lang="it-IT" sz="3200" b="1" dirty="0">
              <a:solidFill>
                <a:schemeClr val="tx1"/>
              </a:solidFill>
              <a:latin typeface="+mn-lt"/>
            </a:endParaRPr>
          </a:p>
        </p:txBody>
      </p:sp>
      <p:sp>
        <p:nvSpPr>
          <p:cNvPr id="25603" name="Rectangle 3"/>
          <p:cNvSpPr>
            <a:spLocks noGrp="1" noChangeArrowheads="1"/>
          </p:cNvSpPr>
          <p:nvPr>
            <p:ph type="body" idx="1"/>
          </p:nvPr>
        </p:nvSpPr>
        <p:spPr>
          <a:xfrm>
            <a:off x="468313" y="1998663"/>
            <a:ext cx="8229600" cy="4525962"/>
          </a:xfrm>
        </p:spPr>
        <p:txBody>
          <a:bodyPr>
            <a:normAutofit/>
          </a:bodyPr>
          <a:lstStyle/>
          <a:p>
            <a:pPr marL="274320" indent="-274320" algn="ctr" fontAlgn="auto">
              <a:lnSpc>
                <a:spcPct val="90000"/>
              </a:lnSpc>
              <a:spcAft>
                <a:spcPts val="0"/>
              </a:spcAft>
              <a:buClr>
                <a:schemeClr val="accent3"/>
              </a:buClr>
              <a:buFontTx/>
              <a:buNone/>
              <a:defRPr/>
            </a:pPr>
            <a:r>
              <a:rPr lang="it-IT" sz="2800" dirty="0" err="1"/>
              <a:t>Sampford</a:t>
            </a:r>
            <a:r>
              <a:rPr lang="it-IT" sz="2800" dirty="0"/>
              <a:t> propone tre metodi di estrazione di un campione:</a:t>
            </a:r>
          </a:p>
          <a:p>
            <a:pPr marL="274320" indent="-274320" algn="ctr" fontAlgn="auto">
              <a:lnSpc>
                <a:spcPct val="90000"/>
              </a:lnSpc>
              <a:spcAft>
                <a:spcPts val="0"/>
              </a:spcAft>
              <a:buClr>
                <a:schemeClr val="accent3"/>
              </a:buClr>
              <a:buFontTx/>
              <a:buNone/>
              <a:defRPr/>
            </a:pPr>
            <a:endParaRPr lang="it-IT" sz="2800" dirty="0"/>
          </a:p>
          <a:p>
            <a:pPr marL="274320" indent="-274320" algn="ctr" fontAlgn="auto">
              <a:lnSpc>
                <a:spcPct val="90000"/>
              </a:lnSpc>
              <a:spcAft>
                <a:spcPts val="0"/>
              </a:spcAft>
              <a:buClr>
                <a:schemeClr val="accent3"/>
              </a:buClr>
              <a:buFontTx/>
              <a:buNone/>
              <a:defRPr/>
            </a:pPr>
            <a:endParaRPr lang="it-IT" sz="2800" dirty="0"/>
          </a:p>
          <a:p>
            <a:pPr marL="274320" indent="-274320" algn="ctr" fontAlgn="auto">
              <a:lnSpc>
                <a:spcPct val="90000"/>
              </a:lnSpc>
              <a:spcAft>
                <a:spcPts val="0"/>
              </a:spcAft>
              <a:buClr>
                <a:schemeClr val="accent3"/>
              </a:buClr>
              <a:buFontTx/>
              <a:buNone/>
              <a:defRPr/>
            </a:pPr>
            <a:r>
              <a:rPr lang="it-IT" sz="2800" dirty="0"/>
              <a:t>1. Rientra nella categoria dei </a:t>
            </a:r>
            <a:r>
              <a:rPr lang="it-IT" sz="2800" i="1" dirty="0">
                <a:effectLst>
                  <a:outerShdw blurRad="38100" dist="38100" dir="2700000" algn="tl">
                    <a:srgbClr val="C0C0C0"/>
                  </a:outerShdw>
                </a:effectLst>
              </a:rPr>
              <a:t>metodi a estrazione indipendente. </a:t>
            </a:r>
            <a:r>
              <a:rPr lang="it-IT" sz="2800" dirty="0"/>
              <a:t>La prima unità è estratta con probabilità corrette, la seconda unità è estratta con probabilità condizionate.</a:t>
            </a:r>
          </a:p>
          <a:p>
            <a:pPr marL="274320" indent="-274320" algn="ctr" fontAlgn="auto">
              <a:lnSpc>
                <a:spcPct val="90000"/>
              </a:lnSpc>
              <a:spcAft>
                <a:spcPts val="0"/>
              </a:spcAft>
              <a:buClr>
                <a:schemeClr val="accent3"/>
              </a:buClr>
              <a:buFontTx/>
              <a:buNone/>
              <a:defRPr/>
            </a:pPr>
            <a:endParaRPr lang="it-IT" sz="2800" dirty="0"/>
          </a:p>
        </p:txBody>
      </p:sp>
      <p:sp>
        <p:nvSpPr>
          <p:cNvPr id="4" name="Segnaposto numero diapositiva 3"/>
          <p:cNvSpPr>
            <a:spLocks noGrp="1"/>
          </p:cNvSpPr>
          <p:nvPr>
            <p:ph type="sldNum" sz="quarter" idx="12"/>
          </p:nvPr>
        </p:nvSpPr>
        <p:spPr/>
        <p:txBody>
          <a:bodyPr/>
          <a:lstStyle/>
          <a:p>
            <a:pPr>
              <a:defRPr/>
            </a:pPr>
            <a:fld id="{A659B404-CDF7-49D9-B85C-3E236BCC72E8}" type="slidenum">
              <a:rPr lang="it-IT"/>
              <a:pPr>
                <a:defRPr/>
              </a:pPr>
              <a:t>45</a:t>
            </a:fld>
            <a:endParaRPr lang="it-IT"/>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539750" y="765175"/>
            <a:ext cx="7489825" cy="5256213"/>
          </a:xfrm>
        </p:spPr>
        <p:txBody>
          <a:bodyPr>
            <a:normAutofit/>
          </a:bodyPr>
          <a:lstStyle/>
          <a:p>
            <a:pPr marL="274320" indent="-274320" fontAlgn="auto">
              <a:spcAft>
                <a:spcPts val="0"/>
              </a:spcAft>
              <a:buClr>
                <a:schemeClr val="accent3"/>
              </a:buClr>
              <a:buFontTx/>
              <a:buNone/>
              <a:defRPr/>
            </a:pPr>
            <a:endParaRPr lang="it-IT" sz="2800" dirty="0"/>
          </a:p>
          <a:p>
            <a:pPr marL="274320" indent="-274320" fontAlgn="auto">
              <a:spcAft>
                <a:spcPts val="0"/>
              </a:spcAft>
              <a:buClr>
                <a:schemeClr val="accent3"/>
              </a:buClr>
              <a:buFontTx/>
              <a:buNone/>
              <a:defRPr/>
            </a:pPr>
            <a:endParaRPr lang="it-IT" sz="2800" dirty="0"/>
          </a:p>
          <a:p>
            <a:pPr marL="274320" indent="-274320" algn="ctr" fontAlgn="auto">
              <a:spcAft>
                <a:spcPts val="0"/>
              </a:spcAft>
              <a:buClr>
                <a:schemeClr val="accent3"/>
              </a:buClr>
              <a:buFontTx/>
              <a:buNone/>
              <a:defRPr/>
            </a:pPr>
            <a:r>
              <a:rPr lang="it-IT" sz="2800" dirty="0"/>
              <a:t>2. Rientra nella categoria </a:t>
            </a:r>
            <a:r>
              <a:rPr lang="it-IT" sz="2800" dirty="0" smtClean="0"/>
              <a:t>di </a:t>
            </a:r>
            <a:r>
              <a:rPr lang="it-IT" sz="2800" i="1" dirty="0" smtClean="0">
                <a:effectLst>
                  <a:outerShdw blurRad="38100" dist="38100" dir="2700000" algn="tl">
                    <a:srgbClr val="000000">
                      <a:alpha val="43137"/>
                    </a:srgbClr>
                  </a:outerShdw>
                </a:effectLst>
              </a:rPr>
              <a:t>altri metodi</a:t>
            </a:r>
            <a:r>
              <a:rPr lang="it-IT" sz="2800" i="1" dirty="0" smtClean="0">
                <a:effectLst>
                  <a:outerShdw blurRad="38100" dist="38100" dir="2700000" algn="tl">
                    <a:srgbClr val="C0C0C0"/>
                  </a:outerShdw>
                </a:effectLst>
              </a:rPr>
              <a:t>. </a:t>
            </a:r>
            <a:r>
              <a:rPr lang="it-IT" sz="2800" dirty="0"/>
              <a:t>Viene dapprima definita la probabilità di estrazione per tutti i possibili campioni che possono essere estratti dalla popolazione, e successivamente viene estratta un’unità da tale distribuzione di campioni.</a:t>
            </a:r>
          </a:p>
        </p:txBody>
      </p:sp>
      <p:sp>
        <p:nvSpPr>
          <p:cNvPr id="3" name="Segnaposto numero diapositiva 2"/>
          <p:cNvSpPr>
            <a:spLocks noGrp="1"/>
          </p:cNvSpPr>
          <p:nvPr>
            <p:ph type="sldNum" sz="quarter" idx="12"/>
          </p:nvPr>
        </p:nvSpPr>
        <p:spPr/>
        <p:txBody>
          <a:bodyPr/>
          <a:lstStyle/>
          <a:p>
            <a:pPr>
              <a:defRPr/>
            </a:pPr>
            <a:fld id="{00C30755-77FC-45D4-B4AB-3F143E477081}" type="slidenum">
              <a:rPr lang="it-IT"/>
              <a:pPr>
                <a:defRPr/>
              </a:pPr>
              <a:t>46</a:t>
            </a:fld>
            <a:endParaRPr lang="it-IT"/>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p:txBody>
          <a:bodyPr>
            <a:normAutofit/>
          </a:bodyPr>
          <a:lstStyle/>
          <a:p>
            <a:pPr marL="274320" indent="-274320" fontAlgn="auto">
              <a:spcAft>
                <a:spcPts val="0"/>
              </a:spcAft>
              <a:buClr>
                <a:schemeClr val="accent3"/>
              </a:buClr>
              <a:buFontTx/>
              <a:buNone/>
              <a:defRPr/>
            </a:pPr>
            <a:endParaRPr lang="it-IT" sz="2800" dirty="0"/>
          </a:p>
          <a:p>
            <a:pPr marL="274320" indent="-274320" algn="ctr" fontAlgn="auto">
              <a:spcAft>
                <a:spcPts val="0"/>
              </a:spcAft>
              <a:buClr>
                <a:schemeClr val="accent3"/>
              </a:buClr>
              <a:buFontTx/>
              <a:buNone/>
              <a:defRPr/>
            </a:pPr>
            <a:r>
              <a:rPr lang="it-IT" sz="2800" dirty="0"/>
              <a:t>3. Rientra nella categoria dei </a:t>
            </a:r>
            <a:r>
              <a:rPr lang="it-IT" sz="2800" i="1" dirty="0">
                <a:effectLst>
                  <a:outerShdw blurRad="38100" dist="38100" dir="2700000" algn="tl">
                    <a:srgbClr val="C0C0C0"/>
                  </a:outerShdw>
                </a:effectLst>
              </a:rPr>
              <a:t>metodi </a:t>
            </a:r>
            <a:r>
              <a:rPr lang="it-IT" sz="2800" i="1" dirty="0" smtClean="0">
                <a:effectLst>
                  <a:outerShdw blurRad="38100" dist="38100" dir="2700000" algn="tl">
                    <a:srgbClr val="C0C0C0"/>
                  </a:outerShdw>
                </a:effectLst>
              </a:rPr>
              <a:t>di rifiuto del campione</a:t>
            </a:r>
            <a:r>
              <a:rPr lang="it-IT" sz="2800" dirty="0" smtClean="0"/>
              <a:t>. </a:t>
            </a:r>
            <a:r>
              <a:rPr lang="it-IT" sz="2800" dirty="0"/>
              <a:t>Le estrazioni sono </a:t>
            </a:r>
            <a:r>
              <a:rPr lang="it-IT" sz="2800" i="1" dirty="0">
                <a:effectLst>
                  <a:outerShdw blurRad="38100" dist="38100" dir="2700000" algn="tl">
                    <a:srgbClr val="C0C0C0"/>
                  </a:outerShdw>
                </a:effectLst>
              </a:rPr>
              <a:t>con ripetizione</a:t>
            </a:r>
            <a:r>
              <a:rPr lang="it-IT" sz="2800" dirty="0"/>
              <a:t>, ma se il campione così ottenuto contiene effettivamente almeno un’unità ripetuta, esso viene rifiutato e </a:t>
            </a:r>
            <a:r>
              <a:rPr lang="it-IT" sz="2800" dirty="0" err="1"/>
              <a:t>riestratto</a:t>
            </a:r>
            <a:r>
              <a:rPr lang="it-IT" sz="2800" dirty="0"/>
              <a:t> completamente, finché non si ottiene un campione di unità distinte.</a:t>
            </a:r>
          </a:p>
          <a:p>
            <a:pPr marL="274320" indent="-274320" fontAlgn="auto">
              <a:spcAft>
                <a:spcPts val="0"/>
              </a:spcAft>
              <a:buClr>
                <a:schemeClr val="accent3"/>
              </a:buClr>
              <a:buFontTx/>
              <a:buNone/>
              <a:defRPr/>
            </a:pPr>
            <a:endParaRPr lang="it-IT" dirty="0"/>
          </a:p>
        </p:txBody>
      </p:sp>
      <p:sp>
        <p:nvSpPr>
          <p:cNvPr id="3" name="Segnaposto numero diapositiva 2"/>
          <p:cNvSpPr>
            <a:spLocks noGrp="1"/>
          </p:cNvSpPr>
          <p:nvPr>
            <p:ph type="sldNum" sz="quarter" idx="12"/>
          </p:nvPr>
        </p:nvSpPr>
        <p:spPr/>
        <p:txBody>
          <a:bodyPr/>
          <a:lstStyle/>
          <a:p>
            <a:pPr>
              <a:defRPr/>
            </a:pPr>
            <a:fld id="{92E969B6-A673-49D0-B473-E73BB2BDEC72}" type="slidenum">
              <a:rPr lang="it-IT"/>
              <a:pPr>
                <a:defRPr/>
              </a:pPr>
              <a:t>47</a:t>
            </a:fld>
            <a:endParaRPr lang="it-IT"/>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8313" y="692150"/>
            <a:ext cx="8229600" cy="1143000"/>
          </a:xfrm>
        </p:spPr>
        <p:txBody>
          <a:bodyPr>
            <a:normAutofit/>
          </a:bodyPr>
          <a:lstStyle/>
          <a:p>
            <a:pPr fontAlgn="auto">
              <a:spcAft>
                <a:spcPts val="0"/>
              </a:spcAft>
              <a:defRPr/>
            </a:pPr>
            <a:r>
              <a:rPr lang="it-IT" sz="2800" b="1" dirty="0" smtClean="0">
                <a:solidFill>
                  <a:schemeClr val="tx1"/>
                </a:solidFill>
                <a:latin typeface="+mn-lt"/>
              </a:rPr>
              <a:t>Il metodo di </a:t>
            </a:r>
            <a:r>
              <a:rPr lang="it-IT" sz="2800" b="1" dirty="0" err="1" smtClean="0">
                <a:solidFill>
                  <a:schemeClr val="tx1"/>
                </a:solidFill>
                <a:latin typeface="+mn-lt"/>
              </a:rPr>
              <a:t>Rao</a:t>
            </a:r>
            <a:r>
              <a:rPr lang="it-IT" sz="2800" b="1" dirty="0" smtClean="0">
                <a:solidFill>
                  <a:schemeClr val="tx1"/>
                </a:solidFill>
                <a:latin typeface="+mn-lt"/>
              </a:rPr>
              <a:t>, </a:t>
            </a:r>
            <a:r>
              <a:rPr lang="it-IT" sz="2800" b="1" dirty="0" err="1" smtClean="0">
                <a:solidFill>
                  <a:schemeClr val="tx1"/>
                </a:solidFill>
                <a:latin typeface="+mn-lt"/>
              </a:rPr>
              <a:t>Hartley</a:t>
            </a:r>
            <a:r>
              <a:rPr lang="it-IT" sz="2800" b="1" dirty="0" smtClean="0">
                <a:solidFill>
                  <a:schemeClr val="tx1"/>
                </a:solidFill>
                <a:latin typeface="+mn-lt"/>
              </a:rPr>
              <a:t> e </a:t>
            </a:r>
            <a:r>
              <a:rPr lang="it-IT" sz="2800" b="1" dirty="0" err="1" smtClean="0">
                <a:solidFill>
                  <a:schemeClr val="tx1"/>
                </a:solidFill>
                <a:latin typeface="+mn-lt"/>
              </a:rPr>
              <a:t>Cochran</a:t>
            </a:r>
            <a:r>
              <a:rPr lang="it-IT" sz="2800" b="1" dirty="0" smtClean="0">
                <a:solidFill>
                  <a:schemeClr val="tx1"/>
                </a:solidFill>
                <a:latin typeface="+mn-lt"/>
              </a:rPr>
              <a:t> (1962)</a:t>
            </a:r>
            <a:endParaRPr lang="it-IT" sz="2800" b="1" dirty="0">
              <a:solidFill>
                <a:schemeClr val="tx1"/>
              </a:solidFill>
              <a:latin typeface="+mn-lt"/>
            </a:endParaRPr>
          </a:p>
        </p:txBody>
      </p:sp>
      <p:sp>
        <p:nvSpPr>
          <p:cNvPr id="28675" name="Rectangle 3"/>
          <p:cNvSpPr>
            <a:spLocks noGrp="1" noChangeArrowheads="1"/>
          </p:cNvSpPr>
          <p:nvPr>
            <p:ph type="body" idx="1"/>
          </p:nvPr>
        </p:nvSpPr>
        <p:spPr>
          <a:xfrm>
            <a:off x="457200" y="1998663"/>
            <a:ext cx="8229600" cy="4525962"/>
          </a:xfrm>
        </p:spPr>
        <p:txBody>
          <a:bodyPr>
            <a:normAutofit/>
          </a:bodyPr>
          <a:lstStyle/>
          <a:p>
            <a:pPr marL="274320" indent="-274320" algn="ctr" fontAlgn="auto">
              <a:spcAft>
                <a:spcPts val="0"/>
              </a:spcAft>
              <a:buClr>
                <a:schemeClr val="accent3"/>
              </a:buClr>
              <a:buFontTx/>
              <a:buNone/>
              <a:defRPr/>
            </a:pPr>
            <a:r>
              <a:rPr lang="it-IT" sz="2800" dirty="0"/>
              <a:t>Questo metodo rientra nella categoria dei metodi di raggruppamento in sottopopolazioni del criterio basato sul tipo di estrazione. </a:t>
            </a:r>
          </a:p>
          <a:p>
            <a:pPr marL="274320" indent="-274320" algn="ctr" fontAlgn="auto">
              <a:spcAft>
                <a:spcPts val="0"/>
              </a:spcAft>
              <a:buClr>
                <a:schemeClr val="accent3"/>
              </a:buClr>
              <a:buFontTx/>
              <a:buNone/>
              <a:defRPr/>
            </a:pPr>
            <a:r>
              <a:rPr lang="it-IT" sz="2800" dirty="0"/>
              <a:t>E’ basato sulla suddivisione preliminare delle </a:t>
            </a:r>
            <a:r>
              <a:rPr lang="it-IT" sz="2800" i="1" dirty="0">
                <a:effectLst>
                  <a:outerShdw blurRad="38100" dist="38100" dir="2700000" algn="tl">
                    <a:srgbClr val="C0C0C0"/>
                  </a:outerShdw>
                </a:effectLst>
              </a:rPr>
              <a:t>N</a:t>
            </a:r>
            <a:r>
              <a:rPr lang="it-IT" sz="2800" dirty="0"/>
              <a:t> unità della popolazione in </a:t>
            </a:r>
            <a:r>
              <a:rPr lang="it-IT" sz="2800" i="1" dirty="0">
                <a:effectLst>
                  <a:outerShdw blurRad="38100" dist="38100" dir="2700000" algn="tl">
                    <a:srgbClr val="C0C0C0"/>
                  </a:outerShdw>
                </a:effectLst>
              </a:rPr>
              <a:t>n</a:t>
            </a:r>
            <a:r>
              <a:rPr lang="it-IT" sz="2800" dirty="0"/>
              <a:t> sottopopolazioni.</a:t>
            </a:r>
          </a:p>
          <a:p>
            <a:pPr marL="274320" indent="-274320" algn="ctr" fontAlgn="auto">
              <a:spcAft>
                <a:spcPts val="0"/>
              </a:spcAft>
              <a:buClr>
                <a:schemeClr val="accent3"/>
              </a:buClr>
              <a:buFontTx/>
              <a:buNone/>
              <a:defRPr/>
            </a:pPr>
            <a:r>
              <a:rPr lang="it-IT" sz="2800" dirty="0"/>
              <a:t> Le singole unità vengono assegnate ai gruppi in modo casuale. Per ogni gruppo viene calcolato il valore di ampiezza totale.</a:t>
            </a:r>
          </a:p>
        </p:txBody>
      </p:sp>
      <p:sp>
        <p:nvSpPr>
          <p:cNvPr id="4" name="Segnaposto numero diapositiva 3"/>
          <p:cNvSpPr>
            <a:spLocks noGrp="1"/>
          </p:cNvSpPr>
          <p:nvPr>
            <p:ph type="sldNum" sz="quarter" idx="12"/>
          </p:nvPr>
        </p:nvSpPr>
        <p:spPr/>
        <p:txBody>
          <a:bodyPr/>
          <a:lstStyle/>
          <a:p>
            <a:pPr>
              <a:defRPr/>
            </a:pPr>
            <a:fld id="{26C5625F-19D4-44A9-ABAC-AB21A96866E9}" type="slidenum">
              <a:rPr lang="it-IT"/>
              <a:pPr>
                <a:defRPr/>
              </a:pPr>
              <a:t>48</a:t>
            </a:fld>
            <a:endParaRPr lang="it-IT"/>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8313" y="908050"/>
            <a:ext cx="8229600" cy="722313"/>
          </a:xfrm>
        </p:spPr>
        <p:txBody>
          <a:bodyPr>
            <a:normAutofit/>
          </a:bodyPr>
          <a:lstStyle/>
          <a:p>
            <a:pPr fontAlgn="auto">
              <a:spcAft>
                <a:spcPts val="0"/>
              </a:spcAft>
              <a:defRPr/>
            </a:pPr>
            <a:r>
              <a:rPr lang="it-IT" sz="2800" b="1" dirty="0" smtClean="0">
                <a:solidFill>
                  <a:schemeClr val="tx1"/>
                </a:solidFill>
                <a:latin typeface="+mn-lt"/>
              </a:rPr>
              <a:t>Il metodo sistematico </a:t>
            </a:r>
            <a:r>
              <a:rPr lang="it-IT" sz="2800" b="1" dirty="0" err="1" smtClean="0">
                <a:solidFill>
                  <a:schemeClr val="tx1"/>
                </a:solidFill>
                <a:latin typeface="+mn-lt"/>
              </a:rPr>
              <a:t>casualizzato</a:t>
            </a:r>
            <a:endParaRPr lang="it-IT" sz="2800" b="1" dirty="0">
              <a:solidFill>
                <a:schemeClr val="tx1"/>
              </a:solidFill>
              <a:latin typeface="+mn-lt"/>
            </a:endParaRPr>
          </a:p>
        </p:txBody>
      </p:sp>
      <p:sp>
        <p:nvSpPr>
          <p:cNvPr id="29699" name="Rectangle 3"/>
          <p:cNvSpPr>
            <a:spLocks noGrp="1" noChangeArrowheads="1"/>
          </p:cNvSpPr>
          <p:nvPr>
            <p:ph type="body" idx="1"/>
          </p:nvPr>
        </p:nvSpPr>
        <p:spPr/>
        <p:txBody>
          <a:bodyPr>
            <a:normAutofit lnSpcReduction="10000"/>
          </a:bodyPr>
          <a:lstStyle/>
          <a:p>
            <a:pPr marL="274320" indent="-274320" algn="ctr" fontAlgn="auto">
              <a:lnSpc>
                <a:spcPct val="90000"/>
              </a:lnSpc>
              <a:spcAft>
                <a:spcPts val="0"/>
              </a:spcAft>
              <a:buClr>
                <a:schemeClr val="accent3"/>
              </a:buClr>
              <a:buFontTx/>
              <a:buNone/>
              <a:defRPr/>
            </a:pPr>
            <a:r>
              <a:rPr lang="it-IT" sz="2800" dirty="0"/>
              <a:t>E’ un metodo di estrazione con probabilità variabili, considerato come un’estensione del campionamento sistematico, può essere utilizzato per qualsiasi valore di </a:t>
            </a:r>
            <a:r>
              <a:rPr lang="it-IT" sz="2800" i="1" dirty="0"/>
              <a:t>n</a:t>
            </a:r>
            <a:r>
              <a:rPr lang="it-IT" sz="2800" dirty="0"/>
              <a:t>. </a:t>
            </a:r>
          </a:p>
          <a:p>
            <a:pPr marL="274320" indent="-274320" algn="ctr" fontAlgn="auto">
              <a:lnSpc>
                <a:spcPct val="90000"/>
              </a:lnSpc>
              <a:spcAft>
                <a:spcPts val="0"/>
              </a:spcAft>
              <a:buClr>
                <a:schemeClr val="accent3"/>
              </a:buClr>
              <a:buFontTx/>
              <a:buNone/>
              <a:defRPr/>
            </a:pPr>
            <a:r>
              <a:rPr lang="it-IT" sz="2800" dirty="0"/>
              <a:t>Secondo questo metodo le unità </a:t>
            </a:r>
            <a:r>
              <a:rPr lang="it-IT" sz="2800" i="1" dirty="0"/>
              <a:t>N</a:t>
            </a:r>
            <a:r>
              <a:rPr lang="it-IT" sz="2800" dirty="0"/>
              <a:t> della popolazione vengono ordinate in modo casuale. Successivamente i valori di ampiezza </a:t>
            </a:r>
            <a:r>
              <a:rPr lang="it-IT" sz="2800" dirty="0" err="1"/>
              <a:t>X</a:t>
            </a:r>
            <a:r>
              <a:rPr lang="it-IT" sz="2800" i="1" dirty="0" err="1">
                <a:latin typeface="Blackadder ITC" pitchFamily="82" charset="0"/>
              </a:rPr>
              <a:t>i</a:t>
            </a:r>
            <a:r>
              <a:rPr lang="it-IT" sz="2800" i="1" dirty="0">
                <a:latin typeface="Blackadder ITC" pitchFamily="82" charset="0"/>
              </a:rPr>
              <a:t> </a:t>
            </a:r>
            <a:r>
              <a:rPr lang="it-IT" sz="2800" dirty="0"/>
              <a:t> vengono moltiplicati per una certa numerosità campionaria </a:t>
            </a:r>
            <a:r>
              <a:rPr lang="it-IT" sz="2800" i="1" dirty="0"/>
              <a:t>n</a:t>
            </a:r>
            <a:r>
              <a:rPr lang="it-IT" sz="2800" dirty="0"/>
              <a:t>, e se ne calcolano le quantità cumulate. Si estrae quindi un numero casuale </a:t>
            </a:r>
            <a:r>
              <a:rPr lang="it-IT" sz="2800" i="1" dirty="0"/>
              <a:t>r</a:t>
            </a:r>
            <a:r>
              <a:rPr lang="it-IT" sz="2800" dirty="0"/>
              <a:t> compreso tra 1 e l’ampiezza totale </a:t>
            </a:r>
            <a:r>
              <a:rPr lang="it-IT" sz="2800" i="1" dirty="0"/>
              <a:t>X</a:t>
            </a:r>
            <a:r>
              <a:rPr lang="it-IT" sz="2800" dirty="0"/>
              <a:t>.</a:t>
            </a:r>
            <a:endParaRPr lang="it-IT" sz="2800" i="1" baseline="-25000" dirty="0">
              <a:latin typeface="Blackadder ITC" pitchFamily="82" charset="0"/>
            </a:endParaRPr>
          </a:p>
        </p:txBody>
      </p:sp>
      <p:sp>
        <p:nvSpPr>
          <p:cNvPr id="4" name="Segnaposto numero diapositiva 3"/>
          <p:cNvSpPr>
            <a:spLocks noGrp="1"/>
          </p:cNvSpPr>
          <p:nvPr>
            <p:ph type="sldNum" sz="quarter" idx="12"/>
          </p:nvPr>
        </p:nvSpPr>
        <p:spPr/>
        <p:txBody>
          <a:bodyPr/>
          <a:lstStyle/>
          <a:p>
            <a:pPr>
              <a:defRPr/>
            </a:pPr>
            <a:fld id="{91414013-B1E2-41BB-885F-DEEAEBE4BE00}" type="slidenum">
              <a:rPr lang="it-IT"/>
              <a:pPr>
                <a:defRPr/>
              </a:pPr>
              <a:t>49</a:t>
            </a:fld>
            <a:endParaRPr lang="it-IT"/>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836613"/>
            <a:ext cx="8229600" cy="650875"/>
          </a:xfrm>
        </p:spPr>
        <p:txBody>
          <a:bodyPr>
            <a:normAutofit/>
          </a:bodyPr>
          <a:lstStyle/>
          <a:p>
            <a:pPr algn="ctr" fontAlgn="auto">
              <a:spcAft>
                <a:spcPts val="0"/>
              </a:spcAft>
              <a:defRPr/>
            </a:pPr>
            <a:r>
              <a:rPr lang="it-IT" sz="3600" b="1" dirty="0" smtClean="0">
                <a:effectLst>
                  <a:outerShdw blurRad="38100" dist="38100" dir="2700000" algn="tl">
                    <a:srgbClr val="000000">
                      <a:alpha val="43137"/>
                    </a:srgbClr>
                  </a:outerShdw>
                </a:effectLst>
                <a:latin typeface="+mn-lt"/>
              </a:rPr>
              <a:t>Piani di campionamento complessi</a:t>
            </a:r>
            <a:endParaRPr lang="it-IT" sz="3600" b="1" dirty="0">
              <a:effectLst>
                <a:outerShdw blurRad="38100" dist="38100" dir="2700000" algn="tl">
                  <a:srgbClr val="000000">
                    <a:alpha val="43137"/>
                  </a:srgbClr>
                </a:outerShdw>
              </a:effectLst>
              <a:latin typeface="+mn-lt"/>
            </a:endParaRPr>
          </a:p>
        </p:txBody>
      </p:sp>
      <p:sp>
        <p:nvSpPr>
          <p:cNvPr id="30723" name="Rectangle 3"/>
          <p:cNvSpPr>
            <a:spLocks noGrp="1" noChangeArrowheads="1"/>
          </p:cNvSpPr>
          <p:nvPr>
            <p:ph type="body" idx="1"/>
          </p:nvPr>
        </p:nvSpPr>
        <p:spPr/>
        <p:txBody>
          <a:bodyPr>
            <a:normAutofit/>
          </a:bodyPr>
          <a:lstStyle/>
          <a:p>
            <a:pPr marL="274320" indent="-274320" algn="ctr" fontAlgn="auto">
              <a:spcAft>
                <a:spcPts val="0"/>
              </a:spcAft>
              <a:buClr>
                <a:schemeClr val="accent3"/>
              </a:buClr>
              <a:buFontTx/>
              <a:buNone/>
              <a:defRPr/>
            </a:pPr>
            <a:r>
              <a:rPr lang="it-IT" sz="2800" dirty="0"/>
              <a:t>Sono piani di campionamento ottenuti da varie combinazioni di piani e schemi elementari.    </a:t>
            </a:r>
          </a:p>
          <a:p>
            <a:pPr marL="274320" indent="-274320" algn="ctr" fontAlgn="auto">
              <a:spcAft>
                <a:spcPts val="0"/>
              </a:spcAft>
              <a:buClr>
                <a:schemeClr val="accent3"/>
              </a:buClr>
              <a:buFontTx/>
              <a:buNone/>
              <a:defRPr/>
            </a:pPr>
            <a:r>
              <a:rPr lang="it-IT" sz="2800" dirty="0"/>
              <a:t>Con essi si effettuano </a:t>
            </a:r>
            <a:r>
              <a:rPr lang="it-IT" sz="2800" i="1" dirty="0">
                <a:effectLst>
                  <a:outerShdw blurRad="38100" dist="38100" dir="2700000" algn="tl">
                    <a:srgbClr val="C0C0C0"/>
                  </a:outerShdw>
                </a:effectLst>
              </a:rPr>
              <a:t>osservazioni dipendenti</a:t>
            </a:r>
            <a:r>
              <a:rPr lang="it-IT" sz="2800" dirty="0"/>
              <a:t>. Vengono utilizzati  nei casi in cui non ci siano campioni casuali semplici. </a:t>
            </a:r>
          </a:p>
          <a:p>
            <a:pPr marL="274320" indent="-274320" algn="ctr" fontAlgn="auto">
              <a:spcAft>
                <a:spcPts val="0"/>
              </a:spcAft>
              <a:buClr>
                <a:schemeClr val="accent3"/>
              </a:buClr>
              <a:buFontTx/>
              <a:buNone/>
              <a:defRPr/>
            </a:pPr>
            <a:r>
              <a:rPr lang="it-IT" sz="2800" dirty="0"/>
              <a:t>Prevalentemente vengono usati piani a due o più stadi con stratificazione sufficientemente estesa e un impiego piuttosto frequente di schemi di campionamento con probabilità variabili</a:t>
            </a:r>
          </a:p>
        </p:txBody>
      </p:sp>
      <p:sp>
        <p:nvSpPr>
          <p:cNvPr id="4" name="Segnaposto numero diapositiva 3"/>
          <p:cNvSpPr>
            <a:spLocks noGrp="1"/>
          </p:cNvSpPr>
          <p:nvPr>
            <p:ph type="sldNum" sz="quarter" idx="12"/>
          </p:nvPr>
        </p:nvSpPr>
        <p:spPr/>
        <p:txBody>
          <a:bodyPr/>
          <a:lstStyle/>
          <a:p>
            <a:pPr>
              <a:defRPr/>
            </a:pPr>
            <a:fld id="{E067CF26-EAA1-47B9-B81B-128A71522BFB}" type="slidenum">
              <a:rPr lang="it-IT"/>
              <a:pPr>
                <a:defRPr/>
              </a:pPr>
              <a:t>50</a:t>
            </a:fld>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1102</TotalTime>
  <Words>2927</Words>
  <Application>Microsoft Office PowerPoint</Application>
  <PresentationFormat>On-screen Show (4:3)</PresentationFormat>
  <Paragraphs>384</Paragraphs>
  <Slides>50</Slides>
  <Notes>9</Notes>
  <HiddenSlides>0</HiddenSlides>
  <MMClips>0</MMClips>
  <ScaleCrop>false</ScaleCrop>
  <HeadingPairs>
    <vt:vector size="8" baseType="variant">
      <vt:variant>
        <vt:lpstr>Caratteri utilizzati</vt:lpstr>
      </vt:variant>
      <vt:variant>
        <vt:i4>8</vt:i4>
      </vt:variant>
      <vt:variant>
        <vt:lpstr>Modello struttura</vt:lpstr>
      </vt:variant>
      <vt:variant>
        <vt:i4>3</vt:i4>
      </vt:variant>
      <vt:variant>
        <vt:lpstr>Server OLE incorporati</vt:lpstr>
      </vt:variant>
      <vt:variant>
        <vt:i4>1</vt:i4>
      </vt:variant>
      <vt:variant>
        <vt:lpstr>Titoli diapositive</vt:lpstr>
      </vt:variant>
      <vt:variant>
        <vt:i4>50</vt:i4>
      </vt:variant>
    </vt:vector>
  </HeadingPairs>
  <TitlesOfParts>
    <vt:vector size="62" baseType="lpstr">
      <vt:lpstr>Constantia</vt:lpstr>
      <vt:lpstr>Arial</vt:lpstr>
      <vt:lpstr>Calibri</vt:lpstr>
      <vt:lpstr>Wingdings 2</vt:lpstr>
      <vt:lpstr>Wingdings</vt:lpstr>
      <vt:lpstr>Lucida Calligraphy</vt:lpstr>
      <vt:lpstr>FangSong</vt:lpstr>
      <vt:lpstr>Blackadder ITC</vt:lpstr>
      <vt:lpstr>Equinozio</vt:lpstr>
      <vt:lpstr>Equinozio</vt:lpstr>
      <vt:lpstr>Equinozio</vt:lpstr>
      <vt:lpstr>Equation</vt:lpstr>
      <vt:lpstr>Diapositiva 1</vt:lpstr>
      <vt:lpstr>Diapositiva 2</vt:lpstr>
      <vt:lpstr>Diapositiva 3</vt:lpstr>
      <vt:lpstr> Campionamento a scelta ragionata</vt:lpstr>
      <vt:lpstr>Diapositiva 5</vt:lpstr>
      <vt:lpstr>Campionamento semiprobabilistico</vt:lpstr>
      <vt:lpstr> Campionamento per quote</vt:lpstr>
      <vt:lpstr>Diapositiva 8</vt:lpstr>
      <vt:lpstr> Campionamento tramite testimoni privilegiati</vt:lpstr>
      <vt:lpstr>Diapositiva 10</vt:lpstr>
      <vt:lpstr>Diapositiva 11</vt:lpstr>
      <vt:lpstr>Diapositiva 12</vt:lpstr>
      <vt:lpstr>Campionamento casuale semplice senza ripetizione (SSR)</vt:lpstr>
      <vt:lpstr>Diapositiva 14</vt:lpstr>
      <vt:lpstr>Diapositiva 15</vt:lpstr>
      <vt:lpstr>Diapositiva 16</vt:lpstr>
      <vt:lpstr>Campionamento casuale stratificato (ST)</vt:lpstr>
      <vt:lpstr>Diapositiva 18</vt:lpstr>
      <vt:lpstr>Diapositiva 19</vt:lpstr>
      <vt:lpstr>Diapositiva 20</vt:lpstr>
      <vt:lpstr>Diapositiva 21</vt:lpstr>
      <vt:lpstr>Diapositiva 22</vt:lpstr>
      <vt:lpstr>Diapositiva 23</vt:lpstr>
      <vt:lpstr>Diapositiva 24</vt:lpstr>
      <vt:lpstr>La post stratificazione</vt:lpstr>
      <vt:lpstr>Diapositiva 26</vt:lpstr>
      <vt:lpstr>Campionamento casuale a grappoli (GR)</vt:lpstr>
      <vt:lpstr>Diapositiva 28</vt:lpstr>
      <vt:lpstr>Diapositiva 29</vt:lpstr>
      <vt:lpstr>Campionamento  sistematico (SM)</vt:lpstr>
      <vt:lpstr>Diapositiva 31</vt:lpstr>
      <vt:lpstr>Diapositiva 32</vt:lpstr>
      <vt:lpstr>Diapositiva 33</vt:lpstr>
      <vt:lpstr>Diapositiva 34</vt:lpstr>
      <vt:lpstr>Campionamenti probabilistici con probabilità variabili</vt:lpstr>
      <vt:lpstr>Diapositiva 36</vt:lpstr>
      <vt:lpstr>Diapositiva 37</vt:lpstr>
      <vt:lpstr>Diapositiva 38</vt:lpstr>
      <vt:lpstr>Diapositiva 39</vt:lpstr>
      <vt:lpstr>Diapositiva 40</vt:lpstr>
      <vt:lpstr>Diapositiva 41</vt:lpstr>
      <vt:lpstr>Diapositiva 42</vt:lpstr>
      <vt:lpstr>Diapositiva 43</vt:lpstr>
      <vt:lpstr>Diapositiva 44</vt:lpstr>
      <vt:lpstr>Il metodo di Sampford (1967)</vt:lpstr>
      <vt:lpstr>Diapositiva 46</vt:lpstr>
      <vt:lpstr>Diapositiva 47</vt:lpstr>
      <vt:lpstr>Il metodo di Rao, Hartley e Cochran (1962)</vt:lpstr>
      <vt:lpstr>Il metodo sistematico casualizzato</vt:lpstr>
      <vt:lpstr>Piani di campionamento complessi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unimc</dc:creator>
  <cp:lastModifiedBy>QUARANTA ANNAGRAZIA </cp:lastModifiedBy>
  <cp:revision>130</cp:revision>
  <dcterms:created xsi:type="dcterms:W3CDTF">2011-11-30T15:45:11Z</dcterms:created>
  <dcterms:modified xsi:type="dcterms:W3CDTF">2011-12-07T08:10:26Z</dcterms:modified>
</cp:coreProperties>
</file>