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57" r:id="rId4"/>
    <p:sldId id="281" r:id="rId5"/>
    <p:sldId id="282" r:id="rId6"/>
    <p:sldId id="258" r:id="rId7"/>
    <p:sldId id="283" r:id="rId8"/>
    <p:sldId id="284" r:id="rId9"/>
    <p:sldId id="285" r:id="rId10"/>
    <p:sldId id="286" r:id="rId11"/>
    <p:sldId id="302" r:id="rId12"/>
    <p:sldId id="259" r:id="rId13"/>
    <p:sldId id="260" r:id="rId14"/>
    <p:sldId id="264" r:id="rId15"/>
    <p:sldId id="287" r:id="rId16"/>
    <p:sldId id="261" r:id="rId17"/>
    <p:sldId id="262" r:id="rId18"/>
    <p:sldId id="263" r:id="rId19"/>
    <p:sldId id="289" r:id="rId20"/>
    <p:sldId id="266" r:id="rId21"/>
    <p:sldId id="267" r:id="rId22"/>
    <p:sldId id="268" r:id="rId23"/>
    <p:sldId id="269" r:id="rId24"/>
    <p:sldId id="270" r:id="rId25"/>
    <p:sldId id="290" r:id="rId26"/>
    <p:sldId id="271" r:id="rId27"/>
    <p:sldId id="272" r:id="rId28"/>
    <p:sldId id="293" r:id="rId29"/>
    <p:sldId id="292" r:id="rId30"/>
    <p:sldId id="295" r:id="rId31"/>
    <p:sldId id="294" r:id="rId32"/>
    <p:sldId id="296" r:id="rId33"/>
    <p:sldId id="273" r:id="rId34"/>
    <p:sldId id="276" r:id="rId35"/>
    <p:sldId id="278" r:id="rId36"/>
    <p:sldId id="279" r:id="rId37"/>
    <p:sldId id="280" r:id="rId38"/>
    <p:sldId id="297" r:id="rId39"/>
    <p:sldId id="298" r:id="rId40"/>
    <p:sldId id="274" r:id="rId41"/>
    <p:sldId id="299" r:id="rId42"/>
    <p:sldId id="300" r:id="rId43"/>
    <p:sldId id="301" r:id="rId44"/>
    <p:sldId id="303" r:id="rId45"/>
    <p:sldId id="304" r:id="rId46"/>
    <p:sldId id="305" r:id="rId47"/>
    <p:sldId id="306" r:id="rId48"/>
    <p:sldId id="307" r:id="rId49"/>
    <p:sldId id="308" r:id="rId50"/>
    <p:sldId id="309" r:id="rId51"/>
    <p:sldId id="310" r:id="rId52"/>
    <p:sldId id="311" r:id="rId53"/>
    <p:sldId id="312" r:id="rId54"/>
    <p:sldId id="313" r:id="rId55"/>
    <p:sldId id="314" r:id="rId56"/>
    <p:sldId id="315" r:id="rId57"/>
    <p:sldId id="316" r:id="rId58"/>
    <p:sldId id="317" r:id="rId59"/>
    <p:sldId id="318" r:id="rId60"/>
    <p:sldId id="319" r:id="rId61"/>
    <p:sldId id="320" r:id="rId6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831" autoAdjust="0"/>
    <p:restoredTop sz="94660"/>
  </p:normalViewPr>
  <p:slideViewPr>
    <p:cSldViewPr>
      <p:cViewPr varScale="1">
        <p:scale>
          <a:sx n="84" d="100"/>
          <a:sy n="84" d="100"/>
        </p:scale>
        <p:origin x="-1392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9734-AFB6-4C75-BC0F-64CF751786F7}" type="datetimeFigureOut">
              <a:rPr lang="es-ES" smtClean="0"/>
              <a:pPr/>
              <a:t>07/12/2013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0C910-0403-4349-8E80-EE9AE91AE45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9734-AFB6-4C75-BC0F-64CF751786F7}" type="datetimeFigureOut">
              <a:rPr lang="es-ES" smtClean="0"/>
              <a:pPr/>
              <a:t>07/12/2013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0C910-0403-4349-8E80-EE9AE91AE45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9734-AFB6-4C75-BC0F-64CF751786F7}" type="datetimeFigureOut">
              <a:rPr lang="es-ES" smtClean="0"/>
              <a:pPr/>
              <a:t>07/12/2013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0C910-0403-4349-8E80-EE9AE91AE45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9734-AFB6-4C75-BC0F-64CF751786F7}" type="datetimeFigureOut">
              <a:rPr lang="es-ES" smtClean="0"/>
              <a:pPr/>
              <a:t>07/12/2013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0C910-0403-4349-8E80-EE9AE91AE45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9734-AFB6-4C75-BC0F-64CF751786F7}" type="datetimeFigureOut">
              <a:rPr lang="es-ES" smtClean="0"/>
              <a:pPr/>
              <a:t>07/12/2013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0C910-0403-4349-8E80-EE9AE91AE45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9734-AFB6-4C75-BC0F-64CF751786F7}" type="datetimeFigureOut">
              <a:rPr lang="es-ES" smtClean="0"/>
              <a:pPr/>
              <a:t>07/12/2013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0C910-0403-4349-8E80-EE9AE91AE45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9734-AFB6-4C75-BC0F-64CF751786F7}" type="datetimeFigureOut">
              <a:rPr lang="es-ES" smtClean="0"/>
              <a:pPr/>
              <a:t>07/12/2013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0C910-0403-4349-8E80-EE9AE91AE45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9734-AFB6-4C75-BC0F-64CF751786F7}" type="datetimeFigureOut">
              <a:rPr lang="es-ES" smtClean="0"/>
              <a:pPr/>
              <a:t>07/12/2013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0C910-0403-4349-8E80-EE9AE91AE45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9734-AFB6-4C75-BC0F-64CF751786F7}" type="datetimeFigureOut">
              <a:rPr lang="es-ES" smtClean="0"/>
              <a:pPr/>
              <a:t>07/12/2013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0C910-0403-4349-8E80-EE9AE91AE45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9734-AFB6-4C75-BC0F-64CF751786F7}" type="datetimeFigureOut">
              <a:rPr lang="es-ES" smtClean="0"/>
              <a:pPr/>
              <a:t>07/12/2013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0C910-0403-4349-8E80-EE9AE91AE45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9734-AFB6-4C75-BC0F-64CF751786F7}" type="datetimeFigureOut">
              <a:rPr lang="es-ES" smtClean="0"/>
              <a:pPr/>
              <a:t>07/12/2013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0C910-0403-4349-8E80-EE9AE91AE45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789734-AFB6-4C75-BC0F-64CF751786F7}" type="datetimeFigureOut">
              <a:rPr lang="es-ES" smtClean="0"/>
              <a:pPr/>
              <a:t>07/12/2013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0C910-0403-4349-8E80-EE9AE91AE45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es/url?sa=i&amp;rct=j&amp;q=&amp;esrc=s&amp;frm=1&amp;source=images&amp;cd=&amp;cad=rja&amp;docid=_D7Jnlm4VJg5gM&amp;tbnid=34R1I8VsPA9SxM:&amp;ved=0CAUQjRw&amp;url=http://www.fmacuario.com.ar/2011/12/31/iran-realizara-ensayos-de-disparos-de-misiles-en-el-estrecho-de-ormuz/&amp;ei=vvJfUqbgJIistAbfq4FA&amp;bvm=bv.54176721,d.Yms&amp;psig=AFQjCNE6QgQMxR9NanxVIEjmAm9S8lrbaw&amp;ust=1382106071011140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google.es/url?sa=i&amp;rct=j&amp;q=&amp;esrc=s&amp;frm=1&amp;source=images&amp;cd=&amp;cad=rja&amp;docid=py6WTrm4UtvbAM&amp;tbnid=3IAWQJ7A7DK5MM:&amp;ved=0CAUQjRw&amp;url=http://theoilexchange.wordpress.com/transportation/waterways/strait-of-malacca/&amp;ei=nzVgUoKuE6O_0QWo9IH4Cg&amp;bvm=bv.54176721,d.Yms&amp;psig=AFQjCNGOo9OnhNDkRqmmFaLeuY2O6l0N3Q&amp;ust=1382123273631369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hyperlink" Target="http://www.google.es/url?sa=i&amp;rct=j&amp;q=&amp;esrc=s&amp;frm=1&amp;source=images&amp;cd=&amp;cad=rja&amp;docid=g9vtEQ4d9TqU7M&amp;tbnid=bog0dWKqkGKpNM:&amp;ved=0CAUQjRw&amp;url=http://www.nuestromar.org/noticias/transporte_maritimo_y_fluvial_102008_19518_suez_la_supervia_de_los_supertanques&amp;ei=hDZgUriIMIa20QXy3YGYCg&amp;bvm=bv.54176721,d.Yms&amp;psig=AFQjCNHlRSQYiklP2QLV4MkgV2b52PWsjA&amp;ust=1382123496481670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es/url?sa=i&amp;rct=j&amp;q=&amp;esrc=s&amp;frm=1&amp;source=images&amp;cd=&amp;cad=rja&amp;docid=8VGCDhBU1t201M&amp;tbnid=bLvc3K4QZTV6QM:&amp;ved=0CAUQjRw&amp;url=http://somalitalk.com/oil/oil140.html&amp;ei=STdgUpzVLZKa0AXc6YCoCw&amp;bvm=bv.54176721,d.Yms&amp;psig=AFQjCNF-uNX1FFJRDjZde46zpEh55qchHA&amp;ust=1382123629622092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google.es/url?sa=i&amp;rct=j&amp;q=&amp;esrc=s&amp;frm=1&amp;source=images&amp;cd=&amp;cad=rja&amp;docid=GfcjIs-8AS71RM&amp;tbnid=7_3f3ZhkPl-XGM:&amp;ved=0CAUQjRw&amp;url=http://es.wikipedia.org/wiki/Dardanelos&amp;ei=AzhgUorqCcKW0AXkloGYCw&amp;bvm=bv.54176721,d.Yms&amp;psig=AFQjCNF1K0ONcA-vL_JyG8UeG-5OYiKo1A&amp;ust=1382123854655258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es/url?sa=i&amp;rct=j&amp;q=&amp;esrc=s&amp;frm=1&amp;source=images&amp;cd=&amp;cad=rja&amp;docid=MkwNUI-nJ0CW-M&amp;tbnid=ExVqwBW0eKwVzM:&amp;ved=0CAUQjRw&amp;url=http://es.wikipedia.org/wiki/Estrechos_daneses&amp;ei=f4diUp3bBbKW0QXq-4DgCA&amp;bvm=bv.54934254,d.Yms&amp;psig=AFQjCNE6zbCiEwAnL3sbSho3o0m3VILv6g&amp;ust=1382275296021534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google.es/url?sa=i&amp;rct=j&amp;q=&amp;esrc=s&amp;frm=1&amp;source=images&amp;cd=&amp;cad=rja&amp;docid=-2VNpcg6j4bwfM&amp;tbnid=zfxIDFqFcmSsEM:&amp;ved=0CAUQjRw&amp;url=http://www.zaichina.net/2011/03/01/china-construiria-en-colombia-una-alternativa-al-canal-de-panama/&amp;ei=ezlgUsbmDcr50gXajIC4DA&amp;psig=AFQjCNEzDfdmwJ1zYIIbdKSQ2TuktXDM0g&amp;ust=1382124178669007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es/url?sa=i&amp;rct=j&amp;q=&amp;esrc=s&amp;frm=1&amp;source=images&amp;cd=&amp;cad=rja&amp;docid=HKdN9g4Nw3mdJM&amp;tbnid=lZco9Mv0GMJvVM:&amp;ved=0CAUQjRw&amp;url=http://www.fotolog.com/aventuras_2007/48370474/&amp;ei=M55iUoj_KoGW0AWJmICwBQ&amp;bvm=bv.54934254,d.Yms&amp;psig=AFQjCNEv4BOMNknCoT4ky2CSTqevA9BI7Q&amp;ust=1382281019378966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google.es/url?sa=i&amp;rct=j&amp;q=&amp;esrc=s&amp;frm=1&amp;source=images&amp;cd=&amp;cad=rja&amp;docid=py6WTrm4UtvbAM&amp;tbnid=3IAWQJ7A7DK5MM:&amp;ved=0CAUQjRw&amp;url=http://theoilexchange.wordpress.com/transportation/waterways/strait-of-malacca/&amp;ei=nzVgUoKuE6O_0QWo9IH4Cg&amp;bvm=bv.54176721,d.Yms&amp;psig=AFQjCNGOo9OnhNDkRqmmFaLeuY2O6l0N3Q&amp;ust=1382123273631369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hyperlink" Target="http://www.google.es/url?sa=i&amp;rct=j&amp;q=&amp;esrc=s&amp;frm=1&amp;source=images&amp;cd=&amp;cad=rja&amp;docid=8VGCDhBU1t201M&amp;tbnid=bLvc3K4QZTV6QM:&amp;ved=0CAUQjRw&amp;url=http://somalitalk.com/oil/oil140.html&amp;ei=STdgUpzVLZKa0AXc6YCoCw&amp;bvm=bv.54176721,d.Yms&amp;psig=AFQjCNF-uNX1FFJRDjZde46zpEh55qchHA&amp;ust=1382123629622092" TargetMode="Externa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google.es/url?sa=i&amp;rct=j&amp;q=&amp;esrc=s&amp;frm=1&amp;source=images&amp;cd=&amp;cad=rja&amp;docid=rdFAz4jxrjfK2M&amp;tbnid=sTk8Dg7YLNGuPM:&amp;ved=0CAUQjRw&amp;url=http://onu.org.pe/destacados/respuesta-de-la-onu-a-la-crisis-en-siria/&amp;ei=C4FdUtzINoOx0QXMxoBo&amp;bvm=bv.53899372,d.Yms&amp;psig=AFQjCNG9LIHOHqCcvbmVWCds85csZik79A&amp;ust=1381945848398913" TargetMode="Externa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hyperlink" Target="http://www.google.es/url?sa=i&amp;rct=j&amp;q=&amp;esrc=s&amp;frm=1&amp;source=images&amp;cd=&amp;cad=rja&amp;docid=saXlnq67A4P4AM&amp;tbnid=Ug8Ael-RBPwIGM:&amp;ved=0CAUQjRw&amp;url=http://enclavesur.blogspot.com/2013/09/por-que-quieren-invadir-siria.html&amp;ei=yX5dUs6BJqSg0wWzq4G4DQ&amp;bvm=bv.53899372,d.Yms&amp;psig=AFQjCNH93zLBKGOGXHFjlKB7WzUXXaeF-g&amp;ust=1381945228901673" TargetMode="Externa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www.google.es/url?sa=i&amp;rct=j&amp;q=&amp;esrc=s&amp;frm=1&amp;source=images&amp;cd=&amp;cad=rja&amp;docid=D0wwMWT02ICCCM&amp;tbnid=zbS9vcQbREbxVM:&amp;ved=0CAUQjRw&amp;url=http://www.picstopin.com/598/mapa-de-siria-damasco-asia/http:||www2*luventicus*org|mapas|asia|siria*gif/&amp;ei=54JdUoPmDeWT0AW0v4DYCg&amp;bvm=bv.53899372,d.Yms&amp;psig=AFQjCNG9LIHOHqCcvbmVWCds85csZik79A&amp;ust=1381945848398913" TargetMode="Externa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google.es/url?sa=i&amp;rct=j&amp;q=&amp;esrc=s&amp;frm=1&amp;source=images&amp;cd=&amp;cad=rja&amp;docid=D0wwMWT02ICCCM&amp;tbnid=zbS9vcQbREbxVM:&amp;ved=0CAUQjRw&amp;url=http://mexico.cnn.com/mundo/2011/12/20/siria-aprueba-una-nueva-ley-para-ejecutar-a-los-terroristas&amp;ei=d4JdUuzwB8am0wWbq4HgAg&amp;bvm=bv.53899372,d.Yms&amp;psig=AFQjCNG9LIHOHqCcvbmVWCds85csZik79A&amp;ust=1381945848398913" TargetMode="Externa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hyperlink" Target="http://www.google.es/url?sa=i&amp;rct=j&amp;q=&amp;esrc=s&amp;frm=1&amp;source=images&amp;cd=&amp;cad=rja&amp;docid=m1WiInbAs0_9-M&amp;tbnid=uJJyROxf3UX6zM:&amp;ved=0CAUQjRw&amp;url=http://www.thehollandbureau.com/2011/11/13/the-netherlands-and-pipelines-ii-nabucco-low-road-to-nowhere/&amp;ei=47NfUv_fA8PVtQbgrIHABA&amp;bvm=bv.54176721,d.Yms&amp;psig=AFQjCNGSK9ZEtQIjhvTRWtXYGsWNLee00A&amp;ust=1382090051233067" TargetMode="Externa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www.google.es/url?sa=i&amp;rct=j&amp;q=&amp;esrc=s&amp;frm=1&amp;source=images&amp;cd=&amp;cad=rja&amp;docid=FNhWZ1QJtNOjZM&amp;tbnid=ivPuJUFRm2C_5M:&amp;ved=0CAUQjRw&amp;url=http://europasoberana.blogspot.com/2013/05/la-ruta-de-la-seda-el-collar-de-perlas_5.html&amp;ei=bywjUtnHJsao0wXZj4CoAQ&amp;bvm=bv.51495398,d.ZGU&amp;psig=AFQjCNFn_qAREblXUAY34wSq_lJUq5C6-A&amp;ust=1378123234441394" TargetMode="Externa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www.google.es/url?sa=i&amp;rct=j&amp;q=&amp;esrc=s&amp;frm=1&amp;source=images&amp;cd=&amp;cad=rja&amp;docid=M_6hU_ycamoFWM&amp;tbnid=RE3fs7o3ak5KhM:&amp;ved=0CAUQjRw&amp;url=http://www.ziuaveche.ro/international/externe/gazoductul-nord-stream-inaugurat-de-medvedev-merkel-si-fillon-57488.html&amp;ei=k7lfUpGqK8KbtQbwxYHgCA&amp;bvm=bv.54176721,d.Yms&amp;psig=AFQjCNGrj3IIdkhbl7R_NbM-hC-n_tsKDg&amp;ust=1382091313703008" TargetMode="Externa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FFFF00"/>
                </a:solidFill>
              </a:rPr>
              <a:t>Seguridad y Defensa de la Energía: riesgos asociados a su producción, transporte y uso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endParaRPr lang="es-ES" dirty="0" smtClean="0"/>
          </a:p>
          <a:p>
            <a:endParaRPr lang="es-ES" dirty="0" smtClean="0"/>
          </a:p>
          <a:p>
            <a:r>
              <a:rPr lang="es-ES" sz="3100" dirty="0" smtClean="0"/>
              <a:t>José Antonio Peña</a:t>
            </a:r>
          </a:p>
          <a:p>
            <a:r>
              <a:rPr lang="es-ES" sz="3100" i="1" dirty="0" smtClean="0"/>
              <a:t>Grupo de Estudios en Seguridad Internacional</a:t>
            </a:r>
            <a:r>
              <a:rPr lang="es-ES" sz="3100" dirty="0" smtClean="0"/>
              <a:t> (GESI)</a:t>
            </a:r>
          </a:p>
          <a:p>
            <a:r>
              <a:rPr lang="es-ES" sz="3100" u="sng" dirty="0" smtClean="0"/>
              <a:t>http://www.seguridadinternacional.es/</a:t>
            </a:r>
            <a:endParaRPr lang="es-ES" sz="3100" u="sng" dirty="0"/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s-ES" sz="3100" cap="all" dirty="0" smtClean="0">
                <a:solidFill>
                  <a:srgbClr val="FFFF00"/>
                </a:solidFill>
              </a:rPr>
              <a:t>Energía Nuclear</a:t>
            </a:r>
            <a:r>
              <a:rPr lang="es-ES" sz="3100" cap="all" dirty="0" smtClean="0"/>
              <a:t>:</a:t>
            </a:r>
            <a:r>
              <a:rPr lang="es-ES" sz="3100" cap="all" dirty="0" smtClean="0">
                <a:solidFill>
                  <a:srgbClr val="FFFF00"/>
                </a:solidFill>
              </a:rPr>
              <a:t> </a:t>
            </a:r>
            <a:r>
              <a:rPr lang="es-ES" sz="3100" cap="all" dirty="0" smtClean="0"/>
              <a:t>6%</a:t>
            </a:r>
            <a:r>
              <a:rPr lang="es-ES" sz="3100" dirty="0" smtClean="0"/>
              <a:t> </a:t>
            </a:r>
            <a:r>
              <a:rPr lang="es-ES" sz="3100" i="1" dirty="0" err="1" smtClean="0"/>
              <a:t>mix</a:t>
            </a:r>
            <a:r>
              <a:rPr lang="es-ES" sz="3100" dirty="0" smtClean="0"/>
              <a:t> energético mundial</a:t>
            </a:r>
            <a:endParaRPr lang="es-ES" sz="3100" cap="all" dirty="0" smtClean="0"/>
          </a:p>
          <a:p>
            <a:pPr lvl="1"/>
            <a:r>
              <a:rPr lang="es-ES" sz="3100" dirty="0" smtClean="0"/>
              <a:t>subjetivamente mayores riesgos</a:t>
            </a:r>
            <a:endParaRPr lang="es-ES" sz="3100" cap="all" dirty="0" smtClean="0"/>
          </a:p>
          <a:p>
            <a:endParaRPr lang="es-ES" sz="3100" cap="all" dirty="0" smtClean="0">
              <a:solidFill>
                <a:srgbClr val="FFFF00"/>
              </a:solidFill>
            </a:endParaRPr>
          </a:p>
          <a:p>
            <a:r>
              <a:rPr lang="es-ES" sz="3100" cap="all" dirty="0" smtClean="0">
                <a:solidFill>
                  <a:srgbClr val="FFFF00"/>
                </a:solidFill>
              </a:rPr>
              <a:t>Hidrocarburos </a:t>
            </a:r>
            <a:r>
              <a:rPr lang="es-ES" sz="3100" cap="all" dirty="0" smtClean="0"/>
              <a:t>(</a:t>
            </a:r>
            <a:r>
              <a:rPr lang="es-ES" sz="3100" dirty="0" smtClean="0"/>
              <a:t>combustibles fósiles): 83’5%</a:t>
            </a:r>
            <a:endParaRPr lang="es-ES" sz="3100" cap="all" dirty="0" smtClean="0"/>
          </a:p>
          <a:p>
            <a:pPr>
              <a:buNone/>
            </a:pPr>
            <a:endParaRPr lang="es-ES" sz="3100" cap="all" dirty="0" smtClean="0">
              <a:solidFill>
                <a:srgbClr val="FFFF00"/>
              </a:solidFill>
            </a:endParaRPr>
          </a:p>
          <a:p>
            <a:pPr>
              <a:buNone/>
            </a:pPr>
            <a:endParaRPr lang="es-ES" sz="3100" cap="all" dirty="0" smtClean="0">
              <a:solidFill>
                <a:srgbClr val="FFFF00"/>
              </a:solidFill>
            </a:endParaRPr>
          </a:p>
          <a:p>
            <a:r>
              <a:rPr lang="es-ES" sz="3100" cap="all" dirty="0" smtClean="0">
                <a:solidFill>
                  <a:srgbClr val="FFFF00"/>
                </a:solidFill>
              </a:rPr>
              <a:t>Energías Alternativas</a:t>
            </a:r>
            <a:r>
              <a:rPr lang="es-ES" sz="3100" cap="all" dirty="0" smtClean="0"/>
              <a:t>: </a:t>
            </a:r>
            <a:r>
              <a:rPr lang="es-ES" sz="3100" dirty="0" smtClean="0"/>
              <a:t>10,5%</a:t>
            </a:r>
            <a:endParaRPr lang="es-ES" sz="3100" cap="al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cap="all" dirty="0" smtClean="0">
                <a:solidFill>
                  <a:srgbClr val="FFFF00"/>
                </a:solidFill>
              </a:rPr>
              <a:t>Energía nuclear</a:t>
            </a:r>
            <a:endParaRPr lang="es-ES" cap="all" dirty="0">
              <a:solidFill>
                <a:srgbClr val="FFFF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endParaRPr lang="es-ES" dirty="0" smtClean="0"/>
          </a:p>
          <a:p>
            <a:r>
              <a:rPr lang="es-ES" sz="4000" dirty="0" smtClean="0"/>
              <a:t>Uso civil:</a:t>
            </a:r>
          </a:p>
          <a:p>
            <a:pPr>
              <a:buNone/>
            </a:pPr>
            <a:endParaRPr lang="es-ES" sz="4000" dirty="0" smtClean="0"/>
          </a:p>
          <a:p>
            <a:pPr lvl="1"/>
            <a:r>
              <a:rPr lang="es-ES" sz="4000" dirty="0" smtClean="0"/>
              <a:t>1º) Riesgos asociados a fallos de origen humano: improbable (concatenación de fallos), pero no imposible</a:t>
            </a:r>
          </a:p>
          <a:p>
            <a:pPr>
              <a:buNone/>
            </a:pPr>
            <a:endParaRPr lang="es-ES" sz="4000" dirty="0" smtClean="0"/>
          </a:p>
          <a:p>
            <a:pPr lvl="1"/>
            <a:r>
              <a:rPr lang="es-ES" sz="4000" dirty="0" smtClean="0"/>
              <a:t>2º) Riesgos asociados a fallos de origen técnico: Chernóbil 1986 (pésima situación y mantenimiento). Importantes avances en seguridad (objetivamente la energía nuclear es una energía limpia) → profundizar en seguridad sin escatimar en recursos de ningún tipo (Estados vías de desarrollo inexpertos: </a:t>
            </a:r>
            <a:r>
              <a:rPr lang="es-ES" sz="4000" i="1" dirty="0" err="1" smtClean="0"/>
              <a:t>newcomers</a:t>
            </a:r>
            <a:r>
              <a:rPr lang="es-ES" sz="4000" dirty="0" smtClean="0"/>
              <a:t>)</a:t>
            </a:r>
          </a:p>
          <a:p>
            <a:pPr lvl="1">
              <a:buNone/>
            </a:pPr>
            <a:endParaRPr lang="es-ES" sz="4000" dirty="0" smtClean="0"/>
          </a:p>
          <a:p>
            <a:pPr lvl="1"/>
            <a:r>
              <a:rPr lang="es-ES" sz="4000" dirty="0" smtClean="0"/>
              <a:t>3º) Riesgos asociados a la insuficiencia estructural RR.HH. y financieros (Chernóbil)</a:t>
            </a:r>
          </a:p>
          <a:p>
            <a:pPr lvl="1">
              <a:buNone/>
            </a:pPr>
            <a:endParaRPr lang="es-E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s-ES" dirty="0" smtClean="0"/>
              <a:t>4º) Riesgos asociados a la generación de residuos radioactivos (elevada actividad), doble vertiente:</a:t>
            </a:r>
          </a:p>
          <a:p>
            <a:pPr lvl="1">
              <a:buNone/>
            </a:pPr>
            <a:endParaRPr lang="es-ES" dirty="0" smtClean="0"/>
          </a:p>
          <a:p>
            <a:pPr lvl="2"/>
            <a:r>
              <a:rPr lang="es-ES" dirty="0" smtClean="0"/>
              <a:t>Transporte, almacenamiento y tratamiento de residuos (seguridad medioambiental y seguridad laboral -operarios-)</a:t>
            </a:r>
          </a:p>
          <a:p>
            <a:pPr lvl="2">
              <a:buNone/>
            </a:pPr>
            <a:endParaRPr lang="es-ES" dirty="0" smtClean="0"/>
          </a:p>
          <a:p>
            <a:pPr lvl="2"/>
            <a:r>
              <a:rPr lang="es-ES" dirty="0" smtClean="0"/>
              <a:t>Seguridad y Defensa (mayor consideración): acceso a residuos por organizaciones terroristas: material suficiente para </a:t>
            </a:r>
            <a:r>
              <a:rPr lang="es-ES" i="1" dirty="0" smtClean="0"/>
              <a:t>bombas sucias</a:t>
            </a:r>
          </a:p>
          <a:p>
            <a:pPr lvl="2">
              <a:buNone/>
            </a:pPr>
            <a:endParaRPr lang="es-ES" i="1" dirty="0" smtClean="0"/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57300" lvl="5" indent="-342900"/>
            <a:r>
              <a:rPr lang="es-ES" sz="2400" dirty="0" smtClean="0"/>
              <a:t>Terror/pánico &gt; daños humanos y materiales (sociedades sensibles a “lo nuclear”) → aunque fuesen bombas con cantidades pequeñas y poco dañinas de material radioactivo liberado</a:t>
            </a:r>
          </a:p>
          <a:p>
            <a:pPr marL="1257300" lvl="5" indent="-342900">
              <a:buNone/>
            </a:pPr>
            <a:endParaRPr lang="es-ES" sz="2400" dirty="0" smtClean="0"/>
          </a:p>
          <a:p>
            <a:pPr marL="1257300" lvl="5" indent="-342900"/>
            <a:r>
              <a:rPr lang="es-ES" sz="2400" dirty="0" smtClean="0"/>
              <a:t>Bomba de gran magnitud o ataque coordinado</a:t>
            </a:r>
          </a:p>
          <a:p>
            <a:pPr marL="1257300" lvl="5" indent="-342900"/>
            <a:endParaRPr lang="es-ES" sz="2400" dirty="0" smtClean="0"/>
          </a:p>
          <a:p>
            <a:pPr marL="1257300" lvl="5" indent="-342900"/>
            <a:r>
              <a:rPr lang="es-ES" sz="2400" dirty="0" smtClean="0"/>
              <a:t>En cualquier caso, estricta implementación de protocolos de seguridad en transporte, almacenamiento y tratamiento de residuos radioactivos → evitar malas praxis y robos</a:t>
            </a:r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s-ES" dirty="0" smtClean="0"/>
              <a:t>Armamento nuclear</a:t>
            </a:r>
          </a:p>
          <a:p>
            <a:pPr>
              <a:buNone/>
            </a:pPr>
            <a:endParaRPr lang="es-ES" dirty="0" smtClean="0"/>
          </a:p>
          <a:p>
            <a:pPr lvl="1"/>
            <a:r>
              <a:rPr lang="es-ES" dirty="0" smtClean="0"/>
              <a:t>1º) Riesgos de origen político: proliferación nuclear Estados y regiones → innegables ventajas: ↑ poder internacional</a:t>
            </a:r>
          </a:p>
          <a:p>
            <a:pPr lvl="1">
              <a:buNone/>
            </a:pPr>
            <a:endParaRPr lang="es-ES" dirty="0" smtClean="0"/>
          </a:p>
          <a:p>
            <a:pPr lvl="2"/>
            <a:r>
              <a:rPr lang="es-ES" dirty="0" smtClean="0"/>
              <a:t>Guerra Fría:  riesgo de dimensiones apocalípticas, pero también herramienta de paz/apaciguamiento</a:t>
            </a:r>
          </a:p>
          <a:p>
            <a:pPr lvl="2">
              <a:buNone/>
            </a:pPr>
            <a:endParaRPr lang="es-ES" dirty="0" smtClean="0"/>
          </a:p>
          <a:p>
            <a:pPr lvl="2"/>
            <a:r>
              <a:rPr lang="es-ES" dirty="0" smtClean="0"/>
              <a:t>Pero, ¿y en Estados/regiones inestables y/o con dirigentes radicales?, ¿apaciguamiento? → contestar “no” sobre la base de la experiencia significaría haber comprobado el error fatal de haber permitido a determinados Estados hacerse con el arma nuclear</a:t>
            </a:r>
          </a:p>
          <a:p>
            <a:pPr lvl="2"/>
            <a:endParaRPr lang="es-ES" dirty="0" smtClean="0"/>
          </a:p>
          <a:p>
            <a:pPr lvl="1">
              <a:buNone/>
            </a:pPr>
            <a:endParaRPr lang="es-E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s-ES" dirty="0" smtClean="0"/>
              <a:t>2º) Riesgos de origen ideológico/religioso: terrorismo nuclear</a:t>
            </a:r>
          </a:p>
          <a:p>
            <a:pPr lvl="1">
              <a:buNone/>
            </a:pPr>
            <a:endParaRPr lang="es-ES" dirty="0" smtClean="0"/>
          </a:p>
          <a:p>
            <a:pPr lvl="2"/>
            <a:r>
              <a:rPr lang="es-ES" dirty="0" smtClean="0"/>
              <a:t>Acceso al arma nuclear</a:t>
            </a:r>
          </a:p>
          <a:p>
            <a:pPr lvl="2">
              <a:buNone/>
            </a:pPr>
            <a:endParaRPr lang="es-ES" dirty="0" smtClean="0"/>
          </a:p>
          <a:p>
            <a:pPr lvl="2"/>
            <a:r>
              <a:rPr lang="es-ES" dirty="0" smtClean="0"/>
              <a:t>Años 90 mercado negro material nuclear caos ex-URSS (tema recurrente en TV y prensa)</a:t>
            </a:r>
          </a:p>
          <a:p>
            <a:pPr lvl="2">
              <a:buNone/>
            </a:pPr>
            <a:endParaRPr lang="es-ES" dirty="0" smtClean="0"/>
          </a:p>
          <a:p>
            <a:pPr lvl="2"/>
            <a:r>
              <a:rPr lang="es-ES" dirty="0" smtClean="0"/>
              <a:t>Sin embargo, no se ha materializado en una amenaza clara hasta la irrupción Al-Qaeda (a partir del 11-S)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2"/>
            <a:r>
              <a:rPr lang="es-ES" dirty="0" smtClean="0"/>
              <a:t>Para EE.UU. (país más amenazado con un ataque nuclear junto a Israel y Corea del Sur) es una amenaza creíble</a:t>
            </a:r>
          </a:p>
          <a:p>
            <a:pPr lvl="2"/>
            <a:endParaRPr lang="es-ES" dirty="0" smtClean="0"/>
          </a:p>
          <a:p>
            <a:pPr lvl="3"/>
            <a:r>
              <a:rPr lang="es-ES" dirty="0" smtClean="0"/>
              <a:t>Secretario de Defensa R. Gates (Estrategia de Defensa de EE.UU. 2008) → medidas preventivas: inspección del flujo de mercancías de todo tipo que entran en EE.UU. sobre todo a través de puertos y aeropuertos internacionales (muy costosas y generan molestias y retrasos)</a:t>
            </a:r>
          </a:p>
          <a:p>
            <a:pPr lvl="2">
              <a:buNone/>
            </a:pPr>
            <a:endParaRPr lang="es-ES" dirty="0" smtClean="0"/>
          </a:p>
          <a:p>
            <a:pPr lvl="3"/>
            <a:r>
              <a:rPr lang="es-ES" dirty="0" smtClean="0"/>
              <a:t>USA NSS 2010 (p. 4), </a:t>
            </a:r>
            <a:r>
              <a:rPr lang="es-ES" dirty="0" err="1" smtClean="0"/>
              <a:t>Obama</a:t>
            </a:r>
            <a:r>
              <a:rPr lang="es-ES" dirty="0" smtClean="0"/>
              <a:t>: línea roja (hasta Siria…): “</a:t>
            </a:r>
            <a:r>
              <a:rPr lang="es-ES" i="1" dirty="0" smtClean="0"/>
              <a:t>Este Gobierno no tiene mayor responsabilidad que la seguridad del pueblo estadounidense. Y no hay mayor amenaza para el  pueblo estadounidense que las armas destrucción masiva, en particular el peligro que representa la búsqueda de armas nucleares</a:t>
            </a:r>
            <a:r>
              <a:rPr lang="en-US" i="1" dirty="0" smtClean="0"/>
              <a:t> </a:t>
            </a:r>
            <a:r>
              <a:rPr lang="en-US" i="1" dirty="0" err="1" smtClean="0"/>
              <a:t>por</a:t>
            </a:r>
            <a:r>
              <a:rPr lang="en-US" i="1" dirty="0" smtClean="0"/>
              <a:t> parte de </a:t>
            </a:r>
            <a:r>
              <a:rPr lang="en-US" i="1" dirty="0" err="1" smtClean="0"/>
              <a:t>extremistas</a:t>
            </a:r>
            <a:r>
              <a:rPr lang="en-US" i="1" dirty="0" smtClean="0"/>
              <a:t> </a:t>
            </a:r>
            <a:r>
              <a:rPr lang="en-US" i="1" dirty="0" err="1" smtClean="0"/>
              <a:t>violentos</a:t>
            </a:r>
            <a:r>
              <a:rPr lang="en-US" i="1" dirty="0" smtClean="0"/>
              <a:t> y </a:t>
            </a:r>
            <a:r>
              <a:rPr lang="en-US" i="1" dirty="0" err="1" smtClean="0"/>
              <a:t>su</a:t>
            </a:r>
            <a:r>
              <a:rPr lang="en-US" i="1" dirty="0" smtClean="0"/>
              <a:t> </a:t>
            </a:r>
            <a:r>
              <a:rPr lang="en-US" i="1" dirty="0" err="1" smtClean="0"/>
              <a:t>proliferación</a:t>
            </a:r>
            <a:r>
              <a:rPr lang="en-US" i="1" dirty="0" smtClean="0"/>
              <a:t> en </a:t>
            </a:r>
            <a:r>
              <a:rPr lang="en-US" i="1" dirty="0" err="1" smtClean="0"/>
              <a:t>más</a:t>
            </a:r>
            <a:r>
              <a:rPr lang="en-US" i="1" dirty="0" smtClean="0"/>
              <a:t> </a:t>
            </a:r>
            <a:r>
              <a:rPr lang="en-US" i="1" dirty="0" err="1" smtClean="0"/>
              <a:t>Estados</a:t>
            </a:r>
            <a:r>
              <a:rPr lang="en-US" dirty="0" smtClean="0"/>
              <a:t>”</a:t>
            </a:r>
            <a:endParaRPr lang="es-ES" dirty="0" smtClean="0"/>
          </a:p>
          <a:p>
            <a:pPr lvl="2"/>
            <a:endParaRPr lang="es-ES" dirty="0" smtClean="0"/>
          </a:p>
          <a:p>
            <a:pPr lvl="2"/>
            <a:endParaRPr lang="es-ES" dirty="0" smtClean="0"/>
          </a:p>
          <a:p>
            <a:pPr lvl="2">
              <a:buNone/>
            </a:pPr>
            <a:endParaRPr lang="es-ES" dirty="0" smtClean="0"/>
          </a:p>
          <a:p>
            <a:pPr lvl="3">
              <a:buNone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 smtClean="0"/>
              <a:t>3º) Riesgos asociados a la combinación de los dos riesgos anteriores: proliferación nuclear en Estados facilite el acceso al arma nuclear a organizaciones terroristas. Dos escenarios:</a:t>
            </a:r>
          </a:p>
          <a:p>
            <a:pPr>
              <a:buNone/>
            </a:pPr>
            <a:endParaRPr lang="es-ES" dirty="0" smtClean="0"/>
          </a:p>
          <a:p>
            <a:pPr lvl="1"/>
            <a:r>
              <a:rPr lang="es-ES" dirty="0" smtClean="0"/>
              <a:t>Un Estado facilita deliberadamente, pero asume un riesgo inmenso con eventuales consecuencias fatales para el propio Estado (represalias comunidad internacional)</a:t>
            </a:r>
          </a:p>
          <a:p>
            <a:pPr lvl="1">
              <a:buNone/>
            </a:pPr>
            <a:endParaRPr lang="es-ES" dirty="0" smtClean="0"/>
          </a:p>
          <a:p>
            <a:pPr lvl="1"/>
            <a:r>
              <a:rPr lang="es-ES" dirty="0" smtClean="0"/>
              <a:t>Un Estado descuide la custodia de las armas nucleares, sobre todo Estados en vías de desarrollo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dirty="0" smtClean="0"/>
              <a:t>Los riesgos vinculados a la energía nuclear son los que exigen:</a:t>
            </a:r>
          </a:p>
          <a:p>
            <a:pPr>
              <a:buNone/>
            </a:pPr>
            <a:endParaRPr lang="es-ES" dirty="0" smtClean="0"/>
          </a:p>
          <a:p>
            <a:pPr lvl="1"/>
            <a:r>
              <a:rPr lang="es-ES" dirty="0" smtClean="0"/>
              <a:t>&gt; esfuerzo de cooperación internacional, por </a:t>
            </a:r>
            <a:r>
              <a:rPr lang="es-ES" dirty="0" smtClean="0"/>
              <a:t>sus potenciales efectos devastadores</a:t>
            </a:r>
            <a:endParaRPr lang="es-ES" dirty="0" smtClean="0"/>
          </a:p>
          <a:p>
            <a:pPr lvl="1">
              <a:buNone/>
            </a:pPr>
            <a:endParaRPr lang="es-ES" dirty="0" smtClean="0"/>
          </a:p>
          <a:p>
            <a:pPr lvl="1"/>
            <a:r>
              <a:rPr lang="es-ES" dirty="0" smtClean="0"/>
              <a:t>&gt; esfuerzo en recursos de todo tipo</a:t>
            </a:r>
          </a:p>
          <a:p>
            <a:pPr lvl="1">
              <a:buNone/>
            </a:pPr>
            <a:endParaRPr lang="es-ES" dirty="0" smtClean="0"/>
          </a:p>
          <a:p>
            <a:pPr lvl="1"/>
            <a:r>
              <a:rPr lang="es-ES" dirty="0" smtClean="0"/>
              <a:t>Políticas públicas de Seguridad y de Defensa más  serias y coherentes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cap="all" dirty="0" smtClean="0">
                <a:solidFill>
                  <a:srgbClr val="FFFF00"/>
                </a:solidFill>
              </a:rPr>
              <a:t>Hidrocarburos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s-ES" sz="9600" dirty="0" smtClean="0"/>
              <a:t>1º) Riesgos asociados a:</a:t>
            </a:r>
          </a:p>
          <a:p>
            <a:pPr>
              <a:buNone/>
            </a:pPr>
            <a:endParaRPr lang="es-ES" sz="9600" dirty="0" smtClean="0"/>
          </a:p>
          <a:p>
            <a:pPr>
              <a:buNone/>
            </a:pPr>
            <a:endParaRPr lang="es-ES" dirty="0" smtClean="0"/>
          </a:p>
          <a:p>
            <a:pPr lvl="1"/>
            <a:r>
              <a:rPr lang="es-ES" sz="7200" dirty="0" smtClean="0"/>
              <a:t>seguridad medioambiental: al margen de la </a:t>
            </a:r>
            <a:r>
              <a:rPr lang="es-ES" sz="7200" i="1" dirty="0" smtClean="0"/>
              <a:t>encendida</a:t>
            </a:r>
            <a:r>
              <a:rPr lang="es-ES" sz="7200" dirty="0" smtClean="0"/>
              <a:t> discusión científica, mediática y de la opinión pública sobre el cambio climático (entremezclan discrepancias e intereses científicos, ideológicos, económicos), el consumo indiscriminado de combustibles fósiles contamina el medio ambiente</a:t>
            </a:r>
          </a:p>
          <a:p>
            <a:pPr lvl="1">
              <a:buNone/>
            </a:pPr>
            <a:endParaRPr lang="es-ES" sz="7200" dirty="0" smtClean="0"/>
          </a:p>
          <a:p>
            <a:pPr lvl="1"/>
            <a:r>
              <a:rPr lang="es-ES" sz="7200" dirty="0" smtClean="0"/>
              <a:t>seguridad humana: las emanaciones de CO</a:t>
            </a:r>
            <a:r>
              <a:rPr lang="es-ES" sz="7200" baseline="-25000" dirty="0" smtClean="0"/>
              <a:t>2</a:t>
            </a:r>
            <a:r>
              <a:rPr lang="es-ES" sz="7200" dirty="0" smtClean="0"/>
              <a:t> y otros productos de la combustión son perjudiciales para la salud/calidad de vida humana</a:t>
            </a:r>
          </a:p>
          <a:p>
            <a:pPr lvl="1">
              <a:buNone/>
            </a:pPr>
            <a:endParaRPr lang="es-ES" sz="7200" dirty="0" smtClean="0"/>
          </a:p>
          <a:p>
            <a:pPr lvl="1"/>
            <a:r>
              <a:rPr lang="es-ES" sz="7200" u="sng" dirty="0" smtClean="0"/>
              <a:t>En la medida de lo posible y de manera realista:</a:t>
            </a:r>
          </a:p>
          <a:p>
            <a:pPr lvl="1">
              <a:buNone/>
            </a:pPr>
            <a:endParaRPr lang="es-ES" sz="7200" u="sng" dirty="0" smtClean="0"/>
          </a:p>
          <a:p>
            <a:pPr lvl="2"/>
            <a:r>
              <a:rPr lang="es-ES" sz="7200" dirty="0" smtClean="0"/>
              <a:t>optar por la energía nuclear -sobre todo- y por las energías alternativas</a:t>
            </a:r>
          </a:p>
          <a:p>
            <a:pPr lvl="2">
              <a:buNone/>
            </a:pPr>
            <a:endParaRPr lang="es-ES" sz="7200" dirty="0" smtClean="0"/>
          </a:p>
          <a:p>
            <a:pPr lvl="2"/>
            <a:r>
              <a:rPr lang="es-ES" sz="7200" dirty="0" smtClean="0"/>
              <a:t>tecnología reducción emisiones de CO</a:t>
            </a:r>
            <a:r>
              <a:rPr lang="es-ES" sz="7200" baseline="-25000" dirty="0" smtClean="0"/>
              <a:t>2</a:t>
            </a:r>
            <a:r>
              <a:rPr lang="es-ES" sz="7200" dirty="0" smtClean="0"/>
              <a:t> (</a:t>
            </a:r>
            <a:r>
              <a:rPr lang="es-ES" sz="7200" dirty="0" err="1" smtClean="0"/>
              <a:t>p.e.</a:t>
            </a:r>
            <a:r>
              <a:rPr lang="es-ES" sz="7200" dirty="0" smtClean="0"/>
              <a:t> automoción)</a:t>
            </a:r>
          </a:p>
          <a:p>
            <a:pPr lvl="2">
              <a:buNone/>
            </a:pPr>
            <a:endParaRPr lang="es-ES" sz="7200" dirty="0" smtClean="0"/>
          </a:p>
          <a:p>
            <a:pPr lvl="2"/>
            <a:r>
              <a:rPr lang="es-ES" sz="7200" dirty="0" smtClean="0"/>
              <a:t>fomento transporte público/impuestos carburantes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cap="all" dirty="0">
              <a:solidFill>
                <a:srgbClr val="FFFF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s-ES" sz="2400" dirty="0" smtClean="0"/>
              <a:t>2º) Riesgos asociados al uso de la energía como arma política y de coerción entre Estados:</a:t>
            </a:r>
          </a:p>
          <a:p>
            <a:endParaRPr lang="es-ES" sz="2400" dirty="0" smtClean="0"/>
          </a:p>
          <a:p>
            <a:pPr lvl="1"/>
            <a:r>
              <a:rPr lang="es-ES" sz="2000" dirty="0" smtClean="0"/>
              <a:t>Hidrocarburos -petróleo- objeto de primera utilización reseñable de un recurso energético como arma política y de coerción interestatal: apoyo de EE.UU. y Europa Occidental a Israel en guerra del </a:t>
            </a:r>
            <a:r>
              <a:rPr lang="es-ES" sz="2000" i="1" dirty="0" err="1" smtClean="0"/>
              <a:t>Yom</a:t>
            </a:r>
            <a:r>
              <a:rPr lang="es-ES" sz="2000" i="1" dirty="0" smtClean="0"/>
              <a:t> </a:t>
            </a:r>
            <a:r>
              <a:rPr lang="es-ES" sz="2000" i="1" dirty="0" err="1" smtClean="0"/>
              <a:t>Kipur</a:t>
            </a:r>
            <a:r>
              <a:rPr lang="es-ES" sz="2000" i="1" dirty="0" smtClean="0"/>
              <a:t> </a:t>
            </a:r>
            <a:r>
              <a:rPr lang="es-ES" sz="2000" dirty="0" smtClean="0"/>
              <a:t>(1973) → castigo y para condicionar su postura en el conflicto árabe-israelí, Estados árabes exportadores de petróleo ↑ unilateral y radical de precios</a:t>
            </a:r>
          </a:p>
          <a:p>
            <a:endParaRPr lang="es-ES" sz="2400" dirty="0"/>
          </a:p>
          <a:p>
            <a:pPr lvl="1"/>
            <a:r>
              <a:rPr lang="es-ES" sz="2000" dirty="0" smtClean="0"/>
              <a:t>Hoy: nacionalismo energético: Rusia (</a:t>
            </a:r>
            <a:r>
              <a:rPr lang="es-ES" sz="2000" i="1" dirty="0" err="1" smtClean="0"/>
              <a:t>Gazprom</a:t>
            </a:r>
            <a:r>
              <a:rPr lang="es-ES" sz="2000" dirty="0" smtClean="0"/>
              <a:t>): línea estratégica en política exterior incluye utilización evidente de sus recursos energéticos, sobre todo en cuanto a sus antiguos satélites</a:t>
            </a:r>
            <a:endParaRPr lang="es-E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s-ES" sz="2600" dirty="0" smtClean="0"/>
              <a:t>3º) Riesgos asociados a sistemas y redes de oleoductos y gaseoductos</a:t>
            </a:r>
          </a:p>
          <a:p>
            <a:pPr marL="342900" lvl="1" indent="-342900">
              <a:buFont typeface="Arial" pitchFamily="34" charset="0"/>
              <a:buChar char="•"/>
            </a:pPr>
            <a:endParaRPr lang="es-ES" dirty="0" smtClean="0"/>
          </a:p>
          <a:p>
            <a:pPr marL="1200150" lvl="3" indent="-342900"/>
            <a:r>
              <a:rPr lang="es-ES" sz="2200" dirty="0" smtClean="0"/>
              <a:t>Riesgos de menor entidad que los riesgos asociados al uso de la energía como arma política y de coerción entre Estados</a:t>
            </a:r>
          </a:p>
          <a:p>
            <a:pPr marL="1200150" lvl="3" indent="-342900">
              <a:buNone/>
            </a:pPr>
            <a:endParaRPr lang="es-ES" sz="2200" dirty="0" smtClean="0"/>
          </a:p>
          <a:p>
            <a:pPr marL="1200150" lvl="3" indent="-342900"/>
            <a:r>
              <a:rPr lang="es-ES" sz="2200" dirty="0" smtClean="0"/>
              <a:t>Pero no desdeñables para Estados importadores y exportadores de hidrocarburos</a:t>
            </a:r>
          </a:p>
          <a:p>
            <a:pPr marL="1200150" lvl="3" indent="-342900"/>
            <a:endParaRPr lang="es-ES" sz="2200" dirty="0" smtClean="0"/>
          </a:p>
          <a:p>
            <a:pPr marL="1200150" lvl="3" indent="-342900"/>
            <a:r>
              <a:rPr lang="es-ES" sz="2200" dirty="0" smtClean="0"/>
              <a:t>Diseño y la instalación de estaciones de bombeo, estaciones de distribución y ductos (tuberías) son intrínseca y estructuralmente muy vulnerables</a:t>
            </a:r>
          </a:p>
          <a:p>
            <a:pPr marL="1200150" lvl="3" indent="-342900"/>
            <a:endParaRPr lang="es-ES" sz="3400" dirty="0" smtClean="0"/>
          </a:p>
          <a:p>
            <a:pPr marL="742950" lvl="2" indent="-342900">
              <a:buNone/>
            </a:pPr>
            <a:endParaRPr lang="es-ES" dirty="0" smtClean="0"/>
          </a:p>
          <a:p>
            <a:pPr marL="342900" lvl="1" indent="-342900">
              <a:buFont typeface="Arial" pitchFamily="34" charset="0"/>
              <a:buChar char="•"/>
            </a:pPr>
            <a:endParaRPr lang="es-ES" dirty="0" smtClean="0"/>
          </a:p>
          <a:p>
            <a:pPr lvl="1"/>
            <a:endParaRPr lang="es-ES" dirty="0" smtClean="0"/>
          </a:p>
          <a:p>
            <a:pPr lvl="1">
              <a:buNone/>
            </a:pPr>
            <a:endParaRPr lang="es-ES" dirty="0" smtClean="0"/>
          </a:p>
          <a:p>
            <a:pPr lvl="1"/>
            <a:endParaRPr lang="es-ES" dirty="0" smtClean="0"/>
          </a:p>
          <a:p>
            <a:pPr lvl="1"/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>
            <a:normAutofit fontScale="70000" lnSpcReduction="20000"/>
          </a:bodyPr>
          <a:lstStyle/>
          <a:p>
            <a:r>
              <a:rPr lang="es-ES" sz="3400" dirty="0" smtClean="0"/>
              <a:t>Ductos: miles de </a:t>
            </a:r>
            <a:r>
              <a:rPr lang="es-ES" sz="3400" dirty="0" err="1" smtClean="0"/>
              <a:t>kms</a:t>
            </a:r>
            <a:r>
              <a:rPr lang="es-ES" sz="3400" dirty="0" smtClean="0"/>
              <a:t>.:</a:t>
            </a:r>
          </a:p>
          <a:p>
            <a:pPr lvl="1"/>
            <a:endParaRPr lang="es-ES" dirty="0" smtClean="0"/>
          </a:p>
          <a:p>
            <a:pPr lvl="1"/>
            <a:r>
              <a:rPr lang="es-ES" dirty="0" smtClean="0"/>
              <a:t>Aéreos</a:t>
            </a:r>
          </a:p>
          <a:p>
            <a:pPr lvl="3"/>
            <a:r>
              <a:rPr lang="es-ES" sz="2800" dirty="0" smtClean="0"/>
              <a:t>Soterrados</a:t>
            </a:r>
          </a:p>
          <a:p>
            <a:pPr lvl="4"/>
            <a:r>
              <a:rPr lang="es-ES" sz="2800" dirty="0" smtClean="0"/>
              <a:t>Submarinos (</a:t>
            </a:r>
            <a:r>
              <a:rPr lang="es-ES" sz="2800" i="1" dirty="0" smtClean="0"/>
              <a:t>offshore</a:t>
            </a:r>
            <a:r>
              <a:rPr lang="es-ES" sz="2800" dirty="0" smtClean="0"/>
              <a:t>)</a:t>
            </a:r>
          </a:p>
          <a:p>
            <a:pPr>
              <a:buNone/>
            </a:pPr>
            <a:endParaRPr lang="es-ES" sz="3400" dirty="0" smtClean="0"/>
          </a:p>
          <a:p>
            <a:pPr lvl="1"/>
            <a:r>
              <a:rPr lang="es-ES" sz="3400" dirty="0" smtClean="0"/>
              <a:t>Atraviesan varios países: inestables o escenarios de conflictos de diversa índole</a:t>
            </a:r>
          </a:p>
          <a:p>
            <a:pPr lvl="1">
              <a:buNone/>
            </a:pPr>
            <a:endParaRPr lang="es-ES" sz="3400" dirty="0" smtClean="0"/>
          </a:p>
          <a:p>
            <a:pPr lvl="1"/>
            <a:r>
              <a:rPr lang="es-ES" sz="3400" dirty="0" smtClean="0"/>
              <a:t>Zonas inhóspitas</a:t>
            </a:r>
          </a:p>
          <a:p>
            <a:pPr lvl="1">
              <a:buNone/>
            </a:pPr>
            <a:endParaRPr lang="es-ES" sz="3400" dirty="0" smtClean="0"/>
          </a:p>
          <a:p>
            <a:pPr lvl="1"/>
            <a:r>
              <a:rPr lang="es-ES" sz="3400" dirty="0" smtClean="0"/>
              <a:t>Escasa densidad poblacional</a:t>
            </a:r>
          </a:p>
          <a:p>
            <a:pPr lvl="1">
              <a:buNone/>
            </a:pPr>
            <a:endParaRPr lang="es-ES" sz="3400" dirty="0" smtClean="0"/>
          </a:p>
          <a:p>
            <a:pPr lvl="1"/>
            <a:r>
              <a:rPr lang="es-ES" sz="3400" dirty="0" smtClean="0"/>
              <a:t>Fluidos inflamables</a:t>
            </a:r>
          </a:p>
          <a:p>
            <a:pPr lvl="1">
              <a:buNone/>
            </a:pPr>
            <a:endParaRPr lang="es-ES" sz="3400" dirty="0" smtClean="0"/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es-ES" sz="3400" dirty="0" smtClean="0"/>
              <a:t>Impracticable protección física completa</a:t>
            </a:r>
          </a:p>
          <a:p>
            <a:pPr lvl="1">
              <a:buNone/>
            </a:pPr>
            <a:endParaRPr lang="es-ES" sz="3400" dirty="0" smtClean="0"/>
          </a:p>
          <a:p>
            <a:pPr lvl="1"/>
            <a:r>
              <a:rPr lang="es-ES" sz="3400" dirty="0" smtClean="0"/>
              <a:t>Ataques terroristas:</a:t>
            </a:r>
          </a:p>
          <a:p>
            <a:pPr lvl="1">
              <a:buNone/>
            </a:pPr>
            <a:endParaRPr lang="es-ES" sz="3400" dirty="0" smtClean="0"/>
          </a:p>
          <a:p>
            <a:pPr lvl="2"/>
            <a:r>
              <a:rPr lang="es-ES" sz="3000" dirty="0" smtClean="0"/>
              <a:t>pequeños y pocos medios → interrupciones de horas/días</a:t>
            </a:r>
          </a:p>
          <a:p>
            <a:pPr lvl="2">
              <a:buNone/>
            </a:pPr>
            <a:endParaRPr lang="es-ES" sz="3000" dirty="0" smtClean="0"/>
          </a:p>
          <a:p>
            <a:pPr lvl="2"/>
            <a:r>
              <a:rPr lang="es-ES" sz="3000" dirty="0" smtClean="0"/>
              <a:t>De mayor magnitud → interrupciones más prolongadas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ES" dirty="0" smtClean="0"/>
              <a:t>Minimización de estos riesgos del mercado internacional de hidrocarburos → creciente interconexión de diferentes redes y sistemas de oleoductos y gaseoductos → permite diversificar los recorridos del petróleo y del gas</a:t>
            </a:r>
          </a:p>
          <a:p>
            <a:endParaRPr lang="es-ES" dirty="0" smtClean="0"/>
          </a:p>
          <a:p>
            <a:r>
              <a:rPr lang="es-ES" dirty="0" smtClean="0"/>
              <a:t>Pero, atentados terroristas coordinados: Oriente Medio y Norte de África</a:t>
            </a:r>
          </a:p>
          <a:p>
            <a:pPr>
              <a:buNone/>
            </a:pPr>
            <a:endParaRPr lang="es-ES" dirty="0" smtClean="0"/>
          </a:p>
          <a:p>
            <a:pPr lvl="1"/>
            <a:r>
              <a:rPr lang="es-ES" dirty="0" smtClean="0"/>
              <a:t>Interrupciones graves de suministro</a:t>
            </a:r>
          </a:p>
          <a:p>
            <a:pPr lvl="1"/>
            <a:r>
              <a:rPr lang="es-ES" dirty="0" smtClean="0"/>
              <a:t>Daños a la economía global</a:t>
            </a:r>
          </a:p>
          <a:p>
            <a:endParaRPr lang="es-ES" dirty="0" smtClean="0"/>
          </a:p>
          <a:p>
            <a:r>
              <a:rPr lang="es-ES" dirty="0" smtClean="0"/>
              <a:t>↑ Diversificación de las fuentes de energía y ↓ la dependencia de los combustibles fósiles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 smtClean="0"/>
              <a:t>Otros riesgos: la construcción de oleoductos y gaseoductos obedece a los sistemas alianzas y rivalidades entre Estados, pero a su vez puede alterar sistemas de alianzas y rivalidades en determinadas regiones. Dos escenarios:</a:t>
            </a:r>
          </a:p>
          <a:p>
            <a:pPr>
              <a:buNone/>
            </a:pPr>
            <a:endParaRPr lang="es-ES" dirty="0" smtClean="0"/>
          </a:p>
          <a:p>
            <a:pPr lvl="1"/>
            <a:r>
              <a:rPr lang="es-ES" dirty="0" smtClean="0"/>
              <a:t>Generar distensiones: compartir intereses económicos</a:t>
            </a:r>
          </a:p>
          <a:p>
            <a:pPr lvl="1">
              <a:buNone/>
            </a:pPr>
            <a:endParaRPr lang="es-ES" dirty="0" smtClean="0"/>
          </a:p>
          <a:p>
            <a:pPr lvl="1"/>
            <a:r>
              <a:rPr lang="es-ES" dirty="0" smtClean="0"/>
              <a:t>Generar tensiones → prevención → prever efectos para adoptar medidas diplomáticas y de otra índole para minimizar efectos negativos y maximizar los efectos positivos de la construcción de ductos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ES" sz="3800" dirty="0" smtClean="0"/>
              <a:t>4º) Riesgos asociados al abastecimiento marítimo de hidrocarburos: buques petroleros y gaseros</a:t>
            </a:r>
          </a:p>
          <a:p>
            <a:pPr>
              <a:buNone/>
            </a:pPr>
            <a:endParaRPr lang="es-ES" sz="3000" dirty="0" smtClean="0"/>
          </a:p>
          <a:p>
            <a:r>
              <a:rPr lang="es-ES" sz="3000" dirty="0" smtClean="0"/>
              <a:t>Hoy: aprox. 1/2 de los millones de barriles que se transportan al día producidos se suministran por vía marítima</a:t>
            </a:r>
          </a:p>
          <a:p>
            <a:pPr>
              <a:buNone/>
            </a:pPr>
            <a:endParaRPr lang="es-ES" sz="3000" dirty="0" smtClean="0"/>
          </a:p>
          <a:p>
            <a:r>
              <a:rPr lang="es-ES" sz="3000" dirty="0" smtClean="0"/>
              <a:t>Vital protección física flujo suministro marino sin restricciones ni retrasos considerables</a:t>
            </a:r>
          </a:p>
          <a:p>
            <a:pPr>
              <a:buNone/>
            </a:pPr>
            <a:endParaRPr lang="es-ES" sz="3000" dirty="0" smtClean="0"/>
          </a:p>
          <a:p>
            <a:pPr lvl="1"/>
            <a:r>
              <a:rPr lang="es-ES" sz="3000" dirty="0" smtClean="0"/>
              <a:t>Resulta mucho más viable y eficaz (para buques de guerra y aeronaves de patrulla marítima) que la protección física de los ductos (impracticable), aunque requiere un esfuerzo permanente y muy costoso de Armadas y Ejércitos del Aire de Estados implicados en la protección → la gran mayoría de los buques petroleros y gaseros transita rutas establecidas y lugares de paso obligado</a:t>
            </a:r>
          </a:p>
          <a:p>
            <a:pPr lvl="1"/>
            <a:endParaRPr lang="es-ES" dirty="0" smtClean="0"/>
          </a:p>
          <a:p>
            <a:pPr lvl="1">
              <a:buNone/>
            </a:pPr>
            <a:endParaRPr lang="es-ES" dirty="0" smtClean="0"/>
          </a:p>
          <a:p>
            <a:pPr lvl="1"/>
            <a:endParaRPr lang="es-E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 fontScale="92500" lnSpcReduction="10000"/>
          </a:bodyPr>
          <a:lstStyle/>
          <a:p>
            <a:r>
              <a:rPr lang="es-ES" cap="all" dirty="0" smtClean="0"/>
              <a:t>estrechos NATURALES Y CANALES CONSTRUIDOS </a:t>
            </a:r>
            <a:r>
              <a:rPr lang="es-ES" dirty="0" smtClean="0"/>
              <a:t>(</a:t>
            </a:r>
            <a:r>
              <a:rPr lang="es-ES" i="1" dirty="0" err="1" smtClean="0"/>
              <a:t>choke</a:t>
            </a:r>
            <a:r>
              <a:rPr lang="es-ES" i="1" dirty="0" smtClean="0"/>
              <a:t> </a:t>
            </a:r>
            <a:r>
              <a:rPr lang="es-ES" i="1" dirty="0" err="1" smtClean="0"/>
              <a:t>points</a:t>
            </a:r>
            <a:r>
              <a:rPr lang="es-ES" dirty="0" smtClean="0"/>
              <a:t>), en lo que se concentran -sobre todo en sus zonas más angostas- los </a:t>
            </a:r>
            <a:r>
              <a:rPr lang="es-ES" dirty="0" smtClean="0"/>
              <a:t>mercantes… </a:t>
            </a:r>
            <a:r>
              <a:rPr lang="es-ES" dirty="0" smtClean="0"/>
              <a:t>y las amenazas</a:t>
            </a:r>
          </a:p>
          <a:p>
            <a:endParaRPr lang="es-ES" dirty="0" smtClean="0"/>
          </a:p>
          <a:p>
            <a:pPr lvl="1"/>
            <a:r>
              <a:rPr lang="es-ES" dirty="0" smtClean="0"/>
              <a:t>Ataques terroristas</a:t>
            </a:r>
          </a:p>
          <a:p>
            <a:pPr lvl="1">
              <a:buNone/>
            </a:pPr>
            <a:endParaRPr lang="es-ES" dirty="0" smtClean="0"/>
          </a:p>
          <a:p>
            <a:pPr lvl="1"/>
            <a:r>
              <a:rPr lang="es-ES" dirty="0" smtClean="0"/>
              <a:t>Piratería</a:t>
            </a:r>
          </a:p>
          <a:p>
            <a:endParaRPr lang="es-ES" dirty="0" smtClean="0"/>
          </a:p>
          <a:p>
            <a:r>
              <a:rPr lang="es-ES" dirty="0" smtClean="0"/>
              <a:t>7 estrechos/canales</a:t>
            </a:r>
          </a:p>
          <a:p>
            <a:pPr lvl="1">
              <a:buNone/>
            </a:pPr>
            <a:endParaRPr lang="es-ES" dirty="0" smtClean="0"/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700" dirty="0" smtClean="0">
                <a:solidFill>
                  <a:srgbClr val="FF0000"/>
                </a:solidFill>
              </a:rPr>
              <a:t>Estrecho de Ormuz</a:t>
            </a:r>
            <a:r>
              <a:rPr lang="es-ES" sz="3700" dirty="0" smtClean="0"/>
              <a:t> (17 </a:t>
            </a:r>
            <a:r>
              <a:rPr lang="es-ES" sz="3700" dirty="0" err="1" smtClean="0"/>
              <a:t>mb</a:t>
            </a:r>
            <a:r>
              <a:rPr lang="es-ES" sz="3700" dirty="0" smtClean="0"/>
              <a:t>/día)</a:t>
            </a:r>
            <a:endParaRPr lang="es-ES" sz="37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929222"/>
          </a:xfrm>
        </p:spPr>
        <p:txBody>
          <a:bodyPr>
            <a:normAutofit/>
          </a:bodyPr>
          <a:lstStyle/>
          <a:p>
            <a:pPr>
              <a:buNone/>
            </a:pPr>
            <a:endParaRPr lang="es-ES" dirty="0" smtClean="0"/>
          </a:p>
        </p:txBody>
      </p:sp>
      <p:pic>
        <p:nvPicPr>
          <p:cNvPr id="4" name="irc_mi" descr="http://www.fmacuario.com.ar/wp-content/uploads/2011/12/Estrecho-de-Ormuz.jpg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1571612"/>
            <a:ext cx="7215238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700" dirty="0" smtClean="0">
                <a:solidFill>
                  <a:srgbClr val="FF0000"/>
                </a:solidFill>
              </a:rPr>
              <a:t>Estrecho de Malaca </a:t>
            </a:r>
            <a:r>
              <a:rPr lang="es-ES" sz="3700" dirty="0" smtClean="0"/>
              <a:t>(15 </a:t>
            </a:r>
            <a:r>
              <a:rPr lang="es-ES" sz="3700" dirty="0" err="1" smtClean="0"/>
              <a:t>mb</a:t>
            </a:r>
            <a:r>
              <a:rPr lang="es-ES" sz="3700" dirty="0" smtClean="0"/>
              <a:t>/día)</a:t>
            </a:r>
            <a:endParaRPr lang="es-ES" sz="37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/>
          </a:p>
        </p:txBody>
      </p:sp>
      <p:pic>
        <p:nvPicPr>
          <p:cNvPr id="4" name="irc_mi" descr="http://theoilexchange.files.wordpress.com/2013/07/strait-of-malacca.png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1571612"/>
            <a:ext cx="7286676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700" dirty="0" smtClean="0">
                <a:solidFill>
                  <a:srgbClr val="FF0000"/>
                </a:solidFill>
              </a:rPr>
              <a:t>Canal de Suez </a:t>
            </a:r>
            <a:r>
              <a:rPr lang="es-ES" sz="3700" dirty="0" smtClean="0"/>
              <a:t>(4’5 </a:t>
            </a:r>
            <a:r>
              <a:rPr lang="es-ES" sz="3700" dirty="0" err="1" smtClean="0"/>
              <a:t>mb</a:t>
            </a:r>
            <a:r>
              <a:rPr lang="es-ES" sz="3700" dirty="0" smtClean="0"/>
              <a:t>/día)</a:t>
            </a:r>
            <a:endParaRPr lang="es-ES" sz="37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s-ES" dirty="0" smtClean="0"/>
          </a:p>
          <a:p>
            <a:endParaRPr lang="es-ES" dirty="0" smtClean="0"/>
          </a:p>
          <a:p>
            <a:pPr>
              <a:buNone/>
            </a:pPr>
            <a:endParaRPr lang="es-ES" dirty="0" smtClean="0"/>
          </a:p>
          <a:p>
            <a:endParaRPr lang="es-ES" dirty="0"/>
          </a:p>
        </p:txBody>
      </p:sp>
      <p:pic>
        <p:nvPicPr>
          <p:cNvPr id="4" name="irc_mi" descr="http://www.nuestromar.org/imagenes/noticias/2008/161008_suez.gif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1571612"/>
            <a:ext cx="7000924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sz="4100" dirty="0" smtClean="0">
                <a:solidFill>
                  <a:srgbClr val="FF0000"/>
                </a:solidFill>
              </a:rPr>
              <a:t>Estrecho de </a:t>
            </a:r>
            <a:r>
              <a:rPr lang="es-ES" sz="4100" dirty="0" err="1" smtClean="0">
                <a:solidFill>
                  <a:srgbClr val="FF0000"/>
                </a:solidFill>
              </a:rPr>
              <a:t>Bab</a:t>
            </a:r>
            <a:r>
              <a:rPr lang="es-ES" sz="4100" dirty="0" smtClean="0">
                <a:solidFill>
                  <a:srgbClr val="FF0000"/>
                </a:solidFill>
              </a:rPr>
              <a:t> el </a:t>
            </a:r>
            <a:r>
              <a:rPr lang="es-ES" sz="4100" dirty="0" err="1" smtClean="0">
                <a:solidFill>
                  <a:srgbClr val="FF0000"/>
                </a:solidFill>
              </a:rPr>
              <a:t>Mandeb</a:t>
            </a:r>
            <a:r>
              <a:rPr lang="es-ES" sz="4100" dirty="0" smtClean="0">
                <a:solidFill>
                  <a:srgbClr val="FF0000"/>
                </a:solidFill>
              </a:rPr>
              <a:t> </a:t>
            </a:r>
            <a:r>
              <a:rPr lang="es-ES" sz="4100" dirty="0" smtClean="0"/>
              <a:t>(3’2 </a:t>
            </a:r>
            <a:r>
              <a:rPr lang="es-ES" sz="4100" dirty="0" err="1" smtClean="0"/>
              <a:t>mb</a:t>
            </a:r>
            <a:r>
              <a:rPr lang="es-ES" sz="4100" dirty="0" smtClean="0"/>
              <a:t>/día)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s-ES" dirty="0" smtClean="0"/>
          </a:p>
          <a:p>
            <a:endParaRPr lang="es-ES" dirty="0" smtClean="0"/>
          </a:p>
          <a:p>
            <a:endParaRPr lang="es-ES" dirty="0"/>
          </a:p>
        </p:txBody>
      </p:sp>
      <p:pic>
        <p:nvPicPr>
          <p:cNvPr id="4" name="irc_mi" descr="http://somalitalk.com/oil/oil1499.jpg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1714488"/>
            <a:ext cx="7072362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sz="4100" dirty="0" smtClean="0">
                <a:solidFill>
                  <a:srgbClr val="FF0000"/>
                </a:solidFill>
              </a:rPr>
              <a:t>Estrechos Dardanelos/Bósforo </a:t>
            </a:r>
            <a:r>
              <a:rPr lang="es-ES" sz="4100" dirty="0" smtClean="0"/>
              <a:t>(3 </a:t>
            </a:r>
            <a:r>
              <a:rPr lang="es-ES" sz="4100" dirty="0" err="1" smtClean="0"/>
              <a:t>mb</a:t>
            </a:r>
            <a:r>
              <a:rPr lang="es-ES" sz="4100" dirty="0" smtClean="0"/>
              <a:t>/día)</a:t>
            </a:r>
            <a:br>
              <a:rPr lang="es-ES" sz="4100" dirty="0" smtClean="0"/>
            </a:br>
            <a:endParaRPr lang="es-ES" sz="41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s-ES" dirty="0" smtClean="0"/>
          </a:p>
          <a:p>
            <a:endParaRPr lang="es-ES" dirty="0"/>
          </a:p>
        </p:txBody>
      </p:sp>
      <p:pic>
        <p:nvPicPr>
          <p:cNvPr id="4" name="irc_mi" descr="http://upload.wikimedia.org/wikipedia/commons/8/87/Locatie_Dardanellen.PNG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1643050"/>
            <a:ext cx="7286676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700" dirty="0" smtClean="0">
                <a:solidFill>
                  <a:srgbClr val="FF0000"/>
                </a:solidFill>
              </a:rPr>
              <a:t>3 estrechos daneses </a:t>
            </a:r>
            <a:r>
              <a:rPr lang="es-ES" sz="3700" dirty="0" smtClean="0"/>
              <a:t>(3 </a:t>
            </a:r>
            <a:r>
              <a:rPr lang="es-ES" sz="3700" dirty="0" err="1" smtClean="0"/>
              <a:t>mb</a:t>
            </a:r>
            <a:r>
              <a:rPr lang="es-ES" sz="3700" dirty="0" smtClean="0"/>
              <a:t>/día)</a:t>
            </a:r>
            <a:endParaRPr lang="es-ES" sz="3700" dirty="0"/>
          </a:p>
        </p:txBody>
      </p:sp>
      <p:pic>
        <p:nvPicPr>
          <p:cNvPr id="4" name="irc_mi" descr="http://upload.wikimedia.org/wikipedia/commons/6/60/Satellite_image_of_Denmark_in_July_2001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142976" y="1600200"/>
            <a:ext cx="6929486" cy="4900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700" dirty="0" smtClean="0">
                <a:solidFill>
                  <a:srgbClr val="FF0000"/>
                </a:solidFill>
              </a:rPr>
              <a:t>Canal de Panamá </a:t>
            </a:r>
            <a:r>
              <a:rPr lang="es-ES" sz="3700" dirty="0" smtClean="0"/>
              <a:t>(755.000 b./día)</a:t>
            </a:r>
            <a:endParaRPr lang="es-ES" sz="3700" dirty="0"/>
          </a:p>
        </p:txBody>
      </p:sp>
      <p:pic>
        <p:nvPicPr>
          <p:cNvPr id="4" name="irc_mi" descr="http://www.zaichina.net/wp-content/uploads/2011/03/alternativa-china-canal-de-panama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42910" y="1643050"/>
            <a:ext cx="7715304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1ª) Atentados terroristas en estos 7 estrechos/canales</a:t>
            </a:r>
          </a:p>
          <a:p>
            <a:pPr lvl="1"/>
            <a:endParaRPr lang="es-ES" dirty="0" smtClean="0"/>
          </a:p>
          <a:p>
            <a:pPr lvl="1"/>
            <a:r>
              <a:rPr lang="es-ES" dirty="0" smtClean="0"/>
              <a:t>Interrupción de % considerable del suministro mundial de petróleo (20% en el caso del Estrecho de Ormuz → (2012: Irán amenaza cierre)</a:t>
            </a:r>
          </a:p>
          <a:p>
            <a:pPr lvl="1"/>
            <a:endParaRPr lang="es-ES" dirty="0" smtClean="0"/>
          </a:p>
          <a:p>
            <a:pPr lvl="1"/>
            <a:r>
              <a:rPr lang="es-ES" dirty="0" smtClean="0"/>
              <a:t>Consecuencias negativas economía mundial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/>
          <a:lstStyle/>
          <a:p>
            <a:pPr marL="742950" lvl="2" indent="-342900"/>
            <a:r>
              <a:rPr lang="es-ES" dirty="0" smtClean="0"/>
              <a:t>2002: superpetrolero francés </a:t>
            </a:r>
            <a:r>
              <a:rPr lang="es-ES" i="1" dirty="0" err="1" smtClean="0"/>
              <a:t>Limburg</a:t>
            </a:r>
            <a:r>
              <a:rPr lang="es-ES" i="1" dirty="0" smtClean="0"/>
              <a:t>, </a:t>
            </a:r>
            <a:r>
              <a:rPr lang="es-ES" dirty="0" smtClean="0"/>
              <a:t>atacado por Al-Qaeda en Yemen → pequeña embarcación cargada de explosivos (3 </a:t>
            </a:r>
            <a:r>
              <a:rPr lang="es-ES" dirty="0" err="1" smtClean="0"/>
              <a:t>kms</a:t>
            </a:r>
            <a:r>
              <a:rPr lang="es-ES" dirty="0" smtClean="0"/>
              <a:t>. del puerto </a:t>
            </a:r>
            <a:r>
              <a:rPr lang="es-ES" i="1" dirty="0" err="1" smtClean="0"/>
              <a:t>Ash</a:t>
            </a:r>
            <a:r>
              <a:rPr lang="es-ES" i="1" dirty="0" smtClean="0"/>
              <a:t> </a:t>
            </a:r>
            <a:r>
              <a:rPr lang="es-ES" i="1" dirty="0" err="1" smtClean="0"/>
              <a:t>Shihr</a:t>
            </a:r>
            <a:r>
              <a:rPr lang="es-ES" dirty="0" smtClean="0"/>
              <a:t>, aprox. 600 </a:t>
            </a:r>
            <a:r>
              <a:rPr lang="es-ES" dirty="0" err="1" smtClean="0"/>
              <a:t>kms</a:t>
            </a:r>
            <a:r>
              <a:rPr lang="es-ES" dirty="0" smtClean="0"/>
              <a:t>. ataque </a:t>
            </a:r>
            <a:r>
              <a:rPr lang="es-ES" i="1" dirty="0" smtClean="0"/>
              <a:t>USS Cole</a:t>
            </a:r>
            <a:r>
              <a:rPr lang="es-ES" dirty="0" smtClean="0"/>
              <a:t>)</a:t>
            </a:r>
          </a:p>
          <a:p>
            <a:pPr marL="342900" lvl="1" indent="-342900">
              <a:buFont typeface="Arial" pitchFamily="34" charset="0"/>
              <a:buChar char="•"/>
            </a:pPr>
            <a:endParaRPr lang="es-ES" dirty="0" smtClean="0"/>
          </a:p>
          <a:p>
            <a:pPr marL="342900" lvl="1" indent="-342900">
              <a:buFont typeface="Arial" pitchFamily="34" charset="0"/>
              <a:buChar char="•"/>
            </a:pPr>
            <a:endParaRPr lang="es-ES" dirty="0" smtClean="0"/>
          </a:p>
          <a:p>
            <a:pPr marL="342900" lvl="1" indent="-342900">
              <a:buFont typeface="Arial" pitchFamily="34" charset="0"/>
              <a:buChar char="•"/>
            </a:pPr>
            <a:endParaRPr lang="es-ES" dirty="0" smtClean="0"/>
          </a:p>
          <a:p>
            <a:pPr marL="342900" lvl="1" indent="-342900">
              <a:buFont typeface="Arial" pitchFamily="34" charset="0"/>
              <a:buChar char="•"/>
            </a:pPr>
            <a:endParaRPr lang="es-ES" dirty="0" smtClean="0"/>
          </a:p>
          <a:p>
            <a:pPr>
              <a:buNone/>
            </a:pPr>
            <a:endParaRPr lang="es-ES" dirty="0"/>
          </a:p>
        </p:txBody>
      </p:sp>
      <p:pic>
        <p:nvPicPr>
          <p:cNvPr id="5" name="4 Imagen" descr="[limburg14.jpg]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2285992"/>
            <a:ext cx="6715172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/>
          <a:lstStyle/>
          <a:p>
            <a:pPr lvl="1"/>
            <a:r>
              <a:rPr lang="es-ES" dirty="0" smtClean="0"/>
              <a:t>Atentado contra un buque gasero: explosión de gran magnitud</a:t>
            </a:r>
          </a:p>
          <a:p>
            <a:pPr lvl="1">
              <a:buNone/>
            </a:pPr>
            <a:endParaRPr lang="es-ES" dirty="0" smtClean="0"/>
          </a:p>
          <a:p>
            <a:endParaRPr lang="es-ES" dirty="0"/>
          </a:p>
        </p:txBody>
      </p:sp>
      <p:pic>
        <p:nvPicPr>
          <p:cNvPr id="4" name="irc_mi" descr="http://sp1.fotolog.com/photo/17/63/83/aventuras_2007/1214605189596_f.jpg">
            <a:hlinkClick r:id="rId2"/>
          </p:cNvPr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2000240"/>
            <a:ext cx="5857916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s-ES" dirty="0" smtClean="0"/>
              <a:t>Daños humanos y materiales imprevisibles</a:t>
            </a:r>
          </a:p>
          <a:p>
            <a:pPr lvl="1"/>
            <a:endParaRPr lang="es-ES" dirty="0" smtClean="0"/>
          </a:p>
          <a:p>
            <a:pPr lvl="2"/>
            <a:r>
              <a:rPr lang="es-ES" dirty="0" smtClean="0"/>
              <a:t>Barcos próximos</a:t>
            </a:r>
          </a:p>
          <a:p>
            <a:pPr lvl="1"/>
            <a:endParaRPr lang="es-ES" dirty="0" smtClean="0"/>
          </a:p>
          <a:p>
            <a:pPr lvl="2"/>
            <a:r>
              <a:rPr lang="es-ES" dirty="0" smtClean="0"/>
              <a:t>Instalaciones portuarias</a:t>
            </a:r>
          </a:p>
          <a:p>
            <a:pPr lvl="1">
              <a:buNone/>
            </a:pPr>
            <a:endParaRPr lang="es-ES" dirty="0" smtClean="0"/>
          </a:p>
          <a:p>
            <a:pPr lvl="2"/>
            <a:r>
              <a:rPr lang="es-ES" dirty="0" smtClean="0"/>
              <a:t>Poblaciones costeras</a:t>
            </a:r>
          </a:p>
          <a:p>
            <a:pPr lvl="1"/>
            <a:endParaRPr lang="es-ES" dirty="0" smtClean="0"/>
          </a:p>
          <a:p>
            <a:pPr lvl="2"/>
            <a:r>
              <a:rPr lang="es-ES" dirty="0" smtClean="0"/>
              <a:t>Medio ambiente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s-ES" dirty="0" smtClean="0"/>
              <a:t>Incluso uno o varios atentados escasa magnitud/fallidos contra petroleros:</a:t>
            </a:r>
          </a:p>
          <a:p>
            <a:pPr lvl="1">
              <a:buNone/>
            </a:pPr>
            <a:endParaRPr lang="es-ES" dirty="0" smtClean="0"/>
          </a:p>
          <a:p>
            <a:pPr lvl="1"/>
            <a:r>
              <a:rPr lang="es-ES" dirty="0" smtClean="0"/>
              <a:t>↑ seguros de los fletes</a:t>
            </a:r>
          </a:p>
          <a:p>
            <a:pPr lvl="1">
              <a:buNone/>
            </a:pPr>
            <a:endParaRPr lang="es-ES" dirty="0" smtClean="0"/>
          </a:p>
          <a:p>
            <a:pPr lvl="1"/>
            <a:r>
              <a:rPr lang="es-ES" dirty="0" smtClean="0"/>
              <a:t>↑ precios del petróleo</a:t>
            </a:r>
          </a:p>
          <a:p>
            <a:pPr lvl="1">
              <a:buNone/>
            </a:pPr>
            <a:endParaRPr lang="es-ES" dirty="0" smtClean="0"/>
          </a:p>
          <a:p>
            <a:pPr lvl="1"/>
            <a:r>
              <a:rPr lang="es-ES" dirty="0" smtClean="0"/>
              <a:t>Consecuencias económicas negativas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Medidas antiterroristas</a:t>
            </a:r>
          </a:p>
          <a:p>
            <a:pPr lvl="1"/>
            <a:endParaRPr lang="es-ES" dirty="0" smtClean="0"/>
          </a:p>
          <a:p>
            <a:pPr lvl="1"/>
            <a:r>
              <a:rPr lang="es-ES" dirty="0" smtClean="0"/>
              <a:t>Intensa y permanente labor de control y vigilancia de estos espacios marítimos → aunque la comisión de atentados terroristas está circunscrita fundamentalmente a estos estrechos y canales (en particular a sus partes más angostas), obviamente no deja de tratarse de acciones terroristas, que por tanto resultan imprevisibles y sorpresivas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ES" dirty="0" smtClean="0"/>
              <a:t>2ª) Piratería</a:t>
            </a:r>
          </a:p>
          <a:p>
            <a:endParaRPr lang="es-ES" dirty="0" smtClean="0"/>
          </a:p>
          <a:p>
            <a:pPr lvl="1"/>
            <a:r>
              <a:rPr lang="es-ES" dirty="0" smtClean="0"/>
              <a:t>Efectos del ejercicio de la piratería son similares a los de los ataques terroristas de magnitud limitada → los piratas no pretenden interrumpir el tránsito de los buques petroleros y gaseros → no ataques devastadores</a:t>
            </a:r>
          </a:p>
          <a:p>
            <a:pPr lvl="1">
              <a:buNone/>
            </a:pPr>
            <a:endParaRPr lang="es-ES" dirty="0" smtClean="0"/>
          </a:p>
          <a:p>
            <a:pPr lvl="1"/>
            <a:r>
              <a:rPr lang="es-ES" dirty="0" smtClean="0"/>
              <a:t>Sin embargo, su </a:t>
            </a:r>
            <a:r>
              <a:rPr lang="es-ES" i="1" dirty="0" smtClean="0"/>
              <a:t>modus operandi</a:t>
            </a:r>
            <a:r>
              <a:rPr lang="es-ES" dirty="0" smtClean="0"/>
              <a:t> implica que cubren superficies de mar mucho más extensas → dificulta labores de patrullaje</a:t>
            </a:r>
          </a:p>
          <a:p>
            <a:pPr lvl="1"/>
            <a:endParaRPr lang="es-ES" dirty="0" smtClean="0"/>
          </a:p>
          <a:p>
            <a:pPr lvl="1"/>
            <a:r>
              <a:rPr lang="es-ES" dirty="0" smtClean="0"/>
              <a:t>Además, no es fenómeno coyuntural, sino que se ha mantenido a lo largo de los siglos, y que actualmente se concentra en estos dos puntos (además de Golfo de Guinea):</a:t>
            </a:r>
          </a:p>
          <a:p>
            <a:pPr>
              <a:buNone/>
            </a:pPr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rc_mi" descr="http://theoilexchange.files.wordpress.com/2013/07/strait-of-malacca.pn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-1285916" y="1285860"/>
            <a:ext cx="5572164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rc_mi" descr="http://somalitalk.com/oil/oil1499.jpg">
            <a:hlinkClick r:id="rId4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57686" y="1285860"/>
            <a:ext cx="5572164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ES" dirty="0" smtClean="0"/>
              <a:t>Medidas antiterroristas y anti-piratería</a:t>
            </a:r>
          </a:p>
          <a:p>
            <a:endParaRPr lang="es-ES" dirty="0" smtClean="0"/>
          </a:p>
          <a:p>
            <a:pPr lvl="1"/>
            <a:r>
              <a:rPr lang="es-ES" dirty="0" smtClean="0"/>
              <a:t>Relativa eficacia y eficiencia (es muy costoso) del patrullaje de unidades navales y aéreas de gran porte → buques muy avanzados, dotados equipos, aeronaves y armamento muy sofisticados y caros, </a:t>
            </a:r>
            <a:r>
              <a:rPr lang="es-ES" cap="all" dirty="0" smtClean="0"/>
              <a:t>frente</a:t>
            </a:r>
            <a:r>
              <a:rPr lang="es-ES" dirty="0" smtClean="0"/>
              <a:t> a embarcaciones de pequeño tamaño cargadas de explosivos o tripuladas por piratas muy peligrosos pero portando armas ligeras, sin tener en cuenta:</a:t>
            </a:r>
          </a:p>
          <a:p>
            <a:pPr lvl="1">
              <a:buNone/>
            </a:pPr>
            <a:endParaRPr lang="es-ES" dirty="0" smtClean="0"/>
          </a:p>
          <a:p>
            <a:pPr lvl="2"/>
            <a:r>
              <a:rPr lang="es-ES" dirty="0" smtClean="0"/>
              <a:t>Lagunas jurídicas de la legislación internacional en materia de antipiratería</a:t>
            </a:r>
          </a:p>
          <a:p>
            <a:pPr lvl="1"/>
            <a:endParaRPr lang="es-ES" dirty="0" smtClean="0"/>
          </a:p>
          <a:p>
            <a:pPr lvl="2"/>
            <a:r>
              <a:rPr lang="es-ES" dirty="0" smtClean="0"/>
              <a:t>Cuestionable voluntad real de la comunidad internacional de erradicar el fenómeno de la piratería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1"/>
            <a:r>
              <a:rPr lang="es-ES" dirty="0" smtClean="0"/>
              <a:t>Sin embargo, aunque se trata de amenazas de muy difícil erradicación, se pueden aminorar y alcanzar un grado aceptable de seguridad compatible con un esfuerzo razonable para lograrlo → retirar fragatas y portaaeronaves de estas tareas y hacer entrar en servicio buques diseñados para patrullas prolongadas en el tiempo, tripulaciones reducidas, dotadas de sensores modernos, incluyendo el uso de DRONES, y armamento necesario para garantizar la superioridad en los enfrentamientos (no misiles de crucero o similares)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1"/>
            <a:r>
              <a:rPr lang="es-ES" dirty="0" smtClean="0"/>
              <a:t>En el caso de la piratería: la Historia demuestra que su erradicación (transitoria) sólo ha sido posible mediante las combinación de acciones navales con acciones terrestres desarrolladas sobre puertos y bases de operaciones de los piratas</a:t>
            </a:r>
          </a:p>
          <a:p>
            <a:pPr lvl="1"/>
            <a:endParaRPr lang="es-ES" dirty="0" smtClean="0"/>
          </a:p>
          <a:p>
            <a:pPr lvl="1"/>
            <a:r>
              <a:rPr lang="es-ES" dirty="0" smtClean="0"/>
              <a:t>Por tanto, </a:t>
            </a:r>
            <a:r>
              <a:rPr lang="es-ES" smtClean="0"/>
              <a:t>son imprescindibles </a:t>
            </a:r>
            <a:r>
              <a:rPr lang="es-ES" dirty="0" smtClean="0"/>
              <a:t>acciones limitadas en el espacio y en el tiempo, preferiblemente simples incursiones que, generando el menor daño posible, priven a los piratas de los medios para ejercer sus actividades piratería, principalmente los barcos nodriza de despliegue y apoyo a las pequeñas embarcaciones desde las que realizan los asaltos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5º) Riesgos asociados al </a:t>
            </a:r>
            <a:r>
              <a:rPr lang="es-ES" dirty="0" err="1" smtClean="0"/>
              <a:t>ciberterrorismo</a:t>
            </a:r>
            <a:endParaRPr lang="es-ES" dirty="0" smtClean="0"/>
          </a:p>
          <a:p>
            <a:endParaRPr lang="es-ES" dirty="0" smtClean="0"/>
          </a:p>
          <a:p>
            <a:pPr lvl="1"/>
            <a:r>
              <a:rPr lang="es-ES" dirty="0" smtClean="0"/>
              <a:t>Alteración intencional de los sistemas informáticos que controlan los procesos de producción o distribución del gas -o de combustibles para calefacción (invierno) y automoción- con el fin de generar interrupciones en el suministro o disminuirlo, y así condicionar el normal funcionamiento de las sociedades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ES" dirty="0" smtClean="0"/>
              <a:t>6º) Riesgos asociados al desabastecimiento de combustible por parte de las FF.AA. y las </a:t>
            </a:r>
            <a:r>
              <a:rPr lang="es-ES" dirty="0" err="1" smtClean="0"/>
              <a:t>FyCSE</a:t>
            </a:r>
            <a:endParaRPr lang="es-ES" dirty="0" smtClean="0"/>
          </a:p>
          <a:p>
            <a:pPr>
              <a:buNone/>
            </a:pPr>
            <a:endParaRPr lang="es-ES" dirty="0" smtClean="0"/>
          </a:p>
          <a:p>
            <a:pPr lvl="1"/>
            <a:r>
              <a:rPr lang="es-ES" dirty="0" smtClean="0"/>
              <a:t>Si el desabastecimiento es drástico y prolongado</a:t>
            </a:r>
          </a:p>
          <a:p>
            <a:pPr lvl="1">
              <a:buNone/>
            </a:pPr>
            <a:endParaRPr lang="es-ES" dirty="0" smtClean="0"/>
          </a:p>
          <a:p>
            <a:pPr lvl="1"/>
            <a:r>
              <a:rPr lang="es-ES" dirty="0" smtClean="0"/>
              <a:t>Sobre todo en situaciones de crisis o de guerras, el desabastecimiento puede resultar determinante en el desenlace de las mismas → </a:t>
            </a:r>
            <a:r>
              <a:rPr lang="es-ES" dirty="0" err="1" smtClean="0"/>
              <a:t>p.e.</a:t>
            </a:r>
            <a:r>
              <a:rPr lang="es-ES" dirty="0" smtClean="0"/>
              <a:t>: durante II GM los buques de la Armada italiana quedaron inmovilizados en numerosas operaciones por ausencia de combustible</a:t>
            </a:r>
          </a:p>
          <a:p>
            <a:pPr lvl="1">
              <a:buNone/>
            </a:pPr>
            <a:endParaRPr lang="es-ES" dirty="0" smtClean="0"/>
          </a:p>
          <a:p>
            <a:pPr lvl="1"/>
            <a:r>
              <a:rPr lang="es-ES" dirty="0" smtClean="0"/>
              <a:t>Ahora bien, no se trata éste de un problema exclusivamente militar susceptible de resolverse con una adecuada gestión de las reservas y los consumos, sino de una cuestión de ámbito nacional que debe preverse en los documentos estratégicos y en las políticas públicas de seguridad energética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FFFF00"/>
                </a:solidFill>
              </a:rPr>
              <a:t>ENERGÍAS ALTERNATIVAS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 smtClean="0"/>
          </a:p>
          <a:p>
            <a:r>
              <a:rPr lang="es-ES" dirty="0" smtClean="0"/>
              <a:t>1º) Riesgos menores: asociados a la seguridad medioambiental</a:t>
            </a:r>
          </a:p>
          <a:p>
            <a:pPr>
              <a:buNone/>
            </a:pPr>
            <a:endParaRPr lang="es-ES" dirty="0" smtClean="0"/>
          </a:p>
          <a:p>
            <a:pPr lvl="1"/>
            <a:r>
              <a:rPr lang="es-ES" dirty="0" smtClean="0"/>
              <a:t>Dificultad de reciclaje de determinados componentes de las instalaciones solares y eólicas</a:t>
            </a:r>
          </a:p>
          <a:p>
            <a:pPr lvl="1">
              <a:buNone/>
            </a:pPr>
            <a:endParaRPr lang="es-ES" dirty="0" smtClean="0"/>
          </a:p>
          <a:p>
            <a:pPr lvl="1"/>
            <a:r>
              <a:rPr lang="es-ES" dirty="0" smtClean="0"/>
              <a:t>Daño/muerte animales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ES" dirty="0" smtClean="0"/>
              <a:t>2º) Riesgos asociados al posible uso indiscriminado de las tierras de cultivo para obtener el mayor beneficio posible por hectárea, cultivando no alimentos sino plantas como caña de azúcar y maíz convertibles en alcoholes que pueden ser usados como combustibles, </a:t>
            </a:r>
            <a:r>
              <a:rPr lang="es-ES" dirty="0" err="1" smtClean="0"/>
              <a:t>p.e.</a:t>
            </a:r>
            <a:r>
              <a:rPr lang="es-ES" dirty="0" smtClean="0"/>
              <a:t> para automoción</a:t>
            </a:r>
          </a:p>
          <a:p>
            <a:pPr>
              <a:buNone/>
            </a:pPr>
            <a:endParaRPr lang="es-ES" dirty="0" smtClean="0"/>
          </a:p>
          <a:p>
            <a:pPr lvl="1"/>
            <a:r>
              <a:rPr lang="es-ES" dirty="0" smtClean="0"/>
              <a:t>Seguridad </a:t>
            </a:r>
            <a:r>
              <a:rPr lang="es-ES" dirty="0" smtClean="0"/>
              <a:t>medioambiental: explotación y contaminación</a:t>
            </a:r>
            <a:endParaRPr lang="es-ES" dirty="0" smtClean="0"/>
          </a:p>
          <a:p>
            <a:pPr lvl="1">
              <a:buNone/>
            </a:pPr>
            <a:endParaRPr lang="es-ES" dirty="0" smtClean="0"/>
          </a:p>
          <a:p>
            <a:pPr lvl="1"/>
            <a:r>
              <a:rPr lang="es-ES" dirty="0" smtClean="0"/>
              <a:t>Seguridad alimentaria: escasez de alimentos en un contexto mundial de fuerte incremento poblacional + ↑ precio de los alimentos → consecuencias negativas para economía y población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ES" dirty="0" smtClean="0"/>
              <a:t>3º) Riesgos asociados a sobrevaloración y consecuente sobredimensionamiento de las energías alternativas (principales riesgos)</a:t>
            </a:r>
          </a:p>
          <a:p>
            <a:endParaRPr lang="es-ES" dirty="0" smtClean="0"/>
          </a:p>
          <a:p>
            <a:pPr lvl="1"/>
            <a:r>
              <a:rPr lang="es-ES" dirty="0" smtClean="0"/>
              <a:t>La utilidad de las fuentes alternativas está contrastada, pero sus posibilidades reales de contribución al aporte energético son limitadas → necesidad e interés de profundizar en su futuro desarrollo y perfeccionamiento</a:t>
            </a:r>
          </a:p>
          <a:p>
            <a:endParaRPr lang="es-ES" dirty="0" smtClean="0"/>
          </a:p>
          <a:p>
            <a:pPr lvl="1"/>
            <a:r>
              <a:rPr lang="es-ES" dirty="0" smtClean="0"/>
              <a:t>Pero ni hoy </a:t>
            </a:r>
            <a:r>
              <a:rPr lang="es-ES" dirty="0" smtClean="0"/>
              <a:t>ni </a:t>
            </a:r>
            <a:r>
              <a:rPr lang="es-ES" dirty="0" smtClean="0"/>
              <a:t>a largo plazo las energías alternativas no pueden sustituir a la energía nuclear o a los combustibles fósiles → no tienen la capacidad para cubrir por sí solas nuestras necesidades energéticas</a:t>
            </a:r>
          </a:p>
          <a:p>
            <a:pPr lvl="1">
              <a:buNone/>
            </a:pPr>
            <a:endParaRPr lang="es-E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1"/>
            <a:r>
              <a:rPr lang="es-ES" dirty="0" smtClean="0"/>
              <a:t>Los grandes picos de demanda energética suelen coincidir con períodos en los que la meteorología -de la que tanto dependen las energías solar y eólica- no es beneficiosa para estos sistemas de producción energética</a:t>
            </a:r>
          </a:p>
          <a:p>
            <a:pPr lvl="1">
              <a:buNone/>
            </a:pPr>
            <a:endParaRPr lang="es-ES" dirty="0" smtClean="0"/>
          </a:p>
          <a:p>
            <a:pPr lvl="2"/>
            <a:r>
              <a:rPr lang="es-ES" dirty="0" smtClean="0"/>
              <a:t>Olas de calor con el viento en calma</a:t>
            </a:r>
          </a:p>
          <a:p>
            <a:pPr lvl="2">
              <a:buNone/>
            </a:pPr>
            <a:endParaRPr lang="es-ES" dirty="0" smtClean="0"/>
          </a:p>
          <a:p>
            <a:pPr lvl="2"/>
            <a:r>
              <a:rPr lang="es-ES" dirty="0" smtClean="0"/>
              <a:t>Borrascas con abundantes nevadas o fuertes heladas</a:t>
            </a:r>
          </a:p>
          <a:p>
            <a:pPr lvl="1"/>
            <a:endParaRPr lang="es-ES" dirty="0" smtClean="0"/>
          </a:p>
          <a:p>
            <a:pPr lvl="1"/>
            <a:r>
              <a:rPr lang="es-ES" dirty="0" smtClean="0"/>
              <a:t>Un sistema energético donde las energía alternativas estuviesen sobredimensionadas sería altamente vulnerable, al ser muy dependiente de variables de control incierto como la meteorología</a:t>
            </a:r>
          </a:p>
          <a:p>
            <a:pPr lvl="1"/>
            <a:endParaRPr lang="es-ES" dirty="0" smtClean="0"/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642918"/>
            <a:ext cx="7772400" cy="1928826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>
                <a:solidFill>
                  <a:srgbClr val="FFFF00"/>
                </a:solidFill>
              </a:rPr>
              <a:t>Siria en el escenario energético mundial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4572008"/>
            <a:ext cx="6400800" cy="1066792"/>
          </a:xfrm>
        </p:spPr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</p:txBody>
      </p:sp>
      <p:pic>
        <p:nvPicPr>
          <p:cNvPr id="4" name="irc_mi" descr="http://onu.org.pe/wp-content/uploads/2013/08/Mapa-Siria-630x200.jpg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2786058"/>
            <a:ext cx="5500726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572164"/>
          </a:xfrm>
        </p:spPr>
        <p:txBody>
          <a:bodyPr>
            <a:normAutofit lnSpcReduction="10000"/>
          </a:bodyPr>
          <a:lstStyle/>
          <a:p>
            <a:r>
              <a:rPr lang="es-ES" sz="2600" u="sng" dirty="0" smtClean="0"/>
              <a:t>Antecedentes del conflicto</a:t>
            </a:r>
            <a:r>
              <a:rPr lang="es-ES" sz="2600" dirty="0" smtClean="0"/>
              <a:t>:</a:t>
            </a:r>
          </a:p>
          <a:p>
            <a:pPr>
              <a:buNone/>
            </a:pPr>
            <a:endParaRPr lang="es-ES" sz="2600" dirty="0" smtClean="0"/>
          </a:p>
          <a:p>
            <a:pPr lvl="1"/>
            <a:r>
              <a:rPr lang="es-ES" sz="2600" dirty="0" smtClean="0"/>
              <a:t>Primavera Árabe (</a:t>
            </a:r>
            <a:r>
              <a:rPr lang="es-ES" sz="2600" i="1" dirty="0" err="1" smtClean="0"/>
              <a:t>Arab</a:t>
            </a:r>
            <a:r>
              <a:rPr lang="es-ES" sz="2600" i="1" dirty="0" smtClean="0"/>
              <a:t> Spring</a:t>
            </a:r>
            <a:r>
              <a:rPr lang="es-ES" sz="2600" dirty="0" smtClean="0"/>
              <a:t>) (2011) → Otoño/Invierno Islamista (</a:t>
            </a:r>
            <a:r>
              <a:rPr lang="es-ES" sz="2600" i="1" dirty="0" err="1" smtClean="0"/>
              <a:t>Islamist</a:t>
            </a:r>
            <a:r>
              <a:rPr lang="es-ES" sz="2600" i="1" dirty="0" smtClean="0"/>
              <a:t> Winter</a:t>
            </a:r>
            <a:r>
              <a:rPr lang="es-ES" sz="2600" dirty="0" smtClean="0"/>
              <a:t>)</a:t>
            </a:r>
          </a:p>
          <a:p>
            <a:pPr lvl="1">
              <a:buNone/>
            </a:pPr>
            <a:endParaRPr lang="es-ES" sz="2600" dirty="0" smtClean="0"/>
          </a:p>
          <a:p>
            <a:pPr lvl="1"/>
            <a:r>
              <a:rPr lang="es-ES" sz="2600" dirty="0" smtClean="0"/>
              <a:t>Guerra civil (2011-hoy):</a:t>
            </a:r>
          </a:p>
          <a:p>
            <a:pPr lvl="2"/>
            <a:r>
              <a:rPr lang="es-ES" sz="2600" dirty="0" smtClean="0"/>
              <a:t>&gt; 100.000 muertos</a:t>
            </a:r>
          </a:p>
          <a:p>
            <a:pPr lvl="2"/>
            <a:r>
              <a:rPr lang="es-ES" sz="2600" dirty="0" smtClean="0"/>
              <a:t>&gt; 2 millones de refugiados (Líbano, Jordania, Turquía, Iraq, Egipto)</a:t>
            </a:r>
          </a:p>
          <a:p>
            <a:pPr lvl="2"/>
            <a:r>
              <a:rPr lang="es-ES" sz="2600" dirty="0" smtClean="0"/>
              <a:t>&gt; 4 millones de desplazados</a:t>
            </a:r>
          </a:p>
          <a:p>
            <a:pPr lvl="1">
              <a:buNone/>
            </a:pPr>
            <a:endParaRPr lang="es-ES" sz="2600" dirty="0" smtClean="0"/>
          </a:p>
          <a:p>
            <a:pPr lvl="1"/>
            <a:r>
              <a:rPr lang="es-ES" sz="2600" dirty="0" smtClean="0"/>
              <a:t>Régimen Al-Assad </a:t>
            </a:r>
            <a:r>
              <a:rPr lang="es-ES" sz="2600" i="1" u="sng" dirty="0" smtClean="0"/>
              <a:t>VS.</a:t>
            </a:r>
            <a:r>
              <a:rPr lang="es-ES" sz="2600" i="1" dirty="0" smtClean="0"/>
              <a:t> </a:t>
            </a:r>
            <a:r>
              <a:rPr lang="es-ES" sz="2600" dirty="0" smtClean="0"/>
              <a:t>promotores Primavera Árabe (jóvenes laicos), facciones, extremistas, </a:t>
            </a:r>
            <a:r>
              <a:rPr lang="es-ES" sz="2600" dirty="0" smtClean="0"/>
              <a:t>Al-Qaeda</a:t>
            </a:r>
            <a:endParaRPr lang="es-ES" sz="2600" dirty="0" smtClean="0"/>
          </a:p>
          <a:p>
            <a:pPr lvl="2">
              <a:buNone/>
            </a:pPr>
            <a:endParaRPr lang="es-ES" dirty="0" smtClean="0"/>
          </a:p>
          <a:p>
            <a:pPr lvl="1">
              <a:buNone/>
            </a:pPr>
            <a:endParaRPr lang="es-E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 fontScale="92500" lnSpcReduction="20000"/>
          </a:bodyPr>
          <a:lstStyle/>
          <a:p>
            <a:r>
              <a:rPr lang="es-ES" dirty="0" smtClean="0"/>
              <a:t>21-Ago-2013: armas destrucción masiva (químicas) afueras de Damasco contra insurgentes y población civil (&gt;1.000 muertos)</a:t>
            </a:r>
          </a:p>
          <a:p>
            <a:pPr>
              <a:buNone/>
            </a:pPr>
            <a:endParaRPr lang="es-ES" dirty="0" smtClean="0"/>
          </a:p>
          <a:p>
            <a:r>
              <a:rPr lang="es-ES" dirty="0" err="1" smtClean="0"/>
              <a:t>Obama</a:t>
            </a:r>
            <a:r>
              <a:rPr lang="es-ES" dirty="0" smtClean="0"/>
              <a:t>: línea roja: ataque inminente:</a:t>
            </a:r>
          </a:p>
          <a:p>
            <a:pPr>
              <a:buNone/>
            </a:pPr>
            <a:endParaRPr lang="es-ES" dirty="0" smtClean="0"/>
          </a:p>
          <a:p>
            <a:pPr lvl="1"/>
            <a:r>
              <a:rPr lang="es-ES" i="1" dirty="0" smtClean="0"/>
              <a:t>Este Gobierno no tiene mayor responsabilidad que la seguridad del pueblo estadounidense. Y no hay mayor amenaza para el  pueblo estadounidense que las armas de destrucción masiva </a:t>
            </a:r>
            <a:r>
              <a:rPr lang="es-ES" dirty="0" smtClean="0"/>
              <a:t>(USA NSS, mayo 2010, p. 4)</a:t>
            </a:r>
            <a:endParaRPr lang="es-ES" i="1" dirty="0" smtClean="0"/>
          </a:p>
          <a:p>
            <a:pPr>
              <a:buNone/>
            </a:pPr>
            <a:endParaRPr lang="es-ES" dirty="0" smtClean="0"/>
          </a:p>
          <a:p>
            <a:r>
              <a:rPr lang="es-ES" dirty="0" smtClean="0"/>
              <a:t>Rusia</a:t>
            </a:r>
            <a:r>
              <a:rPr lang="es-ES" dirty="0"/>
              <a:t>:</a:t>
            </a:r>
            <a:r>
              <a:rPr lang="es-ES" dirty="0" smtClean="0"/>
              <a:t> oposición muy activa</a:t>
            </a:r>
          </a:p>
          <a:p>
            <a:endParaRPr lang="es-ES" dirty="0" smtClean="0"/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 fontScale="77500" lnSpcReduction="20000"/>
          </a:bodyPr>
          <a:lstStyle/>
          <a:p>
            <a:endParaRPr lang="es-ES" dirty="0" smtClean="0"/>
          </a:p>
          <a:p>
            <a:r>
              <a:rPr lang="es-ES" dirty="0" smtClean="0"/>
              <a:t>14 -</a:t>
            </a:r>
            <a:r>
              <a:rPr lang="es-ES" dirty="0" err="1" smtClean="0"/>
              <a:t>Sept</a:t>
            </a:r>
            <a:r>
              <a:rPr lang="es-ES" dirty="0" smtClean="0"/>
              <a:t>: acuerdo </a:t>
            </a:r>
            <a:r>
              <a:rPr lang="es-ES" i="1" dirty="0" smtClean="0"/>
              <a:t>in extremis</a:t>
            </a:r>
            <a:r>
              <a:rPr lang="es-ES" dirty="0" smtClean="0"/>
              <a:t> entre EE.UU. y Rusia desmantelamiento y destrucción arsenal químico sirio</a:t>
            </a:r>
          </a:p>
          <a:p>
            <a:pPr>
              <a:buNone/>
            </a:pPr>
            <a:endParaRPr lang="es-ES" dirty="0" smtClean="0"/>
          </a:p>
          <a:p>
            <a:r>
              <a:rPr lang="es-ES" dirty="0" smtClean="0"/>
              <a:t>Acuerdo ratificado por la ONU</a:t>
            </a:r>
          </a:p>
          <a:p>
            <a:pPr>
              <a:buNone/>
            </a:pPr>
            <a:endParaRPr lang="es-ES" dirty="0" smtClean="0"/>
          </a:p>
          <a:p>
            <a:r>
              <a:rPr lang="es-ES" dirty="0" smtClean="0"/>
              <a:t>6-Oct: comienza destrucción  (instalaciones de producción; cabezas de bombas aéreas; …)</a:t>
            </a:r>
          </a:p>
          <a:p>
            <a:pPr>
              <a:buNone/>
            </a:pPr>
            <a:endParaRPr lang="es-ES" dirty="0" smtClean="0"/>
          </a:p>
          <a:p>
            <a:r>
              <a:rPr lang="es-ES" dirty="0" smtClean="0"/>
              <a:t>11-Oct: Premio Nobel de la Paz 2013 para la Organización para la Prohibición de las Armas Químicas (OPAQ).</a:t>
            </a:r>
          </a:p>
          <a:p>
            <a:pPr>
              <a:buNone/>
            </a:pPr>
            <a:endParaRPr lang="es-ES" dirty="0" smtClean="0"/>
          </a:p>
          <a:p>
            <a:r>
              <a:rPr lang="es-ES" dirty="0" smtClean="0"/>
              <a:t>14-Oct: Siria se incorpora a OPAQ, y adhiere a Convención para la Prohibición de las Armas Químicas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¿Qué ha podido suceder?</a:t>
            </a:r>
          </a:p>
          <a:p>
            <a:pPr>
              <a:buNone/>
            </a:pPr>
            <a:endParaRPr lang="es-ES" dirty="0" smtClean="0"/>
          </a:p>
          <a:p>
            <a:r>
              <a:rPr lang="es-ES" dirty="0" smtClean="0"/>
              <a:t>¿Resultan creíbles las hipótesis que enmarcan el eventual ataque de EE.UU. y el posterior acuerdo con Rusia en la competencia mundial por el control de los recursos energéticos, sobre todo entre </a:t>
            </a:r>
            <a:r>
              <a:rPr lang="es-ES" dirty="0" smtClean="0"/>
              <a:t>estos</a:t>
            </a:r>
            <a:r>
              <a:rPr lang="es-ES" dirty="0" smtClean="0"/>
              <a:t> </a:t>
            </a:r>
            <a:r>
              <a:rPr lang="es-ES" dirty="0" smtClean="0"/>
              <a:t>dos países, por el gas?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/>
          <a:lstStyle/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La respuesta es “sí”</a:t>
            </a:r>
          </a:p>
          <a:p>
            <a:endParaRPr lang="es-ES" dirty="0" smtClean="0"/>
          </a:p>
          <a:p>
            <a:r>
              <a:rPr lang="es-ES" dirty="0" smtClean="0"/>
              <a:t>Pero la propaganda anti-sistema ha llevado estas hipótesis </a:t>
            </a:r>
            <a:r>
              <a:rPr lang="es-ES" dirty="0" smtClean="0"/>
              <a:t>al </a:t>
            </a:r>
            <a:r>
              <a:rPr lang="es-ES" dirty="0" smtClean="0"/>
              <a:t>extremo</a:t>
            </a:r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rc_mi" descr="http://1.bp.blogspot.com/-Wgi_FNpNwXE/UjCWJ55NRHI/AAAAAAAADto/7DsX5WQpIeI/s1600/Intervencionismo+en+Siria+2.gif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571604" y="1285860"/>
            <a:ext cx="5945438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sz="4000" u="sng" dirty="0" smtClean="0"/>
              <a:t>Siria</a:t>
            </a:r>
            <a:r>
              <a:rPr lang="es-ES" sz="4000" dirty="0" smtClean="0"/>
              <a:t>: enclave energético y geoestratégico privilegiado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pic>
        <p:nvPicPr>
          <p:cNvPr id="4" name="irc_mi" descr="http://maureenespanol.files.wordpress.com/2011/04/syria.pn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131936" y="1600200"/>
            <a:ext cx="688012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rc_mi" descr="http://mexico.cnn.com/media/2011/12/20/mapa-siria-cnn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142976" y="1142984"/>
            <a:ext cx="7072362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Sobre una de las mayores reservas de gas del planeta: cuenca oriental del Mediterráneo (Israel, Líbano, Siria)</a:t>
            </a:r>
          </a:p>
          <a:p>
            <a:pPr>
              <a:buNone/>
            </a:pPr>
            <a:endParaRPr lang="es-ES" dirty="0" smtClean="0"/>
          </a:p>
          <a:p>
            <a:r>
              <a:rPr lang="es-ES" dirty="0" smtClean="0"/>
              <a:t>Pieza geográfica clave para los corredores energéticos regionales: puerta abierta desde Oriente Medio (40% reservadas de gas) a Europa a través de Grecia o de Turquía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Aliados de Al-Asad: Irán y Rusia (principales socios energéticos de China) mayores reservas de gas</a:t>
            </a:r>
          </a:p>
          <a:p>
            <a:pPr>
              <a:buNone/>
            </a:pPr>
            <a:endParaRPr lang="es-ES" dirty="0" smtClean="0"/>
          </a:p>
          <a:p>
            <a:r>
              <a:rPr lang="es-ES" dirty="0" smtClean="0"/>
              <a:t>Sin embargo, EE.UU. es el &gt; productor + tecnología fundamental para países productores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Proyecto gasoducto </a:t>
            </a:r>
            <a:r>
              <a:rPr lang="es-ES" i="1" dirty="0" err="1" smtClean="0"/>
              <a:t>Nabucco</a:t>
            </a:r>
            <a:endParaRPr lang="es-ES" i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Patrocinado por EE.UU. y Europa</a:t>
            </a:r>
          </a:p>
          <a:p>
            <a:pPr>
              <a:buNone/>
            </a:pPr>
            <a:endParaRPr lang="es-ES" dirty="0" smtClean="0"/>
          </a:p>
          <a:p>
            <a:r>
              <a:rPr lang="es-ES" dirty="0" smtClean="0"/>
              <a:t>Transcurre desde Turquía a Austria (su construcción va retrasada)</a:t>
            </a:r>
          </a:p>
          <a:p>
            <a:pPr>
              <a:buNone/>
            </a:pPr>
            <a:endParaRPr lang="es-ES" dirty="0" smtClean="0"/>
          </a:p>
          <a:p>
            <a:r>
              <a:rPr lang="es-ES" dirty="0" smtClean="0"/>
              <a:t>Aspira a ensamblarse con el Gasoducto Árabe (Egipto-Siria) conectando Turquía con Siria (aspira incluso a conectar Turquía con Irán)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rc_mi" descr="http://www.thehollandbureau.com/wp-content/uploads/2011/02/nabucco_pijplijn.gif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85786" y="571480"/>
            <a:ext cx="7215238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Gasoducto Irán-Iraq-Siria (</a:t>
            </a:r>
            <a:r>
              <a:rPr lang="es-ES" i="1" dirty="0" smtClean="0"/>
              <a:t>tubería chií</a:t>
            </a:r>
            <a:r>
              <a:rPr lang="es-ES" dirty="0" smtClean="0"/>
              <a:t>)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500" dirty="0" smtClean="0"/>
              <a:t>Ha comenzado su construcción</a:t>
            </a:r>
          </a:p>
          <a:p>
            <a:pPr>
              <a:buNone/>
            </a:pPr>
            <a:endParaRPr lang="es-ES" sz="2500" dirty="0" smtClean="0"/>
          </a:p>
          <a:p>
            <a:r>
              <a:rPr lang="es-ES" sz="2500" dirty="0" smtClean="0"/>
              <a:t>Su viabilidad dependerá de lo que acontezca en Siria</a:t>
            </a:r>
          </a:p>
          <a:p>
            <a:pPr algn="ctr">
              <a:buNone/>
            </a:pPr>
            <a:endParaRPr lang="es-ES" dirty="0" smtClean="0"/>
          </a:p>
        </p:txBody>
      </p:sp>
      <p:pic>
        <p:nvPicPr>
          <p:cNvPr id="4" name="irc_mi" descr="http://4.bp.blogspot.com/-pxYgQXTmC9c/UZ44R3x4hDI/AAAAAAAAAOc/42c9w8OMMkw/s1600/gasoducto_islamico.png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3214686"/>
            <a:ext cx="5143536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es-ES" i="1" dirty="0" smtClean="0"/>
              <a:t>South </a:t>
            </a:r>
            <a:r>
              <a:rPr lang="es-ES" i="1" dirty="0" err="1" smtClean="0"/>
              <a:t>Stream</a:t>
            </a:r>
            <a:r>
              <a:rPr lang="es-ES" i="1" dirty="0" smtClean="0"/>
              <a:t> </a:t>
            </a:r>
            <a:r>
              <a:rPr lang="es-ES" dirty="0" smtClean="0"/>
              <a:t>(Rusia-Italia/Austria)</a:t>
            </a:r>
            <a:endParaRPr lang="es-ES" i="1" dirty="0"/>
          </a:p>
        </p:txBody>
      </p:sp>
      <p:pic>
        <p:nvPicPr>
          <p:cNvPr id="4" name="3 Marcador de contenido" descr="http://www.gazprom.com/f/posts/81/660630/seaway_eng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214422"/>
            <a:ext cx="7786742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i="1" dirty="0" smtClean="0"/>
              <a:t>Nord </a:t>
            </a:r>
            <a:r>
              <a:rPr lang="es-ES" i="1" dirty="0" err="1" smtClean="0"/>
              <a:t>Stream</a:t>
            </a:r>
            <a:r>
              <a:rPr lang="es-ES" i="1" dirty="0" smtClean="0"/>
              <a:t> </a:t>
            </a:r>
            <a:r>
              <a:rPr lang="es-ES" dirty="0" smtClean="0"/>
              <a:t>(Rusia-Alemania)</a:t>
            </a:r>
            <a:endParaRPr lang="es-ES" dirty="0"/>
          </a:p>
        </p:txBody>
      </p:sp>
      <p:pic>
        <p:nvPicPr>
          <p:cNvPr id="4" name="irc_mi" descr="http://www.ziuaveche.ro/wp-content/uploads/2011/10/Nord-Stream-yle.fi_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071538" y="1643050"/>
            <a:ext cx="7000924" cy="4429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i="1" dirty="0" smtClean="0"/>
              <a:t>Blue </a:t>
            </a:r>
            <a:r>
              <a:rPr lang="es-ES" i="1" dirty="0" err="1" smtClean="0"/>
              <a:t>Stream</a:t>
            </a:r>
            <a:r>
              <a:rPr lang="es-ES" dirty="0" smtClean="0"/>
              <a:t> (Rusia-Turquía)</a:t>
            </a:r>
            <a:endParaRPr lang="es-ES" i="1" dirty="0"/>
          </a:p>
        </p:txBody>
      </p:sp>
      <p:pic>
        <p:nvPicPr>
          <p:cNvPr id="4" name="3 Marcador de contenido" descr="http://www.gazprom.com/f/posts/65/395913/south-stream_1_eng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7907" y="1600200"/>
            <a:ext cx="728818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Nuevo recurso energético: gas no convencional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s-ES" dirty="0" smtClean="0"/>
          </a:p>
          <a:p>
            <a:r>
              <a:rPr lang="es-ES" dirty="0" smtClean="0"/>
              <a:t>Algunas dudas: técnica del </a:t>
            </a:r>
            <a:r>
              <a:rPr lang="es-ES" i="1" dirty="0" err="1" smtClean="0"/>
              <a:t>fracking</a:t>
            </a:r>
            <a:r>
              <a:rPr lang="es-ES" dirty="0" smtClean="0"/>
              <a:t> (</a:t>
            </a:r>
            <a:r>
              <a:rPr lang="es-ES" smtClean="0"/>
              <a:t>movimientos sísmicos)</a:t>
            </a:r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EE.UU. y Canadá (pioneros en tecnología </a:t>
            </a:r>
            <a:r>
              <a:rPr lang="es-ES" i="1" dirty="0" err="1" smtClean="0"/>
              <a:t>fracking</a:t>
            </a:r>
            <a:r>
              <a:rPr lang="es-ES" dirty="0" smtClean="0"/>
              <a:t>): explotación en cantidades comercializables</a:t>
            </a:r>
          </a:p>
          <a:p>
            <a:pPr>
              <a:buNone/>
            </a:pPr>
            <a:endParaRPr lang="es-ES" dirty="0" smtClean="0"/>
          </a:p>
          <a:p>
            <a:r>
              <a:rPr lang="es-ES" dirty="0" smtClean="0"/>
              <a:t>¿Autosuficiencia energética de EE.UU. en 2035?</a:t>
            </a:r>
          </a:p>
          <a:p>
            <a:pPr>
              <a:buNone/>
            </a:pPr>
            <a:endParaRPr lang="es-ES" dirty="0" smtClean="0"/>
          </a:p>
          <a:p>
            <a:r>
              <a:rPr lang="es-ES" dirty="0" smtClean="0"/>
              <a:t>¿Nuevo orden energético mundial?: Rusia y China perjudicadas inicialmente</a:t>
            </a:r>
          </a:p>
          <a:p>
            <a:pPr>
              <a:buNone/>
            </a:pPr>
            <a:endParaRPr lang="es-E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899</TotalTime>
  <Words>2751</Words>
  <Application>Microsoft Office PowerPoint</Application>
  <PresentationFormat>Presentación en pantalla (4:3)</PresentationFormat>
  <Paragraphs>302</Paragraphs>
  <Slides>61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61</vt:i4>
      </vt:variant>
    </vt:vector>
  </HeadingPairs>
  <TitlesOfParts>
    <vt:vector size="62" baseType="lpstr">
      <vt:lpstr>Tema de Office</vt:lpstr>
      <vt:lpstr>Seguridad y Defensa de la Energía: riesgos asociados a su producción, transporte y uso</vt:lpstr>
      <vt:lpstr>Diapositiva 2</vt:lpstr>
      <vt:lpstr>Energía nuclear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Hidrocarburos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Estrecho de Ormuz (17 mb/día)</vt:lpstr>
      <vt:lpstr>Estrecho de Malaca (15 mb/día)</vt:lpstr>
      <vt:lpstr>Canal de Suez (4’5 mb/día)</vt:lpstr>
      <vt:lpstr> Estrecho de Bab el Mandeb (3’2 mb/día) </vt:lpstr>
      <vt:lpstr> Estrechos Dardanelos/Bósforo (3 mb/día) </vt:lpstr>
      <vt:lpstr>3 estrechos daneses (3 mb/día)</vt:lpstr>
      <vt:lpstr>Canal de Panamá (755.000 b./día)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ENERGÍAS ALTERNATIVAS</vt:lpstr>
      <vt:lpstr>Diapositiva 41</vt:lpstr>
      <vt:lpstr>Diapositiva 42</vt:lpstr>
      <vt:lpstr>Diapositiva 43</vt:lpstr>
      <vt:lpstr> Siria en el escenario energético mundial </vt:lpstr>
      <vt:lpstr>Diapositiva 45</vt:lpstr>
      <vt:lpstr>Diapositiva 46</vt:lpstr>
      <vt:lpstr>Diapositiva 47</vt:lpstr>
      <vt:lpstr>Diapositiva 48</vt:lpstr>
      <vt:lpstr>Diapositiva 49</vt:lpstr>
      <vt:lpstr>Diapositiva 50</vt:lpstr>
      <vt:lpstr> Siria: enclave energético y geoestratégico privilegiado </vt:lpstr>
      <vt:lpstr>Diapositiva 52</vt:lpstr>
      <vt:lpstr>Diapositiva 53</vt:lpstr>
      <vt:lpstr>Diapositiva 54</vt:lpstr>
      <vt:lpstr>Proyecto gasoducto Nabucco</vt:lpstr>
      <vt:lpstr>Diapositiva 56</vt:lpstr>
      <vt:lpstr>Gasoducto Irán-Iraq-Siria (tubería chií)</vt:lpstr>
      <vt:lpstr>South Stream (Rusia-Italia/Austria)</vt:lpstr>
      <vt:lpstr>Nord Stream (Rusia-Alemania)</vt:lpstr>
      <vt:lpstr>Blue Stream (Rusia-Turquía)</vt:lpstr>
      <vt:lpstr>Nuevo recurso energético: gas no convencional</vt:lpstr>
    </vt:vector>
  </TitlesOfParts>
  <Company>RevolucionUnattended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Defensa y Seguridad en el ámbito de la Energía</dc:title>
  <dc:creator>Jose Antonio</dc:creator>
  <cp:lastModifiedBy>Jose Antonio</cp:lastModifiedBy>
  <cp:revision>579</cp:revision>
  <dcterms:created xsi:type="dcterms:W3CDTF">2013-10-17T11:41:15Z</dcterms:created>
  <dcterms:modified xsi:type="dcterms:W3CDTF">2013-12-07T16:58:57Z</dcterms:modified>
</cp:coreProperties>
</file>