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380" r:id="rId2"/>
    <p:sldId id="401" r:id="rId3"/>
    <p:sldId id="402" r:id="rId4"/>
    <p:sldId id="403" r:id="rId5"/>
    <p:sldId id="404" r:id="rId6"/>
    <p:sldId id="405" r:id="rId7"/>
    <p:sldId id="437" r:id="rId8"/>
    <p:sldId id="406" r:id="rId9"/>
    <p:sldId id="407" r:id="rId10"/>
    <p:sldId id="408" r:id="rId11"/>
    <p:sldId id="411" r:id="rId12"/>
    <p:sldId id="412" r:id="rId13"/>
    <p:sldId id="413" r:id="rId14"/>
    <p:sldId id="415" r:id="rId15"/>
    <p:sldId id="416" r:id="rId16"/>
    <p:sldId id="417" r:id="rId17"/>
    <p:sldId id="418" r:id="rId18"/>
    <p:sldId id="419" r:id="rId19"/>
    <p:sldId id="421" r:id="rId20"/>
    <p:sldId id="422" r:id="rId21"/>
    <p:sldId id="423" r:id="rId22"/>
    <p:sldId id="424" r:id="rId23"/>
    <p:sldId id="425" r:id="rId24"/>
    <p:sldId id="426" r:id="rId25"/>
    <p:sldId id="427" r:id="rId26"/>
    <p:sldId id="428" r:id="rId27"/>
    <p:sldId id="436" r:id="rId28"/>
  </p:sldIdLst>
  <p:sldSz cx="9144000" cy="6858000" type="screen4x3"/>
  <p:notesSz cx="6877050" cy="10002838"/>
  <p:custDataLst>
    <p:tags r:id="rId31"/>
  </p:custDataLst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00"/>
    <a:srgbClr val="1C0AA2"/>
    <a:srgbClr val="230DC9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64" autoAdjust="0"/>
    <p:restoredTop sz="93153" autoAdjust="0"/>
  </p:normalViewPr>
  <p:slideViewPr>
    <p:cSldViewPr>
      <p:cViewPr>
        <p:scale>
          <a:sx n="80" d="100"/>
          <a:sy n="80" d="100"/>
        </p:scale>
        <p:origin x="-132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770" y="-90"/>
      </p:cViewPr>
      <p:guideLst>
        <p:guide orient="horz" pos="3151"/>
        <p:guide pos="21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973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51" tIns="48225" rIns="96451" bIns="48225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Georgia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5725" y="0"/>
            <a:ext cx="297973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51" tIns="48225" rIns="96451" bIns="48225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Georgia" pitchFamily="18" charset="0"/>
              </a:defRPr>
            </a:lvl1pPr>
          </a:lstStyle>
          <a:p>
            <a:pPr>
              <a:defRPr/>
            </a:pPr>
            <a:r>
              <a:rPr lang="it-IT"/>
              <a:t>n</a:t>
            </a:r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01188"/>
            <a:ext cx="2979738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51" tIns="48225" rIns="96451" bIns="48225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Georgia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5725" y="9501188"/>
            <a:ext cx="2979738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51" tIns="48225" rIns="96451" bIns="48225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Georgia" pitchFamily="18" charset="0"/>
              </a:defRPr>
            </a:lvl1pPr>
          </a:lstStyle>
          <a:p>
            <a:pPr>
              <a:defRPr/>
            </a:pPr>
            <a:fld id="{63B33597-9D55-42E1-88F0-6F1385BB004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5626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973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51" tIns="48225" rIns="96451" bIns="48225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Georgia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5725" y="0"/>
            <a:ext cx="297973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51" tIns="48225" rIns="96451" bIns="48225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Georgia" pitchFamily="18" charset="0"/>
              </a:defRPr>
            </a:lvl1pPr>
          </a:lstStyle>
          <a:p>
            <a:pPr>
              <a:defRPr/>
            </a:pPr>
            <a:fld id="{2B026ACA-1F58-4EEA-B1BE-35A0169CA4C4}" type="datetimeFigureOut">
              <a:rPr lang="it-IT"/>
              <a:pPr>
                <a:defRPr/>
              </a:pPr>
              <a:t>02/10/2013</a:t>
            </a:fld>
            <a:endParaRPr lang="it-IT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4997450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7388" y="4751388"/>
            <a:ext cx="5502275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51" tIns="48225" rIns="96451" bIns="482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01188"/>
            <a:ext cx="2979738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51" tIns="48225" rIns="96451" bIns="48225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Georgia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5725" y="9501188"/>
            <a:ext cx="2979738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51" tIns="48225" rIns="96451" bIns="48225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Georgia" pitchFamily="18" charset="0"/>
              </a:defRPr>
            </a:lvl1pPr>
          </a:lstStyle>
          <a:p>
            <a:pPr>
              <a:defRPr/>
            </a:pPr>
            <a:fld id="{89C1D925-D6FC-4B79-9B9A-E3DCEACD152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16283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3895725" y="9501188"/>
            <a:ext cx="2979738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51" tIns="48225" rIns="96451" bIns="48225" anchor="b"/>
          <a:lstStyle>
            <a:lvl1pPr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8622E508-AA8C-4D09-808F-C5885CA0EB83}" type="slidenum">
              <a:rPr lang="it-IT" sz="1300"/>
              <a:pPr algn="r" eaLnBrk="1" hangingPunct="1"/>
              <a:t>2</a:t>
            </a:fld>
            <a:endParaRPr lang="it-IT" sz="13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50888"/>
            <a:ext cx="4999038" cy="3749675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895725" y="9501188"/>
            <a:ext cx="2979738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51" tIns="48225" rIns="96451" bIns="48225" anchor="b"/>
          <a:lstStyle>
            <a:lvl1pPr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4969F373-9640-4136-8D25-F621166411DC}" type="slidenum">
              <a:rPr lang="it-IT" sz="1300"/>
              <a:pPr algn="r" eaLnBrk="1" hangingPunct="1"/>
              <a:t>3</a:t>
            </a:fld>
            <a:endParaRPr lang="it-IT" sz="13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50888"/>
            <a:ext cx="4999038" cy="3749675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 txBox="1">
            <a:spLocks noGrp="1" noChangeArrowheads="1"/>
          </p:cNvSpPr>
          <p:nvPr/>
        </p:nvSpPr>
        <p:spPr bwMode="auto">
          <a:xfrm>
            <a:off x="3895725" y="9501188"/>
            <a:ext cx="2979738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51" tIns="48225" rIns="96451" bIns="48225" anchor="b"/>
          <a:lstStyle>
            <a:lvl1pPr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64B7BB5D-E4C8-4D8B-B33F-96C1538F668C}" type="slidenum">
              <a:rPr lang="it-IT" sz="1300"/>
              <a:pPr algn="r" eaLnBrk="1" hangingPunct="1"/>
              <a:t>4</a:t>
            </a:fld>
            <a:endParaRPr lang="it-IT" sz="13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50888"/>
            <a:ext cx="4999038" cy="3749675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50888"/>
            <a:ext cx="4999038" cy="3749675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 txBox="1">
            <a:spLocks noGrp="1" noChangeArrowheads="1"/>
          </p:cNvSpPr>
          <p:nvPr/>
        </p:nvSpPr>
        <p:spPr bwMode="auto">
          <a:xfrm>
            <a:off x="3895725" y="9501188"/>
            <a:ext cx="2979738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51" tIns="48225" rIns="96451" bIns="48225" anchor="b"/>
          <a:lstStyle>
            <a:lvl1pPr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DC265A67-2195-44B3-97DC-4011A5C75CCD}" type="slidenum">
              <a:rPr lang="it-IT" sz="1300"/>
              <a:pPr algn="r" eaLnBrk="1" hangingPunct="1"/>
              <a:t>10</a:t>
            </a:fld>
            <a:endParaRPr lang="it-IT" sz="13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50888"/>
            <a:ext cx="4999038" cy="3749675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50888"/>
            <a:ext cx="4999038" cy="3749675"/>
          </a:xfrm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50888"/>
            <a:ext cx="4999038" cy="3749675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50888"/>
            <a:ext cx="4999038" cy="3749675"/>
          </a:xfrm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50888"/>
            <a:ext cx="4999038" cy="3749675"/>
          </a:xfrm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50888"/>
            <a:ext cx="4999038" cy="3749675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50888"/>
            <a:ext cx="4999038" cy="3749675"/>
          </a:xfrm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50888"/>
            <a:ext cx="4999038" cy="3749675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50888"/>
            <a:ext cx="4999038" cy="3749675"/>
          </a:xfrm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50888"/>
            <a:ext cx="4999038" cy="3749675"/>
          </a:xfrm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 txBox="1">
            <a:spLocks noGrp="1" noChangeArrowheads="1"/>
          </p:cNvSpPr>
          <p:nvPr/>
        </p:nvSpPr>
        <p:spPr bwMode="auto">
          <a:xfrm>
            <a:off x="3895725" y="9501188"/>
            <a:ext cx="2979738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451" tIns="48225" rIns="96451" bIns="48225" anchor="b"/>
          <a:lstStyle>
            <a:lvl1pPr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5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428E7C83-8565-49E9-8334-6D1A5249B4AD}" type="slidenum">
              <a:rPr lang="it-IT" sz="1300"/>
              <a:pPr algn="r" eaLnBrk="1" hangingPunct="1"/>
              <a:t>20</a:t>
            </a:fld>
            <a:endParaRPr lang="it-IT" sz="13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50888"/>
            <a:ext cx="4999038" cy="3749675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5" name="Rettangolo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6" name="Rettangolo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7" name="Rettangolo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e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e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5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41649-CD3D-4CB6-A3BE-A8A5905CC9F0}" type="datetime1">
              <a:rPr lang="it-IT"/>
              <a:pPr>
                <a:defRPr/>
              </a:pPr>
              <a:t>02/10/2013</a:t>
            </a:fld>
            <a:endParaRPr lang="it-IT"/>
          </a:p>
        </p:txBody>
      </p:sp>
      <p:sp>
        <p:nvSpPr>
          <p:cNvPr id="16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8295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14E09-0EB4-4D08-B001-26A9A3069944}" type="datetime1">
              <a:rPr lang="it-IT"/>
              <a:pPr>
                <a:defRPr/>
              </a:pPr>
              <a:t>02/10/2013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804025" y="6381750"/>
            <a:ext cx="2133600" cy="268288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230DC9"/>
                </a:solidFill>
              </a:defRPr>
            </a:lvl1pPr>
          </a:lstStyle>
          <a:p>
            <a:pPr>
              <a:defRPr/>
            </a:pPr>
            <a:fld id="{C2601B4C-7F84-4868-A6FF-145BABE4C19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42258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5" name="Rettangolo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6" name="Rettangolo 21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7" name="Rettangolo 23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8" name="Rettangolo 24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9" name="Rettangolo 25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ttangolo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e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e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5" name="Segnaposto piè di pa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6" name="Segnaposto data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D4E6E-E1AE-471F-9F83-33E706ADA0DB}" type="datetime1">
              <a:rPr lang="it-IT"/>
              <a:pPr>
                <a:defRPr/>
              </a:pPr>
              <a:t>02/10/2013</a:t>
            </a:fld>
            <a:endParaRPr lang="it-IT"/>
          </a:p>
        </p:txBody>
      </p:sp>
      <p:sp>
        <p:nvSpPr>
          <p:cNvPr id="17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DE3C384-D91C-48C6-9EEE-C844851CF68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0354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ttore 1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0" name="Segnaposto contenuto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data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C7ADBD-1887-4FB8-A8CE-1F0B5C06D4EA}" type="datetime1">
              <a:rPr lang="it-IT"/>
              <a:pPr>
                <a:defRPr/>
              </a:pPr>
              <a:t>02/10/2013</a:t>
            </a:fld>
            <a:endParaRPr lang="it-IT"/>
          </a:p>
        </p:txBody>
      </p:sp>
      <p:sp>
        <p:nvSpPr>
          <p:cNvPr id="7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ABDA1-F8FA-4D4C-B5CD-A69FD856A77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77349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" name="Rettangolo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9" name="Rettangolo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0" name="Rettangolo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1" name="Rettangolo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Ovale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e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4" name="Segnaposto contenuto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26" name="Segnaposto contenuto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23" name="Titolo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8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C8FD6-D633-4B13-8428-BE40C5DEBCD1}" type="datetime1">
              <a:rPr lang="it-IT"/>
              <a:pPr>
                <a:defRPr/>
              </a:pPr>
              <a:t>02/10/2013</a:t>
            </a:fld>
            <a:endParaRPr lang="it-IT"/>
          </a:p>
        </p:txBody>
      </p:sp>
      <p:sp>
        <p:nvSpPr>
          <p:cNvPr id="19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6BD8D1E-0622-4A14-BA77-A1456778287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88292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ttangolo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7" name="Rettangolo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8" name="Rettangolo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9" name="Rettangolo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ttangolo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Ovale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e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Segnaposto contenuto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6" name="Segnaposto numero diapositiva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1E621AA2-3B87-4EB8-9644-11DF53202F3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7" name="Segnaposto data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9FAA8-E23D-4A4D-82FF-A4772B9A5607}" type="datetime1">
              <a:rPr lang="it-IT"/>
              <a:pPr>
                <a:defRPr/>
              </a:pPr>
              <a:t>02/10/2013</a:t>
            </a:fld>
            <a:endParaRPr lang="it-IT"/>
          </a:p>
        </p:txBody>
      </p:sp>
      <p:sp>
        <p:nvSpPr>
          <p:cNvPr id="18" name="Segnaposto piè di pagina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09597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ttore 1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ttangolo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7" name="Rettangolo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8" name="Rettangolo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9" name="Rettangolo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Ovale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e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6" name="Segnaposto numero diapositiva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CD07D-7F17-4BCE-BCA7-84C98B02BD5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7" name="Segnaposto data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79773-574B-4DDF-B2F5-A463B593B2EF}" type="datetime1">
              <a:rPr lang="it-IT"/>
              <a:pPr>
                <a:defRPr/>
              </a:pPr>
              <a:t>02/10/2013</a:t>
            </a:fld>
            <a:endParaRPr lang="it-IT"/>
          </a:p>
        </p:txBody>
      </p:sp>
      <p:sp>
        <p:nvSpPr>
          <p:cNvPr id="18" name="Segnaposto piè di pagina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3220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4C26B-EC87-4B39-BFE2-52EFEB8F8823}" type="datetime1">
              <a:rPr lang="it-IT"/>
              <a:pPr>
                <a:defRPr/>
              </a:pPr>
              <a:t>02/10/2013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9B078-27FD-404D-A3C5-F7250279B71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39989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5" name="Rettangolo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6" name="Rettangolo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7" name="Rettangolo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Ovale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e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3" name="Segnaposto numero diapositiva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05B65-FF38-48DF-81B2-728130C772F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4" name="Segnaposto data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D2AEC-2294-4B19-921B-1AF1E6F049A2}" type="datetime1">
              <a:rPr lang="it-IT"/>
              <a:pPr>
                <a:defRPr/>
              </a:pPr>
              <a:t>02/10/2013</a:t>
            </a:fld>
            <a:endParaRPr lang="it-IT"/>
          </a:p>
        </p:txBody>
      </p:sp>
      <p:sp>
        <p:nvSpPr>
          <p:cNvPr id="15" name="Segnaposto piè di pagina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0931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ttangolo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027" name="Rettangolo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02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1029" name="Rettangolo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Georgia" pitchFamily="18" charset="0"/>
            </a:endParaRPr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1849C36-4FBB-4581-B139-9C132F54B33A}" type="datetime1">
              <a:rPr lang="it-IT"/>
              <a:pPr>
                <a:defRPr/>
              </a:pPr>
              <a:t>02/10/2013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Georgia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Ovale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e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A5FBD6-6788-4AFD-93D8-ACD718A7E41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038" name="Segnaposto titolo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  <a:endParaRPr lang="en-US" smtClean="0"/>
          </a:p>
        </p:txBody>
      </p:sp>
      <p:sp>
        <p:nvSpPr>
          <p:cNvPr id="1039" name="Segnaposto testo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ottotitolo 2"/>
          <p:cNvSpPr>
            <a:spLocks noGrp="1"/>
          </p:cNvSpPr>
          <p:nvPr>
            <p:ph type="subTitle" idx="4294967295"/>
          </p:nvPr>
        </p:nvSpPr>
        <p:spPr>
          <a:xfrm>
            <a:off x="468313" y="2781300"/>
            <a:ext cx="8424862" cy="3527425"/>
          </a:xfrm>
        </p:spPr>
        <p:txBody>
          <a:bodyPr/>
          <a:lstStyle/>
          <a:p>
            <a:pPr marL="0" indent="0" algn="ctr" eaLnBrk="1" hangingPunct="1">
              <a:buFont typeface="Wingdings 2" pitchFamily="18" charset="2"/>
              <a:buNone/>
            </a:pPr>
            <a:r>
              <a:rPr lang="it-IT" sz="3200" b="1" smtClean="0"/>
              <a:t>Il gruppo di lavoro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it-IT" sz="2400" smtClean="0"/>
          </a:p>
          <a:p>
            <a:pPr marL="0" indent="0" eaLnBrk="1" hangingPunct="1">
              <a:buFont typeface="Wingdings 2" pitchFamily="18" charset="2"/>
              <a:buNone/>
            </a:pPr>
            <a:endParaRPr lang="it-IT" sz="2400" smtClean="0"/>
          </a:p>
          <a:p>
            <a:pPr marL="0" indent="0" eaLnBrk="1" hangingPunct="1">
              <a:buFont typeface="Wingdings 2" pitchFamily="18" charset="2"/>
              <a:buNone/>
            </a:pPr>
            <a:r>
              <a:rPr lang="it-IT" sz="2400" smtClean="0"/>
              <a:t>			Prof. Barbara Pojaghi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it-IT" sz="2400" smtClean="0"/>
              <a:t>			Università di Macerata</a:t>
            </a:r>
          </a:p>
          <a:p>
            <a:pPr marL="0" indent="0" algn="ctr">
              <a:buFont typeface="Wingdings 2" pitchFamily="18" charset="2"/>
              <a:buNone/>
            </a:pPr>
            <a:endParaRPr lang="it-IT" sz="2400" b="1" smtClean="0"/>
          </a:p>
        </p:txBody>
      </p:sp>
      <p:pic>
        <p:nvPicPr>
          <p:cNvPr id="11270" name="Picture 4" descr="j0232276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648200"/>
            <a:ext cx="1527175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84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53536"/>
            <a:ext cx="8229600" cy="1143000"/>
          </a:xfrm>
          <a:extLst/>
        </p:spPr>
        <p:txBody>
          <a:bodyPr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algn="r" eaLnBrk="1" fontAlgn="auto" hangingPunct="1">
              <a:spcAft>
                <a:spcPts val="0"/>
              </a:spcAft>
              <a:defRPr/>
            </a:pPr>
            <a:r>
              <a:rPr lang="it-IT" sz="460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K. LEWIN</a:t>
            </a:r>
            <a:endParaRPr lang="en-US" sz="4600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it-IT" smtClean="0"/>
          </a:p>
          <a:p>
            <a:pPr marL="0" indent="0">
              <a:buFontTx/>
              <a:buNone/>
            </a:pPr>
            <a:endParaRPr lang="it-IT" smtClean="0"/>
          </a:p>
        </p:txBody>
      </p:sp>
      <p:sp>
        <p:nvSpPr>
          <p:cNvPr id="15364" name="Rectangle 9"/>
          <p:cNvSpPr>
            <a:spLocks noChangeArrowheads="1"/>
          </p:cNvSpPr>
          <p:nvPr/>
        </p:nvSpPr>
        <p:spPr bwMode="auto">
          <a:xfrm>
            <a:off x="539750" y="1989138"/>
            <a:ext cx="3744913" cy="7921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sz="2800"/>
              <a:t>Per Lewin il gruppo è</a:t>
            </a:r>
          </a:p>
        </p:txBody>
      </p:sp>
      <p:sp>
        <p:nvSpPr>
          <p:cNvPr id="15365" name="Line 10"/>
          <p:cNvSpPr>
            <a:spLocks noChangeShapeType="1"/>
          </p:cNvSpPr>
          <p:nvPr/>
        </p:nvSpPr>
        <p:spPr bwMode="auto">
          <a:xfrm>
            <a:off x="3059113" y="2852738"/>
            <a:ext cx="1512887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4643438" y="3429000"/>
            <a:ext cx="4105275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it-IT" sz="2800">
                <a:cs typeface="+mn-cs"/>
              </a:rPr>
              <a:t>una </a:t>
            </a:r>
            <a:r>
              <a:rPr lang="it-IT" sz="3200">
                <a:cs typeface="+mn-cs"/>
              </a:rPr>
              <a:t>totalità dinamica</a:t>
            </a:r>
          </a:p>
        </p:txBody>
      </p:sp>
      <p:sp>
        <p:nvSpPr>
          <p:cNvPr id="14350" name="Rectangle 14"/>
          <p:cNvSpPr>
            <a:spLocks noChangeArrowheads="1"/>
          </p:cNvSpPr>
          <p:nvPr/>
        </p:nvSpPr>
        <p:spPr bwMode="auto">
          <a:xfrm>
            <a:off x="755650" y="5013325"/>
            <a:ext cx="7056438" cy="6492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it-IT" sz="2800">
                <a:cs typeface="+mn-cs"/>
              </a:rPr>
              <a:t>i cui membri sono </a:t>
            </a:r>
            <a:r>
              <a:rPr lang="it-IT" sz="3200">
                <a:cs typeface="+mn-cs"/>
              </a:rPr>
              <a:t>interdipendenti</a:t>
            </a:r>
            <a:r>
              <a:rPr lang="it-IT" sz="2800">
                <a:cs typeface="+mn-cs"/>
              </a:rPr>
              <a:t> tra loro</a:t>
            </a:r>
          </a:p>
        </p:txBody>
      </p:sp>
      <p:sp>
        <p:nvSpPr>
          <p:cNvPr id="15368" name="Line 15"/>
          <p:cNvSpPr>
            <a:spLocks noChangeShapeType="1"/>
          </p:cNvSpPr>
          <p:nvPr/>
        </p:nvSpPr>
        <p:spPr bwMode="auto">
          <a:xfrm flipH="1">
            <a:off x="4859338" y="4149725"/>
            <a:ext cx="1584325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922337"/>
          </a:xfrm>
          <a:extLst/>
        </p:spPr>
        <p:txBody>
          <a:bodyPr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algn="r" eaLnBrk="1" fontAlgn="auto" hangingPunct="1">
              <a:spcAft>
                <a:spcPts val="0"/>
              </a:spcAft>
              <a:defRPr/>
            </a:pPr>
            <a:r>
              <a:rPr lang="it-IT" sz="460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K. LEWIN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11188" y="1125538"/>
            <a:ext cx="8075612" cy="5399087"/>
          </a:xfrm>
        </p:spPr>
        <p:txBody>
          <a:bodyPr/>
          <a:lstStyle/>
          <a:p>
            <a:pPr marL="0" indent="0" algn="just">
              <a:lnSpc>
                <a:spcPct val="90000"/>
              </a:lnSpc>
            </a:pPr>
            <a:endParaRPr lang="it-IT" sz="2000" i="1" smtClean="0"/>
          </a:p>
          <a:p>
            <a:pPr marL="0" indent="0" algn="just">
              <a:lnSpc>
                <a:spcPct val="90000"/>
              </a:lnSpc>
            </a:pPr>
            <a:endParaRPr lang="it-IT" sz="2000" i="1" smtClean="0"/>
          </a:p>
          <a:p>
            <a:pPr marL="0" indent="0" algn="just">
              <a:lnSpc>
                <a:spcPct val="90000"/>
              </a:lnSpc>
            </a:pPr>
            <a:r>
              <a:rPr lang="it-IT" sz="2000" i="1" smtClean="0"/>
              <a:t>Il concetto di tutto</a:t>
            </a:r>
            <a:r>
              <a:rPr lang="it-IT" sz="2000" smtClean="0"/>
              <a:t>: il gruppo non come sommatoria di membri, ma come </a:t>
            </a:r>
            <a:r>
              <a:rPr lang="it-IT" sz="2000" i="1" smtClean="0"/>
              <a:t>totalità</a:t>
            </a:r>
            <a:r>
              <a:rPr lang="it-IT" sz="2000" smtClean="0"/>
              <a:t>.</a:t>
            </a:r>
          </a:p>
          <a:p>
            <a:pPr marL="0" indent="0" algn="just">
              <a:lnSpc>
                <a:spcPct val="90000"/>
              </a:lnSpc>
            </a:pPr>
            <a:r>
              <a:rPr lang="it-IT" sz="2000" i="1" smtClean="0"/>
              <a:t>Il concetto di dinamica</a:t>
            </a:r>
            <a:r>
              <a:rPr lang="it-IT" sz="2000" smtClean="0"/>
              <a:t>: il gruppo non tanto come realtà statica ma </a:t>
            </a:r>
            <a:r>
              <a:rPr lang="it-IT" sz="2000" i="1" smtClean="0"/>
              <a:t>dinamica</a:t>
            </a:r>
            <a:r>
              <a:rPr lang="it-IT" sz="2000" smtClean="0"/>
              <a:t>. Centro di forze, tensioni, conflitti che determinano trasformazioni e mutamenti.</a:t>
            </a:r>
          </a:p>
          <a:p>
            <a:pPr marL="0" indent="0" algn="just">
              <a:lnSpc>
                <a:spcPct val="90000"/>
              </a:lnSpc>
            </a:pPr>
            <a:r>
              <a:rPr lang="it-IT" sz="2000" i="1" smtClean="0"/>
              <a:t>Il concetto di interdipendenza</a:t>
            </a:r>
            <a:r>
              <a:rPr lang="it-IT" sz="2000" smtClean="0"/>
              <a:t>: in un gruppo non è importante la similarità ma la consapevolezza dell’</a:t>
            </a:r>
            <a:r>
              <a:rPr lang="it-IT" sz="2000" i="1" smtClean="0"/>
              <a:t>interdipendenza</a:t>
            </a:r>
            <a:r>
              <a:rPr lang="it-IT" sz="2000" smtClean="0"/>
              <a:t>, cioè della reciproca dipendenza dei membri tra di loro; da qui il mutamento in una parte determina un mutamento, e quindi un riequilibrio, nel resto del gruppo (ad esempio l’</a:t>
            </a:r>
            <a:r>
              <a:rPr lang="it-IT" sz="2000" i="1" smtClean="0"/>
              <a:t>entrata</a:t>
            </a:r>
            <a:r>
              <a:rPr lang="it-IT" sz="2000" smtClean="0"/>
              <a:t> e l’</a:t>
            </a:r>
            <a:r>
              <a:rPr lang="it-IT" sz="2000" i="1" smtClean="0"/>
              <a:t>uscita</a:t>
            </a:r>
            <a:r>
              <a:rPr lang="it-IT" sz="2000" smtClean="0"/>
              <a:t>).</a:t>
            </a:r>
          </a:p>
          <a:p>
            <a:pPr marL="0" indent="0" algn="just">
              <a:lnSpc>
                <a:spcPct val="90000"/>
              </a:lnSpc>
            </a:pPr>
            <a:r>
              <a:rPr lang="it-IT" sz="2000" i="1" smtClean="0"/>
              <a:t>Il concetto di equilibrio</a:t>
            </a:r>
            <a:r>
              <a:rPr lang="it-IT" sz="2000" smtClean="0"/>
              <a:t>: ogni gruppo pur caratterizzato dalla sua dinamicità tende all’</a:t>
            </a:r>
            <a:r>
              <a:rPr lang="it-IT" sz="2000" i="1" smtClean="0"/>
              <a:t>equilibrio</a:t>
            </a:r>
            <a:r>
              <a:rPr lang="it-IT" sz="2000" smtClean="0"/>
              <a:t>; esiste un continuo contrasto tra forze tendenti alla coesione e forze che spingono alla disgregazione.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53536"/>
            <a:ext cx="8229600" cy="1143000"/>
          </a:xfrm>
          <a:extLst/>
        </p:spPr>
        <p:txBody>
          <a:bodyPr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algn="r" eaLnBrk="1" fontAlgn="auto" hangingPunct="1">
              <a:spcAft>
                <a:spcPts val="0"/>
              </a:spcAft>
              <a:defRPr/>
            </a:pPr>
            <a:r>
              <a:rPr lang="it-IT" sz="460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W.R. BION</a:t>
            </a: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323850" y="1412875"/>
            <a:ext cx="5400675" cy="10810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sz="2400"/>
              <a:t>Per Bion nel </a:t>
            </a:r>
            <a:r>
              <a:rPr lang="it-IT" sz="2800"/>
              <a:t>gruppo </a:t>
            </a:r>
            <a:r>
              <a:rPr lang="it-IT" sz="2400"/>
              <a:t>agiscono </a:t>
            </a:r>
          </a:p>
          <a:p>
            <a:pPr algn="ctr"/>
            <a:r>
              <a:rPr lang="it-IT" sz="2400"/>
              <a:t>contemporaneamente due dimensioni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132138" y="2852738"/>
            <a:ext cx="5616575" cy="15128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marL="342900" indent="-342900" algn="ctr">
              <a:defRPr/>
            </a:pPr>
            <a:r>
              <a:rPr lang="it-IT" sz="2000">
                <a:cs typeface="+mn-cs"/>
              </a:rPr>
              <a:t>1.</a:t>
            </a:r>
            <a:r>
              <a:rPr lang="it-IT">
                <a:cs typeface="+mn-cs"/>
              </a:rPr>
              <a:t> </a:t>
            </a:r>
            <a:r>
              <a:rPr lang="it-IT" sz="2400">
                <a:cs typeface="+mn-cs"/>
              </a:rPr>
              <a:t>La dimensione </a:t>
            </a:r>
            <a:r>
              <a:rPr lang="it-IT" sz="2800">
                <a:cs typeface="+mn-cs"/>
              </a:rPr>
              <a:t>razionale / lavorativa</a:t>
            </a:r>
          </a:p>
          <a:p>
            <a:pPr marL="342900" indent="-342900" algn="ctr">
              <a:defRPr/>
            </a:pPr>
            <a:r>
              <a:rPr lang="it-IT" sz="2400">
                <a:cs typeface="+mn-cs"/>
              </a:rPr>
              <a:t>del gruppo come gruppo di lavoro </a:t>
            </a:r>
          </a:p>
          <a:p>
            <a:pPr marL="342900" indent="-342900" algn="ctr">
              <a:defRPr/>
            </a:pPr>
            <a:r>
              <a:rPr lang="it-IT" sz="2400">
                <a:cs typeface="+mn-cs"/>
              </a:rPr>
              <a:t>con obbiettivi, ruoli, regole ed</a:t>
            </a:r>
          </a:p>
          <a:p>
            <a:pPr marL="342900" indent="-342900" algn="ctr">
              <a:defRPr/>
            </a:pPr>
            <a:r>
              <a:rPr lang="it-IT" sz="2400">
                <a:cs typeface="+mn-cs"/>
              </a:rPr>
              <a:t>estensione temporale </a:t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468313" y="4797425"/>
            <a:ext cx="6480175" cy="14398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/>
          <a:lstStyle/>
          <a:p>
            <a:pPr marL="342900" indent="-342900" algn="ctr">
              <a:defRPr/>
            </a:pPr>
            <a:r>
              <a:rPr lang="it-IT" sz="2000">
                <a:cs typeface="+mn-cs"/>
              </a:rPr>
              <a:t>2. </a:t>
            </a:r>
            <a:r>
              <a:rPr lang="it-IT" sz="2400">
                <a:cs typeface="+mn-cs"/>
              </a:rPr>
              <a:t>La dimensione </a:t>
            </a:r>
            <a:r>
              <a:rPr lang="it-IT" sz="2800">
                <a:cs typeface="+mn-cs"/>
              </a:rPr>
              <a:t>inconscia / affettiva</a:t>
            </a:r>
          </a:p>
          <a:p>
            <a:pPr marL="342900" indent="-342900" algn="ctr">
              <a:defRPr/>
            </a:pPr>
            <a:r>
              <a:rPr lang="it-IT" sz="2400">
                <a:cs typeface="+mn-cs"/>
              </a:rPr>
              <a:t>del gruppo come gruppo degli assunti di base</a:t>
            </a:r>
          </a:p>
          <a:p>
            <a:pPr marL="342900" indent="-342900" algn="ctr">
              <a:defRPr/>
            </a:pPr>
            <a:endParaRPr lang="it-IT" sz="2400">
              <a:cs typeface="+mn-cs"/>
            </a:endParaRPr>
          </a:p>
        </p:txBody>
      </p:sp>
      <p:sp>
        <p:nvSpPr>
          <p:cNvPr id="17414" name="Line 12"/>
          <p:cNvSpPr>
            <a:spLocks noChangeShapeType="1"/>
          </p:cNvSpPr>
          <p:nvPr/>
        </p:nvSpPr>
        <p:spPr bwMode="auto">
          <a:xfrm>
            <a:off x="2339975" y="2565400"/>
            <a:ext cx="719138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7415" name="Line 13"/>
          <p:cNvSpPr>
            <a:spLocks noChangeShapeType="1"/>
          </p:cNvSpPr>
          <p:nvPr/>
        </p:nvSpPr>
        <p:spPr bwMode="auto">
          <a:xfrm>
            <a:off x="2339975" y="2565400"/>
            <a:ext cx="0" cy="215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706437"/>
          </a:xfrm>
          <a:extLst/>
        </p:spPr>
        <p:txBody>
          <a:bodyPr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algn="r" eaLnBrk="1" fontAlgn="auto" hangingPunct="1">
              <a:spcAft>
                <a:spcPts val="0"/>
              </a:spcAft>
              <a:defRPr/>
            </a:pPr>
            <a:r>
              <a:rPr lang="it-IT" sz="4000" b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W. Bion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 marL="292100" indent="-292100">
              <a:buFontTx/>
              <a:buNone/>
            </a:pPr>
            <a:endParaRPr lang="it-IT" smtClean="0"/>
          </a:p>
          <a:p>
            <a:pPr marL="292100" indent="-292100">
              <a:buFontTx/>
              <a:buNone/>
            </a:pPr>
            <a:r>
              <a:rPr lang="it-IT" smtClean="0"/>
              <a:t>	L’attività del gruppo di lavoro è ostacolata, deviata e talvolta favorita, da certe attività mentali che hanno in comune l’attributo di forti tendenze emotive. Queste attività, a prima vista caotiche, acquistano via via una certa strutturazione (Bion,1961)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it-IT" sz="3700" smtClean="0"/>
              <a:t>IL GRUPPO DI LAVORO</a:t>
            </a:r>
            <a:r>
              <a:rPr lang="it-IT" smtClean="0"/>
              <a:t> </a:t>
            </a:r>
            <a:r>
              <a:rPr lang="it-IT" sz="1600" smtClean="0"/>
              <a:t/>
            </a:r>
            <a:br>
              <a:rPr lang="it-IT" sz="1600" smtClean="0"/>
            </a:br>
            <a:r>
              <a:rPr lang="it-IT" sz="2000" smtClean="0"/>
              <a:t>(AUTORI DI RIFERIMENTO)</a:t>
            </a:r>
          </a:p>
        </p:txBody>
      </p:sp>
      <p:sp>
        <p:nvSpPr>
          <p:cNvPr id="4403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endParaRPr lang="it-IT" smtClean="0"/>
          </a:p>
          <a:p>
            <a:pPr>
              <a:buFont typeface="Wingdings 2" pitchFamily="18" charset="2"/>
              <a:buNone/>
            </a:pPr>
            <a:endParaRPr lang="it-IT" smtClean="0"/>
          </a:p>
          <a:p>
            <a:pPr>
              <a:buFont typeface="Wingdings 2" pitchFamily="18" charset="2"/>
              <a:buNone/>
            </a:pPr>
            <a:r>
              <a:rPr lang="it-IT" smtClean="0"/>
              <a:t>G. Lai considera</a:t>
            </a:r>
          </a:p>
          <a:p>
            <a:pPr>
              <a:buFont typeface="Wingdings 2" pitchFamily="18" charset="2"/>
              <a:buNone/>
            </a:pPr>
            <a:r>
              <a:rPr lang="it-IT" smtClean="0"/>
              <a:t>il gruppo di lavoro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5364163" y="1557338"/>
            <a:ext cx="3455987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it-IT" sz="2800"/>
              <a:t>1 come una </a:t>
            </a:r>
            <a:r>
              <a:rPr lang="it-IT" sz="3200"/>
              <a:t>totalità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5003800" y="2349500"/>
            <a:ext cx="3744913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it-IT" sz="2800"/>
              <a:t>2 di </a:t>
            </a:r>
            <a:r>
              <a:rPr lang="it-IT" sz="3200"/>
              <a:t>rapporti circolari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4643438" y="3141663"/>
            <a:ext cx="4105275" cy="10080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it-IT" sz="2800"/>
              <a:t>3 con alla base </a:t>
            </a:r>
          </a:p>
          <a:p>
            <a:pPr algn="ctr"/>
            <a:r>
              <a:rPr lang="it-IT" sz="2800"/>
              <a:t>un </a:t>
            </a:r>
            <a:r>
              <a:rPr lang="it-IT" sz="3200"/>
              <a:t>contratto di lavoro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3635375" y="4292600"/>
            <a:ext cx="5256213" cy="2089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it-IT" sz="2800"/>
              <a:t>4 con un </a:t>
            </a:r>
            <a:r>
              <a:rPr lang="it-IT" sz="3200"/>
              <a:t>conduttore </a:t>
            </a:r>
          </a:p>
          <a:p>
            <a:pPr algn="ctr"/>
            <a:r>
              <a:rPr lang="it-IT" sz="2800"/>
              <a:t>che si fa garante </a:t>
            </a:r>
          </a:p>
          <a:p>
            <a:pPr algn="ctr"/>
            <a:r>
              <a:rPr lang="it-IT" sz="2800"/>
              <a:t>del suo funzionamento</a:t>
            </a:r>
          </a:p>
          <a:p>
            <a:pPr algn="ctr"/>
            <a:r>
              <a:rPr lang="it-IT" sz="2800"/>
              <a:t>senza esserne</a:t>
            </a:r>
          </a:p>
          <a:p>
            <a:pPr algn="ctr"/>
            <a:r>
              <a:rPr lang="it-IT" sz="2800"/>
              <a:t>l’elemento strutturante</a:t>
            </a:r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 flipV="1">
            <a:off x="3708400" y="1844675"/>
            <a:ext cx="1584325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 flipV="1">
            <a:off x="3708400" y="2708275"/>
            <a:ext cx="129540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>
            <a:off x="3708400" y="3644900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>
            <a:off x="3708400" y="3716338"/>
            <a:ext cx="503238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tx1"/>
                </a:solidFill>
              </a:rPr>
              <a:t>Contratto di lavoro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Il contratto di lavoro tra il gruppo e il conduttore esplicita regole organizzative e metodologiche</a:t>
            </a:r>
          </a:p>
          <a:p>
            <a:r>
              <a:rPr lang="it-IT" dirty="0" smtClean="0"/>
              <a:t>Organizzative : dove, quando, per quanto tempo, con quali risorse (economiche, umane)</a:t>
            </a:r>
          </a:p>
          <a:p>
            <a:r>
              <a:rPr lang="it-IT" dirty="0" smtClean="0"/>
              <a:t>Metodologiche: in che modo si lavora nel gruppo (regole per la discussione, per la decisione, per le relazioni interpersonali)</a:t>
            </a:r>
          </a:p>
          <a:p>
            <a:pPr marL="0" indent="0">
              <a:buNone/>
            </a:pPr>
            <a:r>
              <a:rPr lang="it-IT" dirty="0" smtClean="0"/>
              <a:t>Il contratto stipulato all’inizio del lavoro del gruppo impedisce ambiguità  e evita, dove possibile, conflitti derivanti da interpretazioni personali.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fld id="{C2601B4C-7F84-4868-A6FF-145BABE4C195}" type="slidenum">
              <a:rPr lang="it-IT" smtClean="0"/>
              <a:pPr>
                <a:defRPr/>
              </a:pPr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1571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3564"/>
            <a:ext cx="8229600" cy="1196241"/>
          </a:xfrm>
          <a:extLst/>
        </p:spPr>
        <p:txBody>
          <a:bodyPr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algn="r" eaLnBrk="1" fontAlgn="auto" hangingPunct="1">
              <a:spcAft>
                <a:spcPts val="0"/>
              </a:spcAft>
              <a:defRPr/>
            </a:pPr>
            <a:r>
              <a:rPr lang="it-IT" sz="480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IL GRUPPO DI LAVORO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01625" y="2311400"/>
            <a:ext cx="8534400" cy="3765550"/>
          </a:xfrm>
        </p:spPr>
        <p:txBody>
          <a:bodyPr/>
          <a:lstStyle/>
          <a:p>
            <a:pPr marL="292100" indent="-292100" algn="ctr">
              <a:buFontTx/>
              <a:buNone/>
            </a:pPr>
            <a:r>
              <a:rPr lang="it-IT" b="1" smtClean="0"/>
              <a:t>(</a:t>
            </a:r>
            <a:r>
              <a:rPr lang="it-IT" b="1" smtClean="0">
                <a:solidFill>
                  <a:schemeClr val="tx2"/>
                </a:solidFill>
              </a:rPr>
              <a:t>G.P. Quaglino, S. Casagrande, A. Castellano)</a:t>
            </a:r>
            <a:endParaRPr lang="it-IT" smtClean="0"/>
          </a:p>
          <a:p>
            <a:pPr marL="292100" indent="-292100" algn="just">
              <a:buFontTx/>
              <a:buNone/>
            </a:pPr>
            <a:endParaRPr lang="it-IT" smtClean="0"/>
          </a:p>
          <a:p>
            <a:pPr marL="292100" indent="-292100" algn="just">
              <a:buFontTx/>
              <a:buNone/>
            </a:pPr>
            <a:r>
              <a:rPr lang="it-IT" smtClean="0"/>
              <a:t>Il </a:t>
            </a:r>
            <a:r>
              <a:rPr lang="it-IT" i="1" smtClean="0"/>
              <a:t>gruppo di lavoro</a:t>
            </a:r>
            <a:r>
              <a:rPr lang="it-IT" smtClean="0"/>
              <a:t> è diverso dal </a:t>
            </a:r>
            <a:r>
              <a:rPr lang="it-IT" i="1" smtClean="0"/>
              <a:t>gruppo</a:t>
            </a:r>
            <a:r>
              <a:rPr lang="it-IT" smtClean="0"/>
              <a:t>: il </a:t>
            </a:r>
            <a:r>
              <a:rPr lang="it-IT" b="1" i="1" smtClean="0"/>
              <a:t>gruppo</a:t>
            </a:r>
            <a:r>
              <a:rPr lang="it-IT" smtClean="0"/>
              <a:t> è una pluralità in </a:t>
            </a:r>
            <a:r>
              <a:rPr lang="it-IT" i="1" smtClean="0"/>
              <a:t>interazione</a:t>
            </a:r>
            <a:r>
              <a:rPr lang="it-IT" smtClean="0"/>
              <a:t>, il </a:t>
            </a:r>
            <a:r>
              <a:rPr lang="it-IT" b="1" i="1" smtClean="0"/>
              <a:t>gruppo di lavoro</a:t>
            </a:r>
            <a:r>
              <a:rPr lang="it-IT" smtClean="0"/>
              <a:t> una pluralità in </a:t>
            </a:r>
            <a:r>
              <a:rPr lang="it-IT" i="1" smtClean="0"/>
              <a:t>integrazione</a:t>
            </a:r>
          </a:p>
          <a:p>
            <a:pPr marL="292100" indent="-292100" algn="just">
              <a:buFontTx/>
              <a:buNone/>
            </a:pPr>
            <a:endParaRPr lang="it-IT" i="1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0"/>
            <a:ext cx="8229600" cy="900113"/>
          </a:xfrm>
          <a:extLst/>
        </p:spPr>
        <p:txBody>
          <a:bodyPr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algn="r" eaLnBrk="1" fontAlgn="auto" hangingPunct="1">
              <a:spcAft>
                <a:spcPts val="0"/>
              </a:spcAft>
              <a:defRPr/>
            </a:pPr>
            <a:r>
              <a:rPr lang="it-IT" sz="4000" b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IL GRUPPO DI LAVORO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8313" y="1568450"/>
            <a:ext cx="8229600" cy="5289550"/>
          </a:xfrm>
        </p:spPr>
        <p:txBody>
          <a:bodyPr/>
          <a:lstStyle/>
          <a:p>
            <a:pPr marL="292100" indent="-292100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it-IT" sz="2300" smtClean="0"/>
              <a:t>Nell’</a:t>
            </a:r>
            <a:r>
              <a:rPr lang="it-IT" sz="2300" i="1" smtClean="0"/>
              <a:t>interazione</a:t>
            </a:r>
            <a:r>
              <a:rPr lang="it-IT" sz="2300" smtClean="0"/>
              <a:t> un gruppo sviluppa il fenomeno definito </a:t>
            </a:r>
            <a:r>
              <a:rPr lang="it-IT" sz="2300" i="1" smtClean="0"/>
              <a:t>coesione, </a:t>
            </a:r>
            <a:r>
              <a:rPr lang="it-IT" sz="2300" smtClean="0"/>
              <a:t>che corrisponde all’emergere delle uguaglianze, consentendo ai membri di riconoscere il gruppo stesso come proprio – valorizzata </a:t>
            </a:r>
            <a:r>
              <a:rPr lang="it-IT" sz="2300" b="1" smtClean="0"/>
              <a:t>l’uguaglianza</a:t>
            </a:r>
          </a:p>
          <a:p>
            <a:pPr marL="292100" indent="-292100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it-IT" sz="2300" smtClean="0"/>
              <a:t>Nel passaggio al gruppo di lavoro il passaggio successivo all’interazione è </a:t>
            </a:r>
            <a:r>
              <a:rPr lang="it-IT" sz="2300" i="1" smtClean="0"/>
              <a:t>l’interdipendenza, </a:t>
            </a:r>
            <a:r>
              <a:rPr lang="it-IT" sz="2300" smtClean="0"/>
              <a:t>cioè l’acquisizione della consapevolezza dei membri di dipendere gli uni dagli altri -valorizzata la </a:t>
            </a:r>
            <a:r>
              <a:rPr lang="it-IT" sz="2300" b="1" smtClean="0"/>
              <a:t>differenza</a:t>
            </a:r>
          </a:p>
          <a:p>
            <a:pPr marL="292100" indent="-292100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it-IT" sz="2300" i="1" smtClean="0"/>
              <a:t>L’interdipendenza è </a:t>
            </a:r>
            <a:r>
              <a:rPr lang="it-IT" sz="2300" smtClean="0"/>
              <a:t>il tramite vincolante del gruppo di lavoro verso</a:t>
            </a:r>
            <a:r>
              <a:rPr lang="it-IT" sz="2300" i="1" smtClean="0"/>
              <a:t> l’integrazione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53536"/>
            <a:ext cx="8229600" cy="1143000"/>
          </a:xfrm>
          <a:extLst/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algn="r" eaLnBrk="1" fontAlgn="auto" hangingPunct="1">
              <a:spcAft>
                <a:spcPts val="0"/>
              </a:spcAft>
              <a:defRPr/>
            </a:pPr>
            <a:r>
              <a:rPr lang="it-IT" sz="480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IL GRUPPO DI LAVORO</a:t>
            </a:r>
            <a:r>
              <a:rPr lang="it-IT" sz="460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</a:t>
            </a:r>
            <a:r>
              <a:rPr lang="it-IT" sz="230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/>
            </a:r>
            <a:br>
              <a:rPr lang="it-IT" sz="230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</a:br>
            <a:endParaRPr lang="it-IT" sz="3000" smtClean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</p:txBody>
      </p:sp>
      <p:sp>
        <p:nvSpPr>
          <p:cNvPr id="22531" name="Rectangle 6"/>
          <p:cNvSpPr>
            <a:spLocks noChangeArrowheads="1"/>
          </p:cNvSpPr>
          <p:nvPr/>
        </p:nvSpPr>
        <p:spPr bwMode="auto">
          <a:xfrm>
            <a:off x="539750" y="1700213"/>
            <a:ext cx="1655763" cy="649287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it-IT" sz="2200"/>
              <a:t>GRUPPO</a:t>
            </a:r>
          </a:p>
        </p:txBody>
      </p:sp>
      <p:sp>
        <p:nvSpPr>
          <p:cNvPr id="22532" name="Oval 8"/>
          <p:cNvSpPr>
            <a:spLocks noChangeArrowheads="1"/>
          </p:cNvSpPr>
          <p:nvPr/>
        </p:nvSpPr>
        <p:spPr bwMode="auto">
          <a:xfrm>
            <a:off x="1403350" y="2636838"/>
            <a:ext cx="2303463" cy="64928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it-IT" sz="2200"/>
              <a:t>INTERAZIONE</a:t>
            </a:r>
          </a:p>
        </p:txBody>
      </p:sp>
      <p:sp>
        <p:nvSpPr>
          <p:cNvPr id="22533" name="Oval 9"/>
          <p:cNvSpPr>
            <a:spLocks noChangeArrowheads="1"/>
          </p:cNvSpPr>
          <p:nvPr/>
        </p:nvSpPr>
        <p:spPr bwMode="auto">
          <a:xfrm>
            <a:off x="2916238" y="3284538"/>
            <a:ext cx="2808287" cy="93662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it-IT" sz="2200"/>
              <a:t>INTERDIPENDENZA</a:t>
            </a:r>
          </a:p>
        </p:txBody>
      </p:sp>
      <p:sp>
        <p:nvSpPr>
          <p:cNvPr id="22534" name="Oval 10"/>
          <p:cNvSpPr>
            <a:spLocks noChangeArrowheads="1"/>
          </p:cNvSpPr>
          <p:nvPr/>
        </p:nvSpPr>
        <p:spPr bwMode="auto">
          <a:xfrm>
            <a:off x="5219700" y="4149725"/>
            <a:ext cx="2447925" cy="935038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it-IT" sz="2200"/>
              <a:t>INTEGRAZIONE</a:t>
            </a:r>
          </a:p>
        </p:txBody>
      </p:sp>
      <p:sp>
        <p:nvSpPr>
          <p:cNvPr id="22535" name="Rectangle 11"/>
          <p:cNvSpPr>
            <a:spLocks noChangeArrowheads="1"/>
          </p:cNvSpPr>
          <p:nvPr/>
        </p:nvSpPr>
        <p:spPr bwMode="auto">
          <a:xfrm>
            <a:off x="6948488" y="5229225"/>
            <a:ext cx="1871662" cy="93662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it-IT" sz="2200"/>
              <a:t>GRUPPO</a:t>
            </a:r>
          </a:p>
          <a:p>
            <a:pPr algn="ctr" eaLnBrk="0" hangingPunct="0"/>
            <a:r>
              <a:rPr lang="it-IT" sz="2200"/>
              <a:t>DI LAVORO</a:t>
            </a:r>
          </a:p>
        </p:txBody>
      </p:sp>
      <p:sp>
        <p:nvSpPr>
          <p:cNvPr id="22536" name="Text Box 21"/>
          <p:cNvSpPr txBox="1">
            <a:spLocks noChangeArrowheads="1"/>
          </p:cNvSpPr>
          <p:nvPr/>
        </p:nvSpPr>
        <p:spPr bwMode="auto">
          <a:xfrm>
            <a:off x="1403350" y="3357563"/>
            <a:ext cx="1763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it-IT" sz="2400"/>
              <a:t>Coesione</a:t>
            </a:r>
          </a:p>
        </p:txBody>
      </p:sp>
      <p:sp>
        <p:nvSpPr>
          <p:cNvPr id="22537" name="Arc 35"/>
          <p:cNvSpPr>
            <a:spLocks/>
          </p:cNvSpPr>
          <p:nvPr/>
        </p:nvSpPr>
        <p:spPr bwMode="auto">
          <a:xfrm>
            <a:off x="3492500" y="2708275"/>
            <a:ext cx="1727200" cy="64928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2538" name="Arc 36"/>
          <p:cNvSpPr>
            <a:spLocks/>
          </p:cNvSpPr>
          <p:nvPr/>
        </p:nvSpPr>
        <p:spPr bwMode="auto">
          <a:xfrm>
            <a:off x="5292725" y="3357563"/>
            <a:ext cx="1871663" cy="8636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2539" name="Text Box 38"/>
          <p:cNvSpPr txBox="1">
            <a:spLocks noChangeArrowheads="1"/>
          </p:cNvSpPr>
          <p:nvPr/>
        </p:nvSpPr>
        <p:spPr bwMode="auto">
          <a:xfrm>
            <a:off x="4716463" y="2589213"/>
            <a:ext cx="157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it-IT" sz="2400"/>
              <a:t>Uniformità</a:t>
            </a:r>
          </a:p>
        </p:txBody>
      </p:sp>
      <p:sp>
        <p:nvSpPr>
          <p:cNvPr id="22540" name="Text Box 39"/>
          <p:cNvSpPr txBox="1">
            <a:spLocks noChangeArrowheads="1"/>
          </p:cNvSpPr>
          <p:nvPr/>
        </p:nvSpPr>
        <p:spPr bwMode="auto">
          <a:xfrm>
            <a:off x="6804025" y="3381375"/>
            <a:ext cx="157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it-IT" sz="2400"/>
              <a:t>Differenze</a:t>
            </a:r>
          </a:p>
        </p:txBody>
      </p:sp>
      <p:cxnSp>
        <p:nvCxnSpPr>
          <p:cNvPr id="22541" name="AutoShape 40"/>
          <p:cNvCxnSpPr>
            <a:cxnSpLocks noChangeShapeType="1"/>
            <a:stCxn id="22531" idx="2"/>
            <a:endCxn id="22532" idx="1"/>
          </p:cNvCxnSpPr>
          <p:nvPr/>
        </p:nvCxnSpPr>
        <p:spPr bwMode="auto">
          <a:xfrm>
            <a:off x="1368425" y="2349500"/>
            <a:ext cx="371475" cy="382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2" name="AutoShape 41"/>
          <p:cNvCxnSpPr>
            <a:cxnSpLocks noChangeShapeType="1"/>
            <a:stCxn id="22532" idx="5"/>
            <a:endCxn id="22533" idx="1"/>
          </p:cNvCxnSpPr>
          <p:nvPr/>
        </p:nvCxnSpPr>
        <p:spPr bwMode="auto">
          <a:xfrm flipH="1">
            <a:off x="3327400" y="3190875"/>
            <a:ext cx="42863" cy="2301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3" name="AutoShape 42"/>
          <p:cNvCxnSpPr>
            <a:cxnSpLocks noChangeShapeType="1"/>
            <a:stCxn id="22533" idx="5"/>
            <a:endCxn id="22534" idx="1"/>
          </p:cNvCxnSpPr>
          <p:nvPr/>
        </p:nvCxnSpPr>
        <p:spPr bwMode="auto">
          <a:xfrm>
            <a:off x="5313363" y="4084638"/>
            <a:ext cx="265112" cy="2016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4" name="AutoShape 43"/>
          <p:cNvCxnSpPr>
            <a:cxnSpLocks noChangeShapeType="1"/>
            <a:stCxn id="22534" idx="5"/>
          </p:cNvCxnSpPr>
          <p:nvPr/>
        </p:nvCxnSpPr>
        <p:spPr bwMode="auto">
          <a:xfrm>
            <a:off x="7308850" y="4948238"/>
            <a:ext cx="265113" cy="209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5" name="Text Box 44"/>
          <p:cNvSpPr txBox="1">
            <a:spLocks noChangeArrowheads="1"/>
          </p:cNvSpPr>
          <p:nvPr/>
        </p:nvSpPr>
        <p:spPr bwMode="auto">
          <a:xfrm>
            <a:off x="3276600" y="4221163"/>
            <a:ext cx="2035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it-IT" sz="2400"/>
              <a:t>Negoziazione</a:t>
            </a:r>
          </a:p>
        </p:txBody>
      </p:sp>
      <p:sp>
        <p:nvSpPr>
          <p:cNvPr id="22546" name="Text Box 46"/>
          <p:cNvSpPr txBox="1">
            <a:spLocks noChangeArrowheads="1"/>
          </p:cNvSpPr>
          <p:nvPr/>
        </p:nvSpPr>
        <p:spPr bwMode="auto">
          <a:xfrm>
            <a:off x="2411413" y="1550988"/>
            <a:ext cx="65532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2075" indent="-920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FontTx/>
              <a:buChar char="•"/>
            </a:pPr>
            <a:r>
              <a:rPr lang="it-IT" sz="2400" b="1"/>
              <a:t>PASSAGGIO DAL GRUPPO AL GRUPPO DI       LAVORO</a:t>
            </a:r>
            <a:endParaRPr lang="it-IT" b="1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1625" y="228600"/>
            <a:ext cx="8534400" cy="420688"/>
          </a:xfrm>
        </p:spPr>
        <p:txBody>
          <a:bodyPr anchor="ctr"/>
          <a:lstStyle/>
          <a:p>
            <a:pPr>
              <a:defRPr/>
            </a:pPr>
            <a:r>
              <a:rPr lang="it-IT" sz="29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Team building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1052513"/>
            <a:ext cx="8229600" cy="5110162"/>
          </a:xfrm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endParaRPr lang="it-IT" sz="3200" b="1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>
              <a:buFont typeface="Wingdings 2" pitchFamily="18" charset="2"/>
              <a:buNone/>
              <a:defRPr/>
            </a:pPr>
            <a:r>
              <a:rPr lang="it-IT" sz="32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Sette variabili fondamentali</a:t>
            </a:r>
          </a:p>
          <a:p>
            <a:pPr algn="ctr">
              <a:defRPr/>
            </a:pPr>
            <a:r>
              <a:rPr lang="it-IT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L’obiettivo</a:t>
            </a:r>
          </a:p>
          <a:p>
            <a:pPr algn="ctr">
              <a:defRPr/>
            </a:pPr>
            <a:r>
              <a:rPr lang="it-IT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Il metodo</a:t>
            </a:r>
          </a:p>
          <a:p>
            <a:pPr algn="ctr">
              <a:defRPr/>
            </a:pPr>
            <a:r>
              <a:rPr lang="it-IT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I ruoli</a:t>
            </a:r>
          </a:p>
          <a:p>
            <a:pPr algn="ctr">
              <a:defRPr/>
            </a:pPr>
            <a:r>
              <a:rPr lang="it-IT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La leadership</a:t>
            </a:r>
          </a:p>
          <a:p>
            <a:pPr algn="ctr">
              <a:defRPr/>
            </a:pPr>
            <a:r>
              <a:rPr lang="it-IT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La comunicazione</a:t>
            </a:r>
          </a:p>
          <a:p>
            <a:pPr algn="ctr">
              <a:defRPr/>
            </a:pPr>
            <a:r>
              <a:rPr lang="it-IT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Il clima</a:t>
            </a:r>
          </a:p>
          <a:p>
            <a:pPr algn="ctr">
              <a:defRPr/>
            </a:pPr>
            <a:r>
              <a:rPr lang="it-IT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Lo sviluppo</a:t>
            </a:r>
          </a:p>
          <a:p>
            <a:pPr algn="ctr">
              <a:buFont typeface="Wingdings 2" pitchFamily="18" charset="2"/>
              <a:buNone/>
              <a:defRPr/>
            </a:pPr>
            <a:endParaRPr lang="it-IT" b="1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60350"/>
            <a:ext cx="8229600" cy="647700"/>
          </a:xfrm>
        </p:spPr>
        <p:txBody>
          <a:bodyPr anchor="ctr"/>
          <a:lstStyle/>
          <a:p>
            <a:pPr eaLnBrk="1" hangingPunct="1">
              <a:defRPr/>
            </a:pPr>
            <a:r>
              <a:rPr lang="it-IT" sz="29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Obiettivo</a:t>
            </a:r>
            <a:r>
              <a:rPr lang="it-IT" sz="29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96975"/>
            <a:ext cx="8229600" cy="4937125"/>
          </a:xfrm>
        </p:spPr>
        <p:txBody>
          <a:bodyPr/>
          <a:lstStyle/>
          <a:p>
            <a:pPr marL="342900" indent="-342900" algn="ctr" eaLnBrk="1" hangingPunct="1">
              <a:buFont typeface="Wingdings 2" pitchFamily="18" charset="2"/>
              <a:buNone/>
              <a:defRPr/>
            </a:pPr>
            <a:endParaRPr lang="it-IT" sz="2300" b="1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 algn="ctr" eaLnBrk="1" hangingPunct="1">
              <a:buFont typeface="Wingdings 2" pitchFamily="18" charset="2"/>
              <a:buNone/>
              <a:defRPr/>
            </a:pPr>
            <a:r>
              <a:rPr lang="it-IT" sz="23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obiettivo</a:t>
            </a:r>
            <a:r>
              <a:rPr lang="it-IT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</a:p>
          <a:p>
            <a:pPr marL="342900" indent="-342900" algn="ctr" eaLnBrk="1" hangingPunct="1">
              <a:buFont typeface="Wingdings 2" pitchFamily="18" charset="2"/>
              <a:buNone/>
              <a:defRPr/>
            </a:pPr>
            <a:endParaRPr lang="it-IT" b="1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742950" lvl="1" indent="-220663" eaLnBrk="1" hangingPunct="1">
              <a:defRPr/>
            </a:pPr>
            <a:r>
              <a:rPr lang="it-IT" sz="2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risultato atteso dal gruppo di lavoro, coerente con i risultati attesi dall’organizzazione</a:t>
            </a:r>
          </a:p>
          <a:p>
            <a:pPr marL="742950" lvl="1" indent="-220663" eaLnBrk="1" hangingPunct="1">
              <a:defRPr/>
            </a:pPr>
            <a:endParaRPr lang="it-IT" sz="2000" b="1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742950" lvl="1" indent="-220663" eaLnBrk="1" hangingPunct="1">
              <a:defRPr/>
            </a:pPr>
            <a:r>
              <a:rPr lang="it-IT" sz="2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lo scopo che si vuole perseguire e le ragioni per cui è stato costituito il gruppo</a:t>
            </a:r>
          </a:p>
          <a:p>
            <a:pPr marL="742950" lvl="1" indent="-220663" algn="ctr" eaLnBrk="1" hangingPunct="1">
              <a:buFont typeface="Wingdings" pitchFamily="2" charset="2"/>
              <a:buNone/>
              <a:defRPr/>
            </a:pPr>
            <a:endParaRPr lang="it-IT" b="1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742950" lvl="1" indent="-220663" eaLnBrk="1" hangingPunct="1">
              <a:buFont typeface="Wingdings" pitchFamily="2" charset="2"/>
              <a:buNone/>
              <a:defRPr/>
            </a:pPr>
            <a:endParaRPr lang="it-IT" sz="2000" b="1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20663" eaLnBrk="1" hangingPunct="1">
              <a:buFont typeface="Wingdings" pitchFamily="2" charset="2"/>
              <a:buNone/>
              <a:defRPr/>
            </a:pPr>
            <a:endParaRPr lang="it-IT" sz="2000" b="1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1625" y="228600"/>
            <a:ext cx="8534400" cy="420688"/>
          </a:xfrm>
        </p:spPr>
        <p:txBody>
          <a:bodyPr anchor="ctr"/>
          <a:lstStyle/>
          <a:p>
            <a:pPr eaLnBrk="1" hangingPunct="1">
              <a:defRPr/>
            </a:pPr>
            <a:r>
              <a:rPr lang="it-IT" sz="29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Obiettivo</a:t>
            </a:r>
            <a:r>
              <a:rPr lang="it-IT" sz="29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25538"/>
            <a:ext cx="8229600" cy="5008562"/>
          </a:xfrm>
        </p:spPr>
        <p:txBody>
          <a:bodyPr/>
          <a:lstStyle/>
          <a:p>
            <a:pPr marL="609600" indent="-609600" algn="ctr" eaLnBrk="1" hangingPunct="1">
              <a:buFont typeface="Wingdings 2" pitchFamily="18" charset="2"/>
              <a:buNone/>
              <a:defRPr/>
            </a:pPr>
            <a:endParaRPr lang="it-IT" sz="2300" b="1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609600" indent="-609600" algn="ctr" eaLnBrk="1" hangingPunct="1">
              <a:buFont typeface="Wingdings 2" pitchFamily="18" charset="2"/>
              <a:buNone/>
              <a:defRPr/>
            </a:pPr>
            <a:r>
              <a:rPr lang="it-IT" sz="23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Le condizioni che permettono ad un gruppo di funzionare in modo efficace</a:t>
            </a:r>
          </a:p>
          <a:p>
            <a:pPr marL="609600" indent="-609600" algn="ctr" eaLnBrk="1" hangingPunct="1">
              <a:buFont typeface="Wingdings" pitchFamily="2" charset="2"/>
              <a:buAutoNum type="arabicPeriod"/>
              <a:defRPr/>
            </a:pPr>
            <a:r>
              <a:rPr lang="it-IT" sz="20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Ogni componente del gruppo deve conoscere quali sono gli obiettivi da raggiungere</a:t>
            </a:r>
          </a:p>
          <a:p>
            <a:pPr marL="609600" indent="-609600" algn="ctr" eaLnBrk="1" hangingPunct="1">
              <a:buFont typeface="Wingdings" pitchFamily="2" charset="2"/>
              <a:buAutoNum type="arabicPeriod"/>
              <a:defRPr/>
            </a:pPr>
            <a:r>
              <a:rPr lang="it-IT" sz="20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Possibilità per i membri del gruppo di identificarsi con l’obiettivo comune e di inserirlo nel contesto delle mete individuali (obiettivi dell’organizzazione </a:t>
            </a:r>
            <a:r>
              <a:rPr lang="it-IT" sz="2000" b="1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vs </a:t>
            </a:r>
            <a:r>
              <a:rPr lang="it-IT" sz="20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obiettivi degli individui)</a:t>
            </a:r>
          </a:p>
          <a:p>
            <a:pPr marL="609600" indent="-609600" algn="ctr" eaLnBrk="1" hangingPunct="1">
              <a:buFont typeface="Wingdings" pitchFamily="2" charset="2"/>
              <a:buAutoNum type="arabicPeriod"/>
              <a:defRPr/>
            </a:pPr>
            <a:r>
              <a:rPr lang="it-IT" sz="20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Chiarezza e condivisione degli obiettivi (contratto psicologico ed operativo tra individuo e gruppo)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1625" y="228600"/>
            <a:ext cx="8534400" cy="420688"/>
          </a:xfrm>
        </p:spPr>
        <p:txBody>
          <a:bodyPr anchor="ctr"/>
          <a:lstStyle/>
          <a:p>
            <a:pPr eaLnBrk="1" hangingPunct="1">
              <a:defRPr/>
            </a:pPr>
            <a:r>
              <a:rPr lang="it-IT" sz="29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Obiettivo 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52513"/>
            <a:ext cx="8229600" cy="5081587"/>
          </a:xfrm>
        </p:spPr>
        <p:txBody>
          <a:bodyPr/>
          <a:lstStyle/>
          <a:p>
            <a:pPr algn="ctr" eaLnBrk="1" hangingPunct="1">
              <a:lnSpc>
                <a:spcPct val="50000"/>
              </a:lnSpc>
              <a:buFont typeface="Wingdings 2" pitchFamily="18" charset="2"/>
              <a:buNone/>
              <a:defRPr/>
            </a:pPr>
            <a:endParaRPr lang="it-IT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eaLnBrk="1" hangingPunct="1">
              <a:lnSpc>
                <a:spcPct val="50000"/>
              </a:lnSpc>
              <a:buFont typeface="Wingdings 2" pitchFamily="18" charset="2"/>
              <a:buNone/>
              <a:defRPr/>
            </a:pPr>
            <a:endParaRPr lang="it-IT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eaLnBrk="1" hangingPunct="1">
              <a:lnSpc>
                <a:spcPct val="50000"/>
              </a:lnSpc>
              <a:buFont typeface="Wingdings 2" pitchFamily="18" charset="2"/>
              <a:buNone/>
              <a:defRPr/>
            </a:pPr>
            <a:r>
              <a:rPr lang="it-IT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Cosa fare per avere degli obiettivi </a:t>
            </a:r>
          </a:p>
          <a:p>
            <a:pPr algn="ctr" eaLnBrk="1" hangingPunct="1">
              <a:lnSpc>
                <a:spcPct val="50000"/>
              </a:lnSpc>
              <a:buFont typeface="Wingdings 2" pitchFamily="18" charset="2"/>
              <a:buNone/>
              <a:defRPr/>
            </a:pPr>
            <a:r>
              <a:rPr lang="it-IT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chiari e condivisi?</a:t>
            </a:r>
          </a:p>
          <a:p>
            <a:pPr algn="ctr" eaLnBrk="1" hangingPunct="1">
              <a:lnSpc>
                <a:spcPct val="50000"/>
              </a:lnSpc>
              <a:buFont typeface="Wingdings 2" pitchFamily="18" charset="2"/>
              <a:buNone/>
              <a:defRPr/>
            </a:pPr>
            <a:endParaRPr lang="it-IT" sz="23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eaLnBrk="1" hangingPunct="1">
              <a:buFontTx/>
              <a:buChar char="-"/>
              <a:defRPr/>
            </a:pPr>
            <a:r>
              <a:rPr lang="it-IT" sz="20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Conoscenza</a:t>
            </a:r>
          </a:p>
          <a:p>
            <a:pPr algn="ctr" eaLnBrk="1" hangingPunct="1">
              <a:buFontTx/>
              <a:buChar char="-"/>
              <a:defRPr/>
            </a:pPr>
            <a:r>
              <a:rPr lang="it-IT" sz="20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Confronto</a:t>
            </a:r>
          </a:p>
          <a:p>
            <a:pPr algn="ctr" eaLnBrk="1" hangingPunct="1">
              <a:buFontTx/>
              <a:buChar char="-"/>
              <a:defRPr/>
            </a:pPr>
            <a:r>
              <a:rPr lang="it-IT" sz="20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Negoziazione</a:t>
            </a:r>
          </a:p>
          <a:p>
            <a:pPr algn="ctr" eaLnBrk="1" hangingPunct="1">
              <a:buFont typeface="Wingdings 2" pitchFamily="18" charset="2"/>
              <a:buNone/>
              <a:defRPr/>
            </a:pPr>
            <a:r>
              <a:rPr lang="it-IT" sz="20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delle molteplici variabili che entrano in gioco (organizzative, individuali, della situazione spazio/temporale in termini di risorse, vincoli, relazioni</a:t>
            </a:r>
            <a:r>
              <a:rPr lang="it-IT" sz="23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3048000" y="381000"/>
            <a:ext cx="2413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sz="4000"/>
              <a:t>METODO</a:t>
            </a:r>
            <a:endParaRPr lang="it-IT" sz="1600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04800" y="1214438"/>
            <a:ext cx="8229600" cy="5211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buFont typeface="Times" pitchFamily="18" charset="0"/>
              <a:buChar char="•"/>
            </a:pPr>
            <a:endParaRPr lang="it-IT" sz="2700"/>
          </a:p>
          <a:p>
            <a:pPr algn="just" eaLnBrk="1" hangingPunct="1">
              <a:buFont typeface="Times" pitchFamily="18" charset="0"/>
              <a:buChar char="•"/>
            </a:pPr>
            <a:r>
              <a:rPr lang="it-IT" sz="2700"/>
              <a:t>principi e criteri che orientano l’attività del gruppo </a:t>
            </a:r>
            <a:r>
              <a:rPr lang="it-IT" sz="2700" i="1"/>
              <a:t>(regola del lavoro)</a:t>
            </a:r>
          </a:p>
          <a:p>
            <a:pPr algn="just" eaLnBrk="1" hangingPunct="1">
              <a:buFont typeface="Times" pitchFamily="18" charset="0"/>
              <a:buNone/>
            </a:pPr>
            <a:endParaRPr lang="it-IT" sz="2700"/>
          </a:p>
          <a:p>
            <a:pPr algn="just" eaLnBrk="1" hangingPunct="1">
              <a:buFont typeface="Times" pitchFamily="18" charset="0"/>
              <a:buChar char="•"/>
            </a:pPr>
            <a:r>
              <a:rPr lang="it-IT" sz="2700"/>
              <a:t>modalità che strutturano, organizzano, articolano l’attività stessa </a:t>
            </a:r>
            <a:r>
              <a:rPr lang="it-IT" sz="2700" i="1"/>
              <a:t>(serie di azioni)</a:t>
            </a:r>
          </a:p>
          <a:p>
            <a:pPr algn="just" eaLnBrk="1" hangingPunct="1">
              <a:buFont typeface="Times" pitchFamily="18" charset="0"/>
              <a:buNone/>
            </a:pPr>
            <a:endParaRPr lang="it-IT" sz="1600"/>
          </a:p>
          <a:p>
            <a:pPr algn="just" eaLnBrk="1" hangingPunct="1">
              <a:buFont typeface="Times" pitchFamily="18" charset="0"/>
              <a:buChar char="•"/>
            </a:pPr>
            <a:r>
              <a:rPr lang="it-IT" sz="2200"/>
              <a:t>Analisi delle risorse e dei vincoli</a:t>
            </a:r>
          </a:p>
          <a:p>
            <a:pPr algn="just" eaLnBrk="1" hangingPunct="1">
              <a:buFont typeface="Times" pitchFamily="18" charset="0"/>
              <a:buChar char="•"/>
            </a:pPr>
            <a:r>
              <a:rPr lang="it-IT" sz="2200"/>
              <a:t>Discussione</a:t>
            </a:r>
          </a:p>
          <a:p>
            <a:pPr algn="just" eaLnBrk="1" hangingPunct="1">
              <a:buFont typeface="Times" pitchFamily="18" charset="0"/>
              <a:buChar char="•"/>
            </a:pPr>
            <a:r>
              <a:rPr lang="it-IT" sz="2200"/>
              <a:t>Decisione</a:t>
            </a:r>
          </a:p>
          <a:p>
            <a:pPr algn="just" eaLnBrk="1" hangingPunct="1">
              <a:buFont typeface="Times" pitchFamily="18" charset="0"/>
              <a:buChar char="•"/>
            </a:pPr>
            <a:r>
              <a:rPr lang="it-IT" sz="2200">
                <a:hlinkClick r:id="" action="ppaction://hlinkshowjump?jump=nextslide"/>
              </a:rPr>
              <a:t>Pianificazione dell’uso del tempo</a:t>
            </a:r>
            <a:endParaRPr lang="it-IT" sz="2200"/>
          </a:p>
          <a:p>
            <a:pPr algn="just" eaLnBrk="1" hangingPunct="1">
              <a:buFont typeface="Times" pitchFamily="18" charset="0"/>
              <a:buChar char="•"/>
            </a:pPr>
            <a:r>
              <a:rPr lang="it-IT" sz="2200"/>
              <a:t>Uso degli strumenti di problem solving</a:t>
            </a:r>
          </a:p>
          <a:p>
            <a:pPr algn="just" eaLnBrk="1" hangingPunct="1">
              <a:buFont typeface="Times" pitchFamily="18" charset="0"/>
              <a:buChar char="•"/>
            </a:pPr>
            <a:endParaRPr lang="it-IT" sz="1600"/>
          </a:p>
          <a:p>
            <a:pPr algn="just" eaLnBrk="1" hangingPunct="1">
              <a:buFont typeface="Times" pitchFamily="18" charset="0"/>
              <a:buChar char="•"/>
            </a:pPr>
            <a:endParaRPr lang="it-IT" sz="1600"/>
          </a:p>
          <a:p>
            <a:pPr algn="just" eaLnBrk="1" hangingPunct="1"/>
            <a:endParaRPr lang="it-IT" sz="1600"/>
          </a:p>
        </p:txBody>
      </p:sp>
      <p:sp>
        <p:nvSpPr>
          <p:cNvPr id="30724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153400" y="6372225"/>
            <a:ext cx="595313" cy="333375"/>
          </a:xfrm>
          <a:prstGeom prst="rightArrow">
            <a:avLst>
              <a:gd name="adj1" fmla="val 50000"/>
              <a:gd name="adj2" fmla="val 4464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325563" y="777875"/>
            <a:ext cx="59928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it-IT" sz="2400"/>
              <a:t>MOMENTI CENTRALI DI UNA RIUNIONE:</a:t>
            </a:r>
            <a:endParaRPr lang="it-IT" sz="1600"/>
          </a:p>
          <a:p>
            <a:pPr algn="ctr" eaLnBrk="1" hangingPunct="1"/>
            <a:endParaRPr lang="it-IT" sz="1600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4114800" y="1600200"/>
            <a:ext cx="184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it-IT" sz="1600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85800" y="1295400"/>
            <a:ext cx="7616825" cy="329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>
              <a:buFont typeface="Wingdings" pitchFamily="2" charset="2"/>
              <a:buChar char="§"/>
            </a:pPr>
            <a:endParaRPr lang="it-IT" sz="2400"/>
          </a:p>
          <a:p>
            <a:pPr algn="just">
              <a:buFont typeface="Wingdings" pitchFamily="2" charset="2"/>
              <a:buChar char="§"/>
            </a:pPr>
            <a:r>
              <a:rPr lang="it-IT" sz="2400"/>
              <a:t>Acclimatamento</a:t>
            </a:r>
          </a:p>
          <a:p>
            <a:pPr algn="just">
              <a:buFont typeface="Wingdings" pitchFamily="2" charset="2"/>
              <a:buChar char="§"/>
            </a:pPr>
            <a:r>
              <a:rPr lang="it-IT" sz="2400"/>
              <a:t>Definizione del compito: </a:t>
            </a:r>
            <a:r>
              <a:rPr lang="it-IT" sz="2400" i="1"/>
              <a:t>“Perché siamo qui?”</a:t>
            </a:r>
            <a:endParaRPr lang="it-IT" sz="2400"/>
          </a:p>
          <a:p>
            <a:pPr algn="just">
              <a:buFont typeface="Wingdings" pitchFamily="2" charset="2"/>
              <a:buChar char="§"/>
            </a:pPr>
            <a:r>
              <a:rPr lang="it-IT" sz="2400"/>
              <a:t>Presa di decisioni: </a:t>
            </a:r>
            <a:r>
              <a:rPr lang="it-IT" sz="2400" i="1"/>
              <a:t>“Che cosa dobbiamo fare?”</a:t>
            </a:r>
          </a:p>
          <a:p>
            <a:pPr algn="just">
              <a:buFont typeface="Wingdings" pitchFamily="2" charset="2"/>
              <a:buChar char="§"/>
            </a:pPr>
            <a:r>
              <a:rPr lang="it-IT" sz="2400"/>
              <a:t>Conclusioni: </a:t>
            </a:r>
            <a:r>
              <a:rPr lang="it-IT" sz="2400" i="1"/>
              <a:t>“Chi fa?” “Che cosa?” “Come e quando?”</a:t>
            </a:r>
            <a:endParaRPr lang="it-IT" sz="1600" i="1"/>
          </a:p>
          <a:p>
            <a:pPr algn="just"/>
            <a:endParaRPr lang="it-IT" sz="1600" i="1"/>
          </a:p>
          <a:p>
            <a:pPr algn="just"/>
            <a:endParaRPr lang="it-IT" sz="1600"/>
          </a:p>
          <a:p>
            <a:pPr algn="just"/>
            <a:r>
              <a:rPr lang="it-IT" sz="1900" b="1"/>
              <a:t>                                   AGENDA DI LAVORO</a:t>
            </a:r>
            <a:endParaRPr lang="it-IT" sz="1600"/>
          </a:p>
          <a:p>
            <a:pPr algn="just"/>
            <a:endParaRPr lang="it-IT" sz="1600"/>
          </a:p>
          <a:p>
            <a:pPr algn="just"/>
            <a:r>
              <a:rPr lang="it-IT" sz="2300"/>
              <a:t>Collocare nel tempo gli obiettivi con le loro priorità</a:t>
            </a:r>
            <a:endParaRPr lang="it-IT" sz="1600"/>
          </a:p>
        </p:txBody>
      </p:sp>
      <p:sp>
        <p:nvSpPr>
          <p:cNvPr id="31749" name="AutoShape 5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228600" y="6400800"/>
            <a:ext cx="685800" cy="409575"/>
          </a:xfrm>
          <a:prstGeom prst="leftArrow">
            <a:avLst>
              <a:gd name="adj1" fmla="val 31787"/>
              <a:gd name="adj2" fmla="val 5930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1635125" y="107950"/>
            <a:ext cx="5029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it-IT" sz="2400"/>
              <a:t>LOGICA DEL PROBLEM SOLVING</a:t>
            </a:r>
          </a:p>
          <a:p>
            <a:pPr algn="ctr"/>
            <a:r>
              <a:rPr lang="it-IT" sz="2400" i="1"/>
              <a:t>“Chi è stato?” “Perché succede?”</a:t>
            </a:r>
            <a:endParaRPr lang="it-IT" sz="1600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228600" y="1447800"/>
            <a:ext cx="8610600" cy="475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342900" indent="-342900" algn="just"/>
            <a:r>
              <a:rPr lang="it-IT" sz="2600"/>
              <a:t>Logica che impone:</a:t>
            </a:r>
          </a:p>
          <a:p>
            <a:pPr marL="342900" indent="-342900" algn="just"/>
            <a:endParaRPr lang="it-IT" sz="1600"/>
          </a:p>
          <a:p>
            <a:pPr marL="342900" indent="-342900" algn="just">
              <a:buFont typeface="Times" pitchFamily="18" charset="0"/>
              <a:buChar char="•"/>
            </a:pPr>
            <a:r>
              <a:rPr lang="it-IT" sz="2200"/>
              <a:t>di ragionare sui fatti</a:t>
            </a:r>
          </a:p>
          <a:p>
            <a:pPr marL="342900" indent="-342900" algn="just">
              <a:buFont typeface="Times" pitchFamily="18" charset="0"/>
              <a:buChar char="•"/>
            </a:pPr>
            <a:r>
              <a:rPr lang="it-IT" sz="2200"/>
              <a:t>non colpevolizzare</a:t>
            </a:r>
          </a:p>
          <a:p>
            <a:pPr marL="342900" indent="-342900" algn="just">
              <a:buFont typeface="Times" pitchFamily="18" charset="0"/>
              <a:buChar char="•"/>
            </a:pPr>
            <a:endParaRPr lang="it-IT" sz="2200"/>
          </a:p>
          <a:p>
            <a:pPr marL="342900" indent="-342900" algn="just">
              <a:buFont typeface="Times" pitchFamily="18" charset="0"/>
              <a:buNone/>
            </a:pPr>
            <a:r>
              <a:rPr lang="it-IT" sz="2200"/>
              <a:t>E’ necessario trovare un metodo di lavoro:</a:t>
            </a:r>
          </a:p>
          <a:p>
            <a:pPr marL="342900" indent="-342900" algn="just">
              <a:buFont typeface="Times" pitchFamily="18" charset="0"/>
              <a:buNone/>
            </a:pPr>
            <a:r>
              <a:rPr lang="it-IT" sz="2800"/>
              <a:t>                  produrre pensiero di gruppo</a:t>
            </a:r>
            <a:endParaRPr lang="it-IT" sz="1600"/>
          </a:p>
          <a:p>
            <a:pPr marL="342900" indent="-342900" algn="just">
              <a:buFont typeface="Times" pitchFamily="18" charset="0"/>
              <a:buNone/>
            </a:pPr>
            <a:endParaRPr lang="it-IT" sz="1600"/>
          </a:p>
          <a:p>
            <a:pPr marL="342900" indent="-342900" algn="just">
              <a:buFont typeface="Times" pitchFamily="18" charset="0"/>
              <a:buNone/>
            </a:pPr>
            <a:r>
              <a:rPr lang="it-IT" sz="2000"/>
              <a:t>CRITERI:</a:t>
            </a:r>
          </a:p>
          <a:p>
            <a:pPr marL="342900" indent="-342900" algn="just">
              <a:buFont typeface="Times" pitchFamily="18" charset="0"/>
              <a:buNone/>
            </a:pPr>
            <a:endParaRPr lang="it-IT" sz="1600"/>
          </a:p>
          <a:p>
            <a:pPr marL="342900" indent="-342900" algn="just">
              <a:buFont typeface="Arial" charset="0"/>
              <a:buAutoNum type="arabicParenR"/>
            </a:pPr>
            <a:r>
              <a:rPr lang="it-IT" sz="2400"/>
              <a:t>Analisi, diagnosi, soluzione e verifica tenendo conto di tutti i punti di vista del problema</a:t>
            </a:r>
          </a:p>
          <a:p>
            <a:pPr marL="342900" indent="-342900" algn="just">
              <a:buFont typeface="Arial" charset="0"/>
              <a:buAutoNum type="arabicParenR"/>
            </a:pPr>
            <a:r>
              <a:rPr lang="it-IT" sz="2400"/>
              <a:t>Separare i dati e le informazioni delle opinioni</a:t>
            </a:r>
          </a:p>
          <a:p>
            <a:pPr marL="342900" indent="-342900" algn="just">
              <a:buFont typeface="Arial" charset="0"/>
              <a:buAutoNum type="arabicParenR"/>
            </a:pPr>
            <a:r>
              <a:rPr lang="it-IT" sz="2400"/>
              <a:t>Cercare il perché degli eventi e non chi li ha causati</a:t>
            </a:r>
            <a:endParaRPr lang="it-IT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525838" y="36513"/>
            <a:ext cx="1658937" cy="67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it-IT" sz="3800"/>
              <a:t>RUOLI</a:t>
            </a:r>
            <a:endParaRPr lang="it-IT" sz="160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768350"/>
            <a:ext cx="8901113" cy="532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endParaRPr lang="it-IT" sz="2600"/>
          </a:p>
          <a:p>
            <a:pPr algn="just"/>
            <a:r>
              <a:rPr lang="it-IT" sz="2600"/>
              <a:t>Valorizzazione delle differenze: assegnazione delle parti</a:t>
            </a:r>
            <a:endParaRPr lang="it-IT" sz="1600"/>
          </a:p>
          <a:p>
            <a:pPr algn="just"/>
            <a:endParaRPr lang="it-IT" sz="1600"/>
          </a:p>
          <a:p>
            <a:pPr algn="just"/>
            <a:r>
              <a:rPr lang="it-IT" sz="2500" i="1"/>
              <a:t>Prescrizioni</a:t>
            </a:r>
            <a:r>
              <a:rPr lang="it-IT" sz="2500"/>
              <a:t>: aspettative degli altri membri e del gruppo stesso</a:t>
            </a:r>
          </a:p>
          <a:p>
            <a:pPr algn="just"/>
            <a:r>
              <a:rPr lang="it-IT" sz="2500"/>
              <a:t>Fattori di influenza:</a:t>
            </a:r>
          </a:p>
          <a:p>
            <a:pPr algn="just">
              <a:buFont typeface="Times" pitchFamily="18" charset="0"/>
              <a:buChar char="•"/>
            </a:pPr>
            <a:r>
              <a:rPr lang="it-IT" sz="2500"/>
              <a:t>conoscenza del ruolo</a:t>
            </a:r>
          </a:p>
          <a:p>
            <a:pPr algn="just">
              <a:buFont typeface="Times" pitchFamily="18" charset="0"/>
              <a:buChar char="•"/>
            </a:pPr>
            <a:r>
              <a:rPr lang="it-IT" sz="2500"/>
              <a:t>motivazione</a:t>
            </a:r>
          </a:p>
          <a:p>
            <a:pPr algn="just">
              <a:buFont typeface="Times" pitchFamily="18" charset="0"/>
              <a:buChar char="•"/>
            </a:pPr>
            <a:r>
              <a:rPr lang="it-IT" sz="2500"/>
              <a:t>consapevolezza</a:t>
            </a:r>
          </a:p>
          <a:p>
            <a:pPr algn="just"/>
            <a:endParaRPr lang="it-IT" sz="2500"/>
          </a:p>
          <a:p>
            <a:pPr algn="just"/>
            <a:r>
              <a:rPr lang="it-IT" sz="2500"/>
              <a:t>Caratteristiche dei ruoli:</a:t>
            </a:r>
          </a:p>
          <a:p>
            <a:pPr algn="just">
              <a:buFont typeface="Times" pitchFamily="18" charset="0"/>
              <a:buChar char="•"/>
            </a:pPr>
            <a:r>
              <a:rPr lang="it-IT" sz="2500"/>
              <a:t>interdipendenza</a:t>
            </a:r>
          </a:p>
          <a:p>
            <a:pPr algn="just">
              <a:buFont typeface="Times" pitchFamily="18" charset="0"/>
              <a:buChar char="•"/>
            </a:pPr>
            <a:r>
              <a:rPr lang="it-IT" sz="2500"/>
              <a:t>complessità di aspettative (comportamenti e motivazioni, sentimenti, valori)</a:t>
            </a:r>
          </a:p>
          <a:p>
            <a:pPr algn="just">
              <a:buFont typeface="Times" pitchFamily="18" charset="0"/>
              <a:buChar char="•"/>
            </a:pPr>
            <a:r>
              <a:rPr lang="it-IT" sz="2500"/>
              <a:t>flessibilità (libertà di interpretazione e di adattamento)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255588" y="152400"/>
            <a:ext cx="8888412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it-IT" sz="2600" b="1"/>
              <a:t>Sistema di competenze</a:t>
            </a:r>
            <a:endParaRPr lang="it-IT" sz="1600"/>
          </a:p>
          <a:p>
            <a:pPr algn="ctr"/>
            <a:r>
              <a:rPr lang="it-IT" sz="1900"/>
              <a:t>(aree di capacità professionali, abilità, qualità personali, caratteristiche individuali)</a:t>
            </a:r>
            <a:endParaRPr lang="it-IT" sz="1600"/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304800" y="1331913"/>
            <a:ext cx="8610600" cy="521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buFont typeface="Times" pitchFamily="18" charset="0"/>
              <a:buChar char="•"/>
            </a:pPr>
            <a:r>
              <a:rPr lang="it-IT" sz="2400"/>
              <a:t>Capacità logico-strategiche </a:t>
            </a:r>
            <a:r>
              <a:rPr lang="it-IT" sz="2100"/>
              <a:t>(programmazione/pianificazione, delega e controllo, analisi e soluzione dei problemi, gestione delle informazioni e del problema)</a:t>
            </a:r>
          </a:p>
          <a:p>
            <a:pPr algn="just" eaLnBrk="1" hangingPunct="1">
              <a:buFont typeface="Times" pitchFamily="18" charset="0"/>
              <a:buNone/>
            </a:pPr>
            <a:endParaRPr lang="it-IT" sz="2100"/>
          </a:p>
          <a:p>
            <a:pPr algn="just" eaLnBrk="1" hangingPunct="1">
              <a:buFont typeface="Times" pitchFamily="18" charset="0"/>
              <a:buChar char="•"/>
            </a:pPr>
            <a:r>
              <a:rPr lang="it-IT" sz="2400"/>
              <a:t>Capacità relazionali </a:t>
            </a:r>
            <a:r>
              <a:rPr lang="it-IT" sz="2100"/>
              <a:t>(comunicazione, negoziazione, collaborazione, conduzione del gruppo, delle riunioni)</a:t>
            </a:r>
          </a:p>
          <a:p>
            <a:pPr algn="just" eaLnBrk="1" hangingPunct="1">
              <a:buFont typeface="Times" pitchFamily="18" charset="0"/>
              <a:buNone/>
            </a:pPr>
            <a:endParaRPr lang="it-IT" sz="2100"/>
          </a:p>
          <a:p>
            <a:pPr algn="just" eaLnBrk="1" hangingPunct="1">
              <a:buFont typeface="Times" pitchFamily="18" charset="0"/>
              <a:buChar char="•"/>
            </a:pPr>
            <a:r>
              <a:rPr lang="it-IT" sz="2400"/>
              <a:t>Capacità gestionali </a:t>
            </a:r>
            <a:r>
              <a:rPr lang="it-IT" sz="2100"/>
              <a:t>(leaderschip, gestione del cambiamento)</a:t>
            </a:r>
          </a:p>
          <a:p>
            <a:pPr algn="just" eaLnBrk="1" hangingPunct="1">
              <a:buFont typeface="Times" pitchFamily="18" charset="0"/>
              <a:buNone/>
            </a:pPr>
            <a:endParaRPr lang="it-IT" sz="2400"/>
          </a:p>
          <a:p>
            <a:pPr algn="just" eaLnBrk="1" hangingPunct="1">
              <a:buFont typeface="Times" pitchFamily="18" charset="0"/>
              <a:buChar char="•"/>
            </a:pPr>
            <a:r>
              <a:rPr lang="it-IT" sz="2400"/>
              <a:t>Qualità organizzative </a:t>
            </a:r>
            <a:r>
              <a:rPr lang="it-IT" sz="2100"/>
              <a:t>(realizzazione, concretezza, sistematicità)</a:t>
            </a:r>
          </a:p>
          <a:p>
            <a:pPr algn="just" eaLnBrk="1" hangingPunct="1">
              <a:buFont typeface="Times" pitchFamily="18" charset="0"/>
              <a:buNone/>
            </a:pPr>
            <a:endParaRPr lang="it-IT" sz="2100"/>
          </a:p>
          <a:p>
            <a:pPr algn="just" eaLnBrk="1" hangingPunct="1">
              <a:buFont typeface="Times" pitchFamily="18" charset="0"/>
              <a:buChar char="•"/>
            </a:pPr>
            <a:r>
              <a:rPr lang="it-IT" sz="2400"/>
              <a:t>Qualità sociali </a:t>
            </a:r>
            <a:r>
              <a:rPr lang="it-IT" sz="2100"/>
              <a:t>(affidabilità, trasparenza, integrazione)</a:t>
            </a:r>
          </a:p>
          <a:p>
            <a:pPr algn="just" eaLnBrk="1" hangingPunct="1">
              <a:buFont typeface="Times" pitchFamily="18" charset="0"/>
              <a:buNone/>
            </a:pPr>
            <a:endParaRPr lang="it-IT" sz="2100"/>
          </a:p>
          <a:p>
            <a:pPr algn="just" eaLnBrk="1" hangingPunct="1">
              <a:buFont typeface="Times" pitchFamily="18" charset="0"/>
              <a:buChar char="•"/>
            </a:pPr>
            <a:r>
              <a:rPr lang="it-IT" sz="2400"/>
              <a:t>Qualità soggettive </a:t>
            </a:r>
            <a:r>
              <a:rPr lang="it-IT" sz="2100"/>
              <a:t>(flessibilità, creatività, apprendimento e consapevolezza del sé)</a:t>
            </a:r>
          </a:p>
        </p:txBody>
      </p:sp>
      <p:sp>
        <p:nvSpPr>
          <p:cNvPr id="35844" name="AutoShape 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7696200" y="6372225"/>
            <a:ext cx="838200" cy="485775"/>
          </a:xfrm>
          <a:prstGeom prst="leftArrow">
            <a:avLst>
              <a:gd name="adj1" fmla="val 30065"/>
              <a:gd name="adj2" fmla="val 8827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it-IT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LA LEADERSHIP DI SERVIZIO</a:t>
            </a:r>
            <a:br>
              <a:rPr lang="it-IT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it-IT" sz="19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(Quaglino, Casagrande, Castellano)</a:t>
            </a:r>
            <a:br>
              <a:rPr lang="it-IT" sz="190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it-IT" sz="190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algn="just" eaLnBrk="1" hangingPunct="1">
              <a:defRPr/>
            </a:pPr>
            <a:r>
              <a:rPr lang="it-IT" sz="280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Pragmatica: ancorata ai fatti e ai dati provenienti dalla realtà e dall’ambiente.</a:t>
            </a:r>
          </a:p>
          <a:p>
            <a:pPr marL="0" indent="0" algn="just" eaLnBrk="1" hangingPunct="1">
              <a:buFont typeface="Wingdings 2" pitchFamily="18" charset="2"/>
              <a:buNone/>
              <a:defRPr/>
            </a:pPr>
            <a:endParaRPr lang="it-IT" sz="2800" smtClean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marL="0" indent="0" algn="just" eaLnBrk="1" hangingPunct="1">
              <a:defRPr/>
            </a:pPr>
            <a:r>
              <a:rPr lang="it-IT" sz="280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Orientata al compito: indirizzata all’obiettivo che definisce e chiarisce.</a:t>
            </a:r>
          </a:p>
          <a:p>
            <a:pPr marL="0" indent="0" algn="just" eaLnBrk="1" hangingPunct="1">
              <a:buFont typeface="Wingdings 2" pitchFamily="18" charset="2"/>
              <a:buNone/>
              <a:defRPr/>
            </a:pPr>
            <a:endParaRPr lang="it-IT" sz="2800" smtClean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marL="0" indent="0" algn="just" eaLnBrk="1" hangingPunct="1">
              <a:defRPr/>
            </a:pPr>
            <a:r>
              <a:rPr lang="it-IT" sz="280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Orientata alle relazioni: garantisce il riconoscimento dei bisogni individuali e delle capacità utili a sviluppare cultura e valori, assicura un’alta qualità di rapporti interpersonali.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228600" y="-184150"/>
            <a:ext cx="8534400" cy="628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buFont typeface="Times" pitchFamily="18" charset="0"/>
              <a:buChar char="•"/>
            </a:pPr>
            <a:endParaRPr lang="it-IT" sz="2600" i="1"/>
          </a:p>
          <a:p>
            <a:pPr algn="just">
              <a:buFont typeface="Times" pitchFamily="18" charset="0"/>
              <a:buChar char="•"/>
            </a:pPr>
            <a:endParaRPr lang="it-IT" sz="2600" i="1"/>
          </a:p>
          <a:p>
            <a:pPr algn="just">
              <a:buFont typeface="Times" pitchFamily="18" charset="0"/>
              <a:buChar char="•"/>
            </a:pPr>
            <a:endParaRPr lang="it-IT" sz="2600" i="1"/>
          </a:p>
          <a:p>
            <a:pPr algn="just">
              <a:buFont typeface="Times" pitchFamily="18" charset="0"/>
              <a:buChar char="•"/>
            </a:pPr>
            <a:endParaRPr lang="it-IT" sz="2600" i="1"/>
          </a:p>
          <a:p>
            <a:pPr algn="just">
              <a:buFont typeface="Times" pitchFamily="18" charset="0"/>
              <a:buChar char="•"/>
            </a:pPr>
            <a:r>
              <a:rPr lang="it-IT" sz="2600" i="1"/>
              <a:t>Situazionale:</a:t>
            </a:r>
            <a:r>
              <a:rPr lang="it-IT" sz="2600"/>
              <a:t> coerenza con gli obiettivi, caratteristiche delle persone, con la storia e la cultura del gruppo.</a:t>
            </a:r>
          </a:p>
          <a:p>
            <a:pPr algn="just">
              <a:buFont typeface="Times" pitchFamily="18" charset="0"/>
              <a:buNone/>
            </a:pPr>
            <a:endParaRPr lang="it-IT" sz="2600"/>
          </a:p>
          <a:p>
            <a:pPr algn="just">
              <a:buFont typeface="Times" pitchFamily="18" charset="0"/>
              <a:buChar char="•"/>
            </a:pPr>
            <a:r>
              <a:rPr lang="it-IT" sz="2600" i="1"/>
              <a:t>Trasparente:</a:t>
            </a:r>
            <a:r>
              <a:rPr lang="it-IT" sz="2600"/>
              <a:t> definizione dei ruoli, garanzia della valutazione dei risultati</a:t>
            </a:r>
          </a:p>
          <a:p>
            <a:pPr algn="just">
              <a:buFont typeface="Times" pitchFamily="18" charset="0"/>
              <a:buNone/>
            </a:pPr>
            <a:endParaRPr lang="it-IT" sz="2600"/>
          </a:p>
          <a:p>
            <a:pPr algn="just">
              <a:buFont typeface="Times" pitchFamily="18" charset="0"/>
              <a:buChar char="•"/>
            </a:pPr>
            <a:r>
              <a:rPr lang="it-IT" sz="2600" i="1"/>
              <a:t>Flessibile:</a:t>
            </a:r>
            <a:r>
              <a:rPr lang="it-IT" sz="2600"/>
              <a:t> coordinamento del gruppo, adozione di soluzioni costruite dal gruppo</a:t>
            </a:r>
          </a:p>
          <a:p>
            <a:pPr algn="just">
              <a:buFont typeface="Times" pitchFamily="18" charset="0"/>
              <a:buNone/>
            </a:pPr>
            <a:endParaRPr lang="it-IT" sz="2600"/>
          </a:p>
          <a:p>
            <a:pPr algn="just"/>
            <a:endParaRPr lang="it-IT" sz="1600"/>
          </a:p>
          <a:p>
            <a:pPr algn="just"/>
            <a:r>
              <a:rPr lang="it-IT" sz="2600"/>
              <a:t>UN’EFFICACE LEADERSCHIP DI SERVIZIO SI COSTRUISCE</a:t>
            </a:r>
            <a:endParaRPr lang="it-IT" sz="16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600200" y="471488"/>
            <a:ext cx="5695950" cy="1052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it-IT" sz="2800"/>
              <a:t>FUNZIONI DELLA LEADERSCHIP</a:t>
            </a:r>
            <a:endParaRPr lang="it-IT" sz="1600"/>
          </a:p>
          <a:p>
            <a:pPr algn="ctr"/>
            <a:endParaRPr lang="it-IT" sz="1900"/>
          </a:p>
          <a:p>
            <a:pPr algn="ctr"/>
            <a:endParaRPr lang="it-IT" sz="1600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381000" y="1981200"/>
            <a:ext cx="8266113" cy="352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it-IT" sz="2500" i="1"/>
              <a:t>Leaderschip della competenza:</a:t>
            </a:r>
            <a:r>
              <a:rPr lang="it-IT" sz="2500"/>
              <a:t> adattamento all’ambiente, funzionale all’efficienza nel lavoro di gruppo.</a:t>
            </a:r>
          </a:p>
          <a:p>
            <a:pPr algn="just"/>
            <a:endParaRPr lang="it-IT" sz="2500"/>
          </a:p>
          <a:p>
            <a:pPr algn="just"/>
            <a:r>
              <a:rPr lang="it-IT" sz="2500" i="1"/>
              <a:t>Leaderschip dell’appartenenza:</a:t>
            </a:r>
            <a:r>
              <a:rPr lang="it-IT" sz="2500"/>
              <a:t> presidia le relazioni tra i membri, il clima affettivo, il benessere relazionale.</a:t>
            </a:r>
          </a:p>
          <a:p>
            <a:pPr algn="just"/>
            <a:endParaRPr lang="it-IT" sz="2500"/>
          </a:p>
          <a:p>
            <a:pPr algn="just"/>
            <a:r>
              <a:rPr lang="it-IT" sz="2500" i="1"/>
              <a:t>Leaderschip della comunicazione:</a:t>
            </a:r>
            <a:r>
              <a:rPr lang="it-IT" sz="2500"/>
              <a:t> creazione di canali, reti e sinergie, presidia lo scambio delle comunicazioni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4224338" y="215900"/>
            <a:ext cx="184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it-IT" sz="1600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2740025" y="482600"/>
            <a:ext cx="4070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it-IT" sz="3600"/>
              <a:t>COMUNICAZIONE</a:t>
            </a:r>
            <a:endParaRPr lang="it-IT" sz="1600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152400" y="1509713"/>
            <a:ext cx="8534400" cy="431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it-IT" sz="2500"/>
              <a:t>La comunicazione è un processo:</a:t>
            </a:r>
          </a:p>
          <a:p>
            <a:pPr algn="just"/>
            <a:endParaRPr lang="it-IT" sz="2500"/>
          </a:p>
          <a:p>
            <a:pPr algn="just">
              <a:buFont typeface="Times" pitchFamily="18" charset="0"/>
              <a:buChar char="•"/>
            </a:pPr>
            <a:r>
              <a:rPr lang="it-IT" sz="2500" i="1"/>
              <a:t>interattivo</a:t>
            </a:r>
            <a:r>
              <a:rPr lang="it-IT" sz="2500"/>
              <a:t> - legato alle reciproche posizioni dei membri</a:t>
            </a:r>
          </a:p>
          <a:p>
            <a:pPr algn="just">
              <a:buFont typeface="Times" pitchFamily="18" charset="0"/>
              <a:buChar char="•"/>
            </a:pPr>
            <a:endParaRPr lang="it-IT" sz="2500"/>
          </a:p>
          <a:p>
            <a:pPr algn="just">
              <a:buFont typeface="Times" pitchFamily="18" charset="0"/>
              <a:buChar char="•"/>
            </a:pPr>
            <a:r>
              <a:rPr lang="it-IT" sz="2500" i="1"/>
              <a:t>informativo</a:t>
            </a:r>
            <a:r>
              <a:rPr lang="it-IT" sz="2500"/>
              <a:t> - contiene dati di conoscenza riferiti al lavoro e alle relazioni</a:t>
            </a:r>
          </a:p>
          <a:p>
            <a:pPr algn="just">
              <a:buFont typeface="Times" pitchFamily="18" charset="0"/>
              <a:buChar char="•"/>
            </a:pPr>
            <a:endParaRPr lang="it-IT" sz="2500"/>
          </a:p>
          <a:p>
            <a:pPr algn="just">
              <a:buFont typeface="Times" pitchFamily="18" charset="0"/>
              <a:buChar char="•"/>
            </a:pPr>
            <a:r>
              <a:rPr lang="it-IT" sz="2500" i="1"/>
              <a:t>trasformativo</a:t>
            </a:r>
            <a:r>
              <a:rPr lang="it-IT" sz="2500"/>
              <a:t> - investe il sapere di potenzialità di cambiamento</a:t>
            </a:r>
          </a:p>
          <a:p>
            <a:pPr algn="just"/>
            <a:endParaRPr lang="it-IT" sz="2500"/>
          </a:p>
          <a:p>
            <a:pPr algn="just"/>
            <a:r>
              <a:rPr lang="it-IT" sz="2500"/>
              <a:t>                      </a:t>
            </a:r>
            <a:r>
              <a:rPr lang="it-IT" sz="2700" b="1"/>
              <a:t>La comunicazione fa il gruppo</a:t>
            </a:r>
            <a:endParaRPr lang="it-IT" sz="25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2214563" y="238125"/>
            <a:ext cx="4264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it-IT" sz="2400"/>
              <a:t>EFFICACIA DEL PROCESSO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304800" y="1063625"/>
            <a:ext cx="8382000" cy="558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endParaRPr lang="it-IT" sz="2500"/>
          </a:p>
          <a:p>
            <a:pPr algn="just"/>
            <a:r>
              <a:rPr lang="it-IT" sz="2400"/>
              <a:t>Caratteristiche della comunicazione efficace:</a:t>
            </a:r>
          </a:p>
          <a:p>
            <a:pPr algn="just"/>
            <a:endParaRPr lang="it-IT" sz="2400"/>
          </a:p>
          <a:p>
            <a:pPr algn="just">
              <a:buFont typeface="Times" pitchFamily="18" charset="0"/>
              <a:buChar char="•"/>
            </a:pPr>
            <a:r>
              <a:rPr lang="it-IT" sz="2400" i="1"/>
              <a:t>finalizzata</a:t>
            </a:r>
            <a:r>
              <a:rPr lang="it-IT" sz="2400"/>
              <a:t> - attività concreta finalizzata agli obiettivi</a:t>
            </a:r>
          </a:p>
          <a:p>
            <a:pPr algn="just">
              <a:buFont typeface="Times" pitchFamily="18" charset="0"/>
              <a:buChar char="•"/>
            </a:pPr>
            <a:endParaRPr lang="it-IT" sz="2400"/>
          </a:p>
          <a:p>
            <a:pPr algn="just">
              <a:buFont typeface="Times" pitchFamily="18" charset="0"/>
              <a:buChar char="•"/>
            </a:pPr>
            <a:r>
              <a:rPr lang="it-IT" sz="2400" i="1"/>
              <a:t>pragmatica</a:t>
            </a:r>
            <a:r>
              <a:rPr lang="it-IT" sz="2400"/>
              <a:t> - privilegiare la raccolta di dati  e fatti utilizzando tutte le interpretazioni per capire il problema</a:t>
            </a:r>
          </a:p>
          <a:p>
            <a:pPr algn="just">
              <a:buFont typeface="Times" pitchFamily="18" charset="0"/>
              <a:buChar char="•"/>
            </a:pPr>
            <a:endParaRPr lang="it-IT" sz="2400"/>
          </a:p>
          <a:p>
            <a:pPr algn="just">
              <a:buFont typeface="Times" pitchFamily="18" charset="0"/>
              <a:buChar char="•"/>
            </a:pPr>
            <a:r>
              <a:rPr lang="it-IT" sz="2400" i="1"/>
              <a:t>trasparente</a:t>
            </a:r>
            <a:r>
              <a:rPr lang="it-IT" sz="2400"/>
              <a:t> - completezza delle informazioni di cui si dispone</a:t>
            </a:r>
          </a:p>
          <a:p>
            <a:pPr algn="just">
              <a:buFont typeface="Times" pitchFamily="18" charset="0"/>
              <a:buChar char="•"/>
            </a:pPr>
            <a:endParaRPr lang="it-IT" sz="2400"/>
          </a:p>
          <a:p>
            <a:pPr algn="just">
              <a:buFont typeface="Times" pitchFamily="18" charset="0"/>
              <a:buChar char="•"/>
            </a:pPr>
            <a:r>
              <a:rPr lang="it-IT" sz="2400" i="1"/>
              <a:t>situazionale</a:t>
            </a:r>
            <a:r>
              <a:rPr lang="it-IT" sz="2400"/>
              <a:t> - coerenza con le fasi del lavoro di gruppo</a:t>
            </a:r>
          </a:p>
          <a:p>
            <a:pPr algn="just"/>
            <a:endParaRPr lang="it-IT" sz="2400"/>
          </a:p>
          <a:p>
            <a:pPr algn="just"/>
            <a:r>
              <a:rPr lang="it-IT" sz="2400"/>
              <a:t>La comunicazione è produttiva quando il gruppo arriva ad un risultato concreto e condiviso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2435225" y="92075"/>
            <a:ext cx="4360863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it-IT" sz="2900"/>
              <a:t>Componenti del processo</a:t>
            </a:r>
            <a:endParaRPr lang="it-IT" sz="1600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228600" y="762000"/>
            <a:ext cx="8458200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buFont typeface="Times" pitchFamily="18" charset="0"/>
              <a:buChar char="•"/>
            </a:pPr>
            <a:endParaRPr lang="it-IT" sz="2500" i="1"/>
          </a:p>
          <a:p>
            <a:pPr algn="just">
              <a:buFont typeface="Times" pitchFamily="18" charset="0"/>
              <a:buChar char="•"/>
            </a:pPr>
            <a:endParaRPr lang="it-IT" sz="2500" i="1"/>
          </a:p>
          <a:p>
            <a:pPr algn="just">
              <a:buFont typeface="Times" pitchFamily="18" charset="0"/>
              <a:buChar char="•"/>
            </a:pPr>
            <a:r>
              <a:rPr lang="it-IT" sz="2500" i="1"/>
              <a:t>Confronto e scambio</a:t>
            </a:r>
            <a:r>
              <a:rPr lang="it-IT" sz="2500"/>
              <a:t>: integrazione delle differenze - confronto sia a livello di contenuto che di relazioni</a:t>
            </a:r>
          </a:p>
          <a:p>
            <a:pPr algn="just">
              <a:buFont typeface="Times" pitchFamily="18" charset="0"/>
              <a:buChar char="•"/>
            </a:pPr>
            <a:endParaRPr lang="it-IT" sz="2500"/>
          </a:p>
          <a:p>
            <a:pPr algn="just">
              <a:buFont typeface="Times" pitchFamily="18" charset="0"/>
              <a:buChar char="•"/>
            </a:pPr>
            <a:r>
              <a:rPr lang="it-IT" sz="2500" i="1"/>
              <a:t>Ascolto</a:t>
            </a:r>
            <a:r>
              <a:rPr lang="it-IT" sz="2500"/>
              <a:t>: evento dialettico tra differenziazione e uniformità</a:t>
            </a:r>
          </a:p>
          <a:p>
            <a:pPr algn="just">
              <a:buFont typeface="Times" pitchFamily="18" charset="0"/>
              <a:buChar char="•"/>
            </a:pPr>
            <a:endParaRPr lang="it-IT" sz="2500"/>
          </a:p>
          <a:p>
            <a:pPr algn="just">
              <a:buFont typeface="Times" pitchFamily="18" charset="0"/>
              <a:buChar char="•"/>
            </a:pPr>
            <a:r>
              <a:rPr lang="it-IT" sz="2500" i="1"/>
              <a:t>Esposizione</a:t>
            </a:r>
            <a:r>
              <a:rPr lang="it-IT" sz="2500"/>
              <a:t>: attività del parlante (misurare valore delle conoscenze, capacità di comunicazione, sviluppare interesse, capacità, motivazione)</a:t>
            </a:r>
          </a:p>
          <a:p>
            <a:pPr algn="just">
              <a:buFont typeface="Times" pitchFamily="18" charset="0"/>
              <a:buChar char="•"/>
            </a:pPr>
            <a:endParaRPr lang="it-IT" sz="2500"/>
          </a:p>
          <a:p>
            <a:pPr algn="just">
              <a:buFont typeface="Times" pitchFamily="18" charset="0"/>
              <a:buChar char="•"/>
            </a:pPr>
            <a:r>
              <a:rPr lang="it-IT" sz="2500" i="1"/>
              <a:t>Feedback</a:t>
            </a:r>
            <a:r>
              <a:rPr lang="it-IT" sz="2500"/>
              <a:t>: saper rispondere, misurare il coinvolgimento personale a comunicare</a:t>
            </a:r>
          </a:p>
          <a:p>
            <a:pPr algn="ctr"/>
            <a:r>
              <a:rPr lang="it-IT" sz="1600"/>
              <a:t>(Fig.11)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3495675" y="36513"/>
            <a:ext cx="1774825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it-IT" sz="4100"/>
              <a:t>CLIMA</a:t>
            </a:r>
            <a:endParaRPr lang="it-IT" sz="1600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228600" y="822325"/>
            <a:ext cx="8686800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endParaRPr lang="it-IT" sz="2100"/>
          </a:p>
          <a:p>
            <a:pPr algn="ctr"/>
            <a:endParaRPr lang="it-IT" sz="2100"/>
          </a:p>
          <a:p>
            <a:pPr algn="ctr"/>
            <a:r>
              <a:rPr lang="it-IT" sz="2100"/>
              <a:t>INSIEME DI ELEMENTI, OPINIONI, SENTIMENTI, PERCEZIONI DEI MEMBRI, CHE COLGONO LA QUALITA’ DELL’AMBIENTE DEL GRUPPO, LA “SUA” ATMOSFERA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228600" y="2514600"/>
            <a:ext cx="8610600" cy="390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it-IT" sz="2500"/>
              <a:t>Il clima è:</a:t>
            </a:r>
          </a:p>
          <a:p>
            <a:pPr algn="just"/>
            <a:endParaRPr lang="it-IT" sz="2500"/>
          </a:p>
          <a:p>
            <a:pPr algn="just">
              <a:buFont typeface="Times" pitchFamily="18" charset="0"/>
              <a:buChar char="•"/>
            </a:pPr>
            <a:r>
              <a:rPr lang="it-IT" sz="2500"/>
              <a:t> </a:t>
            </a:r>
            <a:r>
              <a:rPr lang="it-IT" sz="2500" i="1"/>
              <a:t>qualità del sistema</a:t>
            </a:r>
            <a:r>
              <a:rPr lang="it-IT" sz="2500"/>
              <a:t> </a:t>
            </a:r>
          </a:p>
          <a:p>
            <a:pPr algn="just">
              <a:buFont typeface="Times" pitchFamily="18" charset="0"/>
              <a:buNone/>
            </a:pPr>
            <a:r>
              <a:rPr lang="it-IT" sz="2500"/>
              <a:t>- insieme delle qualità dell’ambiente relazionale percepite dai membri del gruppo ( il tempo, lo spazio..)</a:t>
            </a:r>
          </a:p>
          <a:p>
            <a:pPr algn="just">
              <a:buFont typeface="Times" pitchFamily="18" charset="0"/>
              <a:buChar char="•"/>
            </a:pPr>
            <a:endParaRPr lang="it-IT" sz="2500"/>
          </a:p>
          <a:p>
            <a:pPr algn="just">
              <a:buFont typeface="Times" pitchFamily="18" charset="0"/>
              <a:buChar char="•"/>
            </a:pPr>
            <a:r>
              <a:rPr lang="it-IT" sz="2500"/>
              <a:t> </a:t>
            </a:r>
            <a:r>
              <a:rPr lang="it-IT" sz="2500" i="1"/>
              <a:t>funzione dei modelli culturali del gruppo</a:t>
            </a:r>
            <a:endParaRPr lang="it-IT" sz="2500"/>
          </a:p>
          <a:p>
            <a:pPr algn="just">
              <a:buFont typeface="Times" pitchFamily="18" charset="0"/>
              <a:buNone/>
            </a:pPr>
            <a:r>
              <a:rPr lang="it-IT" sz="2500"/>
              <a:t>- indicatori: sostegno, calore, riconoscimento dei ruoli, apertura e feedback </a:t>
            </a:r>
          </a:p>
          <a:p>
            <a:pPr algn="just"/>
            <a:endParaRPr lang="it-IT" sz="25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 idx="4294967295"/>
          </p:nvPr>
        </p:nvSpPr>
        <p:spPr>
          <a:xfrm>
            <a:off x="301625" y="228600"/>
            <a:ext cx="8534400" cy="530225"/>
          </a:xfrm>
        </p:spPr>
        <p:txBody>
          <a:bodyPr/>
          <a:lstStyle/>
          <a:p>
            <a:r>
              <a:rPr lang="it-IT" sz="2900" smtClean="0"/>
              <a:t>QUATTRO ELEMENTI CHIAVE</a:t>
            </a:r>
          </a:p>
        </p:txBody>
      </p:sp>
      <p:sp>
        <p:nvSpPr>
          <p:cNvPr id="512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algn="just">
              <a:lnSpc>
                <a:spcPct val="80000"/>
              </a:lnSpc>
            </a:pPr>
            <a:endParaRPr lang="it-IT" sz="2300" smtClean="0"/>
          </a:p>
          <a:p>
            <a:pPr algn="just">
              <a:lnSpc>
                <a:spcPct val="80000"/>
              </a:lnSpc>
            </a:pPr>
            <a:r>
              <a:rPr lang="it-IT" sz="2300" smtClean="0"/>
              <a:t>Il contratto di lavoro che chiarisce gli ambiti di lavoro, specifica il metodo e i tempi, offre garanzie relativamente alle proprie aspettative.</a:t>
            </a:r>
          </a:p>
          <a:p>
            <a:pPr algn="just">
              <a:lnSpc>
                <a:spcPct val="80000"/>
              </a:lnSpc>
            </a:pPr>
            <a:r>
              <a:rPr lang="it-IT" sz="2300" smtClean="0"/>
              <a:t>L’ascolto attivo che permette di non valutare immediatamente con i propri strumenti interpretativi.</a:t>
            </a:r>
          </a:p>
          <a:p>
            <a:pPr algn="just">
              <a:lnSpc>
                <a:spcPct val="80000"/>
              </a:lnSpc>
            </a:pPr>
            <a:r>
              <a:rPr lang="it-IT" sz="2300" smtClean="0"/>
              <a:t>La valorizzazione delle competenze professionali, relazionali o personali e delle differenze.</a:t>
            </a:r>
          </a:p>
          <a:p>
            <a:pPr algn="just">
              <a:lnSpc>
                <a:spcPct val="80000"/>
              </a:lnSpc>
            </a:pPr>
            <a:r>
              <a:rPr lang="it-IT" sz="2300" smtClean="0"/>
              <a:t>La circolarità del processo di apprendimento / insegnamento del leader (leadership appresa).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MTOOLS" val="&lt;WMTools ver=&quot;1.0&quot;&gt;&lt;Timings time=&quot;03/06/2008 17.52.46&quot;&gt;&lt;Slide id=&quot;256&quot; dur=&quot;.890625&quot;/&gt;&lt;Slide id=&quot;276&quot; dur=&quot;.484375&quot;/&gt;&lt;Slide id=&quot;257&quot; dur=&quot;.46875&quot;/&gt;&lt;Slide id=&quot;277&quot; dur=&quot;1.796875&quot;/&gt;&lt;/Timings&gt;&lt;/WMTools&gt;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tà">
  <a:themeElements>
    <a:clrScheme name="Città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ttà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ttà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>
    <a:extraClrScheme>
      <a:clrScheme name="Città 1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A3D6"/>
        </a:hlink>
        <a:folHlink>
          <a:srgbClr val="694F0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tà 2">
        <a:dk1>
          <a:srgbClr val="000000"/>
        </a:dk1>
        <a:lt1>
          <a:srgbClr val="FFFFFF"/>
        </a:lt1>
        <a:dk2>
          <a:srgbClr val="646B86"/>
        </a:dk2>
        <a:lt2>
          <a:srgbClr val="C5D1D7"/>
        </a:lt2>
        <a:accent1>
          <a:srgbClr val="D16349"/>
        </a:accent1>
        <a:accent2>
          <a:srgbClr val="CCB400"/>
        </a:accent2>
        <a:accent3>
          <a:srgbClr val="FFFFFF"/>
        </a:accent3>
        <a:accent4>
          <a:srgbClr val="000000"/>
        </a:accent4>
        <a:accent5>
          <a:srgbClr val="E5B7B1"/>
        </a:accent5>
        <a:accent6>
          <a:srgbClr val="B9A300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2_Città 2">
    <a:dk1>
      <a:srgbClr val="000000"/>
    </a:dk1>
    <a:lt1>
      <a:srgbClr val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FFFFFF"/>
    </a:accent3>
    <a:accent4>
      <a:srgbClr val="000000"/>
    </a:accent4>
    <a:accent5>
      <a:srgbClr val="E5B7B1"/>
    </a:accent5>
    <a:accent6>
      <a:srgbClr val="B9A300"/>
    </a:accent6>
    <a:hlink>
      <a:srgbClr val="000000"/>
    </a:hlink>
    <a:folHlink>
      <a:srgbClr val="00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326</TotalTime>
  <Words>1423</Words>
  <Application>Microsoft Office PowerPoint</Application>
  <PresentationFormat>Presentazione su schermo (4:3)</PresentationFormat>
  <Paragraphs>247</Paragraphs>
  <Slides>27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28" baseType="lpstr">
      <vt:lpstr>Città</vt:lpstr>
      <vt:lpstr>Presentazione standard di PowerPoint</vt:lpstr>
      <vt:lpstr>K. LEWIN</vt:lpstr>
      <vt:lpstr>K. LEWIN</vt:lpstr>
      <vt:lpstr>W.R. BION</vt:lpstr>
      <vt:lpstr>W. Bion</vt:lpstr>
      <vt:lpstr>IL GRUPPO DI LAVORO  (AUTORI DI RIFERIMENTO)</vt:lpstr>
      <vt:lpstr>Contratto di lavoro</vt:lpstr>
      <vt:lpstr>IL GRUPPO DI LAVORO</vt:lpstr>
      <vt:lpstr>IL GRUPPO DI LAVORO</vt:lpstr>
      <vt:lpstr>IL GRUPPO DI LAVORO  </vt:lpstr>
      <vt:lpstr>Team building</vt:lpstr>
      <vt:lpstr>Obiettivo </vt:lpstr>
      <vt:lpstr>Obiettivo </vt:lpstr>
      <vt:lpstr>Obiettivo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 LEADERSHIP DI SERVIZIO (Quaglino, Casagrande, Castellano)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QUATTRO ELEMENTI CHIAVE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I.P.S.S.E.R. Istituto Petroniano Studi Sociali  dell'Emilia Romagna L'ANZIANO TRA AUTONOMIA E DIPENDENZA Corso di formazione e aggiornamento</dc:title>
  <dc:creator>Sebastiano</dc:creator>
  <cp:lastModifiedBy>Barbara</cp:lastModifiedBy>
  <cp:revision>54</cp:revision>
  <dcterms:created xsi:type="dcterms:W3CDTF">2012-02-16T11:00:08Z</dcterms:created>
  <dcterms:modified xsi:type="dcterms:W3CDTF">2013-10-02T06:56:44Z</dcterms:modified>
</cp:coreProperties>
</file>