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7" r:id="rId2"/>
    <p:sldId id="256" r:id="rId3"/>
    <p:sldId id="257" r:id="rId4"/>
    <p:sldId id="258" r:id="rId5"/>
    <p:sldId id="268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59" r:id="rId16"/>
    <p:sldId id="261" r:id="rId17"/>
    <p:sldId id="262" r:id="rId18"/>
    <p:sldId id="263" r:id="rId19"/>
    <p:sldId id="283" r:id="rId20"/>
    <p:sldId id="264" r:id="rId21"/>
    <p:sldId id="269" r:id="rId22"/>
    <p:sldId id="270" r:id="rId23"/>
    <p:sldId id="265" r:id="rId24"/>
    <p:sldId id="271" r:id="rId25"/>
    <p:sldId id="266" r:id="rId26"/>
    <p:sldId id="272" r:id="rId27"/>
    <p:sldId id="273" r:id="rId28"/>
    <p:sldId id="284" r:id="rId2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688" autoAdjust="0"/>
  </p:normalViewPr>
  <p:slideViewPr>
    <p:cSldViewPr>
      <p:cViewPr varScale="1">
        <p:scale>
          <a:sx n="71" d="100"/>
          <a:sy n="71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638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8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it-IT"/>
            </a:p>
          </p:txBody>
        </p:sp>
        <p:sp>
          <p:nvSpPr>
            <p:cNvPr id="1639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39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it-IT"/>
            </a:p>
          </p:txBody>
        </p:sp>
        <p:sp>
          <p:nvSpPr>
            <p:cNvPr id="1640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0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1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2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2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642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grpSp>
          <p:nvGrpSpPr>
            <p:cNvPr id="16423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642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642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</p:grpSp>
      </p:grpSp>
      <p:sp>
        <p:nvSpPr>
          <p:cNvPr id="16426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16427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16428" name="Rectangle 4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6429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6430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0FDC3A4-7343-4858-BE19-C6997F91B701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26" grpId="0"/>
      <p:bldP spid="16426" grpId="1"/>
      <p:bldP spid="16427" grpId="0" build="p">
        <p:tmplLst>
          <p:tmpl lvl="1">
            <p:tnLst>
              <p:par>
                <p:cTn presetID="39" presetClass="entr" presetSubtype="0" ac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20"/>
                          </p:val>
                        </p:tav>
                        <p:tav tm="50000">
                          <p:val>
                            <p:strVal val="#ppt_h/2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5000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3"/>
                          </p:val>
                        </p:tav>
                        <p:tav tm="5000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427" grpId="1" build="allAtOnce">
        <p:tmplLst>
          <p:tmpl lvl="1">
            <p:tnLst>
              <p:par>
                <p:cTn presetID="39" presetClass="exit" presetSubtype="0" decel="100000" fill="hold" nodeType="withEffect">
                  <p:stCondLst>
                    <p:cond delay="0"/>
                  </p:stCondLst>
                  <p:childTnLst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50000">
                          <p:val>
                            <p:strVal val="ppt_h/20"/>
                          </p:val>
                        </p:tav>
                        <p:tav tm="100000">
                          <p:val>
                            <p:strVal val="ppt_h/20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50000">
                          <p:val>
                            <p:strVal val="ppt_w+.3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ppt_x"/>
                          </p:val>
                        </p:tav>
                        <p:tav tm="50000">
                          <p:val>
                            <p:strVal val="ppt_x"/>
                          </p:val>
                        </p:tav>
                        <p:tav tm="100000">
                          <p:val>
                            <p:strVal val="ppt_x-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4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ppt_y"/>
                          </p:val>
                        </p:tav>
                        <p:tav tm="100000">
                          <p:val>
                            <p:strVal val="ppt_y"/>
                          </p:val>
                        </p:tav>
                      </p:tavLst>
                    </p:anim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6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AC2E13-9798-45A0-B2D0-E690245A87CD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72702-13D3-44F3-9966-CEE09C89F87C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49C37-DC22-4049-A173-3D6F9803544E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C2C7A-BB3B-45AD-B992-BF7A4FC6E493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31EB2-19BA-4FD3-A5F4-6F5A2442DE40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C7FB4-9057-41FD-AEB4-5842657CACD3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1091D5-E78A-47AA-8FBD-E8D477F655DB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73724-FBF9-4E77-A780-560D753DF05F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189C0-4469-44BF-A646-B12CFD81B310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3A19A-C24B-4F4A-A0C1-85D44982FA16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olo e contenuto sopra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1B2C614-38D3-41EF-B3AA-BE5C1C92D6D8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64B313E-302D-4069-AF16-C63AB7805DE9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EFCAAE4-0FD2-4CC5-9E70-435C71364E26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olo, contenuto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00BD2A7-8D80-4647-85ED-338BC06F6B83}" type="slidenum">
              <a:rPr lang="en-GB"/>
              <a:pPr/>
              <a:t>‹N›</a:t>
            </a:fld>
            <a:endParaRPr lang="en-GB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5363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64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65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66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67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it-IT"/>
            </a:p>
          </p:txBody>
        </p:sp>
        <p:sp>
          <p:nvSpPr>
            <p:cNvPr id="15368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69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0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1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2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3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4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5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6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7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8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79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0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1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2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3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it-IT"/>
            </a:p>
          </p:txBody>
        </p:sp>
        <p:sp>
          <p:nvSpPr>
            <p:cNvPr id="15384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5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6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7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8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89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0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1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2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3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4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5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6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7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5398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grpSp>
          <p:nvGrpSpPr>
            <p:cNvPr id="15399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5400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5401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</p:grpSp>
      </p:grpSp>
      <p:sp>
        <p:nvSpPr>
          <p:cNvPr id="15402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Fare clic per modificare lo stile del titolo</a:t>
            </a:r>
          </a:p>
        </p:txBody>
      </p:sp>
      <p:sp>
        <p:nvSpPr>
          <p:cNvPr id="15403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Fare clic per modificare gli stili del testo dello schema</a:t>
            </a:r>
          </a:p>
          <a:p>
            <a:pPr lvl="1"/>
            <a:r>
              <a:rPr lang="en-GB" smtClean="0"/>
              <a:t>Secondo livello</a:t>
            </a:r>
          </a:p>
          <a:p>
            <a:pPr lvl="2"/>
            <a:r>
              <a:rPr lang="en-GB" smtClean="0"/>
              <a:t>Terzo livello</a:t>
            </a:r>
          </a:p>
          <a:p>
            <a:pPr lvl="3"/>
            <a:r>
              <a:rPr lang="en-GB" smtClean="0"/>
              <a:t>Quarto livello</a:t>
            </a:r>
          </a:p>
          <a:p>
            <a:pPr lvl="4"/>
            <a:r>
              <a:rPr lang="en-GB" smtClean="0"/>
              <a:t>Quinto livello</a:t>
            </a:r>
          </a:p>
        </p:txBody>
      </p:sp>
      <p:sp>
        <p:nvSpPr>
          <p:cNvPr id="15404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15405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15406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A8F026F9-4DF6-43D0-9145-34B0611C8E74}" type="slidenum">
              <a:rPr lang="en-GB"/>
              <a:pPr/>
              <a:t>‹N›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</p:sldLayoutIdLst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02" grpId="0"/>
      <p:bldP spid="15402" grpId="1"/>
      <p:bldP spid="15403" grpId="0" build="p">
        <p:tmplLst>
          <p:tmpl lvl="1">
            <p:tnLst>
              <p:par>
                <p:cTn presetID="39" presetClass="entr" presetSubtype="0" ac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20"/>
                          </p:val>
                        </p:tav>
                        <p:tav tm="50000">
                          <p:val>
                            <p:strVal val="#ppt_h/2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5000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3"/>
                          </p:val>
                        </p:tav>
                        <p:tav tm="5000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39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20"/>
                          </p:val>
                        </p:tav>
                        <p:tav tm="50000">
                          <p:val>
                            <p:strVal val="#ppt_h/2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5000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3"/>
                          </p:val>
                        </p:tav>
                        <p:tav tm="5000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39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20"/>
                          </p:val>
                        </p:tav>
                        <p:tav tm="50000">
                          <p:val>
                            <p:strVal val="#ppt_h/2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5000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3"/>
                          </p:val>
                        </p:tav>
                        <p:tav tm="5000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39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20"/>
                          </p:val>
                        </p:tav>
                        <p:tav tm="50000">
                          <p:val>
                            <p:strVal val="#ppt_h/2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5000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3"/>
                          </p:val>
                        </p:tav>
                        <p:tav tm="5000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39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20"/>
                          </p:val>
                        </p:tav>
                        <p:tav tm="50000">
                          <p:val>
                            <p:strVal val="#ppt_h/2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+.3"/>
                          </p:val>
                        </p:tav>
                        <p:tav tm="50000">
                          <p:val>
                            <p:strVal val="#ppt_w+.3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3"/>
                          </p:val>
                        </p:tav>
                        <p:tav tm="5000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403" grpId="1" build="allAtOnce">
        <p:tmplLst>
          <p:tmpl lvl="1">
            <p:tnLst>
              <p:par>
                <p:cTn presetID="39" presetClass="exit" presetSubtype="0" decel="100000" fill="hold" nodeType="withEffect">
                  <p:stCondLst>
                    <p:cond delay="0"/>
                  </p:stCondLst>
                  <p:childTnLs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50000">
                          <p:val>
                            <p:strVal val="ppt_h/20"/>
                          </p:val>
                        </p:tav>
                        <p:tav tm="100000">
                          <p:val>
                            <p:strVal val="ppt_h/20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50000">
                          <p:val>
                            <p:strVal val="ppt_w+.3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ppt_x"/>
                          </p:val>
                        </p:tav>
                        <p:tav tm="50000">
                          <p:val>
                            <p:strVal val="ppt_x"/>
                          </p:val>
                        </p:tav>
                        <p:tav tm="100000">
                          <p:val>
                            <p:strVal val="ppt_x-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ppt_y"/>
                          </p:val>
                        </p:tav>
                        <p:tav tm="100000">
                          <p:val>
                            <p:strVal val="ppt_y"/>
                          </p:val>
                        </p:tav>
                      </p:tavLst>
                    </p:anim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39" presetClass="exit" presetSubtype="0" decel="100000" fill="hold" nodeType="withEffect">
                  <p:stCondLst>
                    <p:cond delay="0"/>
                  </p:stCondLst>
                  <p:childTnLs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50000">
                          <p:val>
                            <p:strVal val="ppt_h/20"/>
                          </p:val>
                        </p:tav>
                        <p:tav tm="100000">
                          <p:val>
                            <p:strVal val="ppt_h/20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50000">
                          <p:val>
                            <p:strVal val="ppt_w+.3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ppt_x"/>
                          </p:val>
                        </p:tav>
                        <p:tav tm="50000">
                          <p:val>
                            <p:strVal val="ppt_x"/>
                          </p:val>
                        </p:tav>
                        <p:tav tm="100000">
                          <p:val>
                            <p:strVal val="ppt_x-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ppt_y"/>
                          </p:val>
                        </p:tav>
                        <p:tav tm="100000">
                          <p:val>
                            <p:strVal val="ppt_y"/>
                          </p:val>
                        </p:tav>
                      </p:tavLst>
                    </p:anim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39" presetClass="exit" presetSubtype="0" decel="100000" fill="hold" nodeType="withEffect">
                  <p:stCondLst>
                    <p:cond delay="0"/>
                  </p:stCondLst>
                  <p:childTnLs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50000">
                          <p:val>
                            <p:strVal val="ppt_h/20"/>
                          </p:val>
                        </p:tav>
                        <p:tav tm="100000">
                          <p:val>
                            <p:strVal val="ppt_h/20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50000">
                          <p:val>
                            <p:strVal val="ppt_w+.3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ppt_x"/>
                          </p:val>
                        </p:tav>
                        <p:tav tm="50000">
                          <p:val>
                            <p:strVal val="ppt_x"/>
                          </p:val>
                        </p:tav>
                        <p:tav tm="100000">
                          <p:val>
                            <p:strVal val="ppt_x-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ppt_y"/>
                          </p:val>
                        </p:tav>
                        <p:tav tm="100000">
                          <p:val>
                            <p:strVal val="ppt_y"/>
                          </p:val>
                        </p:tav>
                      </p:tavLst>
                    </p:anim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39" presetClass="exit" presetSubtype="0" decel="100000" fill="hold" nodeType="withEffect">
                  <p:stCondLst>
                    <p:cond delay="0"/>
                  </p:stCondLst>
                  <p:childTnLs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50000">
                          <p:val>
                            <p:strVal val="ppt_h/20"/>
                          </p:val>
                        </p:tav>
                        <p:tav tm="100000">
                          <p:val>
                            <p:strVal val="ppt_h/20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50000">
                          <p:val>
                            <p:strVal val="ppt_w+.3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ppt_x"/>
                          </p:val>
                        </p:tav>
                        <p:tav tm="50000">
                          <p:val>
                            <p:strVal val="ppt_x"/>
                          </p:val>
                        </p:tav>
                        <p:tav tm="100000">
                          <p:val>
                            <p:strVal val="ppt_x-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ppt_y"/>
                          </p:val>
                        </p:tav>
                        <p:tav tm="100000">
                          <p:val>
                            <p:strVal val="ppt_y"/>
                          </p:val>
                        </p:tav>
                      </p:tavLst>
                    </p:anim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39" presetClass="exit" presetSubtype="0" decel="100000" fill="hold" nodeType="withEffect">
                  <p:stCondLst>
                    <p:cond delay="0"/>
                  </p:stCondLst>
                  <p:childTnLst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50000">
                          <p:val>
                            <p:strVal val="ppt_h/20"/>
                          </p:val>
                        </p:tav>
                        <p:tav tm="100000">
                          <p:val>
                            <p:strVal val="ppt_h/20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50000">
                          <p:val>
                            <p:strVal val="ppt_w+.3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ppt_x"/>
                          </p:val>
                        </p:tav>
                        <p:tav tm="50000">
                          <p:val>
                            <p:strVal val="ppt_x"/>
                          </p:val>
                        </p:tav>
                        <p:tav tm="100000">
                          <p:val>
                            <p:strVal val="ppt_x-.3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40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ppt_y"/>
                          </p:val>
                        </p:tav>
                        <p:tav tm="100000">
                          <p:val>
                            <p:strVal val="ppt_y"/>
                          </p:val>
                        </p:tav>
                      </p:tavLst>
                    </p:anim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54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7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8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9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9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9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9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9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275387"/>
          </a:xfrm>
        </p:spPr>
        <p:txBody>
          <a:bodyPr/>
          <a:lstStyle/>
          <a:p>
            <a:r>
              <a:rPr lang="en-GB" b="1" i="1"/>
              <a:t>Look at the following signs in each question. </a:t>
            </a:r>
            <a:br>
              <a:rPr lang="en-GB" b="1" i="1"/>
            </a:br>
            <a:r>
              <a:rPr lang="en-GB" b="1" i="1"/>
              <a:t>Someone asks you what it means. </a:t>
            </a:r>
            <a:br>
              <a:rPr lang="en-GB" b="1" i="1"/>
            </a:br>
            <a:r>
              <a:rPr lang="en-GB" b="1" i="1"/>
              <a:t>Decide which letter A, B  or C is the correct explanation.</a:t>
            </a:r>
            <a:r>
              <a:rPr lang="en-GB"/>
              <a:t>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2209800"/>
            <a:ext cx="8458200" cy="1676400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The plane will arrive soon.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This plane has left.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Passengers should go to Gate 5 immediately. 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body" sz="half" idx="2"/>
          </p:nvPr>
        </p:nvSpPr>
        <p:spPr>
          <a:xfrm>
            <a:off x="4038600" y="3810000"/>
            <a:ext cx="4876800" cy="3048000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If your coat is stolen, it’s your problem.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If your coat is stolen, they will buy you a new one.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Do not leave your coat here.</a:t>
            </a:r>
          </a:p>
        </p:txBody>
      </p:sp>
      <p:pic>
        <p:nvPicPr>
          <p:cNvPr id="4105" name="Picture 9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2189163"/>
          </a:xfrm>
        </p:spPr>
      </p:pic>
      <p:pic>
        <p:nvPicPr>
          <p:cNvPr id="4106" name="Picture 10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3810000"/>
            <a:ext cx="4038600" cy="3048000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Grp="1" noChangeArrowheads="1"/>
          </p:cNvSpPr>
          <p:nvPr>
            <p:ph type="title"/>
          </p:nvPr>
        </p:nvSpPr>
        <p:spPr>
          <a:xfrm flipV="1">
            <a:off x="457200" y="-457200"/>
            <a:ext cx="8229600" cy="735013"/>
          </a:xfrm>
        </p:spPr>
        <p:txBody>
          <a:bodyPr/>
          <a:lstStyle/>
          <a:p>
            <a:endParaRPr lang="it-IT" sz="4000"/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4343400" y="0"/>
            <a:ext cx="4572000" cy="3429000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The police are watching the store.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If you steal something you may be caught.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The shop is closed at the moment.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3429000"/>
            <a:ext cx="4495800" cy="3429000"/>
          </a:xfrm>
        </p:spPr>
        <p:txBody>
          <a:bodyPr/>
          <a:lstStyle/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Mr Smith is holding a meeting in his office.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All meetings this week are cancelled.</a:t>
            </a:r>
          </a:p>
          <a:p>
            <a:pPr marL="533400" indent="-533400">
              <a:buFont typeface="Wingdings" pitchFamily="2" charset="2"/>
              <a:buAutoNum type="alphaUcPeriod"/>
            </a:pPr>
            <a:r>
              <a:rPr lang="en-GB"/>
              <a:t>You should not hold a meeting in Room 4.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304800"/>
            <a:ext cx="4038600" cy="2189163"/>
          </a:xfrm>
        </p:spPr>
      </p:pic>
      <p:pic>
        <p:nvPicPr>
          <p:cNvPr id="7174" name="Picture 6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3810000"/>
            <a:ext cx="4038600" cy="2190750"/>
          </a:xfr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3600"/>
              <a:t>Look at the four signs again. Two of them talk about things happening for a </a:t>
            </a:r>
            <a:r>
              <a:rPr lang="en-GB" sz="3600" b="1" i="1"/>
              <a:t>limited</a:t>
            </a:r>
            <a:r>
              <a:rPr lang="en-GB" sz="3600"/>
              <a:t> period of time and two talk about things happening for an </a:t>
            </a:r>
            <a:r>
              <a:rPr lang="en-GB" sz="3600" b="1" i="1"/>
              <a:t>unlimited</a:t>
            </a:r>
            <a:r>
              <a:rPr lang="en-GB" sz="3600"/>
              <a:t> period. Two of them use the </a:t>
            </a:r>
            <a:r>
              <a:rPr lang="en-GB" sz="3600">
                <a:solidFill>
                  <a:srgbClr val="00CC00"/>
                </a:solidFill>
              </a:rPr>
              <a:t>present simple</a:t>
            </a:r>
            <a:r>
              <a:rPr lang="en-GB" sz="3600"/>
              <a:t> and two use the </a:t>
            </a:r>
            <a:r>
              <a:rPr lang="en-GB" sz="3600">
                <a:solidFill>
                  <a:srgbClr val="FF0000"/>
                </a:solidFill>
              </a:rPr>
              <a:t>present continuous</a:t>
            </a:r>
            <a:r>
              <a:rPr lang="en-GB" sz="3600"/>
              <a:t>. Which?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-228600"/>
            <a:ext cx="8229600" cy="506413"/>
          </a:xfrm>
        </p:spPr>
        <p:txBody>
          <a:bodyPr/>
          <a:lstStyle/>
          <a:p>
            <a:endParaRPr lang="it-IT" sz="4000" b="1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686800" cy="66294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GB" sz="2700" b="1" i="1">
                <a:solidFill>
                  <a:srgbClr val="00CC00"/>
                </a:solidFill>
              </a:rPr>
              <a:t>PRESENT SIMPLE</a:t>
            </a:r>
            <a:r>
              <a:rPr lang="en-GB" sz="2700" b="1" i="1"/>
              <a:t> or </a:t>
            </a:r>
            <a:r>
              <a:rPr lang="en-GB" sz="2700" b="1" i="1">
                <a:solidFill>
                  <a:srgbClr val="FF0000"/>
                </a:solidFill>
              </a:rPr>
              <a:t>PRESENT CONTINUOUS</a:t>
            </a:r>
            <a:r>
              <a:rPr lang="en-GB" sz="2700" b="1" i="1"/>
              <a:t>?</a:t>
            </a:r>
          </a:p>
          <a:p>
            <a:pPr algn="ctr">
              <a:buFont typeface="Wingdings" pitchFamily="2" charset="2"/>
              <a:buNone/>
            </a:pPr>
            <a:r>
              <a:rPr lang="en-GB" sz="2800"/>
              <a:t>	So, we can say that we use the </a:t>
            </a:r>
            <a:r>
              <a:rPr lang="en-GB" sz="2800" i="1">
                <a:solidFill>
                  <a:srgbClr val="00CC00"/>
                </a:solidFill>
              </a:rPr>
              <a:t>present</a:t>
            </a:r>
            <a:r>
              <a:rPr lang="en-GB" sz="2800">
                <a:solidFill>
                  <a:srgbClr val="00CC00"/>
                </a:solidFill>
              </a:rPr>
              <a:t> </a:t>
            </a:r>
            <a:r>
              <a:rPr lang="en-GB" sz="2800" i="1">
                <a:solidFill>
                  <a:srgbClr val="00CC00"/>
                </a:solidFill>
              </a:rPr>
              <a:t>simple</a:t>
            </a:r>
            <a:r>
              <a:rPr lang="en-GB" sz="2800"/>
              <a:t> for events which are </a:t>
            </a:r>
            <a:r>
              <a:rPr lang="en-GB" sz="2800" b="1" i="1"/>
              <a:t>unlimited</a:t>
            </a:r>
            <a:r>
              <a:rPr lang="en-GB" sz="2800"/>
              <a:t> in time:</a:t>
            </a:r>
          </a:p>
          <a:p>
            <a:pPr algn="ctr">
              <a:buFont typeface="Wingdings" pitchFamily="2" charset="2"/>
              <a:buNone/>
            </a:pPr>
            <a:r>
              <a:rPr lang="en-GB" sz="2800" i="1"/>
              <a:t>Store detectives </a:t>
            </a:r>
            <a:r>
              <a:rPr lang="en-GB" sz="2800" b="1" i="1"/>
              <a:t>operate</a:t>
            </a:r>
            <a:r>
              <a:rPr lang="en-GB" sz="2800" i="1"/>
              <a:t> in this store.</a:t>
            </a:r>
          </a:p>
          <a:p>
            <a:pPr algn="ctr">
              <a:buFont typeface="Wingdings" pitchFamily="2" charset="2"/>
              <a:buNone/>
            </a:pPr>
            <a:r>
              <a:rPr lang="en-GB" sz="2800" i="1"/>
              <a:t>We </a:t>
            </a:r>
            <a:r>
              <a:rPr lang="en-GB" sz="2800" b="1" i="1"/>
              <a:t>do not accept</a:t>
            </a:r>
            <a:r>
              <a:rPr lang="en-GB" sz="2800" i="1"/>
              <a:t> responsibility…</a:t>
            </a:r>
          </a:p>
          <a:p>
            <a:pPr algn="ctr">
              <a:buFont typeface="Wingdings" pitchFamily="2" charset="2"/>
              <a:buNone/>
            </a:pPr>
            <a:r>
              <a:rPr lang="en-GB" sz="2800"/>
              <a:t>We use the </a:t>
            </a:r>
            <a:r>
              <a:rPr lang="en-GB" sz="2800" i="1">
                <a:solidFill>
                  <a:srgbClr val="FF0000"/>
                </a:solidFill>
              </a:rPr>
              <a:t>present continuous </a:t>
            </a:r>
            <a:r>
              <a:rPr lang="en-GB" sz="2800"/>
              <a:t>for events which are </a:t>
            </a:r>
            <a:r>
              <a:rPr lang="en-GB" sz="2800" b="1" i="1"/>
              <a:t>limited</a:t>
            </a:r>
            <a:r>
              <a:rPr lang="en-GB" sz="2800"/>
              <a:t> in time, either around now…</a:t>
            </a:r>
          </a:p>
          <a:p>
            <a:pPr algn="ctr">
              <a:buFont typeface="Wingdings" pitchFamily="2" charset="2"/>
              <a:buNone/>
            </a:pPr>
            <a:r>
              <a:rPr lang="en-GB" sz="2800" i="1"/>
              <a:t>	BA0521		FRANKFURT	 </a:t>
            </a:r>
            <a:r>
              <a:rPr lang="en-GB" sz="2800" b="1" i="1"/>
              <a:t>NOW BOARDING</a:t>
            </a:r>
          </a:p>
          <a:p>
            <a:pPr algn="ctr">
              <a:buFont typeface="Wingdings" pitchFamily="2" charset="2"/>
              <a:buNone/>
            </a:pPr>
            <a:r>
              <a:rPr lang="en-GB" sz="2800"/>
              <a:t>or over a longer period of time…</a:t>
            </a:r>
          </a:p>
          <a:p>
            <a:pPr algn="ctr">
              <a:buFont typeface="Wingdings" pitchFamily="2" charset="2"/>
              <a:buNone/>
            </a:pPr>
            <a:r>
              <a:rPr lang="en-GB" sz="2800" i="1"/>
              <a:t>Painters </a:t>
            </a:r>
            <a:r>
              <a:rPr lang="en-GB" sz="2800" b="1" i="1"/>
              <a:t>are working</a:t>
            </a:r>
            <a:r>
              <a:rPr lang="en-GB" sz="2800" i="1"/>
              <a:t> in Room 4 this week.</a:t>
            </a:r>
          </a:p>
          <a:p>
            <a:pPr algn="ctr">
              <a:buFont typeface="Wingdings" pitchFamily="2" charset="2"/>
              <a:buNone/>
            </a:pPr>
            <a:r>
              <a:rPr lang="en-GB" sz="2800"/>
              <a:t>The painting might take a few days – but it is still </a:t>
            </a:r>
            <a:r>
              <a:rPr lang="en-GB" sz="2800" b="1" i="1"/>
              <a:t>limited</a:t>
            </a:r>
            <a:r>
              <a:rPr lang="en-GB" sz="2800"/>
              <a:t> in time.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i="1"/>
              <a:t>Look at the sentences below. In each pair one or both might be right.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915400" cy="55626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1a.	I watch football at the moment.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1b.	I’m watching football at the moment.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2a.	My brother lives in Paris.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2b.	My brother is living in Paris.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3a.	She’s the boss of the whole company.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3b.	She’s being the boss of the whole company.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4a.	John is really silly.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4b.	John is being really silly.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5a.	The earth goes round the sun once a year.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5b.	The earth is going round the sun once a year.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6a.	This week I study for my exams.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n-GB" sz="2800"/>
              <a:t>6b.	This week I’m studying for my exams.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/>
              <a:t>State verbs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839200" cy="45307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There are some verbs that we do not </a:t>
            </a:r>
            <a:r>
              <a:rPr lang="en-GB" b="1" i="1"/>
              <a:t>usually</a:t>
            </a:r>
            <a:r>
              <a:rPr lang="en-GB"/>
              <a:t> use in the </a:t>
            </a:r>
            <a:r>
              <a:rPr lang="en-GB">
                <a:solidFill>
                  <a:srgbClr val="FF0000"/>
                </a:solidFill>
              </a:rPr>
              <a:t>present continuous</a:t>
            </a:r>
            <a:r>
              <a:rPr lang="en-GB"/>
              <a:t>. These verbs are </a:t>
            </a:r>
            <a:r>
              <a:rPr lang="en-GB" b="1" i="1"/>
              <a:t>usually</a:t>
            </a:r>
            <a:r>
              <a:rPr lang="en-GB"/>
              <a:t> connected to the idea of: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3100"/>
              <a:t>emotion: 	like    want    wish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3100"/>
              <a:t>mind: 		agree    believe    mean 	know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3100"/>
              <a:t>appearance: 	look like    resemble    seem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3100"/>
              <a:t>possession: 	belong    consist    contain  have    			need    own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3100"/>
              <a:t>perception: 	see    hear    smell    </a:t>
            </a:r>
            <a:endParaRPr lang="en-GB" sz="280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3600"/>
              <a:t>Look at the following sentences. For each one choose between the </a:t>
            </a:r>
            <a:r>
              <a:rPr lang="en-GB" sz="3600">
                <a:solidFill>
                  <a:srgbClr val="00CC00"/>
                </a:solidFill>
              </a:rPr>
              <a:t>present simple</a:t>
            </a:r>
            <a:r>
              <a:rPr lang="en-GB" sz="3600"/>
              <a:t> or </a:t>
            </a:r>
            <a:r>
              <a:rPr lang="en-GB" sz="3600">
                <a:solidFill>
                  <a:srgbClr val="FF0000"/>
                </a:solidFill>
              </a:rPr>
              <a:t>present continuous</a:t>
            </a:r>
            <a:r>
              <a:rPr lang="en-GB" sz="3600"/>
              <a:t>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3600"/>
              <a:t>Be careful some verbs can change their meaning depending on the situation.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0"/>
            <a:ext cx="8229600" cy="277813"/>
          </a:xfrm>
        </p:spPr>
        <p:txBody>
          <a:bodyPr/>
          <a:lstStyle/>
          <a:p>
            <a:endParaRPr lang="it-IT" sz="400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0"/>
            <a:ext cx="8686800" cy="68580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I’m not believing a word you say.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 don’t believe a word you say.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‘What are you thinking about?’ ‘My family.’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‘What do you think about?’ ‘My family.’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What do you think of Wayne’s mother?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What are you thinking of Wayne’s mother?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I’m seeing him. He’s coming through the gate.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 see him. He’s coming through the gate.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-1143000"/>
            <a:ext cx="8229600" cy="1143000"/>
          </a:xfrm>
        </p:spPr>
        <p:txBody>
          <a:bodyPr/>
          <a:lstStyle/>
          <a:p>
            <a:endParaRPr lang="it-IT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0"/>
            <a:ext cx="8686800" cy="68580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The doctor’s seeing Mr Jones at the moment.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The doctor sees Mr Jones at the moment.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 hate smoked fish. It tastes horrible.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 hate smoked fish. It’s tasting horrible.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Wait a minute. I’m tasting the soup.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Wait a minute. I taste the soup.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I’m sorry, I’m not knowing where he is.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I’m sorry, I don’t know where he is.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0"/>
            <a:ext cx="8229600" cy="277813"/>
          </a:xfrm>
        </p:spPr>
        <p:txBody>
          <a:bodyPr/>
          <a:lstStyle/>
          <a:p>
            <a:endParaRPr lang="it-IT" sz="400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0"/>
            <a:ext cx="8763000" cy="68580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He’s earning a lot of money at the moment.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He earns a lot of money at the moment.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Warning: these cakes are containing nuts.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Warning: these cakes contain nuts.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I’m not understanding my girlfriend sometimes.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I don’t understand my girlfriend sometimes.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endParaRPr lang="en-GB"/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The money’s belonging to me, I earned it.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/>
              <a:t>The money belongs to me, I earned it.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/>
              <a:t>Choose the correct answer.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57150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/>
              <a:t>What do you do?</a:t>
            </a:r>
          </a:p>
          <a:p>
            <a:pPr marL="609600" indent="-609600"/>
            <a:r>
              <a:rPr lang="en-GB"/>
              <a:t>I’m an architect.</a:t>
            </a:r>
          </a:p>
          <a:p>
            <a:pPr marL="609600" indent="-609600"/>
            <a:r>
              <a:rPr lang="en-GB"/>
              <a:t>I’m designing a new factory.</a:t>
            </a:r>
          </a:p>
          <a:p>
            <a:pPr marL="609600" indent="-609600">
              <a:buFont typeface="Wingdings" pitchFamily="2" charset="2"/>
              <a:buAutoNum type="arabicPeriod" startAt="2"/>
            </a:pPr>
            <a:r>
              <a:rPr lang="en-GB"/>
              <a:t>What are you doing?</a:t>
            </a:r>
          </a:p>
          <a:p>
            <a:pPr marL="609600" indent="-609600"/>
            <a:r>
              <a:rPr lang="en-GB"/>
              <a:t>I’m a teacher.</a:t>
            </a:r>
          </a:p>
          <a:p>
            <a:pPr marL="609600" indent="-609600"/>
            <a:r>
              <a:rPr lang="en-GB"/>
              <a:t>I’m trying to fix this toaster.</a:t>
            </a:r>
          </a:p>
          <a:p>
            <a:pPr marL="609600" indent="-609600">
              <a:buFont typeface="Wingdings" pitchFamily="2" charset="2"/>
              <a:buAutoNum type="arabicPeriod" startAt="3"/>
            </a:pPr>
            <a:r>
              <a:rPr lang="en-GB"/>
              <a:t>What’s Jimmy doing?</a:t>
            </a:r>
          </a:p>
          <a:p>
            <a:pPr marL="609600" indent="-609600"/>
            <a:r>
              <a:rPr lang="en-GB"/>
              <a:t>He watches the football on TV.</a:t>
            </a:r>
          </a:p>
          <a:p>
            <a:pPr marL="609600" indent="-609600"/>
            <a:r>
              <a:rPr lang="en-GB"/>
              <a:t>He’s watching the football on TV.</a:t>
            </a:r>
          </a:p>
          <a:p>
            <a:pPr marL="609600" indent="-609600"/>
            <a:endParaRPr lang="en-GB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143000"/>
            <a:ext cx="8229600" cy="1143000"/>
          </a:xfrm>
        </p:spPr>
        <p:txBody>
          <a:bodyPr/>
          <a:lstStyle/>
          <a:p>
            <a:endParaRPr lang="it-IT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763000" cy="66294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 startAt="4"/>
            </a:pPr>
            <a:r>
              <a:rPr lang="en-GB" sz="2800"/>
              <a:t>Where do you come from?</a:t>
            </a:r>
          </a:p>
          <a:p>
            <a:pPr marL="609600" indent="-609600"/>
            <a:r>
              <a:rPr lang="en-GB" sz="2800"/>
              <a:t>I’m Spanish.</a:t>
            </a:r>
          </a:p>
          <a:p>
            <a:pPr marL="609600" indent="-609600"/>
            <a:r>
              <a:rPr lang="en-GB" sz="2800"/>
              <a:t>I’m coming from Kansas.</a:t>
            </a:r>
          </a:p>
          <a:p>
            <a:pPr marL="609600" indent="-609600">
              <a:buFont typeface="Wingdings" pitchFamily="2" charset="2"/>
              <a:buAutoNum type="arabicPeriod" startAt="5"/>
            </a:pPr>
            <a:r>
              <a:rPr lang="en-GB" sz="2800"/>
              <a:t>What’s the weather like today?</a:t>
            </a:r>
          </a:p>
          <a:p>
            <a:pPr marL="609600" indent="-609600"/>
            <a:r>
              <a:rPr lang="en-GB" sz="2800"/>
              <a:t>It gets warmer.</a:t>
            </a:r>
          </a:p>
          <a:p>
            <a:pPr marL="609600" indent="-609600"/>
            <a:r>
              <a:rPr lang="en-GB" sz="2800"/>
              <a:t>It’s getting warmer.</a:t>
            </a:r>
          </a:p>
          <a:p>
            <a:pPr marL="609600" indent="-609600">
              <a:buFont typeface="Wingdings" pitchFamily="2" charset="2"/>
              <a:buAutoNum type="arabicPeriod" startAt="6"/>
            </a:pPr>
            <a:r>
              <a:rPr lang="en-GB" sz="2800"/>
              <a:t>You’ve got paint in your hair.</a:t>
            </a:r>
          </a:p>
          <a:p>
            <a:pPr marL="609600" indent="-609600"/>
            <a:r>
              <a:rPr lang="en-GB" sz="2800"/>
              <a:t>Yes, we paint the kitchen this week.</a:t>
            </a:r>
          </a:p>
          <a:p>
            <a:pPr marL="609600" indent="-609600"/>
            <a:r>
              <a:rPr lang="en-GB" sz="2800"/>
              <a:t>Yes, we’re painting the kitchen this week.</a:t>
            </a:r>
          </a:p>
          <a:p>
            <a:pPr marL="609600" indent="-609600">
              <a:buFont typeface="Wingdings" pitchFamily="2" charset="2"/>
              <a:buAutoNum type="arabicPeriod" startAt="7"/>
            </a:pPr>
            <a:r>
              <a:rPr lang="en-GB" sz="2800"/>
              <a:t>What about your grandmother?</a:t>
            </a:r>
          </a:p>
          <a:p>
            <a:pPr marL="609600" indent="-609600"/>
            <a:r>
              <a:rPr lang="en-GB" sz="2800"/>
              <a:t>Oh, she was born in Belfast. She still lives there.</a:t>
            </a:r>
          </a:p>
          <a:p>
            <a:pPr marL="609600" indent="-609600"/>
            <a:r>
              <a:rPr lang="en-GB" sz="2800"/>
              <a:t>Oh, she was born in Belfast. She’s still living there.</a:t>
            </a:r>
          </a:p>
          <a:p>
            <a:pPr marL="609600" indent="-609600">
              <a:buFont typeface="Wingdings" pitchFamily="2" charset="2"/>
              <a:buNone/>
            </a:pPr>
            <a:endParaRPr lang="en-GB" sz="280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1524000"/>
            <a:ext cx="8229600" cy="1143000"/>
          </a:xfrm>
        </p:spPr>
        <p:txBody>
          <a:bodyPr/>
          <a:lstStyle/>
          <a:p>
            <a:endParaRPr lang="it-IT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686800" cy="63246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 startAt="8"/>
            </a:pPr>
            <a:r>
              <a:rPr lang="en-GB"/>
              <a:t>Where’s Bill?</a:t>
            </a:r>
          </a:p>
          <a:p>
            <a:pPr marL="609600" indent="-609600"/>
            <a:r>
              <a:rPr lang="en-GB"/>
              <a:t>He comes from York. Maybe the train’s late.</a:t>
            </a:r>
          </a:p>
          <a:p>
            <a:pPr marL="609600" indent="-609600"/>
            <a:r>
              <a:rPr lang="en-GB"/>
              <a:t>He’s coming from York. Maybe the train’s late.</a:t>
            </a:r>
          </a:p>
          <a:p>
            <a:pPr marL="609600" indent="-609600">
              <a:buFont typeface="Wingdings" pitchFamily="2" charset="2"/>
              <a:buAutoNum type="arabicPeriod" startAt="9"/>
            </a:pPr>
            <a:r>
              <a:rPr lang="en-GB"/>
              <a:t>Why are you here?</a:t>
            </a:r>
          </a:p>
          <a:p>
            <a:pPr marL="609600" indent="-609600"/>
            <a:r>
              <a:rPr lang="en-GB"/>
              <a:t>I take the bus because my wife has the car.</a:t>
            </a:r>
          </a:p>
          <a:p>
            <a:pPr marL="609600" indent="-609600"/>
            <a:r>
              <a:rPr lang="en-GB"/>
              <a:t>I’m taking the bus because my wife has the car.</a:t>
            </a:r>
          </a:p>
          <a:p>
            <a:pPr marL="609600" indent="-609600">
              <a:buFont typeface="Wingdings" pitchFamily="2" charset="2"/>
              <a:buAutoNum type="arabicPeriod" startAt="10"/>
            </a:pPr>
            <a:r>
              <a:rPr lang="en-GB"/>
              <a:t>What’s the problem?</a:t>
            </a:r>
          </a:p>
          <a:p>
            <a:pPr marL="609600" indent="-609600"/>
            <a:r>
              <a:rPr lang="en-GB"/>
              <a:t>You’re stupid. Slow down.</a:t>
            </a:r>
          </a:p>
          <a:p>
            <a:pPr marL="609600" indent="-609600"/>
            <a:r>
              <a:rPr lang="en-GB"/>
              <a:t>You’re being stupid. Slow down.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6"/>
          <p:cNvSpPr>
            <a:spLocks noGrp="1" noChangeArrowheads="1"/>
          </p:cNvSpPr>
          <p:nvPr>
            <p:ph type="title"/>
          </p:nvPr>
        </p:nvSpPr>
        <p:spPr>
          <a:xfrm flipV="1">
            <a:off x="4800600" y="6858000"/>
            <a:ext cx="4343400" cy="228600"/>
          </a:xfrm>
        </p:spPr>
        <p:txBody>
          <a:bodyPr/>
          <a:lstStyle/>
          <a:p>
            <a:pPr marL="838200" indent="-838200" algn="l"/>
            <a:r>
              <a:rPr lang="en-GB" sz="2800"/>
              <a:t> </a:t>
            </a:r>
          </a:p>
        </p:txBody>
      </p:sp>
      <p:pic>
        <p:nvPicPr>
          <p:cNvPr id="18437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2400" y="152400"/>
            <a:ext cx="8839200" cy="4495800"/>
          </a:xfrm>
        </p:spPr>
      </p:pic>
      <p:sp>
        <p:nvSpPr>
          <p:cNvPr id="18439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343400"/>
            <a:ext cx="9144000" cy="25146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en-GB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1. Vanessa is _			6. Her husband is_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2. Her boyfriend is _		           7. The man she is looking 					               at is _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3. Mary is _ and Charlie is _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4. Her husband is _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5. Julia is _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0" y="277813"/>
            <a:ext cx="9144000" cy="1779587"/>
          </a:xfrm>
        </p:spPr>
        <p:txBody>
          <a:bodyPr/>
          <a:lstStyle/>
          <a:p>
            <a:r>
              <a:rPr lang="en-GB" sz="3600" b="1" i="1"/>
              <a:t>Find one word to describe each shirt:</a:t>
            </a:r>
            <a:br>
              <a:rPr lang="en-GB" sz="3600" b="1" i="1"/>
            </a:br>
            <a:r>
              <a:rPr lang="en-GB" sz="3200"/>
              <a:t>check	 plain	spotted	striped</a:t>
            </a:r>
            <a:endParaRPr lang="en-GB" sz="3600" b="1" i="1"/>
          </a:p>
        </p:txBody>
      </p:sp>
      <p:pic>
        <p:nvPicPr>
          <p:cNvPr id="26633" name="Picture 9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5800" y="2362200"/>
            <a:ext cx="3276600" cy="2133600"/>
          </a:xfrm>
          <a:noFill/>
          <a:ln/>
        </p:spPr>
      </p:pic>
      <p:pic>
        <p:nvPicPr>
          <p:cNvPr id="26634" name="Picture 10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5800" y="4572000"/>
            <a:ext cx="3276600" cy="2286000"/>
          </a:xfrm>
          <a:noFill/>
          <a:ln/>
        </p:spPr>
      </p:pic>
      <p:pic>
        <p:nvPicPr>
          <p:cNvPr id="26635" name="Picture 11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334000" y="2362200"/>
            <a:ext cx="2743200" cy="2133600"/>
          </a:xfrm>
          <a:noFill/>
          <a:ln/>
        </p:spPr>
      </p:pic>
      <p:pic>
        <p:nvPicPr>
          <p:cNvPr id="26636" name="Picture 12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334000" y="4572000"/>
            <a:ext cx="2819400" cy="2286000"/>
          </a:xfrm>
          <a:noFill/>
          <a:ln/>
        </p:spPr>
      </p:pic>
      <p:pic>
        <p:nvPicPr>
          <p:cNvPr id="2663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2438400"/>
            <a:ext cx="5619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8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514600"/>
            <a:ext cx="5715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9" name="Picture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648200"/>
            <a:ext cx="5429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40" name="Picture 1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8200" y="4572000"/>
            <a:ext cx="5619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Rectangle 9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534400" cy="1905000"/>
          </a:xfrm>
        </p:spPr>
        <p:txBody>
          <a:bodyPr/>
          <a:lstStyle/>
          <a:p>
            <a:r>
              <a:rPr lang="en-GB" sz="3600" b="1" i="1"/>
              <a:t>Find two words to describe each person:</a:t>
            </a:r>
            <a:br>
              <a:rPr lang="en-GB" sz="3600" b="1" i="1"/>
            </a:br>
            <a:r>
              <a:rPr lang="en-GB" sz="2800"/>
              <a:t>medium-height	overweight	   short	slim	tall	well-built</a:t>
            </a:r>
            <a:endParaRPr lang="en-GB" sz="3600" b="1" i="1"/>
          </a:p>
        </p:txBody>
      </p:sp>
      <p:pic>
        <p:nvPicPr>
          <p:cNvPr id="28677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47800" y="2174875"/>
            <a:ext cx="1882775" cy="4683125"/>
          </a:xfrm>
        </p:spPr>
      </p:pic>
      <p:pic>
        <p:nvPicPr>
          <p:cNvPr id="28678" name="Picture 6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91000" y="2133600"/>
            <a:ext cx="1844675" cy="4724400"/>
          </a:xfrm>
        </p:spPr>
      </p:pic>
      <p:pic>
        <p:nvPicPr>
          <p:cNvPr id="28679" name="Picture 7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05600" y="2133600"/>
            <a:ext cx="1981200" cy="4724400"/>
          </a:xfrm>
        </p:spPr>
      </p:pic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6305550"/>
            <a:ext cx="5619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5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6334125"/>
            <a:ext cx="542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6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4800" y="6305550"/>
            <a:ext cx="5715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277813"/>
            <a:ext cx="8763000" cy="1703387"/>
          </a:xfrm>
        </p:spPr>
        <p:txBody>
          <a:bodyPr/>
          <a:lstStyle/>
          <a:p>
            <a:r>
              <a:rPr lang="en-GB" sz="3100" b="1" i="1"/>
              <a:t>Find two words to describe each person’s hair:</a:t>
            </a:r>
            <a:br>
              <a:rPr lang="en-GB" sz="3100" b="1" i="1"/>
            </a:br>
            <a:r>
              <a:rPr lang="en-GB" sz="2800"/>
              <a:t>blonde	brown	curly	    ginger	straight     wavy</a:t>
            </a:r>
            <a:endParaRPr lang="en-GB" sz="3100" b="1" i="1"/>
          </a:p>
        </p:txBody>
      </p:sp>
      <p:pic>
        <p:nvPicPr>
          <p:cNvPr id="31749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81000" y="2327275"/>
            <a:ext cx="2514600" cy="4530725"/>
          </a:xfrm>
        </p:spPr>
      </p:pic>
      <p:pic>
        <p:nvPicPr>
          <p:cNvPr id="31750" name="Picture 6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124200" y="2362200"/>
            <a:ext cx="2667000" cy="4495800"/>
          </a:xfrm>
        </p:spPr>
      </p:pic>
      <p:pic>
        <p:nvPicPr>
          <p:cNvPr id="31751" name="Picture 7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019800" y="2286000"/>
            <a:ext cx="2819400" cy="4572000"/>
          </a:xfrm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2362200"/>
            <a:ext cx="5238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2438400"/>
            <a:ext cx="5810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29600" y="2514600"/>
            <a:ext cx="552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i="1"/>
              <a:t>Complete the following questions. Using either the </a:t>
            </a:r>
            <a:r>
              <a:rPr lang="en-GB" sz="4000" b="1" i="1">
                <a:solidFill>
                  <a:srgbClr val="00CC00"/>
                </a:solidFill>
              </a:rPr>
              <a:t>present simple</a:t>
            </a:r>
            <a:r>
              <a:rPr lang="en-GB" sz="4000" b="1" i="1"/>
              <a:t> or </a:t>
            </a:r>
            <a:r>
              <a:rPr lang="en-GB" sz="4000" b="1" i="1">
                <a:solidFill>
                  <a:srgbClr val="FF0000"/>
                </a:solidFill>
              </a:rPr>
              <a:t>continuous.</a:t>
            </a:r>
            <a:r>
              <a:rPr lang="en-GB" sz="4000"/>
              <a:t> 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752600"/>
            <a:ext cx="4343400" cy="51054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___you work here?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___she working this week?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___Gillian live near you?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___it really important?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___we winning the game?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___Liz practising the trumpet?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___they want more money?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___you having fun?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GB" sz="2400"/>
              <a:t>___I eat too much?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828800"/>
            <a:ext cx="4343400" cy="4876800"/>
          </a:xfrm>
        </p:spPr>
        <p:txBody>
          <a:bodyPr/>
          <a:lstStyle/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___he doing his homework?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___your friends help you?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___we know him?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___they talking about me?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___Charlie want to see me?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___the kids making too much noise?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___your sister like basketball?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___I annoying you?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 startAt="10"/>
            </a:pPr>
            <a:r>
              <a:rPr lang="en-GB" sz="2400"/>
              <a:t>___Ron making much money?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None/>
            </a:pPr>
            <a:endParaRPr lang="en-GB" sz="240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3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/>
              <a:t>Adjective order</a:t>
            </a:r>
          </a:p>
        </p:txBody>
      </p:sp>
      <p:pic>
        <p:nvPicPr>
          <p:cNvPr id="33804" name="Picture 12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600200"/>
            <a:ext cx="2819400" cy="4724400"/>
          </a:xfrm>
        </p:spPr>
      </p:pic>
      <p:sp>
        <p:nvSpPr>
          <p:cNvPr id="33805" name="Rectangle 13"/>
          <p:cNvSpPr>
            <a:spLocks noGrp="1" noChangeArrowheads="1"/>
          </p:cNvSpPr>
          <p:nvPr>
            <p:ph type="body" sz="half" idx="2"/>
          </p:nvPr>
        </p:nvSpPr>
        <p:spPr>
          <a:xfrm>
            <a:off x="3352800" y="1600200"/>
            <a:ext cx="5181600" cy="5257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800"/>
              <a:t>Look at Wayne. We can say he has short brown hair and he’s wearing a new, striped, football shirt. We don’t say he has brown short hair and he’s wearing a football, striped, new shirt.</a:t>
            </a:r>
          </a:p>
          <a:p>
            <a:pPr>
              <a:buFont typeface="Wingdings" pitchFamily="2" charset="2"/>
              <a:buNone/>
            </a:pPr>
            <a:endParaRPr lang="en-GB" sz="2800"/>
          </a:p>
          <a:p>
            <a:pPr algn="ctr">
              <a:buFont typeface="Wingdings" pitchFamily="2" charset="2"/>
              <a:buNone/>
            </a:pPr>
            <a:r>
              <a:rPr lang="en-GB" i="1"/>
              <a:t>Why?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839200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i="1"/>
              <a:t>brown, short, new, football, </a:t>
            </a:r>
            <a:r>
              <a:rPr lang="en-GB"/>
              <a:t>and</a:t>
            </a:r>
            <a:r>
              <a:rPr lang="en-GB" i="1"/>
              <a:t> striped</a:t>
            </a:r>
            <a:r>
              <a:rPr lang="en-GB"/>
              <a:t> are </a:t>
            </a:r>
            <a:r>
              <a:rPr lang="en-GB" b="1" i="1"/>
              <a:t>adjectives</a:t>
            </a:r>
            <a:r>
              <a:rPr lang="en-GB"/>
              <a:t> here.</a:t>
            </a:r>
          </a:p>
          <a:p>
            <a:pPr>
              <a:buFont typeface="Wingdings" pitchFamily="2" charset="2"/>
              <a:buNone/>
            </a:pPr>
            <a:r>
              <a:rPr lang="en-GB"/>
              <a:t>They tell us something about his hair and his shirt. But when we have more than </a:t>
            </a:r>
            <a:r>
              <a:rPr lang="en-GB" b="1" i="1"/>
              <a:t>one</a:t>
            </a:r>
            <a:r>
              <a:rPr lang="en-GB"/>
              <a:t> adjective </a:t>
            </a:r>
            <a:r>
              <a:rPr lang="en-GB" b="1" i="1"/>
              <a:t>before</a:t>
            </a:r>
            <a:r>
              <a:rPr lang="en-GB"/>
              <a:t> a noun, they usually come in a fixed order. If we take one adjective of each type, they would normally follow the following order.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530725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GB"/>
              <a:t>size		(short)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/>
              <a:t>age		(new)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/>
              <a:t>colour	 	(blue)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/>
              <a:t>pattern 	(striped)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/>
              <a:t>purpose 	(football)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GB" i="1"/>
              <a:t>Wayne is wearing a short, new, blue, striped, football shirt.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-1143000"/>
            <a:ext cx="8229600" cy="1143000"/>
          </a:xfrm>
        </p:spPr>
        <p:txBody>
          <a:bodyPr/>
          <a:lstStyle/>
          <a:p>
            <a:endParaRPr lang="it-IT"/>
          </a:p>
        </p:txBody>
      </p:sp>
      <p:pic>
        <p:nvPicPr>
          <p:cNvPr id="37893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4800" y="533400"/>
            <a:ext cx="8534400" cy="3505200"/>
          </a:xfrm>
        </p:spPr>
      </p:pic>
      <p:sp>
        <p:nvSpPr>
          <p:cNvPr id="378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04800" y="4419600"/>
            <a:ext cx="8382000" cy="17113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800" b="1"/>
              <a:t>size	    age	colour	pattern	purpose</a:t>
            </a:r>
          </a:p>
          <a:p>
            <a:pPr>
              <a:buFont typeface="Wingdings" pitchFamily="2" charset="2"/>
              <a:buNone/>
            </a:pPr>
            <a:endParaRPr lang="en-GB" sz="2800" b="1"/>
          </a:p>
          <a:p>
            <a:pPr>
              <a:buFont typeface="Wingdings" pitchFamily="2" charset="2"/>
              <a:buNone/>
            </a:pPr>
            <a:r>
              <a:rPr lang="en-GB" sz="2800"/>
              <a:t>A large, new, red-and-yellow, striped, circus tent </a:t>
            </a:r>
          </a:p>
        </p:txBody>
      </p:sp>
      <p:sp>
        <p:nvSpPr>
          <p:cNvPr id="37897" name="Line 9"/>
          <p:cNvSpPr>
            <a:spLocks noChangeShapeType="1"/>
          </p:cNvSpPr>
          <p:nvPr/>
        </p:nvSpPr>
        <p:spPr bwMode="auto">
          <a:xfrm>
            <a:off x="685800" y="4953000"/>
            <a:ext cx="304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7898" name="Line 10"/>
          <p:cNvSpPr>
            <a:spLocks noChangeShapeType="1"/>
          </p:cNvSpPr>
          <p:nvPr/>
        </p:nvSpPr>
        <p:spPr bwMode="auto">
          <a:xfrm>
            <a:off x="2057400" y="48768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 flipH="1">
            <a:off x="3124200" y="4876800"/>
            <a:ext cx="4572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7900" name="Line 12"/>
          <p:cNvSpPr>
            <a:spLocks noChangeShapeType="1"/>
          </p:cNvSpPr>
          <p:nvPr/>
        </p:nvSpPr>
        <p:spPr bwMode="auto">
          <a:xfrm>
            <a:off x="3886200" y="4876800"/>
            <a:ext cx="304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7901" name="Line 13"/>
          <p:cNvSpPr>
            <a:spLocks noChangeShapeType="1"/>
          </p:cNvSpPr>
          <p:nvPr/>
        </p:nvSpPr>
        <p:spPr bwMode="auto">
          <a:xfrm>
            <a:off x="5638800" y="48768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37902" name="Line 14"/>
          <p:cNvSpPr>
            <a:spLocks noChangeShapeType="1"/>
          </p:cNvSpPr>
          <p:nvPr/>
        </p:nvSpPr>
        <p:spPr bwMode="auto">
          <a:xfrm flipH="1">
            <a:off x="7086600" y="4876800"/>
            <a:ext cx="152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855788"/>
          </a:xfrm>
        </p:spPr>
        <p:txBody>
          <a:bodyPr/>
          <a:lstStyle/>
          <a:p>
            <a:r>
              <a:rPr lang="en-GB" sz="4000" b="1" i="1"/>
              <a:t>Now look at the adjectives below.</a:t>
            </a:r>
            <a:br>
              <a:rPr lang="en-GB" sz="4000" b="1" i="1"/>
            </a:br>
            <a:r>
              <a:rPr lang="en-GB" sz="4000" b="1" i="1"/>
              <a:t>Three of them go with each picture on the following slide.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19400"/>
            <a:ext cx="8229600" cy="33115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i="1"/>
              <a:t>blue		brown	check	coffee	green	kitchen	modern	new	 office	  red		small	sports	striped	     tall		      work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7" name="Rectangle 17"/>
          <p:cNvSpPr>
            <a:spLocks noGrp="1" noChangeArrowheads="1"/>
          </p:cNvSpPr>
          <p:nvPr>
            <p:ph type="title"/>
          </p:nvPr>
        </p:nvSpPr>
        <p:spPr>
          <a:xfrm>
            <a:off x="0" y="4953000"/>
            <a:ext cx="9144000" cy="1905000"/>
          </a:xfrm>
        </p:spPr>
        <p:txBody>
          <a:bodyPr/>
          <a:lstStyle/>
          <a:p>
            <a:pPr algn="l"/>
            <a:r>
              <a:rPr lang="en-GB" sz="2800"/>
              <a:t>1. A _  _ _ car.			4. A _ _ _ building.</a:t>
            </a:r>
            <a:br>
              <a:rPr lang="en-GB" sz="2800"/>
            </a:br>
            <a:r>
              <a:rPr lang="en-GB" sz="2800"/>
              <a:t>2. A _ _ _ cup.			5. A _ _ _ cloth.</a:t>
            </a:r>
            <a:br>
              <a:rPr lang="en-GB" sz="2800"/>
            </a:br>
            <a:r>
              <a:rPr lang="en-GB" sz="2800"/>
              <a:t>3. A _ _ _ shirt.</a:t>
            </a:r>
          </a:p>
        </p:txBody>
      </p:sp>
      <p:sp>
        <p:nvSpPr>
          <p:cNvPr id="40978" name="Rectangle 18"/>
          <p:cNvSpPr>
            <a:spLocks noGrp="1" noChangeArrowheads="1"/>
          </p:cNvSpPr>
          <p:nvPr>
            <p:ph idx="1"/>
          </p:nvPr>
        </p:nvSpPr>
        <p:spPr>
          <a:xfrm>
            <a:off x="457200" y="0"/>
            <a:ext cx="8229600" cy="6359525"/>
          </a:xfrm>
        </p:spPr>
        <p:txBody>
          <a:bodyPr/>
          <a:lstStyle/>
          <a:p>
            <a:endParaRPr lang="it-IT"/>
          </a:p>
        </p:txBody>
      </p:sp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43434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752600"/>
            <a:ext cx="24860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0"/>
            <a:ext cx="2943225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7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1828800"/>
            <a:ext cx="178117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71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4191000"/>
            <a:ext cx="14954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1387"/>
          </a:xfrm>
        </p:spPr>
        <p:txBody>
          <a:bodyPr/>
          <a:lstStyle/>
          <a:p>
            <a:r>
              <a:rPr lang="en-GB"/>
              <a:t>Look at these three words: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5943600"/>
          </a:xfrm>
        </p:spPr>
        <p:txBody>
          <a:bodyPr/>
          <a:lstStyle/>
          <a:p>
            <a:pPr marL="609600" indent="-609600" algn="ctr">
              <a:buFont typeface="Wingdings" pitchFamily="2" charset="2"/>
              <a:buNone/>
            </a:pPr>
            <a:r>
              <a:rPr lang="en-GB" b="1" i="1" u="sng"/>
              <a:t>CALM</a:t>
            </a:r>
            <a:r>
              <a:rPr lang="en-GB" b="1" i="1"/>
              <a:t> 	</a:t>
            </a:r>
            <a:r>
              <a:rPr lang="en-GB" b="1" i="1" u="sng"/>
              <a:t>FARM</a:t>
            </a:r>
            <a:r>
              <a:rPr lang="en-GB" b="1" i="1"/>
              <a:t>	WARM</a:t>
            </a:r>
          </a:p>
          <a:p>
            <a:pPr marL="609600" indent="-609600">
              <a:buFont typeface="Wingdings" pitchFamily="2" charset="2"/>
              <a:buNone/>
            </a:pPr>
            <a:endParaRPr lang="en-GB" sz="1000"/>
          </a:p>
          <a:p>
            <a:pPr marL="609600" indent="-609600">
              <a:buFont typeface="Wingdings" pitchFamily="2" charset="2"/>
              <a:buNone/>
            </a:pPr>
            <a:r>
              <a:rPr lang="en-GB" sz="2800"/>
              <a:t>Two of them are underlined because they rhyme – they end in the same sound. Look at the others below. In each group of three there are two words that rhyme.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cork		park			talk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mould		would		good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bomb		home			comb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missed		worst			wrist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know		now			toe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hour		pour			four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GB" sz="2800"/>
              <a:t>sheet		accept		receipt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Now look at these consonant letters from the previous words: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839200" cy="5257800"/>
          </a:xfrm>
        </p:spPr>
        <p:txBody>
          <a:bodyPr/>
          <a:lstStyle/>
          <a:p>
            <a:pPr marL="609600" indent="-609600" algn="ctr"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 b		c	d	f	g	h	k	l	m	n	p	r	s	t	w</a:t>
            </a:r>
          </a:p>
          <a:p>
            <a:pPr marL="609600" indent="-609600" algn="ctr"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Some of them are silent. Look at the list again and decide which are silent.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>
                <a:solidFill>
                  <a:srgbClr val="FF0000"/>
                </a:solidFill>
              </a:rPr>
              <a:t>cork</a:t>
            </a:r>
            <a:r>
              <a:rPr lang="en-GB" sz="2800"/>
              <a:t>		park			talk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mould		would		good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bomb		home			comb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missed		worst			wrist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know		now			toe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hour		pour			four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sheet		accept		receipt</a:t>
            </a:r>
            <a:endParaRPr lang="en-GB"/>
          </a:p>
        </p:txBody>
      </p:sp>
      <p:sp>
        <p:nvSpPr>
          <p:cNvPr id="59396" name="Line 4"/>
          <p:cNvSpPr>
            <a:spLocks noChangeShapeType="1"/>
          </p:cNvSpPr>
          <p:nvPr/>
        </p:nvSpPr>
        <p:spPr bwMode="auto">
          <a:xfrm>
            <a:off x="1066800" y="3657600"/>
            <a:ext cx="152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/>
              <a:t>Order of adjectives.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143000"/>
            <a:ext cx="8763000" cy="5715000"/>
          </a:xfrm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en-GB" sz="2800"/>
              <a:t>The words in each phrase below have been mixed up. Rewrite them in the correct order.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small 	pot	a  flower	brown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and	towel   white	a      bath   check   red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book	blue	  grammar    a   thin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white 	bag    large		a	carrier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big 	engine	a	fire	red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table	old	dining	long		a/an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tie   a	and	school    blue	striped	white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train	a	passenger	            grey	modern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motorcycle   	helmet    and   striped   black  a  red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800"/>
              <a:t>enormous    stadium    football    white   a/an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MMAR_present simple vs present cont. state verbs_adjective order">
  <a:themeElements>
    <a:clrScheme name="Raggio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Raggi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aggio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ggio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GRAMMAR_present simple vs present cont. state verbs_adjective order</Template>
  <TotalTime>0</TotalTime>
  <Words>982</Words>
  <Application>Microsoft Office PowerPoint</Application>
  <PresentationFormat>Presentazione su schermo (4:3)</PresentationFormat>
  <Paragraphs>191</Paragraphs>
  <Slides>28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28</vt:i4>
      </vt:variant>
    </vt:vector>
  </HeadingPairs>
  <TitlesOfParts>
    <vt:vector size="32" baseType="lpstr">
      <vt:lpstr>Arial</vt:lpstr>
      <vt:lpstr>Times New Roman</vt:lpstr>
      <vt:lpstr>Wingdings</vt:lpstr>
      <vt:lpstr>GRAMMAR_present simple vs present cont. state verbs_adjective order</vt:lpstr>
      <vt:lpstr>Look at the following signs in each question.  Someone asks you what it means.  Decide which letter A, B  or C is the correct explanation. </vt:lpstr>
      <vt:lpstr>Diapositiva 2</vt:lpstr>
      <vt:lpstr>Diapositiva 3</vt:lpstr>
      <vt:lpstr>Diapositiva 4</vt:lpstr>
      <vt:lpstr>Diapositiva 5</vt:lpstr>
      <vt:lpstr>Look at the sentences below. In each pair one or both might be right.</vt:lpstr>
      <vt:lpstr>State verbs</vt:lpstr>
      <vt:lpstr>Diapositiva 8</vt:lpstr>
      <vt:lpstr>Diapositiva 9</vt:lpstr>
      <vt:lpstr>Diapositiva 10</vt:lpstr>
      <vt:lpstr>Diapositiva 11</vt:lpstr>
      <vt:lpstr>Choose the correct answer.</vt:lpstr>
      <vt:lpstr>Diapositiva 13</vt:lpstr>
      <vt:lpstr>Diapositiva 14</vt:lpstr>
      <vt:lpstr> </vt:lpstr>
      <vt:lpstr>Find one word to describe each shirt: check  plain spotted striped</vt:lpstr>
      <vt:lpstr>Find two words to describe each person: medium-height overweight    short slim tall well-built</vt:lpstr>
      <vt:lpstr>Find two words to describe each person’s hair: blonde brown curly     ginger straight     wavy</vt:lpstr>
      <vt:lpstr>Complete the following questions. Using either the present simple or continuous. </vt:lpstr>
      <vt:lpstr>Adjective order</vt:lpstr>
      <vt:lpstr>Diapositiva 21</vt:lpstr>
      <vt:lpstr>Diapositiva 22</vt:lpstr>
      <vt:lpstr>Diapositiva 23</vt:lpstr>
      <vt:lpstr>Now look at the adjectives below. Three of them go with each picture on the following slide.</vt:lpstr>
      <vt:lpstr>1. A _  _ _ car.   4. A _ _ _ building. 2. A _ _ _ cup.   5. A _ _ _ cloth. 3. A _ _ _ shirt.</vt:lpstr>
      <vt:lpstr>Look at these three words:</vt:lpstr>
      <vt:lpstr>Now look at these consonant letters from the previous words:</vt:lpstr>
      <vt:lpstr>Order of adjectives.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Look at the following signs in each question.  Someone asks you what it means.  Decide which letter A, B  or C is the correct explanation. </dc:title>
  <dc:creator>B.C.PIM</dc:creator>
  <cp:lastModifiedBy>B.C.PIM</cp:lastModifiedBy>
  <cp:revision>1</cp:revision>
  <cp:lastPrinted>1601-01-01T00:00:00Z</cp:lastPrinted>
  <dcterms:created xsi:type="dcterms:W3CDTF">2010-11-08T15:36:18Z</dcterms:created>
  <dcterms:modified xsi:type="dcterms:W3CDTF">2010-11-08T15:36:52Z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