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Future time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p</a:t>
            </a:r>
            <a:r>
              <a:rPr lang="it-IT" dirty="0" smtClean="0"/>
              <a:t>rediction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648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it-IT" i="1" dirty="0"/>
              <a:t>Will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Will </a:t>
            </a:r>
            <a:r>
              <a:rPr lang="en-US" dirty="0"/>
              <a:t>is used to make predictions.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is often preceded by </a:t>
            </a:r>
            <a:r>
              <a:rPr lang="en-US" i="1" dirty="0"/>
              <a:t>I think </a:t>
            </a:r>
            <a:r>
              <a:rPr lang="en-US" dirty="0"/>
              <a:t>or by opinion words like </a:t>
            </a:r>
            <a:r>
              <a:rPr lang="en-US" i="1" dirty="0"/>
              <a:t>perhaps.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time expression is also necessary. </a:t>
            </a:r>
          </a:p>
          <a:p>
            <a:r>
              <a:rPr lang="en-US" i="1" dirty="0"/>
              <a:t>I think </a:t>
            </a:r>
            <a:r>
              <a:rPr lang="en-US" b="1" i="1" dirty="0"/>
              <a:t>it'll rain </a:t>
            </a:r>
            <a:r>
              <a:rPr lang="en-US" i="1" dirty="0"/>
              <a:t>tomorrow. </a:t>
            </a:r>
            <a:endParaRPr lang="en-US" i="1" dirty="0" smtClean="0"/>
          </a:p>
          <a:p>
            <a:r>
              <a:rPr lang="en-US" i="1" dirty="0" smtClean="0"/>
              <a:t>Perhaps </a:t>
            </a:r>
            <a:r>
              <a:rPr lang="en-US" i="1" dirty="0"/>
              <a:t>she'll be late. </a:t>
            </a:r>
            <a:endParaRPr lang="en-US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speech, </a:t>
            </a:r>
            <a:r>
              <a:rPr lang="en-US" i="1" dirty="0"/>
              <a:t>will </a:t>
            </a:r>
            <a:r>
              <a:rPr lang="en-US" dirty="0"/>
              <a:t>is contracted to </a:t>
            </a:r>
            <a:r>
              <a:rPr lang="en-US" dirty="0" smtClean="0"/>
              <a:t>‘ll.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2537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Going to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Going </a:t>
            </a:r>
            <a:r>
              <a:rPr lang="en-US" i="1" dirty="0"/>
              <a:t>to </a:t>
            </a:r>
            <a:r>
              <a:rPr lang="en-US" dirty="0"/>
              <a:t>is also used for predictions.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is especially common when we can see the cause of the event. </a:t>
            </a:r>
          </a:p>
          <a:p>
            <a:r>
              <a:rPr lang="en-US" i="1" dirty="0"/>
              <a:t>Look out! There's a bus coming! It's </a:t>
            </a:r>
            <a:r>
              <a:rPr lang="en-US" b="1" i="1" dirty="0"/>
              <a:t>going to hit </a:t>
            </a:r>
            <a:r>
              <a:rPr lang="en-US" i="1" dirty="0"/>
              <a:t>us! </a:t>
            </a:r>
            <a:endParaRPr lang="en-US" dirty="0"/>
          </a:p>
          <a:p>
            <a:r>
              <a:rPr lang="en-US" i="1" dirty="0"/>
              <a:t>I can see you're </a:t>
            </a:r>
            <a:r>
              <a:rPr lang="en-US" b="1" i="1" dirty="0"/>
              <a:t>going to have </a:t>
            </a:r>
            <a:r>
              <a:rPr lang="en-US" i="1" dirty="0"/>
              <a:t>a baby. When is it due? </a:t>
            </a:r>
            <a:endParaRPr lang="en-US" dirty="0"/>
          </a:p>
          <a:p>
            <a:r>
              <a:rPr lang="it-IT" i="1" dirty="0"/>
              <a:t>You're </a:t>
            </a:r>
            <a:r>
              <a:rPr lang="it-IT" b="1" i="1" dirty="0"/>
              <a:t>going to fall!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958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Going to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Going </a:t>
            </a:r>
            <a:r>
              <a:rPr lang="en-US" i="1" dirty="0"/>
              <a:t>to </a:t>
            </a:r>
            <a:r>
              <a:rPr lang="en-US" dirty="0"/>
              <a:t>is also common in impersonal statements. </a:t>
            </a:r>
          </a:p>
          <a:p>
            <a:r>
              <a:rPr lang="en-US" i="1" dirty="0"/>
              <a:t>Liverpool </a:t>
            </a:r>
            <a:r>
              <a:rPr lang="en-US" b="1" i="1" dirty="0"/>
              <a:t>are going </a:t>
            </a:r>
            <a:r>
              <a:rPr lang="en-US" i="1" dirty="0"/>
              <a:t>to </a:t>
            </a:r>
            <a:r>
              <a:rPr lang="en-US" b="1" i="1" dirty="0"/>
              <a:t>win </a:t>
            </a:r>
            <a:r>
              <a:rPr lang="en-US" i="1" dirty="0"/>
              <a:t>the Cup. </a:t>
            </a:r>
            <a:endParaRPr lang="en-US" i="1" dirty="0" smtClean="0"/>
          </a:p>
          <a:p>
            <a:endParaRPr lang="en-US" i="1" dirty="0"/>
          </a:p>
          <a:p>
            <a:pPr marL="0" indent="0">
              <a:buNone/>
            </a:pPr>
            <a:r>
              <a:rPr lang="en-US" dirty="0" smtClean="0"/>
              <a:t>But </a:t>
            </a:r>
            <a:r>
              <a:rPr lang="en-US" i="1" dirty="0"/>
              <a:t>will </a:t>
            </a:r>
            <a:r>
              <a:rPr lang="en-US" dirty="0"/>
              <a:t>can also be used for most examples like this, with no change of meaning.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02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continuous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future continuous is used to describe a situation in progress at a particular time in the future. </a:t>
            </a:r>
          </a:p>
          <a:p>
            <a:r>
              <a:rPr lang="en-US" i="1" dirty="0"/>
              <a:t>This time next week I expect </a:t>
            </a:r>
            <a:r>
              <a:rPr lang="en-US" b="1" i="1" dirty="0"/>
              <a:t>I'll be living </a:t>
            </a:r>
            <a:r>
              <a:rPr lang="en-US" i="1" dirty="0"/>
              <a:t>in London. And </a:t>
            </a:r>
            <a:r>
              <a:rPr lang="en-US" b="1" i="1" dirty="0"/>
              <a:t>I'll </a:t>
            </a:r>
            <a:r>
              <a:rPr lang="en-US" i="1" dirty="0"/>
              <a:t>probably </a:t>
            </a:r>
            <a:r>
              <a:rPr lang="en-US" b="1" i="1" dirty="0"/>
              <a:t>be</a:t>
            </a:r>
            <a:r>
              <a:rPr lang="en-US" i="1" dirty="0"/>
              <a:t> </a:t>
            </a:r>
            <a:r>
              <a:rPr lang="en-US" b="1" i="1" dirty="0"/>
              <a:t>cycling </a:t>
            </a:r>
            <a:r>
              <a:rPr lang="en-US" i="1" dirty="0"/>
              <a:t>to work.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43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Future perfect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future perfect looks back from a point in the future. </a:t>
            </a:r>
            <a:endParaRPr lang="en-US" dirty="0" smtClean="0"/>
          </a:p>
          <a:p>
            <a:r>
              <a:rPr lang="en-US" i="1" dirty="0" smtClean="0"/>
              <a:t>By </a:t>
            </a:r>
            <a:r>
              <a:rPr lang="en-US" i="1" dirty="0"/>
              <a:t>the time we get there, the film </a:t>
            </a:r>
            <a:r>
              <a:rPr lang="en-US" b="1" i="1" dirty="0"/>
              <a:t>will have started. </a:t>
            </a:r>
            <a:endParaRPr lang="en-US" b="1" i="1" dirty="0" smtClean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refers to indefinite time up to that point.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means that when we get to the future point we can say: </a:t>
            </a:r>
          </a:p>
          <a:p>
            <a:r>
              <a:rPr lang="it-IT" i="1" dirty="0"/>
              <a:t>The </a:t>
            </a:r>
            <a:r>
              <a:rPr lang="it-IT" b="1" i="1" dirty="0"/>
              <a:t>film </a:t>
            </a:r>
            <a:r>
              <a:rPr lang="it-IT" i="1" dirty="0"/>
              <a:t>has </a:t>
            </a:r>
            <a:r>
              <a:rPr lang="it-IT" b="1" i="1" dirty="0"/>
              <a:t>started.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3987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Future time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Intention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903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/>
              <a:t>Going to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Going </a:t>
            </a:r>
            <a:r>
              <a:rPr lang="en-US" i="1" dirty="0"/>
              <a:t>to </a:t>
            </a:r>
            <a:r>
              <a:rPr lang="en-US" dirty="0"/>
              <a:t>is used to describe a present intention or plan.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/>
              <a:t>is something we have already decided to do. </a:t>
            </a:r>
          </a:p>
          <a:p>
            <a:r>
              <a:rPr lang="en-US" b="1" i="1" dirty="0"/>
              <a:t>I'm going to fix </a:t>
            </a:r>
            <a:r>
              <a:rPr lang="en-US" i="1" dirty="0"/>
              <a:t>the television tomorrow.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7761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/>
              <a:t>Will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Will </a:t>
            </a:r>
            <a:r>
              <a:rPr lang="en-US" dirty="0"/>
              <a:t>is used for instant decisions made at the time of speaking. </a:t>
            </a:r>
            <a:endParaRPr lang="en-US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i="1" dirty="0" smtClean="0"/>
              <a:t>I </a:t>
            </a:r>
            <a:r>
              <a:rPr lang="en-US" i="1" dirty="0"/>
              <a:t>know, </a:t>
            </a:r>
            <a:r>
              <a:rPr lang="en-US" b="1" i="1" dirty="0"/>
              <a:t>I'll get </a:t>
            </a:r>
            <a:r>
              <a:rPr lang="en-US" i="1" dirty="0"/>
              <a:t>him a wallet for his birthday.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1705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Future time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</a:t>
            </a:r>
            <a:r>
              <a:rPr lang="it-IT" dirty="0" smtClean="0"/>
              <a:t>ixed arrangements </a:t>
            </a:r>
          </a:p>
          <a:p>
            <a:r>
              <a:rPr lang="it-IT" dirty="0" smtClean="0"/>
              <a:t>and </a:t>
            </a:r>
          </a:p>
          <a:p>
            <a:r>
              <a:rPr lang="it-IT" dirty="0" smtClean="0"/>
              <a:t>timetables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8852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Present continuous </a:t>
            </a:r>
            <a:br>
              <a:rPr lang="it-IT" dirty="0"/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dirty="0"/>
              <a:t>The present continuous is used to describe definite, fixed arrangements. </a:t>
            </a:r>
          </a:p>
          <a:p>
            <a:r>
              <a:rPr lang="en-US" i="1" dirty="0" smtClean="0"/>
              <a:t>Sorry</a:t>
            </a:r>
            <a:r>
              <a:rPr lang="en-US" i="1" dirty="0"/>
              <a:t>, I can't help you, </a:t>
            </a:r>
            <a:r>
              <a:rPr lang="en-US" b="1" i="1" dirty="0"/>
              <a:t>I'm leaving </a:t>
            </a:r>
            <a:r>
              <a:rPr lang="en-US" i="1" dirty="0"/>
              <a:t>in the morning.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arrangements are often social arrangements or appointments and may be </a:t>
            </a:r>
            <a:r>
              <a:rPr lang="it-IT" dirty="0" smtClean="0"/>
              <a:t>written </a:t>
            </a:r>
            <a:r>
              <a:rPr lang="it-IT" dirty="0"/>
              <a:t>in a diary.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72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Present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simple is used to describe future events which are based on a timetable, </a:t>
            </a:r>
            <a:r>
              <a:rPr lang="en-US" dirty="0" err="1"/>
              <a:t>programme</a:t>
            </a:r>
            <a:r>
              <a:rPr lang="en-US" dirty="0"/>
              <a:t> or calendar.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i="1" dirty="0"/>
              <a:t>My train </a:t>
            </a:r>
            <a:r>
              <a:rPr lang="en-US" b="1" i="1" dirty="0"/>
              <a:t>leaves </a:t>
            </a:r>
            <a:r>
              <a:rPr lang="en-US" i="1" dirty="0"/>
              <a:t>at 11.30 tomorrow morning.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5421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Future time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r>
              <a:rPr lang="en-US" b="1" i="1" dirty="0"/>
              <a:t>w</a:t>
            </a:r>
            <a:r>
              <a:rPr lang="en-US" b="1" i="1" dirty="0" smtClean="0"/>
              <a:t>hen</a:t>
            </a:r>
            <a:r>
              <a:rPr lang="en-US" b="1" i="1" dirty="0"/>
              <a:t>, until, </a:t>
            </a:r>
            <a:r>
              <a:rPr lang="en-US" b="1" i="1" dirty="0" smtClean="0"/>
              <a:t>as</a:t>
            </a:r>
            <a:endParaRPr lang="en-US" dirty="0"/>
          </a:p>
          <a:p>
            <a:r>
              <a:rPr lang="it-IT" b="1" dirty="0"/>
              <a:t>soon </a:t>
            </a:r>
            <a:r>
              <a:rPr lang="it-IT" b="1" i="1" dirty="0"/>
              <a:t>as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444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dirty="0"/>
              <a:t>the time expressions </a:t>
            </a:r>
            <a:r>
              <a:rPr lang="en-US" i="1" dirty="0"/>
              <a:t>when, until </a:t>
            </a:r>
            <a:r>
              <a:rPr lang="en-US" dirty="0"/>
              <a:t>and </a:t>
            </a:r>
            <a:r>
              <a:rPr lang="en-US" i="1" dirty="0"/>
              <a:t>as soon as </a:t>
            </a:r>
            <a:r>
              <a:rPr lang="en-US" dirty="0"/>
              <a:t>a present tense form is </a:t>
            </a:r>
            <a:r>
              <a:rPr lang="en-US" dirty="0" smtClean="0"/>
              <a:t>used</a:t>
            </a:r>
            <a:r>
              <a:rPr lang="en-US" dirty="0"/>
              <a:t>, although this refers to future time. </a:t>
            </a:r>
          </a:p>
          <a:p>
            <a:r>
              <a:rPr lang="en-US" i="1" dirty="0"/>
              <a:t>I'll wait for you here </a:t>
            </a:r>
            <a:r>
              <a:rPr lang="en-US" b="1" i="1" dirty="0"/>
              <a:t>until </a:t>
            </a:r>
            <a:r>
              <a:rPr lang="en-US" i="1" dirty="0"/>
              <a:t>you </a:t>
            </a:r>
            <a:r>
              <a:rPr lang="en-US" b="1" i="1" dirty="0"/>
              <a:t>get </a:t>
            </a:r>
            <a:r>
              <a:rPr lang="en-US" i="1" dirty="0"/>
              <a:t>back.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is often used in cases like this to emphasize the completion of an event. </a:t>
            </a:r>
          </a:p>
          <a:p>
            <a:r>
              <a:rPr lang="en-US" i="1" dirty="0"/>
              <a:t>I'll wait here </a:t>
            </a:r>
            <a:r>
              <a:rPr lang="en-US" b="1" i="1" dirty="0"/>
              <a:t>until </a:t>
            </a:r>
            <a:r>
              <a:rPr lang="en-US" i="1" dirty="0"/>
              <a:t>you </a:t>
            </a:r>
            <a:r>
              <a:rPr lang="en-US" b="1" i="1" dirty="0"/>
              <a:t>have finished.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4649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Choose </a:t>
            </a:r>
            <a:r>
              <a:rPr lang="en-US" dirty="0" smtClean="0"/>
              <a:t>the </a:t>
            </a:r>
            <a:r>
              <a:rPr lang="en-US" dirty="0"/>
              <a:t>most suitable future form in each sentence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) Why </a:t>
            </a:r>
            <a:r>
              <a:rPr lang="en-US" i="1" dirty="0"/>
              <a:t>are you going to buy/will you buy </a:t>
            </a:r>
            <a:r>
              <a:rPr lang="en-US" dirty="0"/>
              <a:t>a new mountain bike? </a:t>
            </a:r>
          </a:p>
          <a:p>
            <a:pPr marL="0" indent="0">
              <a:buNone/>
            </a:pPr>
            <a:r>
              <a:rPr lang="en-US" dirty="0"/>
              <a:t>b) Don't phone between 8.00 and 9.00. </a:t>
            </a:r>
            <a:r>
              <a:rPr lang="en-US" i="1" dirty="0"/>
              <a:t>I'll study/I'll be studying </a:t>
            </a:r>
            <a:r>
              <a:rPr lang="en-US" dirty="0"/>
              <a:t>then. </a:t>
            </a:r>
          </a:p>
          <a:p>
            <a:pPr marL="0" indent="0">
              <a:buNone/>
            </a:pPr>
            <a:r>
              <a:rPr lang="en-US" dirty="0"/>
              <a:t>c) Look out! That tree </a:t>
            </a:r>
            <a:r>
              <a:rPr lang="en-US" i="1" dirty="0"/>
              <a:t>will/is going to </a:t>
            </a:r>
            <a:r>
              <a:rPr lang="en-US" dirty="0"/>
              <a:t>fall! </a:t>
            </a:r>
          </a:p>
          <a:p>
            <a:pPr marL="0" indent="0">
              <a:buNone/>
            </a:pPr>
            <a:r>
              <a:rPr lang="en-US" dirty="0"/>
              <a:t>d) Let me know as soon as Louise </a:t>
            </a:r>
            <a:r>
              <a:rPr lang="en-US" i="1" dirty="0"/>
              <a:t>will get/gets </a:t>
            </a:r>
            <a:r>
              <a:rPr lang="en-US" dirty="0"/>
              <a:t>there.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3780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</a:t>
            </a:r>
            <a:r>
              <a:rPr lang="en-US" dirty="0"/>
              <a:t>) Great news! Jean and Chris </a:t>
            </a:r>
            <a:r>
              <a:rPr lang="en-US" i="1" dirty="0"/>
              <a:t>will come/are coming </a:t>
            </a:r>
            <a:r>
              <a:rPr lang="en-US" dirty="0"/>
              <a:t>to stay with us. </a:t>
            </a:r>
          </a:p>
          <a:p>
            <a:pPr marL="0" indent="0">
              <a:buNone/>
            </a:pPr>
            <a:r>
              <a:rPr lang="en-US" dirty="0"/>
              <a:t>f) According to this timetable, the bus </a:t>
            </a:r>
            <a:r>
              <a:rPr lang="en-US" i="1" dirty="0"/>
              <a:t>is going to arrive/arrives </a:t>
            </a:r>
            <a:r>
              <a:rPr lang="en-US" dirty="0"/>
              <a:t>at 6.00. </a:t>
            </a:r>
          </a:p>
          <a:p>
            <a:pPr marL="0" indent="0">
              <a:buNone/>
            </a:pPr>
            <a:r>
              <a:rPr lang="en-US" dirty="0"/>
              <a:t>g) Can you call me at 7.00, because </a:t>
            </a:r>
            <a:r>
              <a:rPr lang="en-US" i="1" dirty="0"/>
              <a:t>I'll leave/I'm leaving </a:t>
            </a:r>
            <a:r>
              <a:rPr lang="en-US" dirty="0"/>
              <a:t>tomorrow.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</a:t>
            </a:r>
            <a:r>
              <a:rPr lang="en-US" dirty="0"/>
              <a:t>) If you arrive late at the sale, the best things </a:t>
            </a:r>
            <a:r>
              <a:rPr lang="en-US" i="1" dirty="0"/>
              <a:t>will go/will have gone.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40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766888"/>
            <a:ext cx="4152900" cy="425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15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Put </a:t>
            </a:r>
            <a:r>
              <a:rPr lang="en-US" dirty="0"/>
              <a:t>each verb in brackets into a suitable future form. More than one answer may be possible.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en-US" dirty="0"/>
              <a:t>a) I can't see you on Thursday afternoon. I (</a:t>
            </a:r>
            <a:r>
              <a:rPr lang="en-US" dirty="0" smtClean="0"/>
              <a:t>visit)__our </a:t>
            </a:r>
            <a:r>
              <a:rPr lang="it-IT" dirty="0" smtClean="0"/>
              <a:t>Birmingham </a:t>
            </a:r>
            <a:r>
              <a:rPr lang="it-IT" dirty="0"/>
              <a:t>branch. </a:t>
            </a:r>
          </a:p>
          <a:p>
            <a:pPr marL="0" indent="0">
              <a:buNone/>
            </a:pPr>
            <a:r>
              <a:rPr lang="en-US" dirty="0"/>
              <a:t>b) George (not be</a:t>
            </a:r>
            <a:r>
              <a:rPr lang="en-US" dirty="0" smtClean="0"/>
              <a:t>)__ </a:t>
            </a:r>
            <a:r>
              <a:rPr lang="en-US" dirty="0"/>
              <a:t>back until six. Can I take a message? </a:t>
            </a:r>
          </a:p>
          <a:p>
            <a:pPr marL="0" indent="0">
              <a:buNone/>
            </a:pPr>
            <a:r>
              <a:rPr lang="en-US" dirty="0"/>
              <a:t>c) What (you buy</a:t>
            </a:r>
            <a:r>
              <a:rPr lang="en-US" dirty="0" smtClean="0"/>
              <a:t>)__ </a:t>
            </a:r>
            <a:r>
              <a:rPr lang="en-US" dirty="0"/>
              <a:t>with the money you won in the </a:t>
            </a:r>
            <a:r>
              <a:rPr lang="it-IT" dirty="0" smtClean="0"/>
              <a:t>lottery</a:t>
            </a:r>
            <a:r>
              <a:rPr lang="it-IT" dirty="0"/>
              <a:t>? </a:t>
            </a:r>
          </a:p>
          <a:p>
            <a:pPr marL="0" indent="0">
              <a:buNone/>
            </a:pPr>
            <a:r>
              <a:rPr lang="en-US" dirty="0"/>
              <a:t>d) I don't think you (have</a:t>
            </a:r>
            <a:r>
              <a:rPr lang="en-US" dirty="0" smtClean="0"/>
              <a:t>)__ </a:t>
            </a:r>
            <a:r>
              <a:rPr lang="en-US" dirty="0"/>
              <a:t>any problems at the airport.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560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</a:t>
            </a:r>
            <a:r>
              <a:rPr lang="en-US" dirty="0"/>
              <a:t>) (you take</a:t>
            </a:r>
            <a:r>
              <a:rPr lang="en-US" dirty="0" smtClean="0"/>
              <a:t>)__ </a:t>
            </a:r>
            <a:r>
              <a:rPr lang="en-US" dirty="0"/>
              <a:t>your dog with you to Scotland? </a:t>
            </a:r>
          </a:p>
          <a:p>
            <a:pPr marL="0" indent="0">
              <a:buNone/>
            </a:pPr>
            <a:r>
              <a:rPr lang="en-US" dirty="0"/>
              <a:t>f) All the hotels are full. Where (we spend</a:t>
            </a:r>
            <a:r>
              <a:rPr lang="en-US" dirty="0" smtClean="0"/>
              <a:t>)__ </a:t>
            </a:r>
            <a:r>
              <a:rPr lang="en-US" dirty="0"/>
              <a:t>the night? </a:t>
            </a:r>
          </a:p>
          <a:p>
            <a:pPr marL="0" indent="0">
              <a:buNone/>
            </a:pPr>
            <a:r>
              <a:rPr lang="en-US" dirty="0"/>
              <a:t>g) You'd better not come in July. My mother (stay</a:t>
            </a:r>
            <a:r>
              <a:rPr lang="en-US" dirty="0" smtClean="0"/>
              <a:t>) __</a:t>
            </a:r>
            <a:r>
              <a:rPr lang="it-IT" dirty="0" smtClean="0"/>
              <a:t>with </a:t>
            </a:r>
            <a:r>
              <a:rPr lang="it-IT" dirty="0"/>
              <a:t>me then. </a:t>
            </a:r>
          </a:p>
          <a:p>
            <a:pPr marL="0" indent="0">
              <a:buNone/>
            </a:pPr>
            <a:r>
              <a:rPr lang="en-US" dirty="0"/>
              <a:t>h) What time (your plane leave</a:t>
            </a:r>
            <a:r>
              <a:rPr lang="en-US" dirty="0" smtClean="0"/>
              <a:t>)__ </a:t>
            </a:r>
            <a:r>
              <a:rPr lang="en-US" dirty="0"/>
              <a:t>?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081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1638300"/>
            <a:ext cx="4886325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35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Key points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/>
              <a:t>1 </a:t>
            </a:r>
            <a:r>
              <a:rPr lang="en-US" dirty="0"/>
              <a:t>The present continuous is used to describe fixed arrangements, and to ask about social arrangements. </a:t>
            </a:r>
          </a:p>
          <a:p>
            <a:r>
              <a:rPr lang="en-US" i="1" dirty="0"/>
              <a:t>Are you doing anything this evening?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/>
              <a:t>The present simple and present perfect can be used to refer to future time after the words </a:t>
            </a:r>
            <a:r>
              <a:rPr lang="en-US" i="1" dirty="0"/>
              <a:t>when, until </a:t>
            </a:r>
            <a:r>
              <a:rPr lang="en-US" dirty="0"/>
              <a:t>and </a:t>
            </a:r>
            <a:r>
              <a:rPr lang="en-US" i="1" dirty="0"/>
              <a:t>as soon as. </a:t>
            </a:r>
            <a:endParaRPr lang="en-US" dirty="0"/>
          </a:p>
          <a:p>
            <a:r>
              <a:rPr lang="en-US" i="1" dirty="0"/>
              <a:t>I'll tell you the news when I see you. </a:t>
            </a:r>
            <a:endParaRPr lang="en-US" i="1" dirty="0" smtClean="0"/>
          </a:p>
          <a:p>
            <a:r>
              <a:rPr lang="en-US" i="1" dirty="0" smtClean="0"/>
              <a:t>Call </a:t>
            </a:r>
            <a:r>
              <a:rPr lang="en-US" i="1" dirty="0"/>
              <a:t>me when you have finished.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3964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800</Words>
  <Application>Microsoft Office PowerPoint</Application>
  <PresentationFormat>On-screen Show (4:3)</PresentationFormat>
  <Paragraphs>89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Future time</vt:lpstr>
      <vt:lpstr>Will </vt:lpstr>
      <vt:lpstr>Going to </vt:lpstr>
      <vt:lpstr>Going to </vt:lpstr>
      <vt:lpstr>Future continuous </vt:lpstr>
      <vt:lpstr>Future perfect </vt:lpstr>
      <vt:lpstr>Future time</vt:lpstr>
      <vt:lpstr>Going to </vt:lpstr>
      <vt:lpstr>Will </vt:lpstr>
      <vt:lpstr>Future time</vt:lpstr>
      <vt:lpstr>Present continuous  </vt:lpstr>
      <vt:lpstr>Present simple </vt:lpstr>
      <vt:lpstr>Future time</vt:lpstr>
      <vt:lpstr>PowerPoint Presentation</vt:lpstr>
      <vt:lpstr>Choose the most suitable future form in each sentence </vt:lpstr>
      <vt:lpstr>PowerPoint Presentation</vt:lpstr>
      <vt:lpstr>answers</vt:lpstr>
      <vt:lpstr>Put each verb in brackets into a suitable future form. More than one answer may be possible. </vt:lpstr>
      <vt:lpstr>PowerPoint Presentation</vt:lpstr>
      <vt:lpstr>answers</vt:lpstr>
      <vt:lpstr>Key points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time</dc:title>
  <dc:creator/>
  <cp:lastModifiedBy>B.C.PIM</cp:lastModifiedBy>
  <cp:revision>5</cp:revision>
  <dcterms:created xsi:type="dcterms:W3CDTF">2006-08-16T00:00:00Z</dcterms:created>
  <dcterms:modified xsi:type="dcterms:W3CDTF">2011-02-25T13:54:41Z</dcterms:modified>
</cp:coreProperties>
</file>